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724" r:id="rId4"/>
    <p:sldId id="258" r:id="rId5"/>
    <p:sldId id="276" r:id="rId6"/>
    <p:sldId id="259" r:id="rId7"/>
    <p:sldId id="285" r:id="rId8"/>
    <p:sldId id="283" r:id="rId9"/>
    <p:sldId id="261" r:id="rId10"/>
    <p:sldId id="280" r:id="rId11"/>
    <p:sldId id="282" r:id="rId12"/>
    <p:sldId id="262" r:id="rId13"/>
    <p:sldId id="281" r:id="rId14"/>
    <p:sldId id="273" r:id="rId15"/>
    <p:sldId id="269" r:id="rId16"/>
    <p:sldId id="264" r:id="rId17"/>
    <p:sldId id="265" r:id="rId18"/>
    <p:sldId id="272" r:id="rId19"/>
    <p:sldId id="279" r:id="rId20"/>
    <p:sldId id="725" r:id="rId21"/>
    <p:sldId id="726" r:id="rId22"/>
    <p:sldId id="727" r:id="rId23"/>
    <p:sldId id="728" r:id="rId24"/>
    <p:sldId id="729" r:id="rId25"/>
  </p:sldIdLst>
  <p:sldSz cx="9144000" cy="6858000" type="screen4x3"/>
  <p:notesSz cx="7099300" cy="10234613"/>
  <p:custDataLst>
    <p:tags r:id="rId2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/>
    <p:restoredTop sz="76327" autoAdjust="0"/>
  </p:normalViewPr>
  <p:slideViewPr>
    <p:cSldViewPr>
      <p:cViewPr varScale="1">
        <p:scale>
          <a:sx n="96" d="100"/>
          <a:sy n="96" d="100"/>
        </p:scale>
        <p:origin x="3096" y="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7234D-0500-412D-9241-ED378398BE71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5E931-AD34-4F83-811E-A003C2CD08A6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33719-6A68-428D-95F2-0D45C5C0EFE3}" type="slidenum">
              <a:rPr lang="en-US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E8039-E13B-4423-B29A-A285F0C29163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7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75874-9FD0-4927-A57E-339F5950060B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71068-24EB-4D86-BDDE-721064523854}" type="slidenum">
              <a:rPr lang="en-US"/>
              <a:pPr/>
              <a:t>16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1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B4483-D0B2-4AA0-91FF-AA1D9CB50E16}" type="slidenum">
              <a:rPr lang="en-US"/>
              <a:pPr/>
              <a:t>17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9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>
                <a:solidFill>
                  <a:schemeClr val="tx1"/>
                </a:solidFill>
                <a:latin typeface="Verdana" charset="0"/>
              </a:rPr>
              <a:t>Introduction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662373876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dstem.org/eu/courses/90/discuss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mailto:%3cehsan.mokhtarian@epfl.ch" TargetMode="External"/><Relationship Id="rId3" Type="http://schemas.openxmlformats.org/officeDocument/2006/relationships/hyperlink" Target="http://moodle.epfl.ch/course/view.php?id=4051" TargetMode="External"/><Relationship Id="rId7" Type="http://schemas.openxmlformats.org/officeDocument/2006/relationships/hyperlink" Target="mailto:mohammadreza.banaei@epfl.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egar.foroutan@epfl.ch" TargetMode="External"/><Relationship Id="rId5" Type="http://schemas.openxmlformats.org/officeDocument/2006/relationships/hyperlink" Target="mailto:angelika.romanou@epfl.ch" TargetMode="External"/><Relationship Id="rId4" Type="http://schemas.openxmlformats.org/officeDocument/2006/relationships/hyperlink" Target="mailto:karl.aberer@epfl.ch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6646276793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sir.github.io/DI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981075"/>
            <a:ext cx="7772400" cy="3384550"/>
          </a:xfrm>
        </p:spPr>
        <p:txBody>
          <a:bodyPr/>
          <a:lstStyle/>
          <a:p>
            <a:r>
              <a:rPr lang="en-US" sz="3200" dirty="0"/>
              <a:t>Distributed Information Systems</a:t>
            </a:r>
            <a:br>
              <a:rPr lang="en-US" sz="3200" dirty="0"/>
            </a:br>
            <a:r>
              <a:rPr lang="en-US" sz="3200" dirty="0"/>
              <a:t>Fall Semester – 2023 </a:t>
            </a:r>
            <a:br>
              <a:rPr lang="en-US" sz="3200" dirty="0"/>
            </a:br>
            <a:r>
              <a:rPr lang="en-US" sz="3200" dirty="0"/>
              <a:t>CS-423</a:t>
            </a:r>
            <a:br>
              <a:rPr lang="en-US" sz="2400" dirty="0"/>
            </a:br>
            <a:br>
              <a:rPr lang="en-US" sz="2400" dirty="0"/>
            </a:br>
            <a:r>
              <a:rPr lang="en-GB" sz="2400" dirty="0"/>
              <a:t>Time and Place</a:t>
            </a:r>
            <a:br>
              <a:rPr lang="en-GB" sz="2400" dirty="0"/>
            </a:br>
            <a:r>
              <a:rPr lang="fr-CH" sz="2400" dirty="0"/>
              <a:t>Lecture: Thursday 10:15 – 12:00, CM3</a:t>
            </a:r>
            <a:r>
              <a:rPr lang="en-GB" sz="2400" dirty="0"/>
              <a:t> </a:t>
            </a:r>
            <a:r>
              <a:rPr lang="fr-CH" sz="2400" dirty="0">
                <a:hlinkClick r:id="rId3"/>
              </a:rPr>
              <a:t>https://epfl.zoom.us/j/66237387610</a:t>
            </a:r>
            <a:r>
              <a:rPr lang="fr-CH" sz="2400" dirty="0"/>
              <a:t> </a:t>
            </a:r>
            <a:br>
              <a:rPr lang="fr-CH" sz="2400" dirty="0"/>
            </a:br>
            <a:br>
              <a:rPr lang="fr-CH" sz="2400" dirty="0"/>
            </a:br>
            <a:r>
              <a:rPr lang="fr-CH" sz="2400" dirty="0"/>
              <a:t>Exercise: Thursday</a:t>
            </a:r>
            <a:r>
              <a:rPr lang="en-GB" sz="2400" dirty="0"/>
              <a:t> </a:t>
            </a:r>
            <a:r>
              <a:rPr lang="fr-CH" sz="2400" dirty="0"/>
              <a:t>12:15-13:00, CM3</a:t>
            </a:r>
            <a:r>
              <a:rPr lang="en-GB" sz="2400" dirty="0"/>
              <a:t> </a:t>
            </a:r>
            <a:br>
              <a:rPr lang="fr-CH" sz="2400" dirty="0"/>
            </a:br>
            <a:br>
              <a:rPr lang="fr-CH" sz="2400" dirty="0"/>
            </a:br>
            <a:endParaRPr lang="en-US" sz="3200" strike="sngStrike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653136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dirty="0"/>
              <a:t>Karl Aberer</a:t>
            </a:r>
          </a:p>
          <a:p>
            <a:pPr algn="l" eaLnBrk="1" hangingPunct="1"/>
            <a:r>
              <a:rPr lang="en-US" sz="2400" dirty="0"/>
              <a:t>Distributed Information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656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08AF-ED57-6140-9D9D-3E817351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C994-CBD1-D143-A987-A7E786B2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Results - Metrics   [Comparison with baselines]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Working code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Code quality and documentation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2-page Report   [Moodle submission]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Originality of approach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Interpretation of results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3200" dirty="0">
                <a:ea typeface="+mn-ea"/>
              </a:rPr>
              <a:t>Presentation</a:t>
            </a:r>
          </a:p>
          <a:p>
            <a:pPr marL="342900" indent="-342900" eaLnBrk="1" hangingPunct="1">
              <a:buFontTx/>
              <a:buChar char="-"/>
            </a:pPr>
            <a:endParaRPr lang="en-US" dirty="0"/>
          </a:p>
          <a:p>
            <a:pPr marL="342900" indent="-342900" eaLnBrk="1" hangingPunct="1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2FA4-C78B-CA4E-80C8-5BD3BF6F6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69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F88B-7054-9C4A-B392-C5FEE4F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38E2-5800-4946-BBBB-BEA722ED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r>
              <a:rPr lang="en-GB" dirty="0"/>
              <a:t>Ed Forum to ask questions offline:</a:t>
            </a:r>
            <a:br>
              <a:rPr lang="en-GB" dirty="0"/>
            </a:br>
            <a:r>
              <a:rPr lang="en-GB" dirty="0">
                <a:hlinkClick r:id="rId2"/>
              </a:rPr>
              <a:t>https://edstem.org/eu/courses/90/discussion/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Both among students and with assistants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4117F-2B53-4045-A563-19FB3F100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1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Grading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092" cy="5029200"/>
          </a:xfrm>
        </p:spPr>
        <p:txBody>
          <a:bodyPr/>
          <a:lstStyle/>
          <a:p>
            <a:pPr eaLnBrk="1" hangingPunct="1"/>
            <a:r>
              <a:rPr lang="en-US" dirty="0"/>
              <a:t>Projects: 50%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Final Exam: 50%</a:t>
            </a:r>
          </a:p>
          <a:p>
            <a:pPr lvl="1" eaLnBrk="1" hangingPunct="1"/>
            <a:r>
              <a:rPr lang="en-US" dirty="0"/>
              <a:t>Program problem similar to the projects</a:t>
            </a:r>
          </a:p>
          <a:p>
            <a:pPr lvl="1" eaLnBrk="1" hangingPunct="1"/>
            <a:r>
              <a:rPr lang="en-US" dirty="0"/>
              <a:t>will assume you attended the lecture</a:t>
            </a:r>
          </a:p>
          <a:p>
            <a:pPr lvl="1" eaLnBrk="1" hangingPunct="1"/>
            <a:r>
              <a:rPr lang="en-US" dirty="0"/>
              <a:t>will assume you did the projects</a:t>
            </a:r>
          </a:p>
          <a:p>
            <a:pPr lvl="1" eaLnBrk="1" hangingPunct="1"/>
            <a:r>
              <a:rPr lang="en-US" dirty="0"/>
              <a:t>examples from earlier years (exercises, exams) provided for preparation</a:t>
            </a:r>
            <a:endParaRPr lang="en-US" sz="3200" b="1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fr-CH" sz="2400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32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E921-648B-6D40-BD1A-9E6FE7AF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Support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AB2-87F8-B44B-86B3-509D0A85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Your computer will be admitted to the exam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will have 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But: </a:t>
            </a:r>
            <a:r>
              <a:rPr lang="en-US" sz="2800" u="sng" dirty="0"/>
              <a:t>communication not allowed </a:t>
            </a:r>
            <a:r>
              <a:rPr lang="en-US" sz="2800" dirty="0"/>
              <a:t>(messaging, social platform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use your notes (paper of electronically, all lecture materials)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387F4-C4F2-714B-8241-C7933B5DE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1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B14E9FE-3808-4640-7E64-EEA1859A606E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53620814"/>
              </p:ext>
            </p:extLst>
          </p:nvPr>
        </p:nvGraphicFramePr>
        <p:xfrm>
          <a:off x="186673" y="1341438"/>
          <a:ext cx="8291231" cy="50292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83095">
                  <a:extLst>
                    <a:ext uri="{9D8B030D-6E8A-4147-A177-3AD203B41FA5}">
                      <a16:colId xmlns:a16="http://schemas.microsoft.com/office/drawing/2014/main" val="2738669812"/>
                    </a:ext>
                  </a:extLst>
                </a:gridCol>
                <a:gridCol w="2212736">
                  <a:extLst>
                    <a:ext uri="{9D8B030D-6E8A-4147-A177-3AD203B41FA5}">
                      <a16:colId xmlns:a16="http://schemas.microsoft.com/office/drawing/2014/main" val="368533058"/>
                    </a:ext>
                  </a:extLst>
                </a:gridCol>
                <a:gridCol w="1651713">
                  <a:extLst>
                    <a:ext uri="{9D8B030D-6E8A-4147-A177-3AD203B41FA5}">
                      <a16:colId xmlns:a16="http://schemas.microsoft.com/office/drawing/2014/main" val="813063623"/>
                    </a:ext>
                  </a:extLst>
                </a:gridCol>
                <a:gridCol w="2123449">
                  <a:extLst>
                    <a:ext uri="{9D8B030D-6E8A-4147-A177-3AD203B41FA5}">
                      <a16:colId xmlns:a16="http://schemas.microsoft.com/office/drawing/2014/main" val="2131350296"/>
                    </a:ext>
                  </a:extLst>
                </a:gridCol>
                <a:gridCol w="1720238">
                  <a:extLst>
                    <a:ext uri="{9D8B030D-6E8A-4147-A177-3AD203B41FA5}">
                      <a16:colId xmlns:a16="http://schemas.microsoft.com/office/drawing/2014/main" val="1402883122"/>
                    </a:ext>
                  </a:extLst>
                </a:gridCol>
              </a:tblGrid>
              <a:tr h="3827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endParaRPr lang="en-GB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17940" marB="8970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595578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21 September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23149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28 September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Retrieval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Basic Information Retrieval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Retrieval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60725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5 October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Embedding techniques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162399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12 October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Embedding techniques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23047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19 October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Recommender Systems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Recommender Systems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Recommender Systems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186452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26 October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Extraction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Named Entity Recognition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63705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 November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 Classification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64206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9 November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Knowledge Representation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Named Entity Extraction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455371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16 November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Extraction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201468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23 November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Taxonomy induction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46933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30 November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Graph Analytics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Link-based Ranking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Extraction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597940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7 December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Knowledge Inferences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11323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14 December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Indexing and mining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Indexing for Information retrieval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727635"/>
                  </a:ext>
                </a:extLst>
              </a:tr>
              <a:tr h="331892"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CH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Thursday, 21 December 2023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Association Rule Mining</a:t>
                      </a:r>
                      <a:endParaRPr lang="en-GB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0756" marT="26910" marB="897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32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5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Lecturer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347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Organizational Info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96975"/>
            <a:ext cx="83058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/>
            <a:r>
              <a:rPr lang="en-GB" sz="1800" dirty="0" err="1"/>
              <a:t>Moodle</a:t>
            </a:r>
            <a:endParaRPr lang="en-GB" sz="1800" dirty="0"/>
          </a:p>
          <a:p>
            <a:pPr lvl="1" eaLnBrk="1" hangingPunct="1"/>
            <a:r>
              <a:rPr lang="en-US" sz="1600" b="1" dirty="0">
                <a:hlinkClick r:id="rId3"/>
              </a:rPr>
              <a:t>http://moodle.epfl.ch/course/view.php?id=4051</a:t>
            </a:r>
            <a:endParaRPr lang="en-US" sz="1600" b="1" dirty="0"/>
          </a:p>
          <a:p>
            <a:pPr lvl="1" eaLnBrk="1" hangingPunct="1"/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800" dirty="0"/>
              <a:t>Lecturers</a:t>
            </a:r>
          </a:p>
          <a:p>
            <a:pPr lvl="1" eaLnBrk="1" hangingPunct="1"/>
            <a:r>
              <a:rPr lang="en-US" sz="1600" dirty="0"/>
              <a:t>Prof. Karl Aberer		</a:t>
            </a:r>
            <a:r>
              <a:rPr lang="en-US" sz="1600" dirty="0">
                <a:hlinkClick r:id="rId4"/>
              </a:rPr>
              <a:t>karl.aberer@epfl.ch</a:t>
            </a:r>
            <a:r>
              <a:rPr lang="en-US" sz="1600" dirty="0"/>
              <a:t> 		BC 108 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sz="1800" dirty="0"/>
              <a:t>Assistants</a:t>
            </a:r>
          </a:p>
          <a:p>
            <a:pPr lvl="1"/>
            <a:r>
              <a:rPr lang="en-US" sz="1600" dirty="0" err="1"/>
              <a:t>Romanou</a:t>
            </a:r>
            <a:r>
              <a:rPr lang="en-US" sz="1600" dirty="0"/>
              <a:t> Angelika 		</a:t>
            </a:r>
            <a:r>
              <a:rPr lang="en-US" sz="1600" dirty="0">
                <a:hlinkClick r:id="rId5"/>
              </a:rPr>
              <a:t>angelika.romanou@epfl.ch</a:t>
            </a:r>
            <a:endParaRPr lang="en-US" sz="1600" dirty="0"/>
          </a:p>
          <a:p>
            <a:pPr lvl="1"/>
            <a:r>
              <a:rPr lang="en-US" sz="1600" dirty="0"/>
              <a:t>Negar </a:t>
            </a:r>
            <a:r>
              <a:rPr lang="en-GB" sz="1600" dirty="0" err="1"/>
              <a:t>Foroutan</a:t>
            </a:r>
            <a:r>
              <a:rPr lang="en-GB" sz="1600" dirty="0"/>
              <a:t>		</a:t>
            </a:r>
            <a:r>
              <a:rPr lang="en-GB" sz="1600" dirty="0">
                <a:hlinkClick r:id="rId6"/>
              </a:rPr>
              <a:t>negar.foroutan@epfl.ch</a:t>
            </a:r>
            <a:endParaRPr lang="en-GB" sz="1600" dirty="0"/>
          </a:p>
          <a:p>
            <a:pPr lvl="1"/>
            <a:r>
              <a:rPr lang="en-GB" sz="1600" dirty="0"/>
              <a:t>Mohammadreza </a:t>
            </a:r>
            <a:r>
              <a:rPr lang="en-GB" sz="1600" dirty="0" err="1"/>
              <a:t>Banaei</a:t>
            </a:r>
            <a:r>
              <a:rPr lang="en-GB" sz="1600" dirty="0"/>
              <a:t>		</a:t>
            </a:r>
            <a:r>
              <a:rPr lang="en-GB" sz="1600" dirty="0">
                <a:hlinkClick r:id="rId7"/>
              </a:rPr>
              <a:t>mohammadreza.banaei@epfl.ch</a:t>
            </a:r>
            <a:endParaRPr lang="en-US" sz="1600" dirty="0"/>
          </a:p>
          <a:p>
            <a:pPr lvl="1"/>
            <a:r>
              <a:rPr lang="en-US" sz="1600" dirty="0" err="1"/>
              <a:t>Mokhtarian</a:t>
            </a:r>
            <a:r>
              <a:rPr lang="en-US" sz="1600" dirty="0"/>
              <a:t> Ehsan 		</a:t>
            </a:r>
            <a:r>
              <a:rPr lang="en-US" sz="1600" dirty="0">
                <a:hlinkClick r:id="rId8"/>
              </a:rPr>
              <a:t>ehsan.mokhtarian@epfl.ch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21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Parts of the course are based on the following text books</a:t>
            </a:r>
          </a:p>
          <a:p>
            <a:pPr lvl="1" eaLnBrk="1" hangingPunct="1"/>
            <a:r>
              <a:rPr lang="en-GB" sz="2000" dirty="0"/>
              <a:t>Ricardo </a:t>
            </a:r>
            <a:r>
              <a:rPr lang="en-GB" sz="2000" dirty="0" err="1"/>
              <a:t>Baeza</a:t>
            </a:r>
            <a:r>
              <a:rPr lang="en-GB" sz="2000" dirty="0"/>
              <a:t>-Yates, Berthier Ribeiro-</a:t>
            </a:r>
            <a:r>
              <a:rPr lang="en-GB" sz="2000" dirty="0" err="1"/>
              <a:t>Neto</a:t>
            </a:r>
            <a:r>
              <a:rPr lang="en-GB" sz="2000" dirty="0"/>
              <a:t>, Modern Information Retrieval (</a:t>
            </a:r>
            <a:r>
              <a:rPr lang="en-GB" sz="2000" dirty="0" err="1"/>
              <a:t>Acm</a:t>
            </a:r>
            <a:r>
              <a:rPr lang="en-GB" sz="2000" dirty="0"/>
              <a:t> Press Series),</a:t>
            </a:r>
            <a:r>
              <a:rPr lang="fr-CH" sz="2000" dirty="0"/>
              <a:t> </a:t>
            </a:r>
            <a:r>
              <a:rPr lang="en-GB" sz="2000" dirty="0"/>
              <a:t>Addison Wesley, 1999.</a:t>
            </a:r>
          </a:p>
          <a:p>
            <a:pPr lvl="1"/>
            <a:r>
              <a:rPr lang="en-GB" sz="2000" dirty="0"/>
              <a:t>Jiawei Han, Data Mining: concepts and techniques, Morgan Kaufman, 2000.</a:t>
            </a:r>
          </a:p>
          <a:p>
            <a:pPr lvl="1"/>
            <a:r>
              <a:rPr lang="en-GB" sz="2000" dirty="0"/>
              <a:t>Christopher D. Manning, </a:t>
            </a:r>
            <a:r>
              <a:rPr lang="en-GB" sz="2000" dirty="0" err="1"/>
              <a:t>Prabhakar</a:t>
            </a:r>
            <a:r>
              <a:rPr lang="en-GB" sz="2000" dirty="0"/>
              <a:t> </a:t>
            </a:r>
            <a:r>
              <a:rPr lang="en-GB" sz="2000" dirty="0" err="1"/>
              <a:t>Raghavan</a:t>
            </a:r>
            <a:r>
              <a:rPr lang="en-GB" sz="2000" dirty="0"/>
              <a:t> and </a:t>
            </a:r>
            <a:r>
              <a:rPr lang="en-GB" sz="2000" dirty="0" err="1"/>
              <a:t>Hinrich</a:t>
            </a:r>
            <a:r>
              <a:rPr lang="en-GB" sz="2000" dirty="0"/>
              <a:t> </a:t>
            </a:r>
            <a:r>
              <a:rPr lang="en-GB" sz="2000" dirty="0" err="1"/>
              <a:t>Schütze</a:t>
            </a:r>
            <a:r>
              <a:rPr lang="en-GB" sz="2000" dirty="0"/>
              <a:t>, Introduction to Information Retrieval, Cambridge University Press. 2008.</a:t>
            </a:r>
          </a:p>
          <a:p>
            <a:pPr lvl="1"/>
            <a:r>
              <a:rPr lang="en-GB" sz="2000" dirty="0"/>
              <a:t>J </a:t>
            </a:r>
            <a:r>
              <a:rPr lang="en-GB" sz="2000" dirty="0" err="1"/>
              <a:t>Leskovec</a:t>
            </a:r>
            <a:r>
              <a:rPr lang="en-GB" sz="2000" dirty="0"/>
              <a:t>, A </a:t>
            </a:r>
            <a:r>
              <a:rPr lang="en-GB" sz="2000" dirty="0" err="1"/>
              <a:t>Rajaraman</a:t>
            </a:r>
            <a:r>
              <a:rPr lang="en-GB" sz="2000" dirty="0"/>
              <a:t>, JD Ullman, Mining of Massive Datasets, 2014.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/>
              <a:t>Further references to the literature will be given during the lecture</a:t>
            </a:r>
          </a:p>
        </p:txBody>
      </p:sp>
    </p:spTree>
    <p:extLst>
      <p:ext uri="{BB962C8B-B14F-4D97-AF65-F5344CB8AC3E}">
        <p14:creationId xmlns:p14="http://schemas.microsoft.com/office/powerpoint/2010/main" val="127682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3086596" cy="4400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96752"/>
            <a:ext cx="2983577" cy="4392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5805264"/>
            <a:ext cx="1424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mmds.org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80526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http://</a:t>
            </a:r>
            <a:r>
              <a:rPr lang="en-US" sz="2000" b="1" dirty="0" err="1"/>
              <a:t>nlp.stanford.edu</a:t>
            </a:r>
            <a:r>
              <a:rPr lang="en-US" sz="2000" b="1" dirty="0"/>
              <a:t>/IR-book/</a:t>
            </a:r>
          </a:p>
        </p:txBody>
      </p:sp>
    </p:spTree>
    <p:extLst>
      <p:ext uri="{BB962C8B-B14F-4D97-AF65-F5344CB8AC3E}">
        <p14:creationId xmlns:p14="http://schemas.microsoft.com/office/powerpoint/2010/main" val="58767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0979-4173-FD4E-8503-7B71424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CA6D-88C7-E34E-97F9-6566F415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CB65-6CFD-C743-A9FA-01BFD77BA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92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 of the Course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029200"/>
          </a:xfrm>
        </p:spPr>
        <p:txBody>
          <a:bodyPr/>
          <a:lstStyle/>
          <a:p>
            <a:pPr eaLnBrk="1" hangingPunct="1"/>
            <a:r>
              <a:rPr lang="en-US" sz="2800" dirty="0"/>
              <a:t>Understand what is a "</a:t>
            </a:r>
            <a:r>
              <a:rPr lang="en-US" sz="2800" b="1" dirty="0"/>
              <a:t>Distributed Information System</a:t>
            </a:r>
            <a:r>
              <a:rPr lang="en-US" sz="2800" dirty="0"/>
              <a:t>"?</a:t>
            </a:r>
          </a:p>
          <a:p>
            <a:pPr lvl="1" eaLnBrk="1" hangingPunct="1"/>
            <a:r>
              <a:rPr lang="fr-CH" sz="2400" dirty="0"/>
              <a:t>e.g. Web Search Engines, Online Social Networks, etc.</a:t>
            </a:r>
          </a:p>
          <a:p>
            <a:pPr eaLnBrk="1" hangingPunct="1"/>
            <a:r>
              <a:rPr lang="en-US" sz="2800" dirty="0"/>
              <a:t>Know which are </a:t>
            </a:r>
            <a:r>
              <a:rPr lang="en-US" sz="2800" b="1" dirty="0"/>
              <a:t>key tasks</a:t>
            </a:r>
            <a:r>
              <a:rPr lang="en-US" sz="2800" dirty="0"/>
              <a:t> relevant for DIS?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retrieval</a:t>
            </a:r>
            <a:r>
              <a:rPr lang="fr-CH" sz="2400" dirty="0"/>
              <a:t>,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recommending</a:t>
            </a:r>
            <a:r>
              <a:rPr lang="fr-CH" sz="2400" dirty="0"/>
              <a:t>, information extraction, data </a:t>
            </a:r>
            <a:r>
              <a:rPr lang="fr-CH" sz="2400" dirty="0" err="1"/>
              <a:t>integration</a:t>
            </a:r>
            <a:r>
              <a:rPr lang="fr-CH" sz="2400" dirty="0"/>
              <a:t> etc. </a:t>
            </a:r>
            <a:endParaRPr lang="en-US" sz="2400" dirty="0"/>
          </a:p>
          <a:p>
            <a:pPr eaLnBrk="1" hangingPunct="1"/>
            <a:r>
              <a:rPr lang="en-US" sz="2800" dirty="0"/>
              <a:t>Master </a:t>
            </a:r>
            <a:r>
              <a:rPr lang="en-US" sz="2800" b="1" dirty="0"/>
              <a:t>common methods</a:t>
            </a:r>
            <a:r>
              <a:rPr lang="en-US" sz="2800" dirty="0"/>
              <a:t> used to solve these problems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vector</a:t>
            </a:r>
            <a:r>
              <a:rPr lang="fr-CH" sz="2400" dirty="0"/>
              <a:t> </a:t>
            </a:r>
            <a:r>
              <a:rPr lang="fr-CH" sz="2400" dirty="0" err="1"/>
              <a:t>space</a:t>
            </a:r>
            <a:r>
              <a:rPr lang="fr-CH" sz="2400" dirty="0"/>
              <a:t> model, graph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word</a:t>
            </a:r>
            <a:r>
              <a:rPr lang="fr-CH" sz="2400" dirty="0"/>
              <a:t> </a:t>
            </a:r>
            <a:r>
              <a:rPr lang="fr-CH" sz="2400" dirty="0" err="1"/>
              <a:t>embeddings</a:t>
            </a:r>
            <a:r>
              <a:rPr lang="fr-CH" sz="2400" dirty="0"/>
              <a:t> etc.</a:t>
            </a:r>
          </a:p>
          <a:p>
            <a:endParaRPr lang="en-US" sz="2800" dirty="0"/>
          </a:p>
          <a:p>
            <a:r>
              <a:rPr lang="en-US" sz="2800" dirty="0"/>
              <a:t>Pre-existing knowledge not required</a:t>
            </a:r>
          </a:p>
          <a:p>
            <a:r>
              <a:rPr lang="en-US" sz="2800" dirty="0"/>
              <a:t>Knowledge in databases and machine learning helpful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24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C2EA77D-5FF3-E420-D7E3-1DED5061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 dirty="0"/>
              <a:t>Part 1 Information Retrieval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2F6A7-00A3-3BA0-A859-AFEADF3F94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©2023, Karl Aberer, EPFL-IC, Laboratoire de systèmes d'informations répartis </a:t>
            </a:r>
            <a:endParaRPr lang="en-GB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C7ADD736-A32C-4C84-A9C9-4ADFC62F09BB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45126648"/>
              </p:ext>
            </p:extLst>
          </p:nvPr>
        </p:nvGraphicFramePr>
        <p:xfrm>
          <a:off x="941388" y="1804988"/>
          <a:ext cx="6781800" cy="410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4036878642"/>
                    </a:ext>
                  </a:extLst>
                </a:gridCol>
                <a:gridCol w="827513">
                  <a:extLst>
                    <a:ext uri="{9D8B030D-6E8A-4147-A177-3AD203B41FA5}">
                      <a16:colId xmlns:a16="http://schemas.microsoft.com/office/drawing/2014/main" val="725695533"/>
                    </a:ext>
                  </a:extLst>
                </a:gridCol>
                <a:gridCol w="5126774">
                  <a:extLst>
                    <a:ext uri="{9D8B030D-6E8A-4147-A177-3AD203B41FA5}">
                      <a16:colId xmlns:a16="http://schemas.microsoft.com/office/drawing/2014/main" val="1254189687"/>
                    </a:ext>
                  </a:extLst>
                </a:gridCol>
              </a:tblGrid>
              <a:tr h="2413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1: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69707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 Introduction to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831735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 Basic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9291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1.2.1 Text-Based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8104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1.2.2 Boolean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1760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1.2.3 Vector Space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0883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1.2.4 Probabilistic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7017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1.2.5 Evaluating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182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1.2.6 Query Expansion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7514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1.2.6.1 User Relevance Feedback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496612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1.2.6.2 Global Query Expansion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410460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 Embedding Techniques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0149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1.3.1 Latent Semantic Indexing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7307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1.3.2 Latent Dirichlet Allocation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5932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1.3.3 Word Embeddings – skipgram, CBOW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072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1.3.4 Fasttext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494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1.3.5 Glove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859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F16D-13B7-D8A3-3CA2-7244CDC6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2: Recommender Systems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405AC74C-D894-AE99-DFF7-61A3B5FF6C70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34076720"/>
              </p:ext>
            </p:extLst>
          </p:nvPr>
        </p:nvGraphicFramePr>
        <p:xfrm>
          <a:off x="941388" y="3132138"/>
          <a:ext cx="67818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4099396971"/>
                    </a:ext>
                  </a:extLst>
                </a:gridCol>
                <a:gridCol w="5954287">
                  <a:extLst>
                    <a:ext uri="{9D8B030D-6E8A-4147-A177-3AD203B41FA5}">
                      <a16:colId xmlns:a16="http://schemas.microsoft.com/office/drawing/2014/main" val="744390557"/>
                    </a:ext>
                  </a:extLst>
                </a:gridCol>
              </a:tblGrid>
              <a:tr h="2413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2: Recommender Systems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407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Collaborative Filtering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47547028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Content-based Recommendation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405671937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Matrix Factorization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17489004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SLIM, Sparse Linear Methods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307532814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b"/>
                      <a:r>
                        <a:rPr lang="en-CH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</a:t>
                      </a:r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 of Recommender Systems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64605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811A7-E059-987B-09F2-5D946F37E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531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00D1-F3A6-A1FB-96DD-DEC43805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3: Information 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C86D1-230B-C381-07E2-EAEFB8DDD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7C4D42C-B131-7D13-08BB-BE8B8D04A973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654986565"/>
              </p:ext>
            </p:extLst>
          </p:nvPr>
        </p:nvGraphicFramePr>
        <p:xfrm>
          <a:off x="1387559" y="1341438"/>
          <a:ext cx="5889458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8630">
                  <a:extLst>
                    <a:ext uri="{9D8B030D-6E8A-4147-A177-3AD203B41FA5}">
                      <a16:colId xmlns:a16="http://schemas.microsoft.com/office/drawing/2014/main" val="878637335"/>
                    </a:ext>
                  </a:extLst>
                </a:gridCol>
                <a:gridCol w="5170828">
                  <a:extLst>
                    <a:ext uri="{9D8B030D-6E8A-4147-A177-3AD203B41FA5}">
                      <a16:colId xmlns:a16="http://schemas.microsoft.com/office/drawing/2014/main" val="4106182541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3: Information Extraction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6281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 Named Entity Recognition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504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3.1.1 Keyphrase extraction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extLst>
                  <a:ext uri="{0D108BD9-81ED-4DB2-BD59-A6C34878D82A}">
                    <a16:rowId xmlns:a16="http://schemas.microsoft.com/office/drawing/2014/main" val="149636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3.1.2 Named entity recognition (NER)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extLst>
                  <a:ext uri="{0D108BD9-81ED-4DB2-BD59-A6C34878D82A}">
                    <a16:rowId xmlns:a16="http://schemas.microsoft.com/office/drawing/2014/main" val="2039239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3.1.3 Entity Disambiguation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extLst>
                  <a:ext uri="{0D108BD9-81ED-4DB2-BD59-A6C34878D82A}">
                    <a16:rowId xmlns:a16="http://schemas.microsoft.com/office/drawing/2014/main" val="2217197867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 Document Classification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1245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3.2.1 kNN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3683522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3.2.2 Naïve Bayes Classifier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39400493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3.2.3 Classification Using Word Embeddings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42665288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3.2.4 Transformer Models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405504282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 Knowledge Representation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54319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3.3.1 Knowledge Representation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3492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3.3.2 Semi-structured data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91001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3.3.3 The Semantic Web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2189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3.3.4 RDF - Resource Description Framework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8543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3.3.5 Semantic Web Resources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56411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 Information Extraction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54018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 Information extraction (IE)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332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3.4.1.1 Hand-written patterns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19851128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3.4.1.2 Supervised machine learning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16141601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3.4.1.3 Bootstrapping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21792092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3.4.1.4 Distant supervision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18730572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CH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272" marR="8272" marT="827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3.4.1.5 Matrix Factorization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extLst>
                  <a:ext uri="{0D108BD9-81ED-4DB2-BD59-A6C34878D82A}">
                    <a16:rowId xmlns:a16="http://schemas.microsoft.com/office/drawing/2014/main" val="318566509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3.4.2 Taxonomy Induction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3336" marR="8272" marT="8272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0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72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FDE3-F9B5-491E-134B-5D15DD56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4: Graph Analytics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4783B5DD-DDF1-83D4-E8D1-09730868584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92562824"/>
              </p:ext>
            </p:extLst>
          </p:nvPr>
        </p:nvGraphicFramePr>
        <p:xfrm>
          <a:off x="941388" y="2649538"/>
          <a:ext cx="6781800" cy="241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1624356887"/>
                    </a:ext>
                  </a:extLst>
                </a:gridCol>
                <a:gridCol w="5954287">
                  <a:extLst>
                    <a:ext uri="{9D8B030D-6E8A-4147-A177-3AD203B41FA5}">
                      <a16:colId xmlns:a16="http://schemas.microsoft.com/office/drawing/2014/main" val="1529918810"/>
                    </a:ext>
                  </a:extLst>
                </a:gridCol>
              </a:tblGrid>
              <a:tr h="2413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4: Graph analytics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471908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 Link-Based Ranking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15998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4.1.1 PageRank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18731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4.1.2 Hyperlink-Induced Topic Search (HITS)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512833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 Mining Social Graphs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4814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4.2.1 Louvain Modularity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423891218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4.2.2 Girvan-Newman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1339026111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 Knowledge Inference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61101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4.2.1 Label Propagation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216216993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4.2.2 Link Prediction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extLst>
                  <a:ext uri="{0D108BD9-81ED-4DB2-BD59-A6C34878D82A}">
                    <a16:rowId xmlns:a16="http://schemas.microsoft.com/office/drawing/2014/main" val="2496194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4178-E0B0-5254-A4B5-7E975A7E9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04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B876-4727-D19E-CD63-C76E31D7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Part 5: Data Indexing and Mining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7303D444-1B7F-36E6-F154-631A08CAF34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16096518"/>
              </p:ext>
            </p:extLst>
          </p:nvPr>
        </p:nvGraphicFramePr>
        <p:xfrm>
          <a:off x="941388" y="2166938"/>
          <a:ext cx="6781800" cy="337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13">
                  <a:extLst>
                    <a:ext uri="{9D8B030D-6E8A-4147-A177-3AD203B41FA5}">
                      <a16:colId xmlns:a16="http://schemas.microsoft.com/office/drawing/2014/main" val="3766596085"/>
                    </a:ext>
                  </a:extLst>
                </a:gridCol>
                <a:gridCol w="827513">
                  <a:extLst>
                    <a:ext uri="{9D8B030D-6E8A-4147-A177-3AD203B41FA5}">
                      <a16:colId xmlns:a16="http://schemas.microsoft.com/office/drawing/2014/main" val="825211814"/>
                    </a:ext>
                  </a:extLst>
                </a:gridCol>
                <a:gridCol w="5126774">
                  <a:extLst>
                    <a:ext uri="{9D8B030D-6E8A-4147-A177-3AD203B41FA5}">
                      <a16:colId xmlns:a16="http://schemas.microsoft.com/office/drawing/2014/main" val="3787609168"/>
                    </a:ext>
                  </a:extLst>
                </a:gridCol>
              </a:tblGrid>
              <a:tr h="2413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 5: Data Indexing and Mining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69465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 Indexing for Information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389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5.1.1 Inverted Index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3555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5.1.2 Web-scale Indexing: Map-Reduce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001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5.1.3 Link Indexing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8032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5.1.4 Distributed Retrieval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2317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5.1.4.1 Fagin’s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047242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5.1.4.2 Threshold algorithm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8243636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4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 Introduction to Data Mining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608487"/>
                  </a:ext>
                </a:extLst>
              </a:tr>
              <a:tr h="241300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 Association Rule Mining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91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5.2.1.1 Association Rules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4797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5.2.1.2 Scoring Function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0889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5.2.1.3 Apriori Algorithm</a:t>
                      </a:r>
                      <a:endParaRPr lang="en-GB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9212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25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5.2.1.4 FP Growth</a:t>
                      </a:r>
                      <a:endParaRPr lang="en-GB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7175" marR="9525" marT="9525" marB="0" anchor="ctr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814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30699-1CC8-A24B-424D-86ED21EB33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4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EC12-CB87-B166-41B8-A0D84AA0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Disclaimer on GPT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7808-9B42-D424-0BEE-20B487C3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  <a:p>
            <a:r>
              <a:rPr lang="en-CH" dirty="0"/>
              <a:t>Many of these task can now be done with LLMs!</a:t>
            </a:r>
          </a:p>
          <a:p>
            <a:endParaRPr lang="en-CH" dirty="0"/>
          </a:p>
          <a:p>
            <a:r>
              <a:rPr lang="en-CH" dirty="0"/>
              <a:t>Why care about other methods?</a:t>
            </a:r>
          </a:p>
          <a:p>
            <a:endParaRPr lang="en-CH" dirty="0"/>
          </a:p>
          <a:p>
            <a:r>
              <a:rPr lang="en-CH" dirty="0"/>
              <a:t>►Understand the principles</a:t>
            </a:r>
          </a:p>
          <a:p>
            <a:r>
              <a:rPr lang="en-CH" dirty="0"/>
              <a:t>►Alternative methods remain useful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57741-3939-1FD2-EB63-A33467225D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7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Related Courses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0768"/>
            <a:ext cx="8305800" cy="5029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natural language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Internet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040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MS PGothic" charset="-128"/>
              </a:rPr>
              <a:t>Which master's program are you from?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fr-FR" dirty="0"/>
              <a:t>Computer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Communications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Data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Cybersecurity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Digital Humanities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Life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Electrical Engineering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Environmental</a:t>
            </a:r>
            <a:r>
              <a:rPr lang="fr-FR" dirty="0"/>
              <a:t>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Others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5BA04-9DF0-4F4A-A471-B0574B15D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©2023,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Course - Lecture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online ex cathedra lecture</a:t>
            </a:r>
          </a:p>
          <a:p>
            <a:pPr lvl="1" eaLnBrk="1" hangingPunct="1"/>
            <a:r>
              <a:rPr lang="en-US" dirty="0"/>
              <a:t>Lecture streamed via Zoom</a:t>
            </a:r>
          </a:p>
          <a:p>
            <a:pPr lvl="2"/>
            <a:r>
              <a:rPr lang="en-GB" b="0" i="0" dirty="0">
                <a:effectLst/>
                <a:latin typeface="Helvetica" pitchFamily="2" charset="0"/>
                <a:hlinkClick r:id="rId3"/>
              </a:rPr>
              <a:t>https://epfl.zoom.us/j/66462767931</a:t>
            </a:r>
            <a:endParaRPr lang="en-GB" b="0" i="0" dirty="0">
              <a:effectLst/>
              <a:latin typeface="Helvetica" pitchFamily="2" charset="0"/>
            </a:endParaRPr>
          </a:p>
          <a:p>
            <a:pPr lvl="2"/>
            <a:r>
              <a:rPr lang="en-US" dirty="0"/>
              <a:t>Zoom QA tool to ask questions</a:t>
            </a:r>
          </a:p>
          <a:p>
            <a:pPr lvl="2"/>
            <a:r>
              <a:rPr lang="en-US" dirty="0"/>
              <a:t>Will be answered privately by assistants, or by the lecturer, depending on the questions</a:t>
            </a:r>
          </a:p>
          <a:p>
            <a:pPr lvl="1"/>
            <a:r>
              <a:rPr lang="en-US" dirty="0"/>
              <a:t>Zoom Quizzes (anonymous)</a:t>
            </a:r>
          </a:p>
          <a:p>
            <a:pPr lvl="1"/>
            <a:r>
              <a:rPr lang="en-US" dirty="0"/>
              <a:t>Zoom Chat to collect feedbacks </a:t>
            </a:r>
          </a:p>
          <a:p>
            <a:r>
              <a:rPr lang="en-US" dirty="0"/>
              <a:t>Video recordings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/>
              <a:t>Check on Moodle</a:t>
            </a:r>
            <a:endParaRPr lang="en-GB" dirty="0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8454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80CC-1914-B74A-B08F-F3EE2EF4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planning to join the lecture live or virtually?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EDBB-DB9B-724B-A3AD-F555D8CC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 join live today, and plan to continue live</a:t>
            </a:r>
          </a:p>
          <a:p>
            <a:pPr marL="514350" indent="-514350">
              <a:buAutoNum type="arabicPeriod"/>
            </a:pPr>
            <a:r>
              <a:rPr lang="en-US" dirty="0"/>
              <a:t>I join live today, but plan to join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and plan to continue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but plan to join live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53E3-7B91-D749-AD1A-7363D57F0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8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65E9-F355-ED41-AF43-ED56F5D2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773E-3764-B944-BC52-ABAF7A88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platform: Moodle</a:t>
            </a:r>
          </a:p>
          <a:p>
            <a:pPr lvl="1">
              <a:buFont typeface="Arial"/>
              <a:buChar char="–"/>
            </a:pPr>
            <a:r>
              <a:rPr lang="en-US" dirty="0"/>
              <a:t>General announcements will be published on Moodle</a:t>
            </a:r>
          </a:p>
          <a:p>
            <a:pPr lvl="1">
              <a:buFont typeface="Arial"/>
              <a:buChar char="–"/>
            </a:pPr>
            <a:r>
              <a:rPr lang="en-US" dirty="0"/>
              <a:t>Course notes and project-related information will be published on the Web: </a:t>
            </a:r>
            <a:br>
              <a:rPr lang="en-US" dirty="0"/>
            </a:br>
            <a:r>
              <a:rPr lang="en-GB" dirty="0">
                <a:hlinkClick r:id="rId2"/>
              </a:rPr>
              <a:t>https://lsir.github.io/DIS/</a:t>
            </a:r>
            <a:endParaRPr lang="en-GB" dirty="0"/>
          </a:p>
          <a:p>
            <a:pPr lvl="1">
              <a:buFont typeface="Arial"/>
              <a:buChar char="–"/>
            </a:pPr>
            <a:r>
              <a:rPr lang="en-US" dirty="0"/>
              <a:t>Exercises and exam questions from previous years will be made available as well</a:t>
            </a:r>
          </a:p>
          <a:p>
            <a:pPr lvl="1">
              <a:buFont typeface="Arial"/>
              <a:buChar char="–"/>
            </a:pPr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E54F-D107-BA4A-A4DA-AF44F5FC3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72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- Key element of the course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Information retrieval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Recommender systems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Named entity recognition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dirty="0"/>
              <a:t>Information extraction</a:t>
            </a:r>
          </a:p>
          <a:p>
            <a:endParaRPr lang="en-US" dirty="0"/>
          </a:p>
          <a:p>
            <a:r>
              <a:rPr lang="en-US" dirty="0"/>
              <a:t>Done in groups of 2 or 3</a:t>
            </a:r>
          </a:p>
          <a:p>
            <a:endParaRPr lang="en-US" dirty="0"/>
          </a:p>
          <a:p>
            <a:r>
              <a:rPr lang="en-US" dirty="0"/>
              <a:t>More details in exercise session</a:t>
            </a:r>
          </a:p>
          <a:p>
            <a:pPr lvl="1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395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30CD03CAFD748799BB1146240E6F5B1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3D0B88396CD44CFA857070DB9C1145D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30CD03CAFD748799BB1146240E6F5B1&lt;/guid&gt;&lt;repollguid&gt;07E893FF03AA492D8785577B37441A31&lt;/repollguid&gt;&lt;sourceid&gt;7266217BAD874D22927B463BC137EAD2&lt;/sourceid&gt;&lt;questiontext&gt;Which masters program are you from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2441E3F616F4110B07B22A17129CAA1&lt;/guid&gt;&lt;answertext&gt;Computer Science&lt;/answertext&gt;&lt;valuetype&gt;0&lt;/valuetype&gt;&lt;/answer&gt;&lt;answer&gt;&lt;guid&gt;908E86F57C5547BAA59B44DA86B552CE&lt;/guid&gt;&lt;answertext&gt;Communications&lt;/answertext&gt;&lt;valuetype&gt;0&lt;/valuetype&gt;&lt;/answer&gt;&lt;answer&gt;&lt;guid&gt;A0CCBD3A5CE3406AA57EED3310756788&lt;/guid&gt;&lt;answertext&gt;Data Science&lt;/answertext&gt;&lt;valuetype&gt;0&lt;/valuetype&gt;&lt;/answer&gt;&lt;answer&gt;&lt;guid&gt;A76F80BA0FD941C6B0DF90F0E99663F0&lt;/guid&gt;&lt;answertext&gt;Cybersecurity&lt;/answertext&gt;&lt;valuetype&gt;0&lt;/valuetype&gt;&lt;/answer&gt;&lt;answer&gt;&lt;guid&gt;AD7AA92B7D864343877449636BBBFD0C&lt;/guid&gt;&lt;answertext&gt;Digital Humanities&lt;/answertext&gt;&lt;valuetype&gt;0&lt;/valuetype&gt;&lt;/answer&gt;&lt;answer&gt;&lt;guid&gt;013C1B36698F421A84E4D86EDDCFCF8A&lt;/guid&gt;&lt;answertext&gt;Life Science&lt;/answertext&gt;&lt;valuetype&gt;0&lt;/valuetype&gt;&lt;/answer&gt;&lt;answer&gt;&lt;guid&gt;AA1A64E0C03E4B759226C58ED19F660B&lt;/guid&gt;&lt;answertext&gt;Electrical Engineering&lt;/answertext&gt;&lt;valuetype&gt;0&lt;/valuetype&gt;&lt;/answer&gt;&lt;answer&gt;&lt;guid&gt;DC56A941FA974716B5CAC1167FDB9ECA&lt;/guid&gt;&lt;answertext&gt;Environmental Science&lt;/answertext&gt;&lt;valuetype&gt;0&lt;/valuetype&gt;&lt;/answer&gt;&lt;answer&gt;&lt;guid&gt;395BB0DDEC1D4A45A7D065238F2FEF7A&lt;/guid&gt;&lt;answertext&gt;Others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masters program are you from?[;crlf;]45[;]45[;]45[;]False[;]0[;][;crlf;]2.9778[;]2[;]2.371[;]5.6217[;crlf;]17[;]0[;]Computer Science1[;]Computer Science[;][;crlf;]6[;]0[;]Communications2[;]Communications[;][;crlf;]11[;]0[;]Data Science3[;]Data Science[;][;crlf;]3[;]0[;]Cybersecurity4[;]Cybersecurity[;][;crlf;]1[;]0[;]Digital Humanities5[;]Digital Humanities[;][;crlf;]0[;]0[;]Life Science6[;]Life Science[;][;crlf;]4[;]0[;]Electrical Engineering7[;]Electrical Engineering[;][;crlf;]0[;]0[;]Environmental Science8[;]Environmental Science[;][;crlf;]3[;]0[;]Others9[;]Others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38657</TotalTime>
  <Words>1546</Words>
  <Application>Microsoft Macintosh PowerPoint</Application>
  <PresentationFormat>On-screen Show (4:3)</PresentationFormat>
  <Paragraphs>336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Comic Sans MS</vt:lpstr>
      <vt:lpstr>Helvetica</vt:lpstr>
      <vt:lpstr>Tempus Sans ITC</vt:lpstr>
      <vt:lpstr>Verdana</vt:lpstr>
      <vt:lpstr>part1 XML</vt:lpstr>
      <vt:lpstr>Distributed Information Systems Fall Semester – 2023  CS-423  Time and Place Lecture: Thursday 10:15 – 12:00, CM3 https://epfl.zoom.us/j/66237387610   Exercise: Thursday 12:15-13:00, CM3   </vt:lpstr>
      <vt:lpstr>Goals of the Course</vt:lpstr>
      <vt:lpstr>Disclaimer on GPT (LLMs)</vt:lpstr>
      <vt:lpstr>Related Courses</vt:lpstr>
      <vt:lpstr>Which master's program are you from?</vt:lpstr>
      <vt:lpstr>The Course - Lecture</vt:lpstr>
      <vt:lpstr>Are you planning to join the lecture live or virtually?</vt:lpstr>
      <vt:lpstr>Materials</vt:lpstr>
      <vt:lpstr>Projects - Key element of the course</vt:lpstr>
      <vt:lpstr>Project Evaluation</vt:lpstr>
      <vt:lpstr>Exercise Platform</vt:lpstr>
      <vt:lpstr>Grading</vt:lpstr>
      <vt:lpstr>Exam Support</vt:lpstr>
      <vt:lpstr>Schedule</vt:lpstr>
      <vt:lpstr>Lecturer</vt:lpstr>
      <vt:lpstr>Organizational Info</vt:lpstr>
      <vt:lpstr>References</vt:lpstr>
      <vt:lpstr>Free books</vt:lpstr>
      <vt:lpstr>Exam Date</vt:lpstr>
      <vt:lpstr>Part 1 Information Retrieval</vt:lpstr>
      <vt:lpstr>Part 2: Recommender Systems</vt:lpstr>
      <vt:lpstr>Part 3: Information Extraction</vt:lpstr>
      <vt:lpstr>Part 4: Graph Analytics</vt:lpstr>
      <vt:lpstr>Part 5: Data Indexing and Mining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Aberer Karl</cp:lastModifiedBy>
  <cp:revision>497</cp:revision>
  <cp:lastPrinted>2020-09-07T08:08:15Z</cp:lastPrinted>
  <dcterms:created xsi:type="dcterms:W3CDTF">2002-10-01T12:44:42Z</dcterms:created>
  <dcterms:modified xsi:type="dcterms:W3CDTF">2023-09-20T10:28:08Z</dcterms:modified>
</cp:coreProperties>
</file>