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3.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64.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69"/>
  </p:notesMasterIdLst>
  <p:handoutMasterIdLst>
    <p:handoutMasterId r:id="rId70"/>
  </p:handoutMasterIdLst>
  <p:sldIdLst>
    <p:sldId id="379" r:id="rId2"/>
    <p:sldId id="322" r:id="rId3"/>
    <p:sldId id="258" r:id="rId4"/>
    <p:sldId id="299" r:id="rId5"/>
    <p:sldId id="300" r:id="rId6"/>
    <p:sldId id="308" r:id="rId7"/>
    <p:sldId id="554" r:id="rId8"/>
    <p:sldId id="261" r:id="rId9"/>
    <p:sldId id="584" r:id="rId10"/>
    <p:sldId id="262" r:id="rId11"/>
    <p:sldId id="595" r:id="rId12"/>
    <p:sldId id="597" r:id="rId13"/>
    <p:sldId id="354" r:id="rId14"/>
    <p:sldId id="355" r:id="rId15"/>
    <p:sldId id="555" r:id="rId16"/>
    <p:sldId id="596" r:id="rId17"/>
    <p:sldId id="265" r:id="rId18"/>
    <p:sldId id="302" r:id="rId19"/>
    <p:sldId id="594" r:id="rId20"/>
    <p:sldId id="266" r:id="rId21"/>
    <p:sldId id="267" r:id="rId22"/>
    <p:sldId id="268" r:id="rId23"/>
    <p:sldId id="270" r:id="rId24"/>
    <p:sldId id="303" r:id="rId25"/>
    <p:sldId id="271" r:id="rId26"/>
    <p:sldId id="556" r:id="rId27"/>
    <p:sldId id="557" r:id="rId28"/>
    <p:sldId id="356" r:id="rId29"/>
    <p:sldId id="304" r:id="rId30"/>
    <p:sldId id="321" r:id="rId31"/>
    <p:sldId id="585" r:id="rId32"/>
    <p:sldId id="561" r:id="rId33"/>
    <p:sldId id="563" r:id="rId34"/>
    <p:sldId id="562" r:id="rId35"/>
    <p:sldId id="564" r:id="rId36"/>
    <p:sldId id="565" r:id="rId37"/>
    <p:sldId id="566" r:id="rId38"/>
    <p:sldId id="332" r:id="rId39"/>
    <p:sldId id="401" r:id="rId40"/>
    <p:sldId id="402" r:id="rId41"/>
    <p:sldId id="347" r:id="rId42"/>
    <p:sldId id="350" r:id="rId43"/>
    <p:sldId id="352" r:id="rId44"/>
    <p:sldId id="366" r:id="rId45"/>
    <p:sldId id="362" r:id="rId46"/>
    <p:sldId id="363" r:id="rId47"/>
    <p:sldId id="364" r:id="rId48"/>
    <p:sldId id="400" r:id="rId49"/>
    <p:sldId id="256" r:id="rId50"/>
    <p:sldId id="309" r:id="rId51"/>
    <p:sldId id="310" r:id="rId52"/>
    <p:sldId id="311" r:id="rId53"/>
    <p:sldId id="316" r:id="rId54"/>
    <p:sldId id="317" r:id="rId55"/>
    <p:sldId id="318" r:id="rId56"/>
    <p:sldId id="313" r:id="rId57"/>
    <p:sldId id="586" r:id="rId58"/>
    <p:sldId id="589" r:id="rId59"/>
    <p:sldId id="590" r:id="rId60"/>
    <p:sldId id="591" r:id="rId61"/>
    <p:sldId id="592" r:id="rId62"/>
    <p:sldId id="593" r:id="rId63"/>
    <p:sldId id="587" r:id="rId64"/>
    <p:sldId id="348" r:id="rId65"/>
    <p:sldId id="558" r:id="rId66"/>
    <p:sldId id="598" r:id="rId67"/>
    <p:sldId id="397" r:id="rId68"/>
  </p:sldIdLst>
  <p:sldSz cx="9144000" cy="6858000" type="screen4x3"/>
  <p:notesSz cx="7099300" cy="10234613"/>
  <p:custDataLst>
    <p:tags r:id="rId71"/>
  </p:custDataLst>
  <p:defaultTextStyle>
    <a:defPPr>
      <a:defRPr lang="en-US"/>
    </a:defPPr>
    <a:lvl1pPr algn="ctr" rtl="0" fontAlgn="base">
      <a:spcBef>
        <a:spcPct val="0"/>
      </a:spcBef>
      <a:spcAft>
        <a:spcPct val="0"/>
      </a:spcAft>
      <a:defRPr sz="1200" kern="1200">
        <a:solidFill>
          <a:schemeClr val="tx2"/>
        </a:solidFill>
        <a:latin typeface="Tempus Sans ITC" pitchFamily="82" charset="0"/>
        <a:ea typeface="+mn-ea"/>
        <a:cs typeface="+mn-cs"/>
      </a:defRPr>
    </a:lvl1pPr>
    <a:lvl2pPr marL="457200" algn="ctr" rtl="0" fontAlgn="base">
      <a:spcBef>
        <a:spcPct val="0"/>
      </a:spcBef>
      <a:spcAft>
        <a:spcPct val="0"/>
      </a:spcAft>
      <a:defRPr sz="1200" kern="1200">
        <a:solidFill>
          <a:schemeClr val="tx2"/>
        </a:solidFill>
        <a:latin typeface="Tempus Sans ITC" pitchFamily="82" charset="0"/>
        <a:ea typeface="+mn-ea"/>
        <a:cs typeface="+mn-cs"/>
      </a:defRPr>
    </a:lvl2pPr>
    <a:lvl3pPr marL="914400" algn="ctr" rtl="0" fontAlgn="base">
      <a:spcBef>
        <a:spcPct val="0"/>
      </a:spcBef>
      <a:spcAft>
        <a:spcPct val="0"/>
      </a:spcAft>
      <a:defRPr sz="1200" kern="1200">
        <a:solidFill>
          <a:schemeClr val="tx2"/>
        </a:solidFill>
        <a:latin typeface="Tempus Sans ITC" pitchFamily="82" charset="0"/>
        <a:ea typeface="+mn-ea"/>
        <a:cs typeface="+mn-cs"/>
      </a:defRPr>
    </a:lvl3pPr>
    <a:lvl4pPr marL="1371600" algn="ctr" rtl="0" fontAlgn="base">
      <a:spcBef>
        <a:spcPct val="0"/>
      </a:spcBef>
      <a:spcAft>
        <a:spcPct val="0"/>
      </a:spcAft>
      <a:defRPr sz="1200" kern="1200">
        <a:solidFill>
          <a:schemeClr val="tx2"/>
        </a:solidFill>
        <a:latin typeface="Tempus Sans ITC" pitchFamily="82" charset="0"/>
        <a:ea typeface="+mn-ea"/>
        <a:cs typeface="+mn-cs"/>
      </a:defRPr>
    </a:lvl4pPr>
    <a:lvl5pPr marL="1828800" algn="ctr" rtl="0" fontAlgn="base">
      <a:spcBef>
        <a:spcPct val="0"/>
      </a:spcBef>
      <a:spcAft>
        <a:spcPct val="0"/>
      </a:spcAft>
      <a:defRPr sz="1200" kern="1200">
        <a:solidFill>
          <a:schemeClr val="tx2"/>
        </a:solidFill>
        <a:latin typeface="Tempus Sans ITC" pitchFamily="82" charset="0"/>
        <a:ea typeface="+mn-ea"/>
        <a:cs typeface="+mn-cs"/>
      </a:defRPr>
    </a:lvl5pPr>
    <a:lvl6pPr marL="2286000" algn="l" defTabSz="914400" rtl="0" eaLnBrk="1" latinLnBrk="0" hangingPunct="1">
      <a:defRPr sz="1200" kern="1200">
        <a:solidFill>
          <a:schemeClr val="tx2"/>
        </a:solidFill>
        <a:latin typeface="Tempus Sans ITC" pitchFamily="82" charset="0"/>
        <a:ea typeface="+mn-ea"/>
        <a:cs typeface="+mn-cs"/>
      </a:defRPr>
    </a:lvl6pPr>
    <a:lvl7pPr marL="2743200" algn="l" defTabSz="914400" rtl="0" eaLnBrk="1" latinLnBrk="0" hangingPunct="1">
      <a:defRPr sz="1200" kern="1200">
        <a:solidFill>
          <a:schemeClr val="tx2"/>
        </a:solidFill>
        <a:latin typeface="Tempus Sans ITC" pitchFamily="82" charset="0"/>
        <a:ea typeface="+mn-ea"/>
        <a:cs typeface="+mn-cs"/>
      </a:defRPr>
    </a:lvl7pPr>
    <a:lvl8pPr marL="3200400" algn="l" defTabSz="914400" rtl="0" eaLnBrk="1" latinLnBrk="0" hangingPunct="1">
      <a:defRPr sz="1200" kern="1200">
        <a:solidFill>
          <a:schemeClr val="tx2"/>
        </a:solidFill>
        <a:latin typeface="Tempus Sans ITC" pitchFamily="82" charset="0"/>
        <a:ea typeface="+mn-ea"/>
        <a:cs typeface="+mn-cs"/>
      </a:defRPr>
    </a:lvl8pPr>
    <a:lvl9pPr marL="3657600" algn="l" defTabSz="914400" rtl="0" eaLnBrk="1" latinLnBrk="0" hangingPunct="1">
      <a:defRPr sz="1200" kern="1200">
        <a:solidFill>
          <a:schemeClr val="tx2"/>
        </a:solidFill>
        <a:latin typeface="Tempus Sans ITC" pitchFamily="82"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CC99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837"/>
    <p:restoredTop sz="69420" autoAdjust="0"/>
  </p:normalViewPr>
  <p:slideViewPr>
    <p:cSldViewPr>
      <p:cViewPr varScale="1">
        <p:scale>
          <a:sx n="138" d="100"/>
          <a:sy n="138" d="100"/>
        </p:scale>
        <p:origin x="4560" y="192"/>
      </p:cViewPr>
      <p:guideLst>
        <p:guide orient="horz" pos="2160"/>
        <p:guide pos="2880"/>
      </p:guideLst>
    </p:cSldViewPr>
  </p:slideViewPr>
  <p:notesTextViewPr>
    <p:cViewPr>
      <p:scale>
        <a:sx n="125" d="100"/>
        <a:sy n="125" d="100"/>
      </p:scale>
      <p:origin x="0" y="0"/>
    </p:cViewPr>
  </p:notesTextViewPr>
  <p:sorterViewPr>
    <p:cViewPr>
      <p:scale>
        <a:sx n="100" d="100"/>
        <a:sy n="100" d="100"/>
      </p:scale>
      <p:origin x="0" y="24221"/>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handoutMaster" Target="handoutMasters/handout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5570" name="Rectangle 2"/>
          <p:cNvSpPr>
            <a:spLocks noGrp="1" noChangeArrowheads="1"/>
          </p:cNvSpPr>
          <p:nvPr>
            <p:ph type="hdr" sz="quarter"/>
          </p:nvPr>
        </p:nvSpPr>
        <p:spPr bwMode="auto">
          <a:xfrm>
            <a:off x="0" y="0"/>
            <a:ext cx="3076363" cy="510332"/>
          </a:xfrm>
          <a:prstGeom prst="rect">
            <a:avLst/>
          </a:prstGeom>
          <a:noFill/>
          <a:ln w="9525">
            <a:noFill/>
            <a:miter lim="800000"/>
            <a:headEnd/>
            <a:tailEnd/>
          </a:ln>
          <a:effectLst/>
        </p:spPr>
        <p:txBody>
          <a:bodyPr vert="horz" wrap="square" lIns="97335" tIns="48668" rIns="97335" bIns="48668" numCol="1" anchor="t" anchorCtr="0" compatLnSpc="1">
            <a:prstTxWarp prst="textNoShape">
              <a:avLst/>
            </a:prstTxWarp>
          </a:bodyPr>
          <a:lstStyle>
            <a:lvl1pPr algn="l" defTabSz="972546">
              <a:defRPr sz="1100">
                <a:solidFill>
                  <a:schemeClr val="tx1"/>
                </a:solidFill>
                <a:latin typeface="Arial" charset="0"/>
              </a:defRPr>
            </a:lvl1pPr>
          </a:lstStyle>
          <a:p>
            <a:endParaRPr lang="en-US"/>
          </a:p>
        </p:txBody>
      </p:sp>
      <p:sp>
        <p:nvSpPr>
          <p:cNvPr id="365571" name="Rectangle 3"/>
          <p:cNvSpPr>
            <a:spLocks noGrp="1" noChangeArrowheads="1"/>
          </p:cNvSpPr>
          <p:nvPr>
            <p:ph type="dt" sz="quarter" idx="1"/>
          </p:nvPr>
        </p:nvSpPr>
        <p:spPr bwMode="auto">
          <a:xfrm>
            <a:off x="4021294" y="0"/>
            <a:ext cx="3076363" cy="510332"/>
          </a:xfrm>
          <a:prstGeom prst="rect">
            <a:avLst/>
          </a:prstGeom>
          <a:noFill/>
          <a:ln w="9525">
            <a:noFill/>
            <a:miter lim="800000"/>
            <a:headEnd/>
            <a:tailEnd/>
          </a:ln>
          <a:effectLst/>
        </p:spPr>
        <p:txBody>
          <a:bodyPr vert="horz" wrap="square" lIns="97335" tIns="48668" rIns="97335" bIns="48668" numCol="1" anchor="t" anchorCtr="0" compatLnSpc="1">
            <a:prstTxWarp prst="textNoShape">
              <a:avLst/>
            </a:prstTxWarp>
          </a:bodyPr>
          <a:lstStyle>
            <a:lvl1pPr algn="r" defTabSz="972546">
              <a:defRPr sz="1100">
                <a:solidFill>
                  <a:schemeClr val="tx1"/>
                </a:solidFill>
                <a:latin typeface="Arial" charset="0"/>
              </a:defRPr>
            </a:lvl1pPr>
          </a:lstStyle>
          <a:p>
            <a:endParaRPr lang="en-US"/>
          </a:p>
        </p:txBody>
      </p:sp>
      <p:sp>
        <p:nvSpPr>
          <p:cNvPr id="365572" name="Rectangle 4"/>
          <p:cNvSpPr>
            <a:spLocks noGrp="1" noChangeArrowheads="1"/>
          </p:cNvSpPr>
          <p:nvPr>
            <p:ph type="ftr" sz="quarter" idx="2"/>
          </p:nvPr>
        </p:nvSpPr>
        <p:spPr bwMode="auto">
          <a:xfrm>
            <a:off x="0" y="9722534"/>
            <a:ext cx="3076363" cy="510332"/>
          </a:xfrm>
          <a:prstGeom prst="rect">
            <a:avLst/>
          </a:prstGeom>
          <a:noFill/>
          <a:ln w="9525">
            <a:noFill/>
            <a:miter lim="800000"/>
            <a:headEnd/>
            <a:tailEnd/>
          </a:ln>
          <a:effectLst/>
        </p:spPr>
        <p:txBody>
          <a:bodyPr vert="horz" wrap="square" lIns="97335" tIns="48668" rIns="97335" bIns="48668" numCol="1" anchor="b" anchorCtr="0" compatLnSpc="1">
            <a:prstTxWarp prst="textNoShape">
              <a:avLst/>
            </a:prstTxWarp>
          </a:bodyPr>
          <a:lstStyle>
            <a:lvl1pPr algn="l" defTabSz="972546">
              <a:defRPr sz="1100">
                <a:solidFill>
                  <a:schemeClr val="tx1"/>
                </a:solidFill>
                <a:latin typeface="Arial" charset="0"/>
              </a:defRPr>
            </a:lvl1pPr>
          </a:lstStyle>
          <a:p>
            <a:endParaRPr lang="en-US"/>
          </a:p>
        </p:txBody>
      </p:sp>
      <p:sp>
        <p:nvSpPr>
          <p:cNvPr id="365573" name="Rectangle 5"/>
          <p:cNvSpPr>
            <a:spLocks noGrp="1" noChangeArrowheads="1"/>
          </p:cNvSpPr>
          <p:nvPr>
            <p:ph type="sldNum" sz="quarter" idx="3"/>
          </p:nvPr>
        </p:nvSpPr>
        <p:spPr bwMode="auto">
          <a:xfrm>
            <a:off x="4021294" y="9722534"/>
            <a:ext cx="3076363" cy="510332"/>
          </a:xfrm>
          <a:prstGeom prst="rect">
            <a:avLst/>
          </a:prstGeom>
          <a:noFill/>
          <a:ln w="9525">
            <a:noFill/>
            <a:miter lim="800000"/>
            <a:headEnd/>
            <a:tailEnd/>
          </a:ln>
          <a:effectLst/>
        </p:spPr>
        <p:txBody>
          <a:bodyPr vert="horz" wrap="square" lIns="97335" tIns="48668" rIns="97335" bIns="48668" numCol="1" anchor="b" anchorCtr="0" compatLnSpc="1">
            <a:prstTxWarp prst="textNoShape">
              <a:avLst/>
            </a:prstTxWarp>
          </a:bodyPr>
          <a:lstStyle>
            <a:lvl1pPr algn="r" defTabSz="972546">
              <a:defRPr sz="1100">
                <a:solidFill>
                  <a:schemeClr val="tx1"/>
                </a:solidFill>
                <a:latin typeface="Arial" charset="0"/>
              </a:defRPr>
            </a:lvl1pPr>
          </a:lstStyle>
          <a:p>
            <a:fld id="{2D8CA0BC-0227-4EC0-BFD0-03DE60C18AD2}" type="slidenum">
              <a:rPr lang="en-US"/>
              <a:pPr/>
              <a:t>‹#›</a:t>
            </a:fld>
            <a:endParaRPr lang="en-US"/>
          </a:p>
        </p:txBody>
      </p:sp>
    </p:spTree>
    <p:extLst>
      <p:ext uri="{BB962C8B-B14F-4D97-AF65-F5344CB8AC3E}">
        <p14:creationId xmlns:p14="http://schemas.microsoft.com/office/powerpoint/2010/main" val="27097454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8050" name="Rectangle 2"/>
          <p:cNvSpPr>
            <a:spLocks noGrp="1" noChangeArrowheads="1"/>
          </p:cNvSpPr>
          <p:nvPr>
            <p:ph type="hdr" sz="quarter"/>
          </p:nvPr>
        </p:nvSpPr>
        <p:spPr bwMode="auto">
          <a:xfrm>
            <a:off x="0" y="0"/>
            <a:ext cx="3076363" cy="512081"/>
          </a:xfrm>
          <a:prstGeom prst="rect">
            <a:avLst/>
          </a:prstGeom>
          <a:noFill/>
          <a:ln w="9525">
            <a:noFill/>
            <a:miter lim="800000"/>
            <a:headEnd/>
            <a:tailEnd/>
          </a:ln>
          <a:effectLst/>
        </p:spPr>
        <p:txBody>
          <a:bodyPr vert="horz" wrap="square" lIns="98434" tIns="49217" rIns="98434" bIns="49217" numCol="1" anchor="t" anchorCtr="0" compatLnSpc="1">
            <a:prstTxWarp prst="textNoShape">
              <a:avLst/>
            </a:prstTxWarp>
          </a:bodyPr>
          <a:lstStyle>
            <a:lvl1pPr algn="l" defTabSz="986172">
              <a:defRPr sz="1100">
                <a:solidFill>
                  <a:schemeClr val="tx1"/>
                </a:solidFill>
                <a:latin typeface="Arial" charset="0"/>
              </a:defRPr>
            </a:lvl1pPr>
          </a:lstStyle>
          <a:p>
            <a:endParaRPr lang="en-US"/>
          </a:p>
        </p:txBody>
      </p:sp>
      <p:sp>
        <p:nvSpPr>
          <p:cNvPr id="258051" name="Rectangle 3"/>
          <p:cNvSpPr>
            <a:spLocks noGrp="1" noChangeArrowheads="1"/>
          </p:cNvSpPr>
          <p:nvPr>
            <p:ph type="dt" idx="1"/>
          </p:nvPr>
        </p:nvSpPr>
        <p:spPr bwMode="auto">
          <a:xfrm>
            <a:off x="4021294" y="0"/>
            <a:ext cx="3076363" cy="512081"/>
          </a:xfrm>
          <a:prstGeom prst="rect">
            <a:avLst/>
          </a:prstGeom>
          <a:noFill/>
          <a:ln w="9525">
            <a:noFill/>
            <a:miter lim="800000"/>
            <a:headEnd/>
            <a:tailEnd/>
          </a:ln>
          <a:effectLst/>
        </p:spPr>
        <p:txBody>
          <a:bodyPr vert="horz" wrap="square" lIns="98434" tIns="49217" rIns="98434" bIns="49217" numCol="1" anchor="t" anchorCtr="0" compatLnSpc="1">
            <a:prstTxWarp prst="textNoShape">
              <a:avLst/>
            </a:prstTxWarp>
          </a:bodyPr>
          <a:lstStyle>
            <a:lvl1pPr algn="r" defTabSz="986172">
              <a:defRPr sz="1100">
                <a:solidFill>
                  <a:schemeClr val="tx1"/>
                </a:solidFill>
                <a:latin typeface="Arial" charset="0"/>
              </a:defRPr>
            </a:lvl1pPr>
          </a:lstStyle>
          <a:p>
            <a:endParaRPr lang="en-US"/>
          </a:p>
        </p:txBody>
      </p:sp>
      <p:sp>
        <p:nvSpPr>
          <p:cNvPr id="258052" name="Rectangle 4"/>
          <p:cNvSpPr>
            <a:spLocks noGrp="1" noRot="1" noChangeAspect="1" noChangeArrowheads="1" noTextEdit="1"/>
          </p:cNvSpPr>
          <p:nvPr>
            <p:ph type="sldImg" idx="2"/>
          </p:nvPr>
        </p:nvSpPr>
        <p:spPr bwMode="auto">
          <a:xfrm>
            <a:off x="992188" y="766763"/>
            <a:ext cx="5119687" cy="3838575"/>
          </a:xfrm>
          <a:prstGeom prst="rect">
            <a:avLst/>
          </a:prstGeom>
          <a:noFill/>
          <a:ln w="9525">
            <a:solidFill>
              <a:srgbClr val="000000"/>
            </a:solidFill>
            <a:miter lim="800000"/>
            <a:headEnd/>
            <a:tailEnd/>
          </a:ln>
          <a:effectLst/>
        </p:spPr>
      </p:sp>
      <p:sp>
        <p:nvSpPr>
          <p:cNvPr id="258053" name="Rectangle 5"/>
          <p:cNvSpPr>
            <a:spLocks noGrp="1" noChangeArrowheads="1"/>
          </p:cNvSpPr>
          <p:nvPr>
            <p:ph type="body" sz="quarter" idx="3"/>
          </p:nvPr>
        </p:nvSpPr>
        <p:spPr bwMode="auto">
          <a:xfrm>
            <a:off x="711576" y="4862142"/>
            <a:ext cx="5676153" cy="4605227"/>
          </a:xfrm>
          <a:prstGeom prst="rect">
            <a:avLst/>
          </a:prstGeom>
          <a:noFill/>
          <a:ln w="9525">
            <a:noFill/>
            <a:miter lim="800000"/>
            <a:headEnd/>
            <a:tailEnd/>
          </a:ln>
          <a:effectLst/>
        </p:spPr>
        <p:txBody>
          <a:bodyPr vert="horz" wrap="square" lIns="98434" tIns="49217" rIns="98434" bIns="49217"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8054" name="Rectangle 6"/>
          <p:cNvSpPr>
            <a:spLocks noGrp="1" noChangeArrowheads="1"/>
          </p:cNvSpPr>
          <p:nvPr>
            <p:ph type="ftr" sz="quarter" idx="4"/>
          </p:nvPr>
        </p:nvSpPr>
        <p:spPr bwMode="auto">
          <a:xfrm>
            <a:off x="0" y="9720785"/>
            <a:ext cx="3076363" cy="512081"/>
          </a:xfrm>
          <a:prstGeom prst="rect">
            <a:avLst/>
          </a:prstGeom>
          <a:noFill/>
          <a:ln w="9525">
            <a:noFill/>
            <a:miter lim="800000"/>
            <a:headEnd/>
            <a:tailEnd/>
          </a:ln>
          <a:effectLst/>
        </p:spPr>
        <p:txBody>
          <a:bodyPr vert="horz" wrap="square" lIns="98434" tIns="49217" rIns="98434" bIns="49217" numCol="1" anchor="b" anchorCtr="0" compatLnSpc="1">
            <a:prstTxWarp prst="textNoShape">
              <a:avLst/>
            </a:prstTxWarp>
          </a:bodyPr>
          <a:lstStyle>
            <a:lvl1pPr algn="l" defTabSz="986172">
              <a:defRPr sz="1100">
                <a:solidFill>
                  <a:schemeClr val="tx1"/>
                </a:solidFill>
                <a:latin typeface="Arial" charset="0"/>
              </a:defRPr>
            </a:lvl1pPr>
          </a:lstStyle>
          <a:p>
            <a:endParaRPr lang="en-US"/>
          </a:p>
        </p:txBody>
      </p:sp>
      <p:sp>
        <p:nvSpPr>
          <p:cNvPr id="258055" name="Rectangle 7"/>
          <p:cNvSpPr>
            <a:spLocks noGrp="1" noChangeArrowheads="1"/>
          </p:cNvSpPr>
          <p:nvPr>
            <p:ph type="sldNum" sz="quarter" idx="5"/>
          </p:nvPr>
        </p:nvSpPr>
        <p:spPr bwMode="auto">
          <a:xfrm>
            <a:off x="4021294" y="9720785"/>
            <a:ext cx="3076363" cy="512081"/>
          </a:xfrm>
          <a:prstGeom prst="rect">
            <a:avLst/>
          </a:prstGeom>
          <a:noFill/>
          <a:ln w="9525">
            <a:noFill/>
            <a:miter lim="800000"/>
            <a:headEnd/>
            <a:tailEnd/>
          </a:ln>
          <a:effectLst/>
        </p:spPr>
        <p:txBody>
          <a:bodyPr vert="horz" wrap="square" lIns="98434" tIns="49217" rIns="98434" bIns="49217" numCol="1" anchor="b" anchorCtr="0" compatLnSpc="1">
            <a:prstTxWarp prst="textNoShape">
              <a:avLst/>
            </a:prstTxWarp>
          </a:bodyPr>
          <a:lstStyle>
            <a:lvl1pPr algn="r" defTabSz="986172">
              <a:defRPr sz="1100">
                <a:solidFill>
                  <a:schemeClr val="tx1"/>
                </a:solidFill>
                <a:latin typeface="Arial" charset="0"/>
              </a:defRPr>
            </a:lvl1pPr>
          </a:lstStyle>
          <a:p>
            <a:fld id="{E6C47E0B-2958-48CC-BA4E-C350203CF107}" type="slidenum">
              <a:rPr lang="en-US"/>
              <a:pPr/>
              <a:t>‹#›</a:t>
            </a:fld>
            <a:endParaRPr lang="en-US"/>
          </a:p>
        </p:txBody>
      </p:sp>
    </p:spTree>
    <p:extLst>
      <p:ext uri="{BB962C8B-B14F-4D97-AF65-F5344CB8AC3E}">
        <p14:creationId xmlns:p14="http://schemas.microsoft.com/office/powerpoint/2010/main" val="703376269"/>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C47E0B-2958-48CC-BA4E-C350203CF107}" type="slidenum">
              <a:rPr lang="en-US" smtClean="0"/>
              <a:pPr/>
              <a:t>1</a:t>
            </a:fld>
            <a:endParaRPr lang="en-US"/>
          </a:p>
        </p:txBody>
      </p:sp>
    </p:spTree>
    <p:extLst>
      <p:ext uri="{BB962C8B-B14F-4D97-AF65-F5344CB8AC3E}">
        <p14:creationId xmlns:p14="http://schemas.microsoft.com/office/powerpoint/2010/main" val="17990355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0CC315D4-4308-4281-BFA2-3A71110BD9EE}" type="slidenum">
              <a:rPr lang="en-US" smtClean="0"/>
              <a:pPr/>
              <a:t>10</a:t>
            </a:fld>
            <a:endParaRPr 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r>
              <a:rPr lang="en-US" dirty="0">
                <a:latin typeface="Calibri" panose="020F0502020204030204" pitchFamily="34" charset="0"/>
                <a:cs typeface="Calibri" panose="020F0502020204030204" pitchFamily="34" charset="0"/>
              </a:rPr>
              <a:t>Here we illustrate the physical organization of the inverted file for the running example. Note that only part of the data in the document file is shown.</a:t>
            </a:r>
          </a:p>
        </p:txBody>
      </p:sp>
    </p:spTree>
    <p:extLst>
      <p:ext uri="{BB962C8B-B14F-4D97-AF65-F5344CB8AC3E}">
        <p14:creationId xmlns:p14="http://schemas.microsoft.com/office/powerpoint/2010/main" val="30897372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The addressing granularity determines of how positions of index terms are recorded in the posting file. There exist three main options:</a:t>
            </a:r>
          </a:p>
          <a:p>
            <a:pPr marL="0" marR="0" lvl="0" indent="0" algn="l" defTabSz="914400" rtl="0" eaLnBrk="0" fontAlgn="base" latinLnBrk="0" hangingPunct="0">
              <a:lnSpc>
                <a:spcPct val="100000"/>
              </a:lnSpc>
              <a:spcBef>
                <a:spcPct val="30000"/>
              </a:spcBef>
              <a:spcAft>
                <a:spcPct val="0"/>
              </a:spcAft>
              <a:buClrTx/>
              <a:buSzTx/>
              <a:buFontTx/>
              <a:buChar char="•"/>
              <a:tabLst/>
              <a:defRPr/>
            </a:pPr>
            <a:r>
              <a:rPr lang="en-US" dirty="0">
                <a:latin typeface="Calibri" panose="020F0502020204030204" pitchFamily="34" charset="0"/>
                <a:cs typeface="Calibri" panose="020F0502020204030204" pitchFamily="34" charset="0"/>
              </a:rPr>
              <a:t> pointing to the start of the document in which the index term occurs (this is how we introduced inverted files)</a:t>
            </a:r>
          </a:p>
          <a:p>
            <a:pPr>
              <a:buFontTx/>
              <a:buChar char="•"/>
            </a:pPr>
            <a:r>
              <a:rPr lang="en-US" dirty="0">
                <a:latin typeface="Calibri" panose="020F0502020204030204" pitchFamily="34" charset="0"/>
                <a:cs typeface="Calibri" panose="020F0502020204030204" pitchFamily="34" charset="0"/>
              </a:rPr>
              <a:t> exact position of the index term within the document, or a sentence or paragraph containing the index term.</a:t>
            </a:r>
          </a:p>
          <a:p>
            <a:pPr>
              <a:buFontTx/>
              <a:buChar char="•"/>
            </a:pPr>
            <a:r>
              <a:rPr lang="en-US" dirty="0">
                <a:latin typeface="Calibri" panose="020F0502020204030204" pitchFamily="34" charset="0"/>
                <a:cs typeface="Calibri" panose="020F0502020204030204" pitchFamily="34" charset="0"/>
              </a:rPr>
              <a:t> grouping of multiple documents into blocks and pointing to the start of a block</a:t>
            </a:r>
          </a:p>
          <a:p>
            <a:r>
              <a:rPr lang="en-US" dirty="0">
                <a:latin typeface="Calibri" panose="020F0502020204030204" pitchFamily="34" charset="0"/>
                <a:cs typeface="Calibri" panose="020F0502020204030204" pitchFamily="34" charset="0"/>
              </a:rPr>
              <a:t>The larger the granularity, the fewer entries occur in the posting file. In turn, with coarser granularity additional post-processing is required in order to determine exact positions of index terms within the documents.</a:t>
            </a:r>
          </a:p>
          <a:p>
            <a:endParaRPr lang="en-US"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5"/>
          </p:nvPr>
        </p:nvSpPr>
        <p:spPr/>
        <p:txBody>
          <a:bodyPr/>
          <a:lstStyle/>
          <a:p>
            <a:pPr>
              <a:defRPr/>
            </a:pPr>
            <a:fld id="{14727734-ABCF-234D-B636-C5B0C95204C2}" type="slidenum">
              <a:rPr lang="en-US" smtClean="0"/>
              <a:pPr>
                <a:defRPr/>
              </a:pPr>
              <a:t>11</a:t>
            </a:fld>
            <a:endParaRPr lang="en-US"/>
          </a:p>
        </p:txBody>
      </p:sp>
    </p:spTree>
    <p:extLst>
      <p:ext uri="{BB962C8B-B14F-4D97-AF65-F5344CB8AC3E}">
        <p14:creationId xmlns:p14="http://schemas.microsoft.com/office/powerpoint/2010/main" val="11003575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latin typeface="Calibri" panose="020F0502020204030204" pitchFamily="34" charset="0"/>
                <a:cs typeface="Calibri" panose="020F0502020204030204" pitchFamily="34" charset="0"/>
              </a:rPr>
              <a:t>In the simplest case the postings file consists of the document identifiers. This is sufficient for implementing a Boolean retrieval system, since </a:t>
            </a:r>
            <a:r>
              <a:rPr lang="en-GB" dirty="0" err="1">
                <a:latin typeface="Calibri" panose="020F0502020204030204" pitchFamily="34" charset="0"/>
                <a:cs typeface="Calibri" panose="020F0502020204030204" pitchFamily="34" charset="0"/>
              </a:rPr>
              <a:t>th</a:t>
            </a:r>
            <a:r>
              <a:rPr lang="en-CH" dirty="0">
                <a:latin typeface="Calibri" panose="020F0502020204030204" pitchFamily="34" charset="0"/>
                <a:cs typeface="Calibri" panose="020F0502020204030204" pitchFamily="34" charset="0"/>
              </a:rPr>
              <a:t>e only necessary infomration for query evalaution is on the presence or absence of a term in the document. Any additional information about the term needs to be computed on the fly from the document content.</a:t>
            </a:r>
          </a:p>
          <a:p>
            <a:endParaRPr lang="en-CH" dirty="0">
              <a:latin typeface="Calibri" panose="020F0502020204030204" pitchFamily="34" charset="0"/>
              <a:cs typeface="Calibri" panose="020F0502020204030204" pitchFamily="34" charset="0"/>
            </a:endParaRPr>
          </a:p>
          <a:p>
            <a:r>
              <a:rPr lang="en-CH" dirty="0">
                <a:latin typeface="Calibri" panose="020F0502020204030204" pitchFamily="34" charset="0"/>
                <a:cs typeface="Calibri" panose="020F0502020204030204" pitchFamily="34" charset="0"/>
              </a:rPr>
              <a:t>To make retrieval m</a:t>
            </a:r>
            <a:r>
              <a:rPr lang="en-GB" dirty="0">
                <a:latin typeface="Calibri" panose="020F0502020204030204" pitchFamily="34" charset="0"/>
                <a:cs typeface="Calibri" panose="020F0502020204030204" pitchFamily="34" charset="0"/>
              </a:rPr>
              <a:t>or</a:t>
            </a:r>
            <a:r>
              <a:rPr lang="en-CH" dirty="0">
                <a:latin typeface="Calibri" panose="020F0502020204030204" pitchFamily="34" charset="0"/>
                <a:cs typeface="Calibri" panose="020F0502020204030204" pitchFamily="34" charset="0"/>
              </a:rPr>
              <a:t>e efficient, additional information about the term can be stored in the postings file. For vector space retrieval it is useful to also store the term frequency in order to avoid repeated scans of the document content, whenever the term frequency is requested.</a:t>
            </a:r>
          </a:p>
          <a:p>
            <a:endParaRPr lang="en-CH" dirty="0">
              <a:latin typeface="Calibri" panose="020F0502020204030204" pitchFamily="34" charset="0"/>
              <a:cs typeface="Calibri" panose="020F0502020204030204" pitchFamily="34" charset="0"/>
            </a:endParaRPr>
          </a:p>
          <a:p>
            <a:r>
              <a:rPr lang="en-CH" dirty="0">
                <a:latin typeface="Calibri" panose="020F0502020204030204" pitchFamily="34" charset="0"/>
                <a:cs typeface="Calibri" panose="020F0502020204030204" pitchFamily="34" charset="0"/>
              </a:rPr>
              <a:t>Other information about terms related to the document t</a:t>
            </a:r>
            <a:r>
              <a:rPr lang="en-GB" dirty="0">
                <a:latin typeface="Calibri" panose="020F0502020204030204" pitchFamily="34" charset="0"/>
                <a:cs typeface="Calibri" panose="020F0502020204030204" pitchFamily="34" charset="0"/>
              </a:rPr>
              <a:t>ha</a:t>
            </a:r>
            <a:r>
              <a:rPr lang="en-CH" dirty="0">
                <a:latin typeface="Calibri" panose="020F0502020204030204" pitchFamily="34" charset="0"/>
                <a:cs typeface="Calibri" panose="020F0502020204030204" pitchFamily="34" charset="0"/>
              </a:rPr>
              <a:t>t can be stored in a postings file is the positions of occur</a:t>
            </a:r>
            <a:r>
              <a:rPr lang="en-GB" dirty="0">
                <a:latin typeface="Calibri" panose="020F0502020204030204" pitchFamily="34" charset="0"/>
                <a:cs typeface="Calibri" panose="020F0502020204030204" pitchFamily="34" charset="0"/>
              </a:rPr>
              <a:t>r</a:t>
            </a:r>
            <a:r>
              <a:rPr lang="en-CH" dirty="0">
                <a:latin typeface="Calibri" panose="020F0502020204030204" pitchFamily="34" charset="0"/>
                <a:cs typeface="Calibri" panose="020F0502020204030204" pitchFamily="34" charset="0"/>
              </a:rPr>
              <a:t>ence, the context in which the term occurs (e.g. in</a:t>
            </a:r>
            <a:r>
              <a:rPr lang="en-GB" dirty="0">
                <a:latin typeface="Calibri" panose="020F0502020204030204" pitchFamily="34" charset="0"/>
                <a:cs typeface="Calibri" panose="020F0502020204030204" pitchFamily="34" charset="0"/>
              </a:rPr>
              <a:t> t</a:t>
            </a:r>
            <a:r>
              <a:rPr lang="en-CH" dirty="0">
                <a:latin typeface="Calibri" panose="020F0502020204030204" pitchFamily="34" charset="0"/>
                <a:cs typeface="Calibri" panose="020F0502020204030204" pitchFamily="34" charset="0"/>
              </a:rPr>
              <a:t>he title) or results from some further text processing (e.g. using natural language processing such as named entity recognition about wh</a:t>
            </a:r>
            <a:r>
              <a:rPr lang="en-GB" dirty="0" err="1">
                <a:latin typeface="Calibri" panose="020F0502020204030204" pitchFamily="34" charset="0"/>
                <a:cs typeface="Calibri" panose="020F0502020204030204" pitchFamily="34" charset="0"/>
              </a:rPr>
              <a:t>ic</a:t>
            </a:r>
            <a:r>
              <a:rPr lang="en-CH" dirty="0">
                <a:latin typeface="Calibri" panose="020F0502020204030204" pitchFamily="34" charset="0"/>
                <a:cs typeface="Calibri" panose="020F0502020204030204" pitchFamily="34" charset="0"/>
              </a:rPr>
              <a:t>h will learn later in this lecture).</a:t>
            </a:r>
          </a:p>
        </p:txBody>
      </p:sp>
      <p:sp>
        <p:nvSpPr>
          <p:cNvPr id="4" name="Slide Number Placeholder 3"/>
          <p:cNvSpPr>
            <a:spLocks noGrp="1"/>
          </p:cNvSpPr>
          <p:nvPr>
            <p:ph type="sldNum" sz="quarter" idx="5"/>
          </p:nvPr>
        </p:nvSpPr>
        <p:spPr/>
        <p:txBody>
          <a:bodyPr/>
          <a:lstStyle/>
          <a:p>
            <a:pPr>
              <a:defRPr/>
            </a:pPr>
            <a:fld id="{14727734-ABCF-234D-B636-C5B0C95204C2}" type="slidenum">
              <a:rPr lang="en-US" smtClean="0"/>
              <a:pPr>
                <a:defRPr/>
              </a:pPr>
              <a:t>12</a:t>
            </a:fld>
            <a:endParaRPr lang="en-US"/>
          </a:p>
        </p:txBody>
      </p:sp>
    </p:spTree>
    <p:extLst>
      <p:ext uri="{BB962C8B-B14F-4D97-AF65-F5344CB8AC3E}">
        <p14:creationId xmlns:p14="http://schemas.microsoft.com/office/powerpoint/2010/main" val="37458822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a:p>
        </p:txBody>
      </p:sp>
      <p:sp>
        <p:nvSpPr>
          <p:cNvPr id="4" name="Slide Number Placeholder 3"/>
          <p:cNvSpPr>
            <a:spLocks noGrp="1"/>
          </p:cNvSpPr>
          <p:nvPr>
            <p:ph type="sldNum" sz="quarter" idx="5"/>
          </p:nvPr>
        </p:nvSpPr>
        <p:spPr/>
        <p:txBody>
          <a:bodyPr/>
          <a:lstStyle/>
          <a:p>
            <a:pPr>
              <a:defRPr/>
            </a:pPr>
            <a:fld id="{14727734-ABCF-234D-B636-C5B0C95204C2}" type="slidenum">
              <a:rPr lang="en-US" smtClean="0"/>
              <a:pPr>
                <a:defRPr/>
              </a:pPr>
              <a:t>13</a:t>
            </a:fld>
            <a:endParaRPr lang="en-US"/>
          </a:p>
        </p:txBody>
      </p:sp>
    </p:spTree>
    <p:extLst>
      <p:ext uri="{BB962C8B-B14F-4D97-AF65-F5344CB8AC3E}">
        <p14:creationId xmlns:p14="http://schemas.microsoft.com/office/powerpoint/2010/main" val="42495184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a:p>
        </p:txBody>
      </p:sp>
      <p:sp>
        <p:nvSpPr>
          <p:cNvPr id="4" name="Slide Number Placeholder 3"/>
          <p:cNvSpPr>
            <a:spLocks noGrp="1"/>
          </p:cNvSpPr>
          <p:nvPr>
            <p:ph type="sldNum" sz="quarter" idx="5"/>
          </p:nvPr>
        </p:nvSpPr>
        <p:spPr/>
        <p:txBody>
          <a:bodyPr/>
          <a:lstStyle/>
          <a:p>
            <a:pPr>
              <a:defRPr/>
            </a:pPr>
            <a:fld id="{14727734-ABCF-234D-B636-C5B0C95204C2}" type="slidenum">
              <a:rPr lang="en-US" smtClean="0"/>
              <a:pPr>
                <a:defRPr/>
              </a:pPr>
              <a:t>14</a:t>
            </a:fld>
            <a:endParaRPr lang="en-US"/>
          </a:p>
        </p:txBody>
      </p:sp>
    </p:spTree>
    <p:extLst>
      <p:ext uri="{BB962C8B-B14F-4D97-AF65-F5344CB8AC3E}">
        <p14:creationId xmlns:p14="http://schemas.microsoft.com/office/powerpoint/2010/main" val="37099538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2D1B37CC-1735-43A6-A492-1E5F752709E7}" type="slidenum">
              <a:rPr lang="en-US" smtClean="0"/>
              <a:pPr/>
              <a:t>15</a:t>
            </a:fld>
            <a:endParaRPr lang="en-US"/>
          </a:p>
        </p:txBody>
      </p:sp>
      <p:sp>
        <p:nvSpPr>
          <p:cNvPr id="46083" name="Rectangle 2"/>
          <p:cNvSpPr>
            <a:spLocks noGrp="1" noRot="1" noChangeAspect="1" noChangeArrowheads="1" noTextEdit="1"/>
          </p:cNvSpPr>
          <p:nvPr>
            <p:ph type="sldImg"/>
          </p:nvPr>
        </p:nvSpPr>
        <p:spPr>
          <a:xfrm>
            <a:off x="1050925" y="792163"/>
            <a:ext cx="5056188" cy="3792537"/>
          </a:xfrm>
          <a:ln cap="flat"/>
        </p:spPr>
      </p:sp>
      <p:sp>
        <p:nvSpPr>
          <p:cNvPr id="46084" name="Rectangle 3"/>
          <p:cNvSpPr>
            <a:spLocks noGrp="1" noChangeArrowheads="1"/>
          </p:cNvSpPr>
          <p:nvPr>
            <p:ph type="body" idx="1"/>
          </p:nvPr>
        </p:nvSpPr>
        <p:spPr>
          <a:xfrm>
            <a:off x="977900" y="4900613"/>
            <a:ext cx="5208588" cy="4581525"/>
          </a:xfrm>
          <a:noFill/>
          <a:ln/>
        </p:spPr>
        <p:txBody>
          <a:bodyPr/>
          <a:lstStyle/>
          <a:p>
            <a:r>
              <a:rPr lang="en-US" dirty="0">
                <a:latin typeface="Calibri" panose="020F0502020204030204" pitchFamily="34" charset="0"/>
                <a:cs typeface="Calibri" panose="020F0502020204030204" pitchFamily="34" charset="0"/>
              </a:rPr>
              <a:t>Search in an inverted file is a straightforward process. Using the data access structure, first the index terms occurring in the query are searched in the index file. Then the occurrences can be sequentially retrieved from the postings file. Afterwards the corresponding document portions are accessed and can be processed (e.g. for counting term frequencies).</a:t>
            </a:r>
          </a:p>
        </p:txBody>
      </p:sp>
    </p:spTree>
    <p:extLst>
      <p:ext uri="{BB962C8B-B14F-4D97-AF65-F5344CB8AC3E}">
        <p14:creationId xmlns:p14="http://schemas.microsoft.com/office/powerpoint/2010/main" val="27819306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0CC315D4-4308-4281-BFA2-3A71110BD9EE}" type="slidenum">
              <a:rPr lang="en-US" smtClean="0"/>
              <a:pPr/>
              <a:t>16</a:t>
            </a:fld>
            <a:endParaRPr 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r>
              <a:rPr lang="en-US" dirty="0">
                <a:latin typeface="Calibri" panose="020F0502020204030204" pitchFamily="34" charset="0"/>
                <a:cs typeface="Calibri" panose="020F0502020204030204" pitchFamily="34" charset="0"/>
              </a:rPr>
              <a:t>Here we illustrate the the 3 steps of the search process.</a:t>
            </a:r>
          </a:p>
        </p:txBody>
      </p:sp>
    </p:spTree>
    <p:extLst>
      <p:ext uri="{BB962C8B-B14F-4D97-AF65-F5344CB8AC3E}">
        <p14:creationId xmlns:p14="http://schemas.microsoft.com/office/powerpoint/2010/main" val="9464490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DE45E04E-2D3E-4EFE-812A-9E7755EDB9D2}" type="slidenum">
              <a:rPr lang="en-US" smtClean="0"/>
              <a:pPr/>
              <a:t>17</a:t>
            </a:fld>
            <a:endParaRPr lang="en-US"/>
          </a:p>
        </p:txBody>
      </p:sp>
      <p:sp>
        <p:nvSpPr>
          <p:cNvPr id="47107" name="Rectangle 2"/>
          <p:cNvSpPr>
            <a:spLocks noGrp="1" noRot="1" noChangeAspect="1" noChangeArrowheads="1" noTextEdit="1"/>
          </p:cNvSpPr>
          <p:nvPr>
            <p:ph type="sldImg"/>
          </p:nvPr>
        </p:nvSpPr>
        <p:spPr>
          <a:xfrm>
            <a:off x="1050925" y="792163"/>
            <a:ext cx="5056188" cy="3792537"/>
          </a:xfrm>
          <a:ln cap="flat"/>
        </p:spPr>
      </p:sp>
      <p:sp>
        <p:nvSpPr>
          <p:cNvPr id="47108" name="Rectangle 3"/>
          <p:cNvSpPr>
            <a:spLocks noGrp="1" noChangeArrowheads="1"/>
          </p:cNvSpPr>
          <p:nvPr>
            <p:ph type="body" idx="1"/>
          </p:nvPr>
        </p:nvSpPr>
        <p:spPr>
          <a:xfrm>
            <a:off x="977900" y="4900613"/>
            <a:ext cx="5208588" cy="4581525"/>
          </a:xfrm>
          <a:noFill/>
          <a:ln/>
        </p:spPr>
        <p:txBody>
          <a:bodyPr/>
          <a:lstStyle/>
          <a:p>
            <a:r>
              <a:rPr lang="en-US" dirty="0">
                <a:latin typeface="+mn-lt"/>
              </a:rPr>
              <a:t>The index construction is performed by first constructing dynamically an order data structure (we will use a </a:t>
            </a:r>
            <a:r>
              <a:rPr lang="en-US" dirty="0" err="1">
                <a:latin typeface="+mn-lt"/>
              </a:rPr>
              <a:t>trie</a:t>
            </a:r>
            <a:r>
              <a:rPr lang="en-US" dirty="0">
                <a:latin typeface="+mn-lt"/>
              </a:rPr>
              <a:t> structure), in order to generate a sorted vocabulary and to create a list of the occurrences of index terms in the text. </a:t>
            </a:r>
          </a:p>
        </p:txBody>
      </p:sp>
    </p:spTree>
    <p:extLst>
      <p:ext uri="{BB962C8B-B14F-4D97-AF65-F5344CB8AC3E}">
        <p14:creationId xmlns:p14="http://schemas.microsoft.com/office/powerpoint/2010/main" val="21014165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After the complete document collection has been traversed, the ordered data structure is sequentially traversed, and the posting file is written to secondary storage. The ordered data structure itself can be used as a data access structure for the index file that is kept in main memory.</a:t>
            </a:r>
            <a:endParaRPr lang="en-GB"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fld id="{E6C47E0B-2958-48CC-BA4E-C350203CF107}" type="slidenum">
              <a:rPr lang="en-US" smtClean="0"/>
              <a:pPr/>
              <a:t>18</a:t>
            </a:fld>
            <a:endParaRPr lang="en-US"/>
          </a:p>
        </p:txBody>
      </p:sp>
    </p:spTree>
    <p:extLst>
      <p:ext uri="{BB962C8B-B14F-4D97-AF65-F5344CB8AC3E}">
        <p14:creationId xmlns:p14="http://schemas.microsoft.com/office/powerpoint/2010/main" val="10474830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latin typeface="Calibri" panose="020F0502020204030204" pitchFamily="34" charset="0"/>
                <a:cs typeface="Calibri" panose="020F0502020204030204" pitchFamily="34" charset="0"/>
              </a:rPr>
              <a:t>In the following we will us tries as ordered data structure. The trie data structure is a so -called lexicographical index structure specifically suited for text processing. Variations of this data structure, specifically PAT trees can be used for efficient text processing including evaluation of regular expressions.</a:t>
            </a:r>
          </a:p>
        </p:txBody>
      </p:sp>
      <p:sp>
        <p:nvSpPr>
          <p:cNvPr id="4" name="Slide Number Placeholder 3"/>
          <p:cNvSpPr>
            <a:spLocks noGrp="1"/>
          </p:cNvSpPr>
          <p:nvPr>
            <p:ph type="sldNum" sz="quarter" idx="5"/>
          </p:nvPr>
        </p:nvSpPr>
        <p:spPr/>
        <p:txBody>
          <a:bodyPr/>
          <a:lstStyle/>
          <a:p>
            <a:pPr>
              <a:defRPr/>
            </a:pPr>
            <a:fld id="{14727734-ABCF-234D-B636-C5B0C95204C2}" type="slidenum">
              <a:rPr lang="en-US" smtClean="0"/>
              <a:pPr>
                <a:defRPr/>
              </a:pPr>
              <a:t>19</a:t>
            </a:fld>
            <a:endParaRPr lang="en-US"/>
          </a:p>
        </p:txBody>
      </p:sp>
    </p:spTree>
    <p:extLst>
      <p:ext uri="{BB962C8B-B14F-4D97-AF65-F5344CB8AC3E}">
        <p14:creationId xmlns:p14="http://schemas.microsoft.com/office/powerpoint/2010/main" val="2180835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2500" eaLnBrk="0" hangingPunct="0">
              <a:defRPr sz="2400">
                <a:solidFill>
                  <a:schemeClr val="tx1"/>
                </a:solidFill>
                <a:latin typeface="Comic Sans MS" charset="0"/>
                <a:ea typeface="ＭＳ Ｐゴシック" charset="0"/>
                <a:cs typeface="ＭＳ Ｐゴシック" charset="0"/>
              </a:defRPr>
            </a:lvl1pPr>
            <a:lvl2pPr marL="742950" indent="-285750" defTabSz="952500" eaLnBrk="0" hangingPunct="0">
              <a:defRPr sz="2400">
                <a:solidFill>
                  <a:schemeClr val="tx1"/>
                </a:solidFill>
                <a:latin typeface="Comic Sans MS" charset="0"/>
                <a:ea typeface="ＭＳ Ｐゴシック" charset="0"/>
              </a:defRPr>
            </a:lvl2pPr>
            <a:lvl3pPr marL="1143000" indent="-228600" defTabSz="952500" eaLnBrk="0" hangingPunct="0">
              <a:defRPr sz="2400">
                <a:solidFill>
                  <a:schemeClr val="tx1"/>
                </a:solidFill>
                <a:latin typeface="Comic Sans MS" charset="0"/>
                <a:ea typeface="ＭＳ Ｐゴシック" charset="0"/>
              </a:defRPr>
            </a:lvl3pPr>
            <a:lvl4pPr marL="1600200" indent="-228600" defTabSz="952500" eaLnBrk="0" hangingPunct="0">
              <a:defRPr sz="2400">
                <a:solidFill>
                  <a:schemeClr val="tx1"/>
                </a:solidFill>
                <a:latin typeface="Comic Sans MS" charset="0"/>
                <a:ea typeface="ＭＳ Ｐゴシック" charset="0"/>
              </a:defRPr>
            </a:lvl4pPr>
            <a:lvl5pPr marL="2057400" indent="-228600" defTabSz="952500" eaLnBrk="0" hangingPunct="0">
              <a:defRPr sz="2400">
                <a:solidFill>
                  <a:schemeClr val="tx1"/>
                </a:solidFill>
                <a:latin typeface="Comic Sans MS" charset="0"/>
                <a:ea typeface="ＭＳ Ｐゴシック" charset="0"/>
              </a:defRPr>
            </a:lvl5pPr>
            <a:lvl6pPr marL="2514600" indent="-228600" defTabSz="9525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defTabSz="9525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defTabSz="9525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defTabSz="952500" eaLnBrk="0" fontAlgn="base" hangingPunct="0">
              <a:spcBef>
                <a:spcPct val="0"/>
              </a:spcBef>
              <a:spcAft>
                <a:spcPct val="0"/>
              </a:spcAft>
              <a:defRPr sz="2400">
                <a:solidFill>
                  <a:schemeClr val="tx1"/>
                </a:solidFill>
                <a:latin typeface="Comic Sans MS" charset="0"/>
                <a:ea typeface="ＭＳ Ｐゴシック" charset="0"/>
              </a:defRPr>
            </a:lvl9pPr>
          </a:lstStyle>
          <a:p>
            <a:pPr eaLnBrk="1" hangingPunct="1"/>
            <a:fld id="{AE92FFD1-77EC-624A-B9F3-4C85122BEAF4}" type="slidenum">
              <a:rPr lang="en-US" sz="1200">
                <a:solidFill>
                  <a:schemeClr val="tx2"/>
                </a:solidFill>
                <a:latin typeface="Tempus Sans ITC" charset="0"/>
              </a:rPr>
              <a:pPr eaLnBrk="1" hangingPunct="1"/>
              <a:t>2</a:t>
            </a:fld>
            <a:endParaRPr lang="en-US" sz="1200">
              <a:solidFill>
                <a:schemeClr val="tx2"/>
              </a:solidFill>
              <a:latin typeface="Tempus Sans ITC" charset="0"/>
            </a:endParaRPr>
          </a:p>
        </p:txBody>
      </p:sp>
      <p:sp>
        <p:nvSpPr>
          <p:cNvPr id="53250" name="Rectangle 2"/>
          <p:cNvSpPr>
            <a:spLocks noGrp="1" noRot="1" noChangeAspect="1" noChangeArrowheads="1" noTextEdit="1"/>
          </p:cNvSpPr>
          <p:nvPr>
            <p:ph type="sldImg"/>
          </p:nvPr>
        </p:nvSpPr>
        <p:spPr>
          <a:ln cap="flat"/>
        </p:spPr>
      </p:sp>
      <p:sp>
        <p:nvSpPr>
          <p:cNvPr id="5325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indent="-228600"/>
            <a:r>
              <a:rPr lang="en-US" dirty="0">
                <a:latin typeface="Calibri" panose="020F0502020204030204" pitchFamily="34" charset="0"/>
                <a:ea typeface="ＭＳ Ｐゴシック" charset="0"/>
                <a:cs typeface="Calibri" panose="020F0502020204030204" pitchFamily="34" charset="0"/>
              </a:rPr>
              <a:t>For efficiently implementing a retrieval model in the ranking system, the statistical information about documents and the document access need to be supported by an indexing system. We will now introduce the basic methods that have been devised to that end.</a:t>
            </a:r>
          </a:p>
        </p:txBody>
      </p:sp>
    </p:spTree>
    <p:extLst>
      <p:ext uri="{BB962C8B-B14F-4D97-AF65-F5344CB8AC3E}">
        <p14:creationId xmlns:p14="http://schemas.microsoft.com/office/powerpoint/2010/main" val="36039522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BF1D6E96-2AA1-4D49-A49B-E697C1486AF4}" type="slidenum">
              <a:rPr lang="en-US" smtClean="0"/>
              <a:pPr/>
              <a:t>20</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r>
              <a:rPr lang="en-US" dirty="0">
                <a:latin typeface="Calibri" panose="020F0502020204030204" pitchFamily="34" charset="0"/>
                <a:cs typeface="Calibri" panose="020F0502020204030204" pitchFamily="34" charset="0"/>
              </a:rPr>
              <a:t>In this example we use word positions as addressing granularity for the postings file, since we have only a single document.</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We demonstrate the initial steps of constructing the trie structure and adding to it the occurrences of index terms. The changes to the trie structure are highlighted for each step. Note that in the last step the tree structure of the trie does not change, since the index term "the" is already present.</a:t>
            </a:r>
          </a:p>
        </p:txBody>
      </p:sp>
    </p:spTree>
    <p:extLst>
      <p:ext uri="{BB962C8B-B14F-4D97-AF65-F5344CB8AC3E}">
        <p14:creationId xmlns:p14="http://schemas.microsoft.com/office/powerpoint/2010/main" val="24202622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4397BEF3-045C-4DC6-99FE-C91BB4AC2577}" type="slidenum">
              <a:rPr lang="en-US" smtClean="0"/>
              <a:pPr/>
              <a:t>21</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r>
              <a:rPr lang="en-US" dirty="0">
                <a:latin typeface="Calibri" panose="020F0502020204030204" pitchFamily="34" charset="0"/>
                <a:cs typeface="Calibri" panose="020F0502020204030204" pitchFamily="34" charset="0"/>
              </a:rPr>
              <a:t>Once the complete trie structure is constructed the inverted file can be derived from it. For doing this, the trie is traversed top-down and left-to-right. Whenever an index term is encountered it is added at the end of the inverted file. Note that if a term is prefix of another term (such as "a" is prefix of "are") index terms can occur on internal nodes of the trie. After to the construction of the inverted file the posting file can be extracted from it.</a:t>
            </a:r>
          </a:p>
        </p:txBody>
      </p:sp>
    </p:spTree>
    <p:extLst>
      <p:ext uri="{BB962C8B-B14F-4D97-AF65-F5344CB8AC3E}">
        <p14:creationId xmlns:p14="http://schemas.microsoft.com/office/powerpoint/2010/main" val="31587719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90656297-2F7A-4283-A857-A54D6ABA4069}" type="slidenum">
              <a:rPr lang="en-US" smtClean="0"/>
              <a:pPr/>
              <a:t>22</a:t>
            </a:fld>
            <a:endParaRPr 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r>
              <a:rPr lang="en-US" dirty="0">
                <a:latin typeface="Calibri" panose="020F0502020204030204" pitchFamily="34" charset="0"/>
                <a:cs typeface="Calibri" panose="020F0502020204030204" pitchFamily="34" charset="0"/>
              </a:rPr>
              <a:t>The resulting physical organization of the inverted file is shown here. The trie structure can be used as an access structure to the index file in main memory. Thus, the entries of the index files occur as leaves (or internal nodes) of the trie. Each entry has a reference to the position of the postings file that is kept in secondary storage.</a:t>
            </a:r>
          </a:p>
        </p:txBody>
      </p:sp>
    </p:spTree>
    <p:extLst>
      <p:ext uri="{BB962C8B-B14F-4D97-AF65-F5344CB8AC3E}">
        <p14:creationId xmlns:p14="http://schemas.microsoft.com/office/powerpoint/2010/main" val="4507963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8B4B0A46-E3B6-4E46-A3C1-86F33FEB1825}" type="slidenum">
              <a:rPr lang="en-US" smtClean="0"/>
              <a:pPr/>
              <a:t>23</a:t>
            </a:fld>
            <a:endParaRPr lang="en-US"/>
          </a:p>
        </p:txBody>
      </p:sp>
      <p:sp>
        <p:nvSpPr>
          <p:cNvPr id="51203" name="Rectangle 2"/>
          <p:cNvSpPr>
            <a:spLocks noGrp="1" noRot="1" noChangeAspect="1" noChangeArrowheads="1" noTextEdit="1"/>
          </p:cNvSpPr>
          <p:nvPr>
            <p:ph type="sldImg"/>
          </p:nvPr>
        </p:nvSpPr>
        <p:spPr>
          <a:xfrm>
            <a:off x="1050925" y="792163"/>
            <a:ext cx="5056188" cy="3792537"/>
          </a:xfrm>
          <a:ln cap="flat"/>
        </p:spPr>
      </p:sp>
      <p:sp>
        <p:nvSpPr>
          <p:cNvPr id="51204" name="Rectangle 3"/>
          <p:cNvSpPr>
            <a:spLocks noGrp="1" noChangeArrowheads="1"/>
          </p:cNvSpPr>
          <p:nvPr>
            <p:ph type="body" idx="1"/>
          </p:nvPr>
        </p:nvSpPr>
        <p:spPr>
          <a:xfrm>
            <a:off x="977900" y="4900613"/>
            <a:ext cx="5208588" cy="4581525"/>
          </a:xfrm>
          <a:noFill/>
          <a:ln/>
        </p:spPr>
        <p:txBody>
          <a:bodyPr/>
          <a:lstStyle/>
          <a:p>
            <a:r>
              <a:rPr lang="en-US" dirty="0">
                <a:latin typeface="Calibri" panose="020F0502020204030204" pitchFamily="34" charset="0"/>
                <a:cs typeface="Calibri" panose="020F0502020204030204" pitchFamily="34" charset="0"/>
              </a:rPr>
              <a:t>In practice, the available main memory needed to keep the inverted file during index construction is insufficient in size, since the storage space consumed by the postings is proportional to the size of the document collection.</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In this case, the index construction process needs be partitioned into smaller steps: in a first phase, the document collection is sequentially traversed, and partial indices are written to the disk whenever the main memory becomes full. This results in a set of partial indices, indexing consecutive partitions of the text. In a second phase the partial indices need to be merged into one index.</a:t>
            </a:r>
          </a:p>
        </p:txBody>
      </p:sp>
    </p:spTree>
    <p:extLst>
      <p:ext uri="{BB962C8B-B14F-4D97-AF65-F5344CB8AC3E}">
        <p14:creationId xmlns:p14="http://schemas.microsoft.com/office/powerpoint/2010/main" val="33034628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This figure illustrates the merging process: 8 partial indices have been constructed. Step by step the indices are merged, by merging two indices into one, until one final index remains. The merging can be performed, such that the two partial indices which are to be merged are in parallel scanned on the disk, and while scanning the resulting index is written sequentially to the disk.</a:t>
            </a:r>
          </a:p>
          <a:p>
            <a:endParaRPr lang="en-US" dirty="0">
              <a:latin typeface="Calibri" panose="020F0502020204030204" pitchFamily="34" charset="0"/>
              <a:cs typeface="Calibri" panose="020F0502020204030204" pitchFamily="34" charset="0"/>
            </a:endParaRPr>
          </a:p>
          <a:p>
            <a:endParaRPr lang="en-GB"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fld id="{E6C47E0B-2958-48CC-BA4E-C350203CF107}" type="slidenum">
              <a:rPr lang="en-US" smtClean="0"/>
              <a:pPr/>
              <a:t>24</a:t>
            </a:fld>
            <a:endParaRPr lang="en-US"/>
          </a:p>
        </p:txBody>
      </p:sp>
    </p:spTree>
    <p:extLst>
      <p:ext uri="{BB962C8B-B14F-4D97-AF65-F5344CB8AC3E}">
        <p14:creationId xmlns:p14="http://schemas.microsoft.com/office/powerpoint/2010/main" val="9401823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6F282B96-0DEB-4DA3-965A-2BA7A1FAFD82}" type="slidenum">
              <a:rPr lang="en-US" smtClean="0"/>
              <a:pPr/>
              <a:t>25</a:t>
            </a:fld>
            <a:endParaRPr lang="en-US"/>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r>
              <a:rPr lang="en-US" dirty="0">
                <a:latin typeface="Calibri" panose="020F0502020204030204" pitchFamily="34" charset="0"/>
                <a:cs typeface="Calibri" panose="020F0502020204030204" pitchFamily="34" charset="0"/>
              </a:rPr>
              <a:t>Merging the indices requires first merging the vocabularies. As we mentioned earlier, the vocabularies are comparably small and thus the merging of the vocabularies can take place in main memory. In case a vocabulary term occurs in both partial indices, their list of occurrences from the posting file need to be combined. Here we can take advantage of the fact that the partial indices have been constructed by sequentially traversing the document file. Therefore, these lists can be directly concatenated without sorting.</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The computational complexity of the merging algorithm is </a:t>
            </a:r>
            <a:r>
              <a:rPr lang="en-US" i="1" dirty="0">
                <a:latin typeface="Calibri" panose="020F0502020204030204" pitchFamily="34" charset="0"/>
                <a:cs typeface="Calibri" panose="020F0502020204030204" pitchFamily="34" charset="0"/>
              </a:rPr>
              <a:t>O(n log</a:t>
            </a:r>
            <a:r>
              <a:rPr lang="en-US" i="1" baseline="-25000" dirty="0">
                <a:latin typeface="Calibri" panose="020F0502020204030204" pitchFamily="34" charset="0"/>
                <a:cs typeface="Calibri" panose="020F0502020204030204" pitchFamily="34" charset="0"/>
              </a:rPr>
              <a:t>2</a:t>
            </a:r>
            <a:r>
              <a:rPr lang="en-US" i="1" dirty="0">
                <a:latin typeface="Calibri" panose="020F0502020204030204" pitchFamily="34" charset="0"/>
                <a:cs typeface="Calibri" panose="020F0502020204030204" pitchFamily="34" charset="0"/>
              </a:rPr>
              <a:t>(n/M)).</a:t>
            </a:r>
            <a:r>
              <a:rPr lang="en-US" dirty="0">
                <a:latin typeface="Calibri" panose="020F0502020204030204" pitchFamily="34" charset="0"/>
                <a:cs typeface="Calibri" panose="020F0502020204030204" pitchFamily="34" charset="0"/>
              </a:rPr>
              <a:t> This implies</a:t>
            </a:r>
            <a:r>
              <a:rPr lang="en-US" i="1"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that the additional cost of merging as compared to the purely main-memory based construction of inverted files is a factor of O(</a:t>
            </a:r>
            <a:r>
              <a:rPr lang="en-US" i="1" dirty="0">
                <a:latin typeface="Calibri" panose="020F0502020204030204" pitchFamily="34" charset="0"/>
                <a:cs typeface="Calibri" panose="020F0502020204030204" pitchFamily="34" charset="0"/>
              </a:rPr>
              <a:t>log</a:t>
            </a:r>
            <a:r>
              <a:rPr lang="en-US" i="1" baseline="-25000" dirty="0">
                <a:latin typeface="Calibri" panose="020F0502020204030204" pitchFamily="34" charset="0"/>
                <a:cs typeface="Calibri" panose="020F0502020204030204" pitchFamily="34" charset="0"/>
              </a:rPr>
              <a:t>2</a:t>
            </a:r>
            <a:r>
              <a:rPr lang="en-US" i="1" dirty="0">
                <a:latin typeface="Calibri" panose="020F0502020204030204" pitchFamily="34" charset="0"/>
                <a:cs typeface="Calibri" panose="020F0502020204030204" pitchFamily="34" charset="0"/>
              </a:rPr>
              <a:t>(n/M))). </a:t>
            </a:r>
            <a:r>
              <a:rPr lang="en-US" dirty="0">
                <a:latin typeface="Calibri" panose="020F0502020204030204" pitchFamily="34" charset="0"/>
                <a:cs typeface="Calibri" panose="020F0502020204030204" pitchFamily="34" charset="0"/>
              </a:rPr>
              <a:t>This</a:t>
            </a:r>
            <a:r>
              <a:rPr lang="en-US" i="1"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is small in practice, e.g., if the database size n is 64 times larger than the main memory size, then this factor would be 6.</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This example illustrates how the merging process can be performed when the database is split into two partitions. </a:t>
            </a:r>
          </a:p>
        </p:txBody>
      </p:sp>
    </p:spTree>
    <p:extLst>
      <p:ext uri="{BB962C8B-B14F-4D97-AF65-F5344CB8AC3E}">
        <p14:creationId xmlns:p14="http://schemas.microsoft.com/office/powerpoint/2010/main" val="35411269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DA06FB14-FD97-4233-8305-A65803F3AFA7}" type="slidenum">
              <a:rPr lang="en-US" smtClean="0"/>
              <a:pPr/>
              <a:t>26</a:t>
            </a:fld>
            <a:endParaRPr lang="en-US"/>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r>
              <a:rPr lang="en-US" dirty="0">
                <a:latin typeface="Calibri" panose="020F0502020204030204" pitchFamily="34" charset="0"/>
                <a:cs typeface="Calibri" panose="020F0502020204030204" pitchFamily="34" charset="0"/>
              </a:rPr>
              <a:t>The posting file has the by far largest space requirements. An important factor determining the size of an inverted file is the addressing granularity used. </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Experiments illustrate the substantial gains that can be obtained with coarser addressing granularities. Coarser granularities lead to a reduction of the index size for two reasons: </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a reduction in pointer size (e.g., from 4 Bytes for word addressing to 1 Byte with block addressing) </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and a lower number of occurrences. </a:t>
            </a:r>
          </a:p>
          <a:p>
            <a:r>
              <a:rPr lang="en-US" dirty="0">
                <a:latin typeface="Calibri" panose="020F0502020204030204" pitchFamily="34" charset="0"/>
                <a:cs typeface="Calibri" panose="020F0502020204030204" pitchFamily="34" charset="0"/>
              </a:rPr>
              <a:t>Note that in the example for a 2GB document collection with 256K block addressing the index size is reduced by a factor of almost 100.</a:t>
            </a: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64612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88CB6FF4-B872-49D0-A209-16B62D96E99F}" type="slidenum">
              <a:rPr lang="en-US" smtClean="0"/>
              <a:pPr/>
              <a:t>27</a:t>
            </a:fld>
            <a:endParaRPr lang="en-US"/>
          </a:p>
        </p:txBody>
      </p:sp>
      <p:sp>
        <p:nvSpPr>
          <p:cNvPr id="54275" name="Rectangle 2"/>
          <p:cNvSpPr>
            <a:spLocks noGrp="1" noRot="1" noChangeAspect="1" noChangeArrowheads="1" noTextEdit="1"/>
          </p:cNvSpPr>
          <p:nvPr>
            <p:ph type="sldImg"/>
          </p:nvPr>
        </p:nvSpPr>
        <p:spPr>
          <a:xfrm>
            <a:off x="1050925" y="792163"/>
            <a:ext cx="5056188" cy="3792537"/>
          </a:xfrm>
          <a:ln cap="flat"/>
        </p:spPr>
      </p:sp>
      <p:sp>
        <p:nvSpPr>
          <p:cNvPr id="54276" name="Rectangle 3"/>
          <p:cNvSpPr>
            <a:spLocks noGrp="1" noChangeArrowheads="1"/>
          </p:cNvSpPr>
          <p:nvPr>
            <p:ph type="body" idx="1"/>
          </p:nvPr>
        </p:nvSpPr>
        <p:spPr>
          <a:xfrm>
            <a:off x="977900" y="4900613"/>
            <a:ext cx="5208588" cy="4581525"/>
          </a:xfrm>
          <a:noFill/>
          <a:ln/>
        </p:spPr>
        <p:txBody>
          <a:bodyPr/>
          <a:lstStyle/>
          <a:p>
            <a:r>
              <a:rPr lang="en-US" dirty="0">
                <a:latin typeface="Calibri" panose="020F0502020204030204" pitchFamily="34" charset="0"/>
                <a:cs typeface="Calibri" panose="020F0502020204030204" pitchFamily="34" charset="0"/>
              </a:rPr>
              <a:t>A further reduction of the index size can be achieved by applying compression techniques to the inverted lists. In practice, the inverted list of a single term can be rather long. A first improvement is achieved by storing only differences among subsequent document identifiers. Since they occur in sequential order, the differences are much smaller integers than the absolute position identifiers.</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In addition, number encoding techniques can be applied to the resulting integer values. Since small values will be more frequent than large ones this leads to a further reduction in the size of the posting file.</a:t>
            </a:r>
          </a:p>
        </p:txBody>
      </p:sp>
    </p:spTree>
    <p:extLst>
      <p:ext uri="{BB962C8B-B14F-4D97-AF65-F5344CB8AC3E}">
        <p14:creationId xmlns:p14="http://schemas.microsoft.com/office/powerpoint/2010/main" val="19413193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a:p>
        </p:txBody>
      </p:sp>
      <p:sp>
        <p:nvSpPr>
          <p:cNvPr id="4" name="Slide Number Placeholder 3"/>
          <p:cNvSpPr>
            <a:spLocks noGrp="1"/>
          </p:cNvSpPr>
          <p:nvPr>
            <p:ph type="sldNum" sz="quarter" idx="5"/>
          </p:nvPr>
        </p:nvSpPr>
        <p:spPr/>
        <p:txBody>
          <a:bodyPr/>
          <a:lstStyle/>
          <a:p>
            <a:pPr>
              <a:defRPr/>
            </a:pPr>
            <a:fld id="{14727734-ABCF-234D-B636-C5B0C95204C2}" type="slidenum">
              <a:rPr lang="en-US" smtClean="0"/>
              <a:pPr>
                <a:defRPr/>
              </a:pPr>
              <a:t>28</a:t>
            </a:fld>
            <a:endParaRPr lang="en-US"/>
          </a:p>
        </p:txBody>
      </p:sp>
    </p:spTree>
    <p:extLst>
      <p:ext uri="{BB962C8B-B14F-4D97-AF65-F5344CB8AC3E}">
        <p14:creationId xmlns:p14="http://schemas.microsoft.com/office/powerpoint/2010/main" val="32783232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GB" noProof="0" dirty="0">
                <a:latin typeface="Calibri" panose="020F0502020204030204" pitchFamily="34" charset="0"/>
                <a:cs typeface="Calibri" panose="020F0502020204030204" pitchFamily="34" charset="0"/>
              </a:rPr>
              <a:t>For Web-scale document collections</a:t>
            </a:r>
            <a:r>
              <a:rPr lang="en-GB" baseline="0" noProof="0" dirty="0">
                <a:latin typeface="Calibri" panose="020F0502020204030204" pitchFamily="34" charset="0"/>
                <a:cs typeface="Calibri" panose="020F0502020204030204" pitchFamily="34" charset="0"/>
              </a:rPr>
              <a:t> traditional methods of index construction are not feasible. Therefore Google developed new approaches in terms of infrastructure and computing model to index very large document collections. A key element is the map-reduce programming model. It allows to parallelize index construction, within an infrastructure using potentially unreliable commodity hardware. </a:t>
            </a:r>
            <a:r>
              <a:rPr lang="en-GB" noProof="0" dirty="0">
                <a:latin typeface="Calibri" panose="020F0502020204030204" pitchFamily="34" charset="0"/>
                <a:cs typeface="Calibri" panose="020F0502020204030204" pitchFamily="34" charset="0"/>
              </a:rPr>
              <a:t>The map-reduce</a:t>
            </a:r>
            <a:r>
              <a:rPr lang="en-GB" baseline="0" noProof="0" dirty="0">
                <a:latin typeface="Calibri" panose="020F0502020204030204" pitchFamily="34" charset="0"/>
                <a:cs typeface="Calibri" panose="020F0502020204030204" pitchFamily="34" charset="0"/>
              </a:rPr>
              <a:t> programming model has been key in the ability of Google and later other Web platforms to scale up their applications. It actually led to a novel distributed programming paradigm and systems approach, that is tuned towards cost-efficiency and simplicity of programming.</a:t>
            </a:r>
            <a:endParaRPr lang="en-GB" noProof="0" dirty="0">
              <a:latin typeface="Calibri" panose="020F0502020204030204" pitchFamily="34" charset="0"/>
              <a:cs typeface="Calibri" panose="020F0502020204030204" pitchFamily="34" charset="0"/>
            </a:endParaRPr>
          </a:p>
          <a:p>
            <a:endParaRPr lang="en-GB" noProof="0"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fld id="{E6C47E0B-2958-48CC-BA4E-C350203CF107}" type="slidenum">
              <a:rPr lang="en-US" smtClean="0"/>
              <a:pPr/>
              <a:t>29</a:t>
            </a:fld>
            <a:endParaRPr lang="en-US"/>
          </a:p>
        </p:txBody>
      </p:sp>
    </p:spTree>
    <p:extLst>
      <p:ext uri="{BB962C8B-B14F-4D97-AF65-F5344CB8AC3E}">
        <p14:creationId xmlns:p14="http://schemas.microsoft.com/office/powerpoint/2010/main" val="738808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1AF0E1BE-51DA-4E8B-B723-DD19A44F78DD}" type="slidenum">
              <a:rPr lang="en-US" smtClean="0"/>
              <a:pPr/>
              <a:t>3</a:t>
            </a:fld>
            <a:endParaRPr lang="en-US"/>
          </a:p>
        </p:txBody>
      </p:sp>
      <p:sp>
        <p:nvSpPr>
          <p:cNvPr id="40963" name="Rectangle 2"/>
          <p:cNvSpPr>
            <a:spLocks noGrp="1" noRot="1" noChangeAspect="1" noChangeArrowheads="1" noTextEdit="1"/>
          </p:cNvSpPr>
          <p:nvPr>
            <p:ph type="sldImg"/>
          </p:nvPr>
        </p:nvSpPr>
        <p:spPr>
          <a:xfrm>
            <a:off x="1050925" y="792163"/>
            <a:ext cx="5056188" cy="3792537"/>
          </a:xfrm>
          <a:ln cap="flat"/>
        </p:spPr>
      </p:sp>
      <p:sp>
        <p:nvSpPr>
          <p:cNvPr id="40964" name="Rectangle 3"/>
          <p:cNvSpPr>
            <a:spLocks noGrp="1" noChangeArrowheads="1"/>
          </p:cNvSpPr>
          <p:nvPr>
            <p:ph type="body" idx="1"/>
          </p:nvPr>
        </p:nvSpPr>
        <p:spPr>
          <a:xfrm>
            <a:off x="977900" y="4900613"/>
            <a:ext cx="5208588" cy="4581525"/>
          </a:xfrm>
          <a:noFill/>
          <a:ln/>
        </p:spPr>
        <p:txBody>
          <a:bodyPr/>
          <a:lstStyle/>
          <a:p>
            <a:r>
              <a:rPr lang="en-US" dirty="0">
                <a:latin typeface="Calibri" panose="020F0502020204030204" pitchFamily="34" charset="0"/>
                <a:cs typeface="Calibri" panose="020F0502020204030204" pitchFamily="34" charset="0"/>
              </a:rPr>
              <a:t>In order to implement text retrieval models efficiently, efficient search for term occurrences in documents must be supported. For that purpose, different indexing techniques exist, among which inverted files are the by far most widely used. </a:t>
            </a:r>
          </a:p>
        </p:txBody>
      </p:sp>
    </p:spTree>
    <p:extLst>
      <p:ext uri="{BB962C8B-B14F-4D97-AF65-F5344CB8AC3E}">
        <p14:creationId xmlns:p14="http://schemas.microsoft.com/office/powerpoint/2010/main" val="32746379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latin typeface="Calibri" panose="020F0502020204030204" pitchFamily="34" charset="0"/>
                    <a:cs typeface="Calibri" panose="020F0502020204030204" pitchFamily="34" charset="0"/>
                  </a:rPr>
                  <a:t>The map-reduce programming model is based on manipulating key-value pairs </a:t>
                </a:r>
                <a14:m>
                  <m:oMath xmlns:m="http://schemas.openxmlformats.org/officeDocument/2006/math">
                    <m:r>
                      <a:rPr lang="fr-CH" b="0" i="1" smtClean="0">
                        <a:latin typeface="Cambria Math" charset="0"/>
                      </a:rPr>
                      <m:t>(</m:t>
                    </m:r>
                    <m:r>
                      <a:rPr lang="fr-CH" b="0" i="1" smtClean="0">
                        <a:latin typeface="Cambria Math" charset="0"/>
                      </a:rPr>
                      <m:t>𝑘</m:t>
                    </m:r>
                    <m:r>
                      <a:rPr lang="fr-CH" b="0" i="1" smtClean="0">
                        <a:latin typeface="Cambria Math" charset="0"/>
                      </a:rPr>
                      <m:t>,</m:t>
                    </m:r>
                    <m:r>
                      <a:rPr lang="fr-CH" b="0" i="1" smtClean="0">
                        <a:latin typeface="Cambria Math" charset="0"/>
                      </a:rPr>
                      <m:t>𝑣</m:t>
                    </m:r>
                    <m:r>
                      <a:rPr lang="fr-CH" b="0" i="1" smtClean="0">
                        <a:latin typeface="Cambria Math" charset="0"/>
                      </a:rPr>
                      <m:t>)</m:t>
                    </m:r>
                  </m:oMath>
                </a14:m>
                <a:r>
                  <a:rPr lang="en-US" baseline="0" dirty="0">
                    <a:latin typeface="Calibri" panose="020F0502020204030204" pitchFamily="34" charset="0"/>
                    <a:cs typeface="Calibri" panose="020F0502020204030204" pitchFamily="34" charset="0"/>
                  </a:rPr>
                  <a:t> and lists of key value pairs </a:t>
                </a:r>
                <a14:m>
                  <m:oMath xmlns:m="http://schemas.openxmlformats.org/officeDocument/2006/math">
                    <m:d>
                      <m:dPr>
                        <m:begChr m:val="["/>
                        <m:endChr m:val="]"/>
                        <m:ctrlPr>
                          <a:rPr lang="fr-CH" sz="1400" i="1" smtClean="0">
                            <a:solidFill>
                              <a:srgbClr val="000000"/>
                            </a:solidFill>
                            <a:latin typeface="Cambria Math" panose="02040503050406030204" pitchFamily="18" charset="0"/>
                            <a:ea typeface="Cambria Math" charset="0"/>
                          </a:rPr>
                        </m:ctrlPr>
                      </m:dPr>
                      <m:e>
                        <m:d>
                          <m:dPr>
                            <m:ctrlPr>
                              <a:rPr lang="fr-CH" sz="1400" i="1">
                                <a:solidFill>
                                  <a:srgbClr val="000000"/>
                                </a:solidFill>
                                <a:latin typeface="Cambria Math" panose="02040503050406030204" pitchFamily="18" charset="0"/>
                                <a:ea typeface="Cambria Math" charset="0"/>
                                <a:cs typeface="Cambria Math" charset="0"/>
                              </a:rPr>
                            </m:ctrlPr>
                          </m:dPr>
                          <m:e>
                            <m:r>
                              <a:rPr lang="fr-CH" sz="1400" b="0" i="1" smtClean="0">
                                <a:solidFill>
                                  <a:srgbClr val="000000"/>
                                </a:solidFill>
                                <a:latin typeface="Cambria Math" panose="02040503050406030204" pitchFamily="18" charset="0"/>
                                <a:ea typeface="ＭＳ Ｐゴシック" charset="0"/>
                                <a:cs typeface="ＭＳ Ｐゴシック" charset="0"/>
                              </a:rPr>
                              <m:t>𝑘</m:t>
                            </m:r>
                            <m:r>
                              <a:rPr lang="fr-CH" sz="1400" i="1">
                                <a:solidFill>
                                  <a:srgbClr val="000000"/>
                                </a:solidFill>
                                <a:latin typeface="Cambria Math" charset="0"/>
                                <a:ea typeface="ＭＳ Ｐゴシック" charset="0"/>
                                <a:cs typeface="ＭＳ Ｐゴシック" charset="0"/>
                              </a:rPr>
                              <m:t>,</m:t>
                            </m:r>
                            <m:r>
                              <a:rPr lang="fr-CH" sz="1400" b="0" i="1" smtClean="0">
                                <a:solidFill>
                                  <a:srgbClr val="000000"/>
                                </a:solidFill>
                                <a:latin typeface="Cambria Math" panose="02040503050406030204" pitchFamily="18" charset="0"/>
                                <a:ea typeface="ＭＳ Ｐゴシック" charset="0"/>
                                <a:cs typeface="ＭＳ Ｐゴシック" charset="0"/>
                              </a:rPr>
                              <m:t>𝑣</m:t>
                            </m:r>
                          </m:e>
                        </m:d>
                      </m:e>
                    </m:d>
                  </m:oMath>
                </a14:m>
                <a:r>
                  <a:rPr lang="en-US" baseline="0" dirty="0">
                    <a:latin typeface="Calibri" panose="020F0502020204030204" pitchFamily="34" charset="0"/>
                    <a:cs typeface="Calibri" panose="020F0502020204030204" pitchFamily="34" charset="0"/>
                  </a:rPr>
                  <a:t>. It is based on two functions.</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baseline="0" dirty="0">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baseline="0" dirty="0">
                    <a:latin typeface="Calibri" panose="020F0502020204030204" pitchFamily="34" charset="0"/>
                    <a:cs typeface="Calibri" panose="020F0502020204030204" pitchFamily="34" charset="0"/>
                  </a:rPr>
                  <a:t>The map function receives some input data (typically a piece of text to analyze or index) and produces a list of key-value pairs. They constitute a partial results of the analysis (e.g., the counts of words in the text). </a:t>
                </a:r>
              </a:p>
              <a:p>
                <a:endParaRPr lang="en-US" baseline="0" dirty="0">
                  <a:latin typeface="Calibri" panose="020F0502020204030204" pitchFamily="34" charset="0"/>
                  <a:cs typeface="Calibri" panose="020F0502020204030204" pitchFamily="34" charset="0"/>
                </a:endParaRPr>
              </a:p>
              <a:p>
                <a:r>
                  <a:rPr lang="en-US" baseline="0" dirty="0">
                    <a:latin typeface="Calibri" panose="020F0502020204030204" pitchFamily="34" charset="0"/>
                    <a:cs typeface="Calibri" panose="020F0502020204030204" pitchFamily="34" charset="0"/>
                  </a:rPr>
                  <a:t>The reduce function receives as input all results for a given key value, that have been computed by different mapper functions. It computes then an aggregate output value (e.g., the total count of words in the document corpus).</a:t>
                </a:r>
              </a:p>
            </p:txBody>
          </p:sp>
        </mc:Choice>
        <mc:Fallback xmlns="">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latin typeface="Calibri" panose="020F0502020204030204" pitchFamily="34" charset="0"/>
                    <a:cs typeface="Calibri" panose="020F0502020204030204" pitchFamily="34" charset="0"/>
                  </a:rPr>
                  <a:t>The map-reduce programming model is based on manipulating key-value pairs </a:t>
                </a:r>
                <a:r>
                  <a:rPr lang="fr-CH" b="0" i="0">
                    <a:latin typeface="Cambria Math" charset="0"/>
                  </a:rPr>
                  <a:t>(𝑘,𝑣)</a:t>
                </a:r>
                <a:r>
                  <a:rPr lang="en-US" baseline="0" dirty="0">
                    <a:latin typeface="Calibri" panose="020F0502020204030204" pitchFamily="34" charset="0"/>
                    <a:cs typeface="Calibri" panose="020F0502020204030204" pitchFamily="34" charset="0"/>
                  </a:rPr>
                  <a:t> and lists of key value pairs </a:t>
                </a:r>
                <a:r>
                  <a:rPr lang="fr-CH" sz="1400" i="0">
                    <a:solidFill>
                      <a:srgbClr val="000000"/>
                    </a:solidFill>
                    <a:latin typeface="Cambria Math" panose="02040503050406030204" pitchFamily="18" charset="0"/>
                    <a:ea typeface="Cambria Math" charset="0"/>
                  </a:rPr>
                  <a:t>[(</a:t>
                </a:r>
                <a:r>
                  <a:rPr lang="fr-CH" sz="1400" b="0" i="0">
                    <a:solidFill>
                      <a:srgbClr val="000000"/>
                    </a:solidFill>
                    <a:latin typeface="Cambria Math" panose="02040503050406030204" pitchFamily="18" charset="0"/>
                    <a:ea typeface="ＭＳ Ｐゴシック" charset="0"/>
                    <a:cs typeface="ＭＳ Ｐゴシック" charset="0"/>
                  </a:rPr>
                  <a:t>𝑘</a:t>
                </a:r>
                <a:r>
                  <a:rPr lang="fr-CH" sz="1400" i="0">
                    <a:solidFill>
                      <a:srgbClr val="000000"/>
                    </a:solidFill>
                    <a:latin typeface="Cambria Math" charset="0"/>
                    <a:ea typeface="ＭＳ Ｐゴシック" charset="0"/>
                    <a:cs typeface="ＭＳ Ｐゴシック" charset="0"/>
                  </a:rPr>
                  <a:t>,</a:t>
                </a:r>
                <a:r>
                  <a:rPr lang="fr-CH" sz="1400" b="0" i="0">
                    <a:solidFill>
                      <a:srgbClr val="000000"/>
                    </a:solidFill>
                    <a:latin typeface="Cambria Math" panose="02040503050406030204" pitchFamily="18" charset="0"/>
                    <a:ea typeface="ＭＳ Ｐゴシック" charset="0"/>
                    <a:cs typeface="ＭＳ Ｐゴシック" charset="0"/>
                  </a:rPr>
                  <a:t>𝑣)]</a:t>
                </a:r>
                <a:r>
                  <a:rPr lang="en-US" baseline="0" dirty="0">
                    <a:latin typeface="Calibri" panose="020F0502020204030204" pitchFamily="34" charset="0"/>
                    <a:cs typeface="Calibri" panose="020F0502020204030204" pitchFamily="34" charset="0"/>
                  </a:rPr>
                  <a:t>. It is based on two functions.</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baseline="0" dirty="0">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baseline="0" dirty="0">
                    <a:latin typeface="Calibri" panose="020F0502020204030204" pitchFamily="34" charset="0"/>
                    <a:cs typeface="Calibri" panose="020F0502020204030204" pitchFamily="34" charset="0"/>
                  </a:rPr>
                  <a:t>The map function receives some input data (typically a piece of text to analyze or index) and produces a list of key-value pairs. They constitute a partial results of the analysis (e.g., the counts of words in the text). </a:t>
                </a:r>
              </a:p>
              <a:p>
                <a:endParaRPr lang="en-US" baseline="0" dirty="0">
                  <a:latin typeface="Calibri" panose="020F0502020204030204" pitchFamily="34" charset="0"/>
                  <a:cs typeface="Calibri" panose="020F0502020204030204" pitchFamily="34" charset="0"/>
                </a:endParaRPr>
              </a:p>
              <a:p>
                <a:r>
                  <a:rPr lang="en-US" baseline="0" dirty="0">
                    <a:latin typeface="Calibri" panose="020F0502020204030204" pitchFamily="34" charset="0"/>
                    <a:cs typeface="Calibri" panose="020F0502020204030204" pitchFamily="34" charset="0"/>
                  </a:rPr>
                  <a:t>The reduce function receives as input all results for a given key value, that have been computed by different mapper functions. It computes then an aggregate output value (e.g., the total count of words in the document corpus).</a:t>
                </a:r>
              </a:p>
            </p:txBody>
          </p:sp>
        </mc:Fallback>
      </mc:AlternateContent>
      <p:sp>
        <p:nvSpPr>
          <p:cNvPr id="4" name="Slide Number Placeholder 3"/>
          <p:cNvSpPr>
            <a:spLocks noGrp="1"/>
          </p:cNvSpPr>
          <p:nvPr>
            <p:ph type="sldNum" sz="quarter" idx="10"/>
          </p:nvPr>
        </p:nvSpPr>
        <p:spPr/>
        <p:txBody>
          <a:bodyPr/>
          <a:lstStyle/>
          <a:p>
            <a:fld id="{E6C47E0B-2958-48CC-BA4E-C350203CF107}" type="slidenum">
              <a:rPr lang="en-US" smtClean="0"/>
              <a:pPr/>
              <a:t>30</a:t>
            </a:fld>
            <a:endParaRPr lang="en-US"/>
          </a:p>
        </p:txBody>
      </p:sp>
    </p:spTree>
    <p:extLst>
      <p:ext uri="{BB962C8B-B14F-4D97-AF65-F5344CB8AC3E}">
        <p14:creationId xmlns:p14="http://schemas.microsoft.com/office/powerpoint/2010/main" val="37272626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latin typeface="Calibri" panose="020F0502020204030204" pitchFamily="34" charset="0"/>
                <a:cs typeface="Calibri" panose="020F0502020204030204" pitchFamily="34" charset="0"/>
              </a:rPr>
              <a:t>This is a basic illustration of the use of the map-reduce programming paradigm for a w</a:t>
            </a:r>
            <a:r>
              <a:rPr lang="en-GB" dirty="0">
                <a:latin typeface="Calibri" panose="020F0502020204030204" pitchFamily="34" charset="0"/>
                <a:cs typeface="Calibri" panose="020F0502020204030204" pitchFamily="34" charset="0"/>
              </a:rPr>
              <a:t>or</a:t>
            </a:r>
            <a:r>
              <a:rPr lang="en-CH" dirty="0">
                <a:latin typeface="Calibri" panose="020F0502020204030204" pitchFamily="34" charset="0"/>
                <a:cs typeface="Calibri" panose="020F0502020204030204" pitchFamily="34" charset="0"/>
              </a:rPr>
              <a:t>d counter program. A mapper processes the text by splitting it into words and producing for each word a key value pair (word, 1).</a:t>
            </a:r>
          </a:p>
          <a:p>
            <a:endParaRPr lang="en-CH" dirty="0">
              <a:latin typeface="Calibri" panose="020F0502020204030204" pitchFamily="34" charset="0"/>
              <a:cs typeface="Calibri" panose="020F0502020204030204" pitchFamily="34" charset="0"/>
            </a:endParaRPr>
          </a:p>
          <a:p>
            <a:r>
              <a:rPr lang="en-CH" dirty="0">
                <a:latin typeface="Calibri" panose="020F0502020204030204" pitchFamily="34" charset="0"/>
                <a:cs typeface="Calibri" panose="020F0502020204030204" pitchFamily="34" charset="0"/>
              </a:rPr>
              <a:t>The reducer receives a list of all values associated with a key (a word), and outputs the aggregate value, the word count.</a:t>
            </a:r>
          </a:p>
          <a:p>
            <a:endParaRPr lang="en-CH" dirty="0">
              <a:latin typeface="Calibri" panose="020F0502020204030204" pitchFamily="34" charset="0"/>
              <a:cs typeface="Calibri" panose="020F0502020204030204" pitchFamily="34" charset="0"/>
            </a:endParaRPr>
          </a:p>
          <a:p>
            <a:r>
              <a:rPr lang="en-CH" dirty="0">
                <a:latin typeface="Calibri" panose="020F0502020204030204" pitchFamily="34" charset="0"/>
                <a:cs typeface="Calibri" panose="020F0502020204030204" pitchFamily="34" charset="0"/>
              </a:rPr>
              <a:t>This is the code that a programmer has to write. The map-reduce system is then in charge of distributing the data, executing these functions in a distributed infrastructure and maling sure that the key-value pairs produced by the map function are properly aggregated and passed on to the reduce function.</a:t>
            </a:r>
          </a:p>
          <a:p>
            <a:endParaRPr lang="en-CH"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5"/>
          </p:nvPr>
        </p:nvSpPr>
        <p:spPr/>
        <p:txBody>
          <a:bodyPr/>
          <a:lstStyle/>
          <a:p>
            <a:pPr>
              <a:defRPr/>
            </a:pPr>
            <a:fld id="{14727734-ABCF-234D-B636-C5B0C95204C2}" type="slidenum">
              <a:rPr lang="en-US" smtClean="0"/>
              <a:pPr>
                <a:defRPr/>
              </a:pPr>
              <a:t>31</a:t>
            </a:fld>
            <a:endParaRPr lang="en-US"/>
          </a:p>
        </p:txBody>
      </p:sp>
    </p:spTree>
    <p:extLst>
      <p:ext uri="{BB962C8B-B14F-4D97-AF65-F5344CB8AC3E}">
        <p14:creationId xmlns:p14="http://schemas.microsoft.com/office/powerpoint/2010/main" val="20172447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GB" sz="1000" noProof="0" dirty="0">
                <a:latin typeface="Calibri" panose="020F0502020204030204" pitchFamily="34" charset="0"/>
                <a:cs typeface="Calibri" panose="020F0502020204030204" pitchFamily="34" charset="0"/>
              </a:rPr>
              <a:t>This figure illustrates the basic steps of a map-reduce computation for the basic example of word counting that are realized by the map-reduce infrastructure.</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GB" sz="1000" noProof="0" dirty="0">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GB" sz="1000" noProof="0" dirty="0">
                <a:latin typeface="Calibri" panose="020F0502020204030204" pitchFamily="34" charset="0"/>
                <a:cs typeface="Calibri" panose="020F0502020204030204" pitchFamily="34" charset="0"/>
              </a:rPr>
              <a:t>The system decides of how the document collection is partitioned and assigned</a:t>
            </a:r>
            <a:r>
              <a:rPr lang="en-GB" sz="1000" baseline="0" noProof="0" dirty="0">
                <a:latin typeface="Calibri" panose="020F0502020204030204" pitchFamily="34" charset="0"/>
                <a:cs typeface="Calibri" panose="020F0502020204030204" pitchFamily="34" charset="0"/>
              </a:rPr>
              <a:t> to different mapper nodes. The mapper nodes extract word statistics for their partition of the document collection. Note that in this illustration the mapper emits only one key-value pair for each word and document, i.e., counts the total number of the occurrences of the word in the document (this is slightly smarter implementation than in the previous slide).</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GB" sz="1000" baseline="0" noProof="0" dirty="0">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GB" sz="1000" baseline="0" noProof="0" dirty="0">
                <a:latin typeface="Calibri" panose="020F0502020204030204" pitchFamily="34" charset="0"/>
                <a:cs typeface="Calibri" panose="020F0502020204030204" pitchFamily="34" charset="0"/>
              </a:rPr>
              <a:t>For each word, a reducer node is responsible. Based on the key, i.e., the word, the mapper nodes send their local results for the word to the responsible reducer node. This can be controlled, e.g., by hashing the key values and assigning hash values to reducer nodes. The reducer nodes aggregate the statistics that they receive from all the mapper nodes. When the reducer nodes have completed generating the partial indices for their key space, the results are written to the file system. The allocation of resources for the processes for mappers and reducers is performed automatically by the system and completely transparent to the developer of the code.</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GB" sz="1000" baseline="0" noProof="0" dirty="0">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GB" sz="1000" baseline="0" noProof="0" dirty="0">
                <a:latin typeface="Calibri" panose="020F0502020204030204" pitchFamily="34" charset="0"/>
                <a:cs typeface="Calibri" panose="020F0502020204030204" pitchFamily="34" charset="0"/>
              </a:rPr>
              <a:t>An important observation is that under this model, reducer nodes can start the aggregation only after all mapper nodes have finished, in order to assure that they receive all data. This can constitute an important bottleneck in such a system, since reducers can only start after the slowest mapper has terminated.</a:t>
            </a:r>
            <a:endParaRPr lang="en-GB" sz="1000" noProof="0" dirty="0">
              <a:latin typeface="Calibri" panose="020F0502020204030204" pitchFamily="34" charset="0"/>
              <a:cs typeface="Calibri" panose="020F0502020204030204" pitchFamily="34" charset="0"/>
            </a:endParaRPr>
          </a:p>
          <a:p>
            <a:endParaRPr lang="en-US" sz="1000"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5"/>
          </p:nvPr>
        </p:nvSpPr>
        <p:spPr/>
        <p:txBody>
          <a:bodyPr/>
          <a:lstStyle/>
          <a:p>
            <a:pPr>
              <a:defRPr/>
            </a:pPr>
            <a:fld id="{14727734-ABCF-234D-B636-C5B0C95204C2}" type="slidenum">
              <a:rPr lang="en-US"/>
              <a:pPr>
                <a:defRPr/>
              </a:pPr>
              <a:t>32</a:t>
            </a:fld>
            <a:endParaRPr lang="en-US"/>
          </a:p>
        </p:txBody>
      </p:sp>
    </p:spTree>
    <p:extLst>
      <p:ext uri="{BB962C8B-B14F-4D97-AF65-F5344CB8AC3E}">
        <p14:creationId xmlns:p14="http://schemas.microsoft.com/office/powerpoint/2010/main" val="42459766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baseline="0" dirty="0">
                <a:latin typeface="Calibri" panose="020F0502020204030204" pitchFamily="34" charset="0"/>
                <a:cs typeface="Calibri" panose="020F0502020204030204" pitchFamily="34" charset="0"/>
              </a:rPr>
              <a:t>Here we show some additional functions that are part of the map-reduce model. Note that the computation is different from the previous example. Mapper nodes already aggregate the statistics for a single document and the final output of the reducer is the maximum count instead of the sum.</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baseline="0" dirty="0">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baseline="0" dirty="0">
                <a:latin typeface="Calibri" panose="020F0502020204030204" pitchFamily="34" charset="0"/>
                <a:cs typeface="Calibri" panose="020F0502020204030204" pitchFamily="34" charset="0"/>
              </a:rPr>
              <a:t>A combiner function can locally aggregate results on a node executing the mapper function (e.g., aggregating all counts of the same word), thus reducing the number of intermediate results.</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baseline="0" dirty="0">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baseline="0" dirty="0">
                <a:latin typeface="Calibri" panose="020F0502020204030204" pitchFamily="34" charset="0"/>
                <a:cs typeface="Calibri" panose="020F0502020204030204" pitchFamily="34" charset="0"/>
              </a:rPr>
              <a:t>Partitioners allow to control the strategy of distributing keys to reducer (to override the default strategy). This can be relevant if the programmer knows about the potential load distribution for keys, and can thus optimize the allocation of reducer resources.</a:t>
            </a:r>
          </a:p>
          <a:p>
            <a:endParaRPr lang="en-CH"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5"/>
          </p:nvPr>
        </p:nvSpPr>
        <p:spPr/>
        <p:txBody>
          <a:bodyPr/>
          <a:lstStyle/>
          <a:p>
            <a:pPr>
              <a:defRPr/>
            </a:pPr>
            <a:fld id="{14727734-ABCF-234D-B636-C5B0C95204C2}" type="slidenum">
              <a:rPr lang="en-US" smtClean="0"/>
              <a:pPr>
                <a:defRPr/>
              </a:pPr>
              <a:t>33</a:t>
            </a:fld>
            <a:endParaRPr lang="en-US"/>
          </a:p>
        </p:txBody>
      </p:sp>
    </p:spTree>
    <p:extLst>
      <p:ext uri="{BB962C8B-B14F-4D97-AF65-F5344CB8AC3E}">
        <p14:creationId xmlns:p14="http://schemas.microsoft.com/office/powerpoint/2010/main" val="37205733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latin typeface="Calibri" panose="020F0502020204030204" pitchFamily="34" charset="0"/>
                <a:cs typeface="Calibri" panose="020F0502020204030204" pitchFamily="34" charset="0"/>
              </a:rPr>
              <a:t>The map-reduce model has been a successful approach to alleviate from the developers the tasks for dealing with the management of the distributed computing resources and concentrating on the logics of the data processing task.</a:t>
            </a:r>
          </a:p>
        </p:txBody>
      </p:sp>
      <p:sp>
        <p:nvSpPr>
          <p:cNvPr id="4" name="Slide Number Placeholder 3"/>
          <p:cNvSpPr>
            <a:spLocks noGrp="1"/>
          </p:cNvSpPr>
          <p:nvPr>
            <p:ph type="sldNum" sz="quarter" idx="5"/>
          </p:nvPr>
        </p:nvSpPr>
        <p:spPr/>
        <p:txBody>
          <a:bodyPr/>
          <a:lstStyle/>
          <a:p>
            <a:pPr>
              <a:defRPr/>
            </a:pPr>
            <a:fld id="{14727734-ABCF-234D-B636-C5B0C95204C2}" type="slidenum">
              <a:rPr lang="en-US" smtClean="0"/>
              <a:pPr>
                <a:defRPr/>
              </a:pPr>
              <a:t>34</a:t>
            </a:fld>
            <a:endParaRPr lang="en-US"/>
          </a:p>
        </p:txBody>
      </p:sp>
    </p:spTree>
    <p:extLst>
      <p:ext uri="{BB962C8B-B14F-4D97-AF65-F5344CB8AC3E}">
        <p14:creationId xmlns:p14="http://schemas.microsoft.com/office/powerpoint/2010/main" val="24150553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latin typeface="Calibri" panose="020F0502020204030204" pitchFamily="34" charset="0"/>
                <a:cs typeface="Calibri" panose="020F0502020204030204" pitchFamily="34" charset="0"/>
              </a:rPr>
              <a:t>We have illustrated the use of map-reduce so far performing for simple statistics tasks on text. The same programming paradigm can be used to perfrom the construction of an inverted file index. In this case, instead of producing simple counts, mappers produce inverted lists for the document inputs they receive. These inverted lists are then forwarded to the reducer in charge of the specific term. The reducers then aggregate the inverted files for a given term into a common inverted list. Finally, the full lists of postings can be stored.</a:t>
            </a:r>
          </a:p>
          <a:p>
            <a:endParaRPr lang="en-CH" dirty="0">
              <a:latin typeface="Calibri" panose="020F0502020204030204" pitchFamily="34" charset="0"/>
              <a:cs typeface="Calibri" panose="020F0502020204030204" pitchFamily="34" charset="0"/>
            </a:endParaRPr>
          </a:p>
          <a:p>
            <a:r>
              <a:rPr lang="en-CH" dirty="0">
                <a:latin typeface="Calibri" panose="020F0502020204030204" pitchFamily="34" charset="0"/>
                <a:cs typeface="Calibri" panose="020F0502020204030204" pitchFamily="34" charset="0"/>
              </a:rPr>
              <a:t>Note that in this illustration the addressing granularity is at document level, i.e. words are associated w</a:t>
            </a:r>
            <a:r>
              <a:rPr lang="en-GB" dirty="0">
                <a:latin typeface="Calibri" panose="020F0502020204030204" pitchFamily="34" charset="0"/>
                <a:cs typeface="Calibri" panose="020F0502020204030204" pitchFamily="34" charset="0"/>
              </a:rPr>
              <a:t>it</a:t>
            </a:r>
            <a:r>
              <a:rPr lang="en-CH" dirty="0">
                <a:latin typeface="Calibri" panose="020F0502020204030204" pitchFamily="34" charset="0"/>
                <a:cs typeface="Calibri" panose="020F0502020204030204" pitchFamily="34" charset="0"/>
              </a:rPr>
              <a:t>h documents. The mappers compute the total frequency of the term in the given document.</a:t>
            </a:r>
          </a:p>
        </p:txBody>
      </p:sp>
      <p:sp>
        <p:nvSpPr>
          <p:cNvPr id="4" name="Slide Number Placeholder 3"/>
          <p:cNvSpPr>
            <a:spLocks noGrp="1"/>
          </p:cNvSpPr>
          <p:nvPr>
            <p:ph type="sldNum" sz="quarter" idx="5"/>
          </p:nvPr>
        </p:nvSpPr>
        <p:spPr/>
        <p:txBody>
          <a:bodyPr/>
          <a:lstStyle/>
          <a:p>
            <a:pPr>
              <a:defRPr/>
            </a:pPr>
            <a:fld id="{14727734-ABCF-234D-B636-C5B0C95204C2}" type="slidenum">
              <a:rPr lang="en-US" smtClean="0"/>
              <a:pPr>
                <a:defRPr/>
              </a:pPr>
              <a:t>35</a:t>
            </a:fld>
            <a:endParaRPr lang="en-US"/>
          </a:p>
        </p:txBody>
      </p:sp>
    </p:spTree>
    <p:extLst>
      <p:ext uri="{BB962C8B-B14F-4D97-AF65-F5344CB8AC3E}">
        <p14:creationId xmlns:p14="http://schemas.microsoft.com/office/powerpoint/2010/main" val="26594272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latin typeface="Calibri" panose="020F0502020204030204" pitchFamily="34" charset="0"/>
                <a:cs typeface="Calibri" panose="020F0502020204030204" pitchFamily="34" charset="0"/>
              </a:rPr>
              <a:t>This is of how the inverted file construction illustrated on the previous slide cou</a:t>
            </a:r>
            <a:r>
              <a:rPr lang="en-GB" dirty="0" err="1">
                <a:latin typeface="Calibri" panose="020F0502020204030204" pitchFamily="34" charset="0"/>
                <a:cs typeface="Calibri" panose="020F0502020204030204" pitchFamily="34" charset="0"/>
              </a:rPr>
              <a:t>ld</a:t>
            </a:r>
            <a:r>
              <a:rPr lang="en-CH" dirty="0">
                <a:latin typeface="Calibri" panose="020F0502020204030204" pitchFamily="34" charset="0"/>
                <a:cs typeface="Calibri" panose="020F0502020204030204" pitchFamily="34" charset="0"/>
              </a:rPr>
              <a:t> be implemented in the map-reduce model. Note that in the reducer the set of postings needs to be sorted, as they can be received from the mappers in arbitrary order.</a:t>
            </a:r>
          </a:p>
        </p:txBody>
      </p:sp>
      <p:sp>
        <p:nvSpPr>
          <p:cNvPr id="4" name="Slide Number Placeholder 3"/>
          <p:cNvSpPr>
            <a:spLocks noGrp="1"/>
          </p:cNvSpPr>
          <p:nvPr>
            <p:ph type="sldNum" sz="quarter" idx="5"/>
          </p:nvPr>
        </p:nvSpPr>
        <p:spPr/>
        <p:txBody>
          <a:bodyPr/>
          <a:lstStyle/>
          <a:p>
            <a:pPr>
              <a:defRPr/>
            </a:pPr>
            <a:fld id="{14727734-ABCF-234D-B636-C5B0C95204C2}" type="slidenum">
              <a:rPr lang="en-US" smtClean="0"/>
              <a:pPr>
                <a:defRPr/>
              </a:pPr>
              <a:t>36</a:t>
            </a:fld>
            <a:endParaRPr lang="en-US"/>
          </a:p>
        </p:txBody>
      </p:sp>
    </p:spTree>
    <p:extLst>
      <p:ext uri="{BB962C8B-B14F-4D97-AF65-F5344CB8AC3E}">
        <p14:creationId xmlns:p14="http://schemas.microsoft.com/office/powerpoint/2010/main" val="284603045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latin typeface="Calibri" panose="020F0502020204030204" pitchFamily="34" charset="0"/>
                <a:cs typeface="Calibri" panose="020F0502020204030204" pitchFamily="34" charset="0"/>
              </a:rPr>
              <a:t>Though the initial motivation for developing map-reduce was the construction of Web-scale index structures, it turned out that the same model can be used for many other data processing tasks that allow for a high degree of parallel processing. These are called embarrassingly parallel workloads, where the input can be split w</a:t>
            </a:r>
            <a:r>
              <a:rPr lang="en-GB" dirty="0">
                <a:latin typeface="Calibri" panose="020F0502020204030204" pitchFamily="34" charset="0"/>
                <a:cs typeface="Calibri" panose="020F0502020204030204" pitchFamily="34" charset="0"/>
              </a:rPr>
              <a:t>it</a:t>
            </a:r>
            <a:r>
              <a:rPr lang="en-CH" dirty="0">
                <a:latin typeface="Calibri" panose="020F0502020204030204" pitchFamily="34" charset="0"/>
                <a:cs typeface="Calibri" panose="020F0502020204030204" pitchFamily="34" charset="0"/>
              </a:rPr>
              <a:t>h little effort into many partitions that can be processed in parallel.</a:t>
            </a:r>
          </a:p>
        </p:txBody>
      </p:sp>
      <p:sp>
        <p:nvSpPr>
          <p:cNvPr id="4" name="Slide Number Placeholder 3"/>
          <p:cNvSpPr>
            <a:spLocks noGrp="1"/>
          </p:cNvSpPr>
          <p:nvPr>
            <p:ph type="sldNum" sz="quarter" idx="5"/>
          </p:nvPr>
        </p:nvSpPr>
        <p:spPr/>
        <p:txBody>
          <a:bodyPr/>
          <a:lstStyle/>
          <a:p>
            <a:pPr>
              <a:defRPr/>
            </a:pPr>
            <a:fld id="{14727734-ABCF-234D-B636-C5B0C95204C2}" type="slidenum">
              <a:rPr lang="en-US" smtClean="0"/>
              <a:pPr>
                <a:defRPr/>
              </a:pPr>
              <a:t>37</a:t>
            </a:fld>
            <a:endParaRPr lang="en-US"/>
          </a:p>
        </p:txBody>
      </p:sp>
    </p:spTree>
    <p:extLst>
      <p:ext uri="{BB962C8B-B14F-4D97-AF65-F5344CB8AC3E}">
        <p14:creationId xmlns:p14="http://schemas.microsoft.com/office/powerpoint/2010/main" val="3189620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786DFA40-C2D6-46D1-9D0C-F1A1128CA5E7}" type="slidenum">
              <a:rPr lang="en-US" smtClean="0"/>
              <a:pPr/>
              <a:t>38</a:t>
            </a:fld>
            <a:endParaRPr lang="en-US"/>
          </a:p>
        </p:txBody>
      </p:sp>
      <p:sp>
        <p:nvSpPr>
          <p:cNvPr id="63491" name="Rectangle 2"/>
          <p:cNvSpPr>
            <a:spLocks noGrp="1" noRot="1" noChangeAspect="1" noChangeArrowheads="1" noTextEdit="1"/>
          </p:cNvSpPr>
          <p:nvPr>
            <p:ph type="sldImg"/>
          </p:nvPr>
        </p:nvSpPr>
        <p:spPr>
          <a:xfrm>
            <a:off x="992188" y="766763"/>
            <a:ext cx="5119687" cy="3838575"/>
          </a:xfrm>
          <a:ln cap="flat"/>
        </p:spPr>
      </p:sp>
      <p:sp>
        <p:nvSpPr>
          <p:cNvPr id="63492" name="Rectangle 3"/>
          <p:cNvSpPr>
            <a:spLocks noGrp="1" noChangeArrowheads="1"/>
          </p:cNvSpPr>
          <p:nvPr>
            <p:ph type="body" idx="1"/>
          </p:nvPr>
        </p:nvSpPr>
        <p:spPr>
          <a:noFill/>
          <a:ln/>
        </p:spPr>
        <p:txBody>
          <a:bodyPr/>
          <a:lstStyle/>
          <a:p>
            <a:r>
              <a:rPr lang="en-US" dirty="0"/>
              <a:t>For the practical computation of the PageRank ranking an iterative approach can</a:t>
            </a:r>
            <a:r>
              <a:rPr lang="en-US" baseline="0" dirty="0"/>
              <a:t> be</a:t>
            </a:r>
            <a:r>
              <a:rPr lang="en-US" dirty="0"/>
              <a:t> used. The vector e is used to add a source of rank. It can uniformly distribute weights to all pages, but it could also incorporate pre-existing knowledge on the importance of pages and bias the ranking towards them. The vector can also be used as initial probability distribution.</a:t>
            </a:r>
          </a:p>
          <a:p>
            <a:endParaRPr lang="en-US" dirty="0"/>
          </a:p>
          <a:p>
            <a:endParaRPr lang="en-US" dirty="0"/>
          </a:p>
          <a:p>
            <a:endParaRPr lang="en-US" dirty="0"/>
          </a:p>
        </p:txBody>
      </p:sp>
    </p:spTree>
    <p:extLst>
      <p:ext uri="{BB962C8B-B14F-4D97-AF65-F5344CB8AC3E}">
        <p14:creationId xmlns:p14="http://schemas.microsoft.com/office/powerpoint/2010/main" val="414429557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For practical computation of a ranking for a Web graph, the link matrices are huge and can potentially not be processed on a single node. This problem is similar to the one we have addressed for the construction of inverted files and for which one solution was the use of the map-reduce computing paradigm. We can use this paradigm as well for computing PageRank in a distributed way.</a:t>
            </a:r>
          </a:p>
          <a:p>
            <a:endParaRPr lang="en-GB" dirty="0"/>
          </a:p>
          <a:p>
            <a:r>
              <a:rPr lang="en-GB" dirty="0"/>
              <a:t>To that end, we consider the iterative computation of the PageRank values as a process of transmitting messages among the nodes. In the computation of the PageRank values a node receives in each step from the incoming links weights. It then aggregates those weights, before the next round of computation is performed. Representing the computation in this form leads directly to an approach for implementing it in the map-reduce programming model.</a:t>
            </a:r>
          </a:p>
        </p:txBody>
      </p:sp>
      <p:sp>
        <p:nvSpPr>
          <p:cNvPr id="4" name="Slide Number Placeholder 3"/>
          <p:cNvSpPr>
            <a:spLocks noGrp="1"/>
          </p:cNvSpPr>
          <p:nvPr>
            <p:ph type="sldNum" sz="quarter" idx="5"/>
          </p:nvPr>
        </p:nvSpPr>
        <p:spPr/>
        <p:txBody>
          <a:bodyPr/>
          <a:lstStyle/>
          <a:p>
            <a:fld id="{E6C47E0B-2958-48CC-BA4E-C350203CF107}" type="slidenum">
              <a:rPr lang="en-US" smtClean="0"/>
              <a:pPr/>
              <a:t>39</a:t>
            </a:fld>
            <a:endParaRPr lang="en-US"/>
          </a:p>
        </p:txBody>
      </p:sp>
    </p:spTree>
    <p:extLst>
      <p:ext uri="{BB962C8B-B14F-4D97-AF65-F5344CB8AC3E}">
        <p14:creationId xmlns:p14="http://schemas.microsoft.com/office/powerpoint/2010/main" val="35929160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GB" dirty="0">
                <a:latin typeface="Calibri" panose="020F0502020204030204" pitchFamily="34" charset="0"/>
                <a:cs typeface="Calibri" panose="020F0502020204030204" pitchFamily="34" charset="0"/>
              </a:rPr>
              <a:t>Inverted files support efficient addressing of words within documents. </a:t>
            </a:r>
            <a:r>
              <a:rPr lang="en-US" dirty="0">
                <a:latin typeface="Calibri" panose="020F0502020204030204" pitchFamily="34" charset="0"/>
                <a:cs typeface="Calibri" panose="020F0502020204030204" pitchFamily="34" charset="0"/>
              </a:rPr>
              <a:t>Inverted file are designed for supporting search on relatively static text collections. Therefore, their inverted files do not support continuous updates to the index when documents are updated in the corpus. Rather index construction is a one-shot process, analyzing a complete document collection.</a:t>
            </a:r>
            <a:r>
              <a:rPr lang="en-GB"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This distinguishes inverted files from typical database indexing techniques, such as B+-Trees.</a:t>
            </a:r>
          </a:p>
          <a:p>
            <a:endParaRPr lang="en-GB"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fld id="{E6C47E0B-2958-48CC-BA4E-C350203CF107}" type="slidenum">
              <a:rPr lang="en-US" smtClean="0"/>
              <a:pPr/>
              <a:t>4</a:t>
            </a:fld>
            <a:endParaRPr lang="en-US"/>
          </a:p>
        </p:txBody>
      </p:sp>
    </p:spTree>
    <p:extLst>
      <p:ext uri="{BB962C8B-B14F-4D97-AF65-F5344CB8AC3E}">
        <p14:creationId xmlns:p14="http://schemas.microsoft.com/office/powerpoint/2010/main" val="304262925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map-reduce implementation two types of outputs are processed. Node objects that contain a node identifier </a:t>
            </a:r>
            <a:r>
              <a:rPr lang="en-GB" dirty="0" err="1"/>
              <a:t>nid</a:t>
            </a:r>
            <a:r>
              <a:rPr lang="en-GB" dirty="0"/>
              <a:t>, the current PageRank values, and a list of the neighbour ids. The mapper receives a node object N. It computes the contribution of its rank to its neighbours and outputs the neighbour node ids together with their weights. It also outputs the </a:t>
            </a:r>
            <a:r>
              <a:rPr lang="en-GB" dirty="0" err="1"/>
              <a:t>nodeid</a:t>
            </a:r>
            <a:r>
              <a:rPr lang="en-GB" dirty="0"/>
              <a:t> together with the node object.</a:t>
            </a:r>
          </a:p>
          <a:p>
            <a:endParaRPr lang="en-GB" dirty="0"/>
          </a:p>
          <a:p>
            <a:r>
              <a:rPr lang="en-GB" dirty="0"/>
              <a:t>The reducers collect all messages concerning a given node m. It receives both the node object and all weights. The weights are added up and used to update the node object. The reducer outputs the updated node object that will be serving as inputs to mappers in a subsequent map-reduce phase. Therefore, each execution of a </a:t>
            </a:r>
            <a:r>
              <a:rPr lang="en-GB" dirty="0" err="1"/>
              <a:t>mapreduce</a:t>
            </a:r>
            <a:r>
              <a:rPr lang="en-GB" dirty="0"/>
              <a:t> job corresponds to one iteration of the </a:t>
            </a:r>
            <a:r>
              <a:rPr lang="en-GB"/>
              <a:t>PageRank algorithm.</a:t>
            </a:r>
            <a:endParaRPr lang="en-GB" dirty="0"/>
          </a:p>
        </p:txBody>
      </p:sp>
      <p:sp>
        <p:nvSpPr>
          <p:cNvPr id="4" name="Slide Number Placeholder 3"/>
          <p:cNvSpPr>
            <a:spLocks noGrp="1"/>
          </p:cNvSpPr>
          <p:nvPr>
            <p:ph type="sldNum" sz="quarter" idx="5"/>
          </p:nvPr>
        </p:nvSpPr>
        <p:spPr/>
        <p:txBody>
          <a:bodyPr/>
          <a:lstStyle/>
          <a:p>
            <a:fld id="{E6C47E0B-2958-48CC-BA4E-C350203CF107}" type="slidenum">
              <a:rPr lang="en-US" smtClean="0"/>
              <a:pPr/>
              <a:t>40</a:t>
            </a:fld>
            <a:endParaRPr lang="en-US"/>
          </a:p>
        </p:txBody>
      </p:sp>
    </p:spTree>
    <p:extLst>
      <p:ext uri="{BB962C8B-B14F-4D97-AF65-F5344CB8AC3E}">
        <p14:creationId xmlns:p14="http://schemas.microsoft.com/office/powerpoint/2010/main" val="249922668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C47E0B-2958-48CC-BA4E-C350203CF107}" type="slidenum">
              <a:rPr lang="en-US" smtClean="0"/>
              <a:pPr/>
              <a:t>41</a:t>
            </a:fld>
            <a:endParaRPr lang="en-US"/>
          </a:p>
        </p:txBody>
      </p:sp>
    </p:spTree>
    <p:extLst>
      <p:ext uri="{BB962C8B-B14F-4D97-AF65-F5344CB8AC3E}">
        <p14:creationId xmlns:p14="http://schemas.microsoft.com/office/powerpoint/2010/main" val="170191569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text retrieval we introduced inverted files as an indexing structure for fast lookup of documents based on text queries. Using such an index it becomes possible to efficiently compute that statistics needed for the ranking model.</a:t>
            </a:r>
          </a:p>
          <a:p>
            <a:endParaRPr lang="en-US" dirty="0"/>
          </a:p>
          <a:p>
            <a:r>
              <a:rPr lang="en-US" dirty="0"/>
              <a:t>Similarly as for link-based ranking, for computing statistics on the Web graph we need an efficient indexing structure for the link graph. This is called a connectivity server. It allows to answer efficiently the queries relevant for Web graph analysis, namely which URLs a page points to and is pointed to. Beyond performing Web graph analysis such a connectivity server has also other applications, especially for controlling Web crawling.</a:t>
            </a:r>
          </a:p>
          <a:p>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42</a:t>
            </a:fld>
            <a:endParaRPr lang="en-US"/>
          </a:p>
        </p:txBody>
      </p:sp>
    </p:spTree>
    <p:extLst>
      <p:ext uri="{BB962C8B-B14F-4D97-AF65-F5344CB8AC3E}">
        <p14:creationId xmlns:p14="http://schemas.microsoft.com/office/powerpoint/2010/main" val="125827219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connectivity server has to store</a:t>
            </a:r>
            <a:r>
              <a:rPr lang="en-US" baseline="0" dirty="0"/>
              <a:t> all outgoing (and incoming) links to a web page. For example, the home page of EPFL contains a large set of outgoing links, some of which are shown here. As a first step, the lists of links are sorted in lexicographical order. As a result, we obtain the adjacency list for a Web page, which we can consider as the equivalent to the posting list of a document in text indexing.</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43</a:t>
            </a:fld>
            <a:endParaRPr lang="en-US"/>
          </a:p>
        </p:txBody>
      </p:sp>
    </p:spTree>
    <p:extLst>
      <p:ext uri="{BB962C8B-B14F-4D97-AF65-F5344CB8AC3E}">
        <p14:creationId xmlns:p14="http://schemas.microsoft.com/office/powerpoint/2010/main" val="216619257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a first optimization of the representation of adjacency lists, we represent each URL by an integer, instead of storing it in its textual form. Using such an approach we can estimate the total size of adjacency lists for the current Web:</a:t>
            </a:r>
          </a:p>
          <a:p>
            <a:pPr marL="171450" marR="0" indent="-171450" algn="l" defTabSz="914400" rtl="0" eaLnBrk="1" fontAlgn="base" latinLnBrk="0" hangingPunct="1">
              <a:lnSpc>
                <a:spcPct val="100000"/>
              </a:lnSpc>
              <a:spcBef>
                <a:spcPct val="30000"/>
              </a:spcBef>
              <a:spcAft>
                <a:spcPct val="0"/>
              </a:spcAft>
              <a:buClrTx/>
              <a:buSzTx/>
              <a:buFont typeface="Arial" charset="0"/>
              <a:buChar char="•"/>
              <a:tabLst/>
              <a:defRPr/>
            </a:pPr>
            <a:r>
              <a:rPr lang="en-US" baseline="0" dirty="0"/>
              <a:t>The current (crawled) Web has around 50 billion pages (</a:t>
            </a:r>
            <a:r>
              <a:rPr lang="en-US" dirty="0"/>
              <a:t>http://</a:t>
            </a:r>
            <a:r>
              <a:rPr lang="en-US" dirty="0" err="1"/>
              <a:t>www.worldwidewebsize.com</a:t>
            </a:r>
            <a:r>
              <a:rPr lang="en-US" dirty="0"/>
              <a:t>/, 2022</a:t>
            </a:r>
            <a:r>
              <a:rPr lang="en-US" baseline="0" dirty="0"/>
              <a:t>)</a:t>
            </a:r>
          </a:p>
          <a:p>
            <a:pPr marL="171450" marR="0" indent="-171450" algn="l" defTabSz="914400" rtl="0" eaLnBrk="1" fontAlgn="base" latinLnBrk="0" hangingPunct="1">
              <a:lnSpc>
                <a:spcPct val="100000"/>
              </a:lnSpc>
              <a:spcBef>
                <a:spcPct val="30000"/>
              </a:spcBef>
              <a:spcAft>
                <a:spcPct val="0"/>
              </a:spcAft>
              <a:buClrTx/>
              <a:buSzTx/>
              <a:buFont typeface="Arial" charset="0"/>
              <a:buChar char="•"/>
              <a:tabLst/>
              <a:defRPr/>
            </a:pPr>
            <a:r>
              <a:rPr lang="en-US" baseline="0" dirty="0"/>
              <a:t>It is estimated that a page contains on average 10 links</a:t>
            </a:r>
          </a:p>
          <a:p>
            <a:pPr marL="171450" marR="0" indent="-171450" algn="l" defTabSz="914400" rtl="0" eaLnBrk="1" fontAlgn="base" latinLnBrk="0" hangingPunct="1">
              <a:lnSpc>
                <a:spcPct val="100000"/>
              </a:lnSpc>
              <a:spcBef>
                <a:spcPct val="30000"/>
              </a:spcBef>
              <a:spcAft>
                <a:spcPct val="0"/>
              </a:spcAft>
              <a:buClrTx/>
              <a:buSzTx/>
              <a:buFont typeface="Arial" charset="0"/>
              <a:buChar char="•"/>
              <a:tabLst/>
              <a:defRPr/>
            </a:pPr>
            <a:r>
              <a:rPr lang="en-US" baseline="0" dirty="0"/>
              <a:t>We need 32 bits for each URL, which demands 64 bits for the storage of a single link.</a:t>
            </a:r>
          </a:p>
          <a:p>
            <a:pPr marL="0" marR="0" indent="0" algn="l" defTabSz="914400" rtl="0" eaLnBrk="1" fontAlgn="base" latinLnBrk="0" hangingPunct="1">
              <a:lnSpc>
                <a:spcPct val="100000"/>
              </a:lnSpc>
              <a:spcBef>
                <a:spcPct val="30000"/>
              </a:spcBef>
              <a:spcAft>
                <a:spcPct val="0"/>
              </a:spcAft>
              <a:buClrTx/>
              <a:buSzTx/>
              <a:buFont typeface="Arial" charset="0"/>
              <a:buNone/>
              <a:tabLst/>
              <a:defRPr/>
            </a:pPr>
            <a:r>
              <a:rPr lang="en-US" baseline="0" dirty="0"/>
              <a:t>Therefore, the required storage is 4 TB.</a:t>
            </a:r>
          </a:p>
          <a:p>
            <a:pPr marL="0" marR="0" indent="0" algn="l" defTabSz="914400" rtl="0" eaLnBrk="1" fontAlgn="base" latinLnBrk="0" hangingPunct="1">
              <a:lnSpc>
                <a:spcPct val="100000"/>
              </a:lnSpc>
              <a:spcBef>
                <a:spcPct val="30000"/>
              </a:spcBef>
              <a:spcAft>
                <a:spcPct val="0"/>
              </a:spcAft>
              <a:buClrTx/>
              <a:buSzTx/>
              <a:buFont typeface="Arial" charset="0"/>
              <a:buNone/>
              <a:tabLst/>
              <a:defRPr/>
            </a:pPr>
            <a:endParaRPr lang="en-US" baseline="0" dirty="0"/>
          </a:p>
          <a:p>
            <a:pPr marL="0" marR="0" indent="0" algn="l" defTabSz="914400" rtl="0" eaLnBrk="1" fontAlgn="base" latinLnBrk="0" hangingPunct="1">
              <a:lnSpc>
                <a:spcPct val="100000"/>
              </a:lnSpc>
              <a:spcBef>
                <a:spcPct val="30000"/>
              </a:spcBef>
              <a:spcAft>
                <a:spcPct val="0"/>
              </a:spcAft>
              <a:buClrTx/>
              <a:buSzTx/>
              <a:buFont typeface="Arial" charset="0"/>
              <a:buNone/>
              <a:tabLst/>
              <a:defRPr/>
            </a:pPr>
            <a:r>
              <a:rPr lang="en-US" baseline="0" dirty="0"/>
              <a:t>Even with large memory sizes available today, this still is a significant index size. In the following, we will show how to reduce required storage to approximately </a:t>
            </a:r>
            <a:r>
              <a:rPr lang="en-US" sz="1200" dirty="0">
                <a:latin typeface="Calibri" charset="0"/>
                <a:ea typeface="MS PGothic" charset="0"/>
              </a:rPr>
              <a:t>~3 bits/link </a:t>
            </a:r>
            <a:r>
              <a:rPr lang="en-US" sz="1200" kern="1200" baseline="0" dirty="0">
                <a:solidFill>
                  <a:schemeClr val="tx1"/>
                </a:solidFill>
                <a:latin typeface="Arial" charset="0"/>
                <a:ea typeface="+mn-ea"/>
                <a:cs typeface="+mn-cs"/>
              </a:rPr>
              <a:t>which makes the size of the index much more manageable, i.e., about 20 times less storage. This will be achieved by systematically compressing the adjacency lists.</a:t>
            </a:r>
          </a:p>
          <a:p>
            <a:endParaRPr lang="en-US" sz="1200" kern="1200" baseline="0" dirty="0">
              <a:solidFill>
                <a:schemeClr val="tx1"/>
              </a:solidFill>
              <a:latin typeface="Arial" charset="0"/>
              <a:ea typeface="+mn-ea"/>
              <a:cs typeface="+mn-cs"/>
            </a:endParaRP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44</a:t>
            </a:fld>
            <a:endParaRPr lang="en-US"/>
          </a:p>
        </p:txBody>
      </p:sp>
    </p:spTree>
    <p:extLst>
      <p:ext uri="{BB962C8B-B14F-4D97-AF65-F5344CB8AC3E}">
        <p14:creationId xmlns:p14="http://schemas.microsoft.com/office/powerpoint/2010/main" val="382890915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mn-ea"/>
                <a:cs typeface="+mn-cs"/>
              </a:rPr>
              <a:t>For compressing adjacency lists we can exploit several observations on typical properties of Web pages.</a:t>
            </a:r>
          </a:p>
          <a:p>
            <a:endParaRPr lang="en-US"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Locality: Most links contained in a page are for navigating withing the same Web site. If we</a:t>
            </a:r>
            <a:r>
              <a:rPr lang="en-US" sz="1200" kern="1200" baseline="0" dirty="0">
                <a:solidFill>
                  <a:schemeClr val="tx1"/>
                </a:solidFill>
                <a:effectLst/>
                <a:latin typeface="Arial" charset="0"/>
                <a:ea typeface="+mn-ea"/>
                <a:cs typeface="+mn-cs"/>
              </a:rPr>
              <a:t> </a:t>
            </a:r>
            <a:r>
              <a:rPr lang="en-US" sz="1200" kern="1200" dirty="0">
                <a:solidFill>
                  <a:schemeClr val="tx1"/>
                </a:solidFill>
                <a:effectLst/>
                <a:latin typeface="Arial" charset="0"/>
                <a:ea typeface="+mn-ea"/>
                <a:cs typeface="+mn-cs"/>
              </a:rPr>
              <a:t>compare the source and target URLs of these links, we observe</a:t>
            </a:r>
            <a:r>
              <a:rPr lang="en-US" sz="1200" kern="1200" baseline="0" dirty="0">
                <a:solidFill>
                  <a:schemeClr val="tx1"/>
                </a:solidFill>
                <a:effectLst/>
                <a:latin typeface="Arial" charset="0"/>
                <a:ea typeface="+mn-ea"/>
                <a:cs typeface="+mn-cs"/>
              </a:rPr>
              <a:t> </a:t>
            </a:r>
            <a:r>
              <a:rPr lang="en-US" sz="1200" kern="1200" dirty="0">
                <a:solidFill>
                  <a:schemeClr val="tx1"/>
                </a:solidFill>
                <a:effectLst/>
                <a:latin typeface="Arial" charset="0"/>
                <a:ea typeface="+mn-ea"/>
                <a:cs typeface="+mn-cs"/>
              </a:rPr>
              <a:t>that as a result they often share a long common prefix.</a:t>
            </a:r>
            <a:r>
              <a:rPr lang="en-US" sz="1200" kern="1200" baseline="0" dirty="0">
                <a:solidFill>
                  <a:schemeClr val="tx1"/>
                </a:solidFill>
                <a:effectLst/>
                <a:latin typeface="Arial" charset="0"/>
                <a:ea typeface="+mn-ea"/>
                <a:cs typeface="+mn-cs"/>
              </a:rPr>
              <a:t> Thus, </a:t>
            </a:r>
            <a:r>
              <a:rPr lang="en-US" sz="1200" kern="1200" dirty="0">
                <a:solidFill>
                  <a:schemeClr val="tx1"/>
                </a:solidFill>
                <a:effectLst/>
                <a:latin typeface="Arial" charset="0"/>
                <a:ea typeface="+mn-ea"/>
                <a:cs typeface="+mn-cs"/>
              </a:rPr>
              <a:t>if URLs are sorted lexicographically, the index of the URL of a Web page and the</a:t>
            </a:r>
            <a:r>
              <a:rPr lang="en-US" sz="1200" kern="1200" baseline="0" dirty="0">
                <a:solidFill>
                  <a:schemeClr val="tx1"/>
                </a:solidFill>
                <a:effectLst/>
                <a:latin typeface="Arial" charset="0"/>
                <a:ea typeface="+mn-ea"/>
                <a:cs typeface="+mn-cs"/>
              </a:rPr>
              <a:t> URLs of the </a:t>
            </a:r>
            <a:r>
              <a:rPr lang="en-US" sz="1200" kern="1200" dirty="0">
                <a:solidFill>
                  <a:schemeClr val="tx1"/>
                </a:solidFill>
                <a:effectLst/>
                <a:latin typeface="Arial" charset="0"/>
                <a:ea typeface="+mn-ea"/>
                <a:cs typeface="+mn-cs"/>
              </a:rPr>
              <a:t>targets of the links of the Web page are close to each other. Locality</a:t>
            </a:r>
            <a:r>
              <a:rPr lang="en-US" sz="1200" kern="1200" baseline="0" dirty="0">
                <a:solidFill>
                  <a:schemeClr val="tx1"/>
                </a:solidFill>
                <a:effectLst/>
                <a:latin typeface="Arial" charset="0"/>
                <a:ea typeface="+mn-ea"/>
                <a:cs typeface="+mn-cs"/>
              </a:rPr>
              <a:t> is a property of one adjacency list, thus is an intra-list similarity property.</a:t>
            </a:r>
            <a:endParaRPr lang="en-US" sz="1200" kern="1200" dirty="0">
              <a:solidFill>
                <a:schemeClr val="tx1"/>
              </a:solidFill>
              <a:effectLst/>
              <a:latin typeface="Arial" charset="0"/>
              <a:ea typeface="+mn-ea"/>
              <a:cs typeface="+mn-cs"/>
            </a:endParaRPr>
          </a:p>
          <a:p>
            <a:endParaRPr lang="en-US"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Similarity: In general, we can assume that either pages have many common links, because the belong to the same web site, or they have almost nothing in common, because they are from different Web sites. Furthermore, pages that are from the same Website will have URLs that are similar in lexicographical order, and therefore it is more likely to find pages with many common outgoing links close to each other in lexicographic order. Similarity is a property of different adjacency lists, this an inter-list similarity property.</a:t>
            </a:r>
          </a:p>
          <a:p>
            <a:endParaRPr lang="en-US"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We will now show of how to exploit these two properties.</a:t>
            </a:r>
          </a:p>
          <a:p>
            <a:endParaRPr lang="en-US" sz="1200" kern="1200" dirty="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fld id="{E6C47E0B-2958-48CC-BA4E-C350203CF107}" type="slidenum">
              <a:rPr lang="en-US" smtClean="0"/>
              <a:pPr/>
              <a:t>45</a:t>
            </a:fld>
            <a:endParaRPr lang="en-US"/>
          </a:p>
        </p:txBody>
      </p:sp>
    </p:spTree>
    <p:extLst>
      <p:ext uri="{BB962C8B-B14F-4D97-AF65-F5344CB8AC3E}">
        <p14:creationId xmlns:p14="http://schemas.microsoft.com/office/powerpoint/2010/main" val="412067026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Locality</a:t>
            </a:r>
            <a:r>
              <a:rPr lang="en-US" baseline="0" dirty="0"/>
              <a:t> can be exploited in a way analogous of how compression of posting lists for text indexing has been performed. Instead of storing the absolute integer indices of the URL identifiers, their differences are stored. In other words, we perform gap encoding. The resulting differences are then encoded using a varying length compression scheme, such as gamma coding, as it has been applied with inverted files.</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46</a:t>
            </a:fld>
            <a:endParaRPr lang="en-US"/>
          </a:p>
        </p:txBody>
      </p:sp>
    </p:spTree>
    <p:extLst>
      <p:ext uri="{BB962C8B-B14F-4D97-AF65-F5344CB8AC3E}">
        <p14:creationId xmlns:p14="http://schemas.microsoft.com/office/powerpoint/2010/main" val="324960449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For exploiting similarity, we exploit the redundancy among similar lists. Based on the observation that similar lists are more likely to occur in a lexicographical neighborhood, in a first step a sliding window of neighboring lists that have already been processed is searched for a most similar list. If such a list is found, it is called reference list. Then for the given adjacency list to be compressed, only the data necessary to reconstruct the list from the reference list will be stored. For this it is necessary to store two types of data:</a:t>
            </a:r>
          </a:p>
          <a:p>
            <a:pPr marL="228600" indent="-228600">
              <a:buAutoNum type="arabicPeriod"/>
            </a:pPr>
            <a:r>
              <a:rPr lang="en-US" sz="1000" dirty="0"/>
              <a:t>Copy data: this is a </a:t>
            </a:r>
            <a:r>
              <a:rPr lang="en-US" sz="1000" dirty="0" err="1"/>
              <a:t>bitlist</a:t>
            </a:r>
            <a:r>
              <a:rPr lang="en-US" sz="1000" dirty="0"/>
              <a:t> that indicates for every entry in the reference list whether the URL is also part of the given adjacency list. This covers all URLs that the given list can “inherit” from the reference list</a:t>
            </a:r>
          </a:p>
          <a:p>
            <a:pPr marL="228600" indent="-228600">
              <a:buAutoNum type="arabicPeriod"/>
            </a:pPr>
            <a:r>
              <a:rPr lang="en-US" sz="1000" dirty="0"/>
              <a:t>Extra nodes: the given list can also contain URLs that are not part of the reference list. For those the indices of the URLs need to be stored explicitly.</a:t>
            </a:r>
          </a:p>
          <a:p>
            <a:pPr marL="228600" indent="-228600">
              <a:buAutoNum type="arabicPeriod"/>
            </a:pPr>
            <a:endParaRPr lang="en-US" sz="1000" dirty="0"/>
          </a:p>
          <a:p>
            <a:pPr marL="0" indent="0">
              <a:buNone/>
            </a:pPr>
            <a:r>
              <a:rPr lang="en-US" sz="1000" dirty="0"/>
              <a:t>In the example we use Node 15 for the reference list and compress Node 16 and 18. By comparing the lists we see that for the case of Node 18 all, but one URL appear in the reference list of Node 15. There are indicated in the </a:t>
            </a:r>
            <a:r>
              <a:rPr lang="en-US" sz="1000" dirty="0" err="1"/>
              <a:t>bitlist</a:t>
            </a:r>
            <a:r>
              <a:rPr lang="en-US" sz="1000" dirty="0"/>
              <a:t>. The adjacency list of Node 18 contains also one URLs that does not appear in the reference list, namely 50. This is listed in the list of extra nodes.</a:t>
            </a:r>
          </a:p>
          <a:p>
            <a:endParaRPr lang="en-US" sz="1000" baseline="0" dirty="0"/>
          </a:p>
          <a:p>
            <a:r>
              <a:rPr lang="en-US" sz="1000" baseline="0" dirty="0"/>
              <a:t>Candidates for potential reference lists are searched among neighboring lists using a window of predefined size. The choice of the window size is important, as larger windows increase chances of finding good candidates, but also increase the cost of compression.</a:t>
            </a:r>
          </a:p>
          <a:p>
            <a:endParaRPr lang="en-US" sz="1000" baseline="0" dirty="0"/>
          </a:p>
          <a:p>
            <a:r>
              <a:rPr lang="en-US" sz="1000" baseline="0" dirty="0"/>
              <a:t>Together with some further compression applied to the copy lists and the extra nodes, this index compression scheme achieves about 3 </a:t>
            </a:r>
            <a:r>
              <a:rPr lang="en-US" sz="1000" dirty="0"/>
              <a:t>bits</a:t>
            </a:r>
            <a:r>
              <a:rPr lang="en-US" sz="1000" baseline="0" dirty="0"/>
              <a:t>/link cost in the representation of the Web graph.</a:t>
            </a:r>
            <a:endParaRPr lang="en-US" sz="1000"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47</a:t>
            </a:fld>
            <a:endParaRPr lang="en-US"/>
          </a:p>
        </p:txBody>
      </p:sp>
    </p:spTree>
    <p:extLst>
      <p:ext uri="{BB962C8B-B14F-4D97-AF65-F5344CB8AC3E}">
        <p14:creationId xmlns:p14="http://schemas.microsoft.com/office/powerpoint/2010/main" val="84404520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a:p>
        </p:txBody>
      </p:sp>
      <p:sp>
        <p:nvSpPr>
          <p:cNvPr id="4" name="Slide Number Placeholder 3"/>
          <p:cNvSpPr>
            <a:spLocks noGrp="1"/>
          </p:cNvSpPr>
          <p:nvPr>
            <p:ph type="sldNum" sz="quarter" idx="5"/>
          </p:nvPr>
        </p:nvSpPr>
        <p:spPr/>
        <p:txBody>
          <a:bodyPr/>
          <a:lstStyle/>
          <a:p>
            <a:fld id="{E6C47E0B-2958-48CC-BA4E-C350203CF107}" type="slidenum">
              <a:rPr lang="en-US" smtClean="0"/>
              <a:pPr/>
              <a:t>48</a:t>
            </a:fld>
            <a:endParaRPr lang="en-US"/>
          </a:p>
        </p:txBody>
      </p:sp>
    </p:spTree>
    <p:extLst>
      <p:ext uri="{BB962C8B-B14F-4D97-AF65-F5344CB8AC3E}">
        <p14:creationId xmlns:p14="http://schemas.microsoft.com/office/powerpoint/2010/main" val="377265886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a:p>
        </p:txBody>
      </p:sp>
      <p:sp>
        <p:nvSpPr>
          <p:cNvPr id="4" name="Slide Number Placeholder 3"/>
          <p:cNvSpPr>
            <a:spLocks noGrp="1"/>
          </p:cNvSpPr>
          <p:nvPr>
            <p:ph type="sldNum" sz="quarter" idx="5"/>
          </p:nvPr>
        </p:nvSpPr>
        <p:spPr/>
        <p:txBody>
          <a:bodyPr/>
          <a:lstStyle/>
          <a:p>
            <a:fld id="{E6C47E0B-2958-48CC-BA4E-C350203CF107}" type="slidenum">
              <a:rPr lang="en-US" smtClean="0"/>
              <a:pPr/>
              <a:t>49</a:t>
            </a:fld>
            <a:endParaRPr lang="en-US"/>
          </a:p>
        </p:txBody>
      </p:sp>
    </p:spTree>
    <p:extLst>
      <p:ext uri="{BB962C8B-B14F-4D97-AF65-F5344CB8AC3E}">
        <p14:creationId xmlns:p14="http://schemas.microsoft.com/office/powerpoint/2010/main" val="35859110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a:latin typeface="Calibri" panose="020F0502020204030204" pitchFamily="34" charset="0"/>
                <a:cs typeface="Calibri" panose="020F0502020204030204" pitchFamily="34" charset="0"/>
              </a:rPr>
              <a:t>Inverted files are constructed from inverted lists. Inverted lists enumerate all occurrences of the terms in documents, by storing the document identifiers and the global frequency of occurrences.  Inverted files are constructed by concatenating the inverted lists for all terms occurring in the document collection. </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a:latin typeface="Calibri" panose="020F0502020204030204" pitchFamily="34" charset="0"/>
              <a:cs typeface="Calibri" panose="020F0502020204030204" pitchFamily="34" charset="0"/>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a:latin typeface="Calibri" panose="020F0502020204030204" pitchFamily="34" charset="0"/>
                <a:cs typeface="Calibri" panose="020F0502020204030204" pitchFamily="34" charset="0"/>
              </a:rPr>
              <a:t>Storing the global frequency </a:t>
            </a:r>
            <a:r>
              <a:rPr lang="en-US" sz="1400" i="1" dirty="0" err="1"/>
              <a:t>f</a:t>
            </a:r>
            <a:r>
              <a:rPr lang="en-US" sz="1400" i="1" baseline="-25000" dirty="0" err="1"/>
              <a:t>k</a:t>
            </a:r>
            <a:r>
              <a:rPr lang="en-US" dirty="0">
                <a:latin typeface="Calibri" panose="020F0502020204030204" pitchFamily="34" charset="0"/>
                <a:cs typeface="Calibri" panose="020F0502020204030204" pitchFamily="34" charset="0"/>
              </a:rPr>
              <a:t> is useful for determining inverse document frequency.</a:t>
            </a:r>
          </a:p>
          <a:p>
            <a:endParaRPr lang="en-GB"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fld id="{E6C47E0B-2958-48CC-BA4E-C350203CF107}" type="slidenum">
              <a:rPr lang="en-US" smtClean="0"/>
              <a:pPr/>
              <a:t>5</a:t>
            </a:fld>
            <a:endParaRPr lang="en-US"/>
          </a:p>
        </p:txBody>
      </p:sp>
    </p:spTree>
    <p:extLst>
      <p:ext uri="{BB962C8B-B14F-4D97-AF65-F5344CB8AC3E}">
        <p14:creationId xmlns:p14="http://schemas.microsoft.com/office/powerpoint/2010/main" val="210075881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latin typeface="Calibri" panose="020F0502020204030204" pitchFamily="34" charset="0"/>
                <a:cs typeface="Calibri" panose="020F0502020204030204" pitchFamily="34" charset="0"/>
              </a:rPr>
              <a:t>When</a:t>
            </a:r>
            <a:r>
              <a:rPr lang="en-US" baseline="0" dirty="0">
                <a:latin typeface="Calibri" panose="020F0502020204030204" pitchFamily="34" charset="0"/>
                <a:cs typeface="Calibri" panose="020F0502020204030204" pitchFamily="34" charset="0"/>
              </a:rPr>
              <a:t> using inverted files, a query involving multiple search terms requires the retrieval and scanning of the postings lists of all terms. In a centralized server this can be implemented relatively efficiently, though still resource-intensive, since scanning of disks is a comparably efficient operation. </a:t>
            </a:r>
            <a:endParaRPr lang="en-US"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pPr>
              <a:defRPr/>
            </a:pPr>
            <a:fld id="{78A3445B-747A-4EBC-8C94-E1D924E8E331}" type="slidenum">
              <a:rPr lang="en-US" smtClean="0"/>
              <a:pPr>
                <a:defRPr/>
              </a:pPr>
              <a:t>50</a:t>
            </a:fld>
            <a:endParaRPr lang="en-US"/>
          </a:p>
        </p:txBody>
      </p:sp>
    </p:spTree>
    <p:extLst>
      <p:ext uri="{BB962C8B-B14F-4D97-AF65-F5344CB8AC3E}">
        <p14:creationId xmlns:p14="http://schemas.microsoft.com/office/powerpoint/2010/main" val="54414715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latin typeface="Calibri" panose="020F0502020204030204" pitchFamily="34" charset="0"/>
                <a:cs typeface="Calibri" panose="020F0502020204030204" pitchFamily="34" charset="0"/>
              </a:rPr>
              <a:t>In a distributed setting the picture changes quite significantly. Assuming that posting lists for different terms are stored on different nodes, complete posting lists need to be transferred over the network. For frequent terms, </a:t>
            </a:r>
          </a:p>
          <a:p>
            <a:r>
              <a:rPr lang="en-US" baseline="0" dirty="0">
                <a:latin typeface="Calibri" panose="020F0502020204030204" pitchFamily="34" charset="0"/>
                <a:cs typeface="Calibri" panose="020F0502020204030204" pitchFamily="34" charset="0"/>
              </a:rPr>
              <a:t>these postings lists can contain very large numbers of entries, and significant amounts of data need to be transferred over network in order to compute the query result, which results in a prohibitively high network bandwidth consumption. So, the question is, whether there exist more efficient ways to determine the top ranked (top-k) elements of the result of a query, without the need to inspect complete posting lists.</a:t>
            </a:r>
          </a:p>
          <a:p>
            <a:endParaRPr lang="en-US" baseline="0" dirty="0">
              <a:latin typeface="Calibri" panose="020F0502020204030204" pitchFamily="34" charset="0"/>
              <a:cs typeface="Calibri" panose="020F0502020204030204" pitchFamily="34" charset="0"/>
            </a:endParaRPr>
          </a:p>
          <a:p>
            <a:r>
              <a:rPr lang="en-US" baseline="0" dirty="0">
                <a:latin typeface="Calibri" panose="020F0502020204030204" pitchFamily="34" charset="0"/>
                <a:cs typeface="Calibri" panose="020F0502020204030204" pitchFamily="34" charset="0"/>
              </a:rPr>
              <a:t>Remark: in the following we will use k to indicate the number of results retrieved, even though we have used earlier k to denote the size of the vocabulary. The terminology top-k is so well established, that it would be confusing to deviate from it.</a:t>
            </a:r>
          </a:p>
          <a:p>
            <a:endParaRPr lang="en-GB"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fld id="{E6C47E0B-2958-48CC-BA4E-C350203CF107}" type="slidenum">
              <a:rPr lang="en-US" smtClean="0"/>
              <a:pPr/>
              <a:t>51</a:t>
            </a:fld>
            <a:endParaRPr lang="en-US"/>
          </a:p>
        </p:txBody>
      </p:sp>
    </p:spTree>
    <p:extLst>
      <p:ext uri="{BB962C8B-B14F-4D97-AF65-F5344CB8AC3E}">
        <p14:creationId xmlns:p14="http://schemas.microsoft.com/office/powerpoint/2010/main" val="322876136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a:latin typeface="Calibri" panose="020F0502020204030204" pitchFamily="34" charset="0"/>
                <a:cs typeface="Calibri" panose="020F0502020204030204" pitchFamily="34" charset="0"/>
              </a:rPr>
              <a:t>Fagin’s algorithm is an approach for efficient distributed retrieval. It has been originally devised for multimedia queries, where multiple</a:t>
            </a:r>
            <a:r>
              <a:rPr lang="en-US" baseline="0" dirty="0">
                <a:latin typeface="Calibri" panose="020F0502020204030204" pitchFamily="34" charset="0"/>
                <a:cs typeface="Calibri" panose="020F0502020204030204" pitchFamily="34" charset="0"/>
              </a:rPr>
              <a:t> features of an object (e.g., an image) need to be combined to determine the most similar ones. The algorithm tries to minimize the number of objects (in our case documents) that need to be inspected in that process. </a:t>
            </a:r>
          </a:p>
          <a:p>
            <a:endParaRPr lang="en-US" baseline="0" dirty="0">
              <a:latin typeface="Calibri" panose="020F0502020204030204" pitchFamily="34" charset="0"/>
              <a:cs typeface="Calibri" panose="020F0502020204030204" pitchFamily="34" charset="0"/>
            </a:endParaRPr>
          </a:p>
          <a:p>
            <a:r>
              <a:rPr lang="en-US" baseline="0" dirty="0">
                <a:latin typeface="Calibri" panose="020F0502020204030204" pitchFamily="34" charset="0"/>
                <a:cs typeface="Calibri" panose="020F0502020204030204" pitchFamily="34" charset="0"/>
              </a:rPr>
              <a:t>An important assumption that is made in Fagin’s algorithm, is that the elements in a posting list are ordered according to the scores of the documents and not by document identifiers. In the context of text retrieval we would use </a:t>
            </a:r>
            <a:r>
              <a:rPr lang="en-US" baseline="0" dirty="0" err="1">
                <a:latin typeface="Calibri" panose="020F0502020204030204" pitchFamily="34" charset="0"/>
                <a:cs typeface="Calibri" panose="020F0502020204030204" pitchFamily="34" charset="0"/>
              </a:rPr>
              <a:t>tf-idf</a:t>
            </a:r>
            <a:r>
              <a:rPr lang="en-US" baseline="0" dirty="0">
                <a:latin typeface="Calibri" panose="020F0502020204030204" pitchFamily="34" charset="0"/>
                <a:cs typeface="Calibri" panose="020F0502020204030204" pitchFamily="34" charset="0"/>
              </a:rPr>
              <a:t> weights as the scores. Note that this assumption implies that an additional one-time cost occurs for sorting the posting lists. The algorithm proceeds as follows:</a:t>
            </a:r>
          </a:p>
          <a:p>
            <a:endParaRPr lang="en-US" baseline="0" dirty="0">
              <a:latin typeface="Calibri" panose="020F0502020204030204" pitchFamily="34" charset="0"/>
              <a:cs typeface="Calibri" panose="020F0502020204030204" pitchFamily="34" charset="0"/>
            </a:endParaRPr>
          </a:p>
          <a:p>
            <a:r>
              <a:rPr lang="en-US" baseline="0" dirty="0">
                <a:latin typeface="Calibri" panose="020F0502020204030204" pitchFamily="34" charset="0"/>
                <a:cs typeface="Calibri" panose="020F0502020204030204" pitchFamily="34" charset="0"/>
              </a:rPr>
              <a:t>Phase 1: The algorithm scans in a round-robin fashion the elements of the posting lists starting from those with the highest score. Whenever an element is encountered in multiple lists, their scores are combined (e.g., added). This processing is continued till k elements are detected that appear in all lists. </a:t>
            </a:r>
          </a:p>
          <a:p>
            <a:r>
              <a:rPr lang="en-US" baseline="0" dirty="0">
                <a:latin typeface="Calibri" panose="020F0502020204030204" pitchFamily="34" charset="0"/>
                <a:cs typeface="Calibri" panose="020F0502020204030204" pitchFamily="34" charset="0"/>
              </a:rPr>
              <a:t>Phase 2: By then, many other documents also may have been detected, that do not occur in all lists. Therefore, in a next step the missing scores are retrieved from the lists. This requires random access, supported by an index. This constitutes the most expensive part of the algorithm. </a:t>
            </a:r>
          </a:p>
          <a:p>
            <a:r>
              <a:rPr lang="en-US" baseline="0" dirty="0">
                <a:latin typeface="Calibri" panose="020F0502020204030204" pitchFamily="34" charset="0"/>
                <a:cs typeface="Calibri" panose="020F0502020204030204" pitchFamily="34" charset="0"/>
              </a:rPr>
              <a:t>Phase 3: Finally, the k elements with the highest scores are returned. These are not necessarily corresponding to those elements that have been identified in the Phase 1. They also might include elements for which additional scores have been retrieved in Phase 2.</a:t>
            </a:r>
          </a:p>
          <a:p>
            <a:endParaRPr lang="en-US" baseline="0" dirty="0">
              <a:latin typeface="Calibri" panose="020F0502020204030204" pitchFamily="34" charset="0"/>
              <a:cs typeface="Calibri" panose="020F0502020204030204" pitchFamily="34" charset="0"/>
            </a:endParaRPr>
          </a:p>
          <a:p>
            <a:r>
              <a:rPr lang="en-US" baseline="0" dirty="0">
                <a:latin typeface="Calibri" panose="020F0502020204030204" pitchFamily="34" charset="0"/>
                <a:cs typeface="Calibri" panose="020F0502020204030204" pitchFamily="34" charset="0"/>
              </a:rPr>
              <a:t>The algorithm returns provably always the k elements with the highest combined score.</a:t>
            </a:r>
          </a:p>
          <a:p>
            <a:endParaRPr lang="en-US" baseline="0" dirty="0"/>
          </a:p>
        </p:txBody>
      </p:sp>
      <p:sp>
        <p:nvSpPr>
          <p:cNvPr id="4" name="Slide Number Placeholder 3"/>
          <p:cNvSpPr>
            <a:spLocks noGrp="1"/>
          </p:cNvSpPr>
          <p:nvPr>
            <p:ph type="sldNum" sz="quarter" idx="10"/>
          </p:nvPr>
        </p:nvSpPr>
        <p:spPr/>
        <p:txBody>
          <a:bodyPr/>
          <a:lstStyle/>
          <a:p>
            <a:pPr>
              <a:defRPr/>
            </a:pPr>
            <a:fld id="{78A3445B-747A-4EBC-8C94-E1D924E8E331}" type="slidenum">
              <a:rPr lang="en-US" smtClean="0"/>
              <a:pPr>
                <a:defRPr/>
              </a:pPr>
              <a:t>52</a:t>
            </a:fld>
            <a:endParaRPr lang="en-US"/>
          </a:p>
        </p:txBody>
      </p:sp>
    </p:spTree>
    <p:extLst>
      <p:ext uri="{BB962C8B-B14F-4D97-AF65-F5344CB8AC3E}">
        <p14:creationId xmlns:p14="http://schemas.microsoft.com/office/powerpoint/2010/main" val="352288145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a:latin typeface="Calibri" panose="020F0502020204030204" pitchFamily="34" charset="0"/>
                <a:cs typeface="Calibri" panose="020F0502020204030204" pitchFamily="34" charset="0"/>
              </a:rPr>
              <a:t>The example illustrates a case where two lists are searched, i.e., processing a query with two terms. First 6 new different documents are detected in phase 1 and their scores are recorded.</a:t>
            </a:r>
            <a:endParaRPr lang="en-US" dirty="0">
              <a:latin typeface="Calibri" panose="020F0502020204030204" pitchFamily="34" charset="0"/>
              <a:cs typeface="Calibri" panose="020F0502020204030204" pitchFamily="34" charset="0"/>
            </a:endParaRPr>
          </a:p>
          <a:p>
            <a:endParaRPr lang="en-GB"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fld id="{E6C47E0B-2958-48CC-BA4E-C350203CF107}" type="slidenum">
              <a:rPr lang="en-US" smtClean="0"/>
              <a:pPr/>
              <a:t>53</a:t>
            </a:fld>
            <a:endParaRPr lang="en-US"/>
          </a:p>
        </p:txBody>
      </p:sp>
    </p:spTree>
    <p:extLst>
      <p:ext uri="{BB962C8B-B14F-4D97-AF65-F5344CB8AC3E}">
        <p14:creationId xmlns:p14="http://schemas.microsoft.com/office/powerpoint/2010/main" val="63483965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a:latin typeface="Calibri" panose="020F0502020204030204" pitchFamily="34" charset="0"/>
                <a:cs typeface="Calibri" panose="020F0502020204030204" pitchFamily="34" charset="0"/>
              </a:rPr>
              <a:t>In the next step we are detecting two documents, d1 and d5, that are occurring in both posting lists. Thus, we finish phase 1 of the algorithm, as we are now sure that the top-2 elements will be found in the documents detected so far.</a:t>
            </a:r>
            <a:endParaRPr lang="en-US" dirty="0">
              <a:latin typeface="Calibri" panose="020F0502020204030204" pitchFamily="34" charset="0"/>
              <a:cs typeface="Calibri" panose="020F0502020204030204" pitchFamily="34" charset="0"/>
            </a:endParaRPr>
          </a:p>
          <a:p>
            <a:endParaRPr lang="en-GB"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fld id="{E6C47E0B-2958-48CC-BA4E-C350203CF107}" type="slidenum">
              <a:rPr lang="en-US" smtClean="0"/>
              <a:pPr/>
              <a:t>54</a:t>
            </a:fld>
            <a:endParaRPr lang="en-US"/>
          </a:p>
        </p:txBody>
      </p:sp>
    </p:spTree>
    <p:extLst>
      <p:ext uri="{BB962C8B-B14F-4D97-AF65-F5344CB8AC3E}">
        <p14:creationId xmlns:p14="http://schemas.microsoft.com/office/powerpoint/2010/main" val="104604833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a:latin typeface="Calibri" panose="020F0502020204030204" pitchFamily="34" charset="0"/>
                <a:cs typeface="Calibri" panose="020F0502020204030204" pitchFamily="34" charset="0"/>
              </a:rPr>
              <a:t>In phase 2, the missing scores of the other documents are retrieved using random access. Once they have been obtained, the top 2 documents are returned. In this example these are documents d1 and d6. Note that these are not the 2 documents that have been first discovered to occur in both lists, which where d1 and d5.</a:t>
            </a:r>
            <a:endParaRPr lang="en-US" dirty="0">
              <a:latin typeface="Calibri" panose="020F0502020204030204" pitchFamily="34" charset="0"/>
              <a:cs typeface="Calibri" panose="020F0502020204030204" pitchFamily="34" charset="0"/>
            </a:endParaRPr>
          </a:p>
          <a:p>
            <a:endParaRPr lang="en-GB"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fld id="{E6C47E0B-2958-48CC-BA4E-C350203CF107}" type="slidenum">
              <a:rPr lang="en-US" smtClean="0"/>
              <a:pPr/>
              <a:t>55</a:t>
            </a:fld>
            <a:endParaRPr lang="en-US"/>
          </a:p>
        </p:txBody>
      </p:sp>
    </p:spTree>
    <p:extLst>
      <p:ext uri="{BB962C8B-B14F-4D97-AF65-F5344CB8AC3E}">
        <p14:creationId xmlns:p14="http://schemas.microsoft.com/office/powerpoint/2010/main" val="366836794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latin typeface="Calibri" panose="020F0502020204030204" pitchFamily="34" charset="0"/>
                <a:cs typeface="Calibri" panose="020F0502020204030204" pitchFamily="34" charset="0"/>
              </a:rPr>
              <a:t>It</a:t>
            </a:r>
            <a:r>
              <a:rPr lang="en-US" baseline="0" dirty="0">
                <a:latin typeface="Calibri" panose="020F0502020204030204" pitchFamily="34" charset="0"/>
                <a:cs typeface="Calibri" panose="020F0502020204030204" pitchFamily="34" charset="0"/>
              </a:rPr>
              <a:t> can be shown that the complexity of the Fagin algorithm in the case of two lists is </a:t>
            </a:r>
            <a:r>
              <a:rPr lang="en-US" dirty="0">
                <a:latin typeface="Calibri" panose="020F0502020204030204" pitchFamily="34" charset="0"/>
                <a:cs typeface="Calibri" panose="020F0502020204030204" pitchFamily="34" charset="0"/>
              </a:rPr>
              <a:t>O((k n)</a:t>
            </a:r>
            <a:r>
              <a:rPr lang="en-US" baseline="30000" dirty="0">
                <a:latin typeface="Calibri" panose="020F0502020204030204" pitchFamily="34" charset="0"/>
                <a:cs typeface="Calibri" panose="020F0502020204030204" pitchFamily="34" charset="0"/>
              </a:rPr>
              <a:t>1/2</a:t>
            </a:r>
            <a:r>
              <a:rPr lang="en-US" dirty="0">
                <a:latin typeface="Calibri" panose="020F0502020204030204" pitchFamily="34" charset="0"/>
                <a:cs typeface="Calibri" panose="020F0502020204030204" pitchFamily="34" charset="0"/>
              </a:rPr>
              <a:t>) for the number of entries</a:t>
            </a:r>
            <a:r>
              <a:rPr lang="en-US" baseline="0" dirty="0">
                <a:latin typeface="Calibri" panose="020F0502020204030204" pitchFamily="34" charset="0"/>
                <a:cs typeface="Calibri" panose="020F0502020204030204" pitchFamily="34" charset="0"/>
              </a:rPr>
              <a:t> that are read from each list, where n is the number of documents in the document collection. This is significantly smaller than reading the complete lists and reduces further if the entries are positively correlated (i.e., if a document is highly ranked in one list, then it has also higher probability to be highly ranked in the other list), which is likely to be the case. The results generalizes to the case of multiple lists.</a:t>
            </a:r>
          </a:p>
          <a:p>
            <a:endParaRPr lang="en-US" baseline="0" dirty="0">
              <a:latin typeface="Calibri" panose="020F0502020204030204" pitchFamily="34" charset="0"/>
              <a:cs typeface="Calibri" panose="020F0502020204030204" pitchFamily="34" charset="0"/>
            </a:endParaRPr>
          </a:p>
          <a:p>
            <a:r>
              <a:rPr lang="en-US" baseline="0" dirty="0">
                <a:latin typeface="Calibri" panose="020F0502020204030204" pitchFamily="34" charset="0"/>
                <a:cs typeface="Calibri" panose="020F0502020204030204" pitchFamily="34" charset="0"/>
              </a:rPr>
              <a:t>In a distributed setting applying Fagin’s algorithm directly is still not very practical, since for every element retrieved from a list a message would have to be exchanged with another node. To avoid this, variants of this algorithm have been proposed, where larger chunks of the list from one node are sent to the other. In the ideal case one node “guesses” how many entries from its list would have to be read and transmits this set of entries to the other node(s).</a:t>
            </a:r>
          </a:p>
          <a:p>
            <a:endParaRPr lang="en-US" baseline="0"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pPr>
              <a:defRPr/>
            </a:pPr>
            <a:fld id="{78A3445B-747A-4EBC-8C94-E1D924E8E331}" type="slidenum">
              <a:rPr lang="en-US" smtClean="0"/>
              <a:pPr>
                <a:defRPr/>
              </a:pPr>
              <a:t>56</a:t>
            </a:fld>
            <a:endParaRPr lang="en-US"/>
          </a:p>
        </p:txBody>
      </p:sp>
    </p:spTree>
    <p:extLst>
      <p:ext uri="{BB962C8B-B14F-4D97-AF65-F5344CB8AC3E}">
        <p14:creationId xmlns:p14="http://schemas.microsoft.com/office/powerpoint/2010/main" val="143046260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The threshold algorithm is an alternative to Fagin’s algorithm. It processes also elements in the lists in a round robin fashion.</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At each round it computes a threshold, as the aggregate value of the weights of the different elements accessed in the current round. Since the lists are sorted, the threshold value will continuously decrease. For the elements considered in the current round, the missing values from the other lists are obtained using random access, to obtain the aggregate score of those elements. Then the k elements with the highest scores are retained.</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The algorithm stops once all retained elements have higher score than the current threshold value.</a:t>
            </a:r>
          </a:p>
          <a:p>
            <a:endParaRPr lang="en-US" dirty="0">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baseline="0" dirty="0">
                <a:latin typeface="Calibri" panose="020F0502020204030204" pitchFamily="34" charset="0"/>
                <a:cs typeface="Calibri" panose="020F0502020204030204" pitchFamily="34" charset="0"/>
              </a:rPr>
              <a:t>The algorithm returns provably always the k elements with the highest combined score in case of monotone aggregation functions.</a:t>
            </a:r>
          </a:p>
        </p:txBody>
      </p:sp>
      <p:sp>
        <p:nvSpPr>
          <p:cNvPr id="4" name="Slide Number Placeholder 3"/>
          <p:cNvSpPr>
            <a:spLocks noGrp="1"/>
          </p:cNvSpPr>
          <p:nvPr>
            <p:ph type="sldNum" sz="quarter" idx="5"/>
          </p:nvPr>
        </p:nvSpPr>
        <p:spPr/>
        <p:txBody>
          <a:bodyPr/>
          <a:lstStyle/>
          <a:p>
            <a:pPr>
              <a:defRPr/>
            </a:pPr>
            <a:fld id="{14727734-ABCF-234D-B636-C5B0C95204C2}" type="slidenum">
              <a:rPr lang="en-US" smtClean="0"/>
              <a:pPr>
                <a:defRPr/>
              </a:pPr>
              <a:t>57</a:t>
            </a:fld>
            <a:endParaRPr lang="en-US"/>
          </a:p>
        </p:txBody>
      </p:sp>
    </p:spTree>
    <p:extLst>
      <p:ext uri="{BB962C8B-B14F-4D97-AF65-F5344CB8AC3E}">
        <p14:creationId xmlns:p14="http://schemas.microsoft.com/office/powerpoint/2010/main" val="258180209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We execute the threshold algorithm for the same example, as we did for Fagin's Algorithm.</a:t>
            </a:r>
          </a:p>
        </p:txBody>
      </p:sp>
      <p:sp>
        <p:nvSpPr>
          <p:cNvPr id="4" name="Slide Number Placeholder 3"/>
          <p:cNvSpPr>
            <a:spLocks noGrp="1"/>
          </p:cNvSpPr>
          <p:nvPr>
            <p:ph type="sldNum" sz="quarter" idx="5"/>
          </p:nvPr>
        </p:nvSpPr>
        <p:spPr/>
        <p:txBody>
          <a:bodyPr/>
          <a:lstStyle/>
          <a:p>
            <a:pPr>
              <a:defRPr/>
            </a:pPr>
            <a:fld id="{14727734-ABCF-234D-B636-C5B0C95204C2}" type="slidenum">
              <a:rPr lang="en-US" smtClean="0"/>
              <a:pPr>
                <a:defRPr/>
              </a:pPr>
              <a:t>58</a:t>
            </a:fld>
            <a:endParaRPr lang="en-US"/>
          </a:p>
        </p:txBody>
      </p:sp>
    </p:spTree>
    <p:extLst>
      <p:ext uri="{BB962C8B-B14F-4D97-AF65-F5344CB8AC3E}">
        <p14:creationId xmlns:p14="http://schemas.microsoft.com/office/powerpoint/2010/main" val="176443284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latin typeface="Calibri" panose="020F0502020204030204" pitchFamily="34" charset="0"/>
                <a:cs typeface="Calibri" panose="020F0502020204030204" pitchFamily="34" charset="0"/>
              </a:rPr>
              <a:t>Note that the threshold is always the aggregate value of the scores of the currently considered elements, in this case d4 and d2. In this round the weight of d4 is 0.82 and the wieght of d2 is 0.8. Both are lower than the weight of the current top-2 elements, d1 and d6. Therefore, d4 and d2 are dismissed.</a:t>
            </a:r>
          </a:p>
        </p:txBody>
      </p:sp>
      <p:sp>
        <p:nvSpPr>
          <p:cNvPr id="4" name="Slide Number Placeholder 3"/>
          <p:cNvSpPr>
            <a:spLocks noGrp="1"/>
          </p:cNvSpPr>
          <p:nvPr>
            <p:ph type="sldNum" sz="quarter" idx="5"/>
          </p:nvPr>
        </p:nvSpPr>
        <p:spPr/>
        <p:txBody>
          <a:bodyPr/>
          <a:lstStyle/>
          <a:p>
            <a:pPr>
              <a:defRPr/>
            </a:pPr>
            <a:fld id="{14727734-ABCF-234D-B636-C5B0C95204C2}" type="slidenum">
              <a:rPr lang="en-US" smtClean="0"/>
              <a:pPr>
                <a:defRPr/>
              </a:pPr>
              <a:t>59</a:t>
            </a:fld>
            <a:endParaRPr lang="en-US"/>
          </a:p>
        </p:txBody>
      </p:sp>
    </p:spTree>
    <p:extLst>
      <p:ext uri="{BB962C8B-B14F-4D97-AF65-F5344CB8AC3E}">
        <p14:creationId xmlns:p14="http://schemas.microsoft.com/office/powerpoint/2010/main" val="19220511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52500" eaLnBrk="0" hangingPunct="0">
              <a:defRPr sz="2400">
                <a:solidFill>
                  <a:schemeClr val="tx1"/>
                </a:solidFill>
                <a:latin typeface="Comic Sans MS" charset="0"/>
                <a:ea typeface="ＭＳ Ｐゴシック" charset="0"/>
                <a:cs typeface="ＭＳ Ｐゴシック" charset="0"/>
              </a:defRPr>
            </a:lvl1pPr>
            <a:lvl2pPr marL="742950" indent="-285750" defTabSz="952500" eaLnBrk="0" hangingPunct="0">
              <a:defRPr sz="2400">
                <a:solidFill>
                  <a:schemeClr val="tx1"/>
                </a:solidFill>
                <a:latin typeface="Comic Sans MS" charset="0"/>
                <a:ea typeface="ＭＳ Ｐゴシック" charset="0"/>
              </a:defRPr>
            </a:lvl2pPr>
            <a:lvl3pPr marL="1143000" indent="-228600" defTabSz="952500" eaLnBrk="0" hangingPunct="0">
              <a:defRPr sz="2400">
                <a:solidFill>
                  <a:schemeClr val="tx1"/>
                </a:solidFill>
                <a:latin typeface="Comic Sans MS" charset="0"/>
                <a:ea typeface="ＭＳ Ｐゴシック" charset="0"/>
              </a:defRPr>
            </a:lvl3pPr>
            <a:lvl4pPr marL="1600200" indent="-228600" defTabSz="952500" eaLnBrk="0" hangingPunct="0">
              <a:defRPr sz="2400">
                <a:solidFill>
                  <a:schemeClr val="tx1"/>
                </a:solidFill>
                <a:latin typeface="Comic Sans MS" charset="0"/>
                <a:ea typeface="ＭＳ Ｐゴシック" charset="0"/>
              </a:defRPr>
            </a:lvl4pPr>
            <a:lvl5pPr marL="2057400" indent="-228600" defTabSz="952500" eaLnBrk="0" hangingPunct="0">
              <a:defRPr sz="2400">
                <a:solidFill>
                  <a:schemeClr val="tx1"/>
                </a:solidFill>
                <a:latin typeface="Comic Sans MS" charset="0"/>
                <a:ea typeface="ＭＳ Ｐゴシック" charset="0"/>
              </a:defRPr>
            </a:lvl5pPr>
            <a:lvl6pPr marL="2514600" indent="-228600" defTabSz="9525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defTabSz="9525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defTabSz="9525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defTabSz="952500" eaLnBrk="0" fontAlgn="base" hangingPunct="0">
              <a:spcBef>
                <a:spcPct val="0"/>
              </a:spcBef>
              <a:spcAft>
                <a:spcPct val="0"/>
              </a:spcAft>
              <a:defRPr sz="2400">
                <a:solidFill>
                  <a:schemeClr val="tx1"/>
                </a:solidFill>
                <a:latin typeface="Comic Sans MS" charset="0"/>
                <a:ea typeface="ＭＳ Ｐゴシック" charset="0"/>
              </a:defRPr>
            </a:lvl9pPr>
          </a:lstStyle>
          <a:p>
            <a:pPr eaLnBrk="1" hangingPunct="1"/>
            <a:fld id="{5AC3DEC9-1934-AB49-B46E-BA13E1BE593C}" type="slidenum">
              <a:rPr lang="en-US" sz="1200">
                <a:solidFill>
                  <a:schemeClr val="tx2"/>
                </a:solidFill>
                <a:latin typeface="Tempus Sans ITC" charset="0"/>
              </a:rPr>
              <a:pPr eaLnBrk="1" hangingPunct="1"/>
              <a:t>6</a:t>
            </a:fld>
            <a:endParaRPr lang="en-US" sz="1200">
              <a:solidFill>
                <a:schemeClr val="tx2"/>
              </a:solidFill>
              <a:latin typeface="Tempus Sans ITC" charset="0"/>
            </a:endParaRPr>
          </a:p>
        </p:txBody>
      </p:sp>
      <p:sp>
        <p:nvSpPr>
          <p:cNvPr id="59394" name="Rectangle 2"/>
          <p:cNvSpPr>
            <a:spLocks noGrp="1" noRot="1" noChangeAspect="1" noChangeArrowheads="1" noTextEdit="1"/>
          </p:cNvSpPr>
          <p:nvPr>
            <p:ph type="sldImg"/>
          </p:nvPr>
        </p:nvSpPr>
        <p:spPr>
          <a:ln cap="flat"/>
        </p:spPr>
      </p:sp>
      <p:sp>
        <p:nvSpPr>
          <p:cNvPr id="59395" name="Rectangle 3"/>
          <p:cNvSpPr>
            <a:spLocks noGrp="1" noChangeArrowheads="1"/>
          </p:cNvSpPr>
          <p:nvPr>
            <p:ph type="body" idx="1"/>
          </p:nvPr>
        </p:nvSpPr>
        <p:spPr>
          <a:xfrm>
            <a:off x="949325" y="4864100"/>
            <a:ext cx="5200650" cy="4600575"/>
          </a:xfrm>
          <a:solidFill>
            <a:srgbClr val="FFFFFF"/>
          </a:solidFill>
          <a:ln w="12700" cap="flat">
            <a:solidFill>
              <a:srgbClr val="000000"/>
            </a:solidFill>
          </a:ln>
        </p:spPr>
        <p:txBody>
          <a:bodyPr/>
          <a:lstStyle/>
          <a:p>
            <a:r>
              <a:rPr lang="en-US" dirty="0">
                <a:latin typeface="Calibri" panose="020F0502020204030204" pitchFamily="34" charset="0"/>
                <a:cs typeface="Calibri" panose="020F0502020204030204" pitchFamily="34" charset="0"/>
              </a:rPr>
              <a:t>This is an example of a (simple) document collection that we will use in the following as running example.</a:t>
            </a: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864314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latin typeface="Calibri" panose="020F0502020204030204" pitchFamily="34" charset="0"/>
                <a:cs typeface="Calibri" panose="020F0502020204030204" pitchFamily="34" charset="0"/>
              </a:rPr>
              <a:t>Also d3 and d5 can be dismissed in this round. Since the aggregate weights of the current top-2 elements are lower than the threshold, the algorithm continues.</a:t>
            </a:r>
          </a:p>
        </p:txBody>
      </p:sp>
      <p:sp>
        <p:nvSpPr>
          <p:cNvPr id="4" name="Slide Number Placeholder 3"/>
          <p:cNvSpPr>
            <a:spLocks noGrp="1"/>
          </p:cNvSpPr>
          <p:nvPr>
            <p:ph type="sldNum" sz="quarter" idx="5"/>
          </p:nvPr>
        </p:nvSpPr>
        <p:spPr/>
        <p:txBody>
          <a:bodyPr/>
          <a:lstStyle/>
          <a:p>
            <a:pPr>
              <a:defRPr/>
            </a:pPr>
            <a:fld id="{14727734-ABCF-234D-B636-C5B0C95204C2}" type="slidenum">
              <a:rPr lang="en-US" smtClean="0"/>
              <a:pPr>
                <a:defRPr/>
              </a:pPr>
              <a:t>60</a:t>
            </a:fld>
            <a:endParaRPr lang="en-US"/>
          </a:p>
        </p:txBody>
      </p:sp>
    </p:spTree>
    <p:extLst>
      <p:ext uri="{BB962C8B-B14F-4D97-AF65-F5344CB8AC3E}">
        <p14:creationId xmlns:p14="http://schemas.microsoft.com/office/powerpoint/2010/main" val="218621260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latin typeface="Calibri" panose="020F0502020204030204" pitchFamily="34" charset="0"/>
                <a:cs typeface="Calibri" panose="020F0502020204030204" pitchFamily="34" charset="0"/>
              </a:rPr>
              <a:t>Finally the threshold has dropped below the weights of d1 and d6, and so the algorithm stops.</a:t>
            </a:r>
          </a:p>
        </p:txBody>
      </p:sp>
      <p:sp>
        <p:nvSpPr>
          <p:cNvPr id="4" name="Slide Number Placeholder 3"/>
          <p:cNvSpPr>
            <a:spLocks noGrp="1"/>
          </p:cNvSpPr>
          <p:nvPr>
            <p:ph type="sldNum" sz="quarter" idx="5"/>
          </p:nvPr>
        </p:nvSpPr>
        <p:spPr/>
        <p:txBody>
          <a:bodyPr/>
          <a:lstStyle/>
          <a:p>
            <a:pPr>
              <a:defRPr/>
            </a:pPr>
            <a:fld id="{14727734-ABCF-234D-B636-C5B0C95204C2}" type="slidenum">
              <a:rPr lang="en-US" smtClean="0"/>
              <a:pPr>
                <a:defRPr/>
              </a:pPr>
              <a:t>61</a:t>
            </a:fld>
            <a:endParaRPr lang="en-US"/>
          </a:p>
        </p:txBody>
      </p:sp>
    </p:spTree>
    <p:extLst>
      <p:ext uri="{BB962C8B-B14F-4D97-AF65-F5344CB8AC3E}">
        <p14:creationId xmlns:p14="http://schemas.microsoft.com/office/powerpoint/2010/main" val="68672040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The threshold algorithm terminates faster than FA in general, at the expense of performing more random accesses.</a:t>
            </a:r>
          </a:p>
        </p:txBody>
      </p:sp>
      <p:sp>
        <p:nvSpPr>
          <p:cNvPr id="4" name="Slide Number Placeholder 3"/>
          <p:cNvSpPr>
            <a:spLocks noGrp="1"/>
          </p:cNvSpPr>
          <p:nvPr>
            <p:ph type="sldNum" sz="quarter" idx="5"/>
          </p:nvPr>
        </p:nvSpPr>
        <p:spPr/>
        <p:txBody>
          <a:bodyPr/>
          <a:lstStyle/>
          <a:p>
            <a:pPr>
              <a:defRPr/>
            </a:pPr>
            <a:fld id="{14727734-ABCF-234D-B636-C5B0C95204C2}" type="slidenum">
              <a:rPr lang="en-US" smtClean="0"/>
              <a:pPr>
                <a:defRPr/>
              </a:pPr>
              <a:t>62</a:t>
            </a:fld>
            <a:endParaRPr lang="en-US"/>
          </a:p>
        </p:txBody>
      </p:sp>
    </p:spTree>
    <p:extLst>
      <p:ext uri="{BB962C8B-B14F-4D97-AF65-F5344CB8AC3E}">
        <p14:creationId xmlns:p14="http://schemas.microsoft.com/office/powerpoint/2010/main" val="383267296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baseline="0" dirty="0">
                <a:latin typeface="Calibri" panose="020F0502020204030204" pitchFamily="34" charset="0"/>
                <a:cs typeface="Calibri" panose="020F0502020204030204" pitchFamily="34" charset="0"/>
              </a:rPr>
              <a:t>Fagin’s algorithm has found many applications apart from distributed retrieval. It is being used in multimedia retrieval (it’s original application), but also in processing data from relational databases (e.g., finding tuples with a highest combined value for multiple attributes), or sensor data processing. </a:t>
            </a:r>
            <a:endParaRPr lang="en-US" dirty="0">
              <a:latin typeface="Calibri" panose="020F0502020204030204" pitchFamily="34" charset="0"/>
              <a:cs typeface="Calibri" panose="020F0502020204030204" pitchFamily="34" charset="0"/>
            </a:endParaRPr>
          </a:p>
          <a:p>
            <a:endParaRPr lang="en-CH" dirty="0"/>
          </a:p>
        </p:txBody>
      </p:sp>
      <p:sp>
        <p:nvSpPr>
          <p:cNvPr id="4" name="Slide Number Placeholder 3"/>
          <p:cNvSpPr>
            <a:spLocks noGrp="1"/>
          </p:cNvSpPr>
          <p:nvPr>
            <p:ph type="sldNum" sz="quarter" idx="5"/>
          </p:nvPr>
        </p:nvSpPr>
        <p:spPr/>
        <p:txBody>
          <a:bodyPr/>
          <a:lstStyle/>
          <a:p>
            <a:pPr>
              <a:defRPr/>
            </a:pPr>
            <a:fld id="{14727734-ABCF-234D-B636-C5B0C95204C2}" type="slidenum">
              <a:rPr lang="en-US" smtClean="0"/>
              <a:pPr>
                <a:defRPr/>
              </a:pPr>
              <a:t>63</a:t>
            </a:fld>
            <a:endParaRPr lang="en-US"/>
          </a:p>
        </p:txBody>
      </p:sp>
    </p:spTree>
    <p:extLst>
      <p:ext uri="{BB962C8B-B14F-4D97-AF65-F5344CB8AC3E}">
        <p14:creationId xmlns:p14="http://schemas.microsoft.com/office/powerpoint/2010/main" val="411875724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C47E0B-2958-48CC-BA4E-C350203CF107}" type="slidenum">
              <a:rPr lang="en-US" smtClean="0"/>
              <a:pPr/>
              <a:t>64</a:t>
            </a:fld>
            <a:endParaRPr lang="en-US"/>
          </a:p>
        </p:txBody>
      </p:sp>
    </p:spTree>
    <p:extLst>
      <p:ext uri="{BB962C8B-B14F-4D97-AF65-F5344CB8AC3E}">
        <p14:creationId xmlns:p14="http://schemas.microsoft.com/office/powerpoint/2010/main" val="421344101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C47E0B-2958-48CC-BA4E-C350203CF107}" type="slidenum">
              <a:rPr lang="en-US" smtClean="0"/>
              <a:pPr/>
              <a:t>65</a:t>
            </a:fld>
            <a:endParaRPr lang="en-US"/>
          </a:p>
        </p:txBody>
      </p:sp>
    </p:spTree>
    <p:extLst>
      <p:ext uri="{BB962C8B-B14F-4D97-AF65-F5344CB8AC3E}">
        <p14:creationId xmlns:p14="http://schemas.microsoft.com/office/powerpoint/2010/main" val="409958509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a:p>
        </p:txBody>
      </p:sp>
      <p:sp>
        <p:nvSpPr>
          <p:cNvPr id="4" name="Slide Number Placeholder 3"/>
          <p:cNvSpPr>
            <a:spLocks noGrp="1"/>
          </p:cNvSpPr>
          <p:nvPr>
            <p:ph type="sldNum" sz="quarter" idx="5"/>
          </p:nvPr>
        </p:nvSpPr>
        <p:spPr/>
        <p:txBody>
          <a:bodyPr/>
          <a:lstStyle/>
          <a:p>
            <a:pPr>
              <a:defRPr/>
            </a:pPr>
            <a:fld id="{14727734-ABCF-234D-B636-C5B0C95204C2}" type="slidenum">
              <a:rPr lang="en-US" smtClean="0"/>
              <a:pPr>
                <a:defRPr/>
              </a:pPr>
              <a:t>66</a:t>
            </a:fld>
            <a:endParaRPr lang="en-US"/>
          </a:p>
        </p:txBody>
      </p:sp>
    </p:spTree>
    <p:extLst>
      <p:ext uri="{BB962C8B-B14F-4D97-AF65-F5344CB8AC3E}">
        <p14:creationId xmlns:p14="http://schemas.microsoft.com/office/powerpoint/2010/main" val="323533603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CE8EAAE8-71EB-4A82-A3FD-A04A61D7E3FA}" type="slidenum">
              <a:rPr lang="en-US" smtClean="0"/>
              <a:pPr/>
              <a:t>67</a:t>
            </a:fld>
            <a:endParaRPr lang="en-US"/>
          </a:p>
        </p:txBody>
      </p:sp>
      <p:sp>
        <p:nvSpPr>
          <p:cNvPr id="73731" name="Rectangle 2"/>
          <p:cNvSpPr>
            <a:spLocks noGrp="1" noRot="1" noChangeAspect="1" noChangeArrowheads="1" noTextEdit="1"/>
          </p:cNvSpPr>
          <p:nvPr>
            <p:ph type="sldImg"/>
          </p:nvPr>
        </p:nvSpPr>
        <p:spPr>
          <a:ln cap="flat"/>
        </p:spPr>
      </p:sp>
      <p:sp>
        <p:nvSpPr>
          <p:cNvPr id="73732" name="Rectangle 3"/>
          <p:cNvSpPr>
            <a:spLocks noGrp="1" noChangeArrowheads="1"/>
          </p:cNvSpPr>
          <p:nvPr>
            <p:ph type="body" idx="1"/>
          </p:nvPr>
        </p:nvSpPr>
        <p:spPr>
          <a:noFill/>
          <a:ln/>
        </p:spPr>
        <p:txBody>
          <a:bodyPr/>
          <a:lstStyle/>
          <a:p>
            <a:endParaRPr lang="fr-FR"/>
          </a:p>
        </p:txBody>
      </p:sp>
    </p:spTree>
    <p:extLst>
      <p:ext uri="{BB962C8B-B14F-4D97-AF65-F5344CB8AC3E}">
        <p14:creationId xmlns:p14="http://schemas.microsoft.com/office/powerpoint/2010/main" val="28393299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1F6065B4-8798-477A-B4A5-9192D54F4FF2}" type="slidenum">
              <a:rPr lang="en-US" smtClean="0"/>
              <a:pPr/>
              <a:t>7</a:t>
            </a:fld>
            <a:endParaRPr lang="en-US"/>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r>
              <a:rPr lang="en-US" dirty="0">
                <a:latin typeface="Calibri" panose="020F0502020204030204" pitchFamily="34" charset="0"/>
                <a:cs typeface="Calibri" panose="020F0502020204030204" pitchFamily="34" charset="0"/>
              </a:rPr>
              <a:t>Here we show the inverted lists that are obtained for our example document collection. The concatenation of those lists constitutes the inverted file.</a:t>
            </a:r>
          </a:p>
        </p:txBody>
      </p:sp>
    </p:spTree>
    <p:extLst>
      <p:ext uri="{BB962C8B-B14F-4D97-AF65-F5344CB8AC3E}">
        <p14:creationId xmlns:p14="http://schemas.microsoft.com/office/powerpoint/2010/main" val="25789897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B9EF03C0-8830-41E5-BD9F-69A13D8033D9}" type="slidenum">
              <a:rPr lang="en-US" smtClean="0"/>
              <a:pPr/>
              <a:t>8</a:t>
            </a:fld>
            <a:endParaRPr 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r>
              <a:rPr lang="en-US" dirty="0">
                <a:latin typeface="Calibri" panose="020F0502020204030204" pitchFamily="34" charset="0"/>
                <a:cs typeface="Calibri" panose="020F0502020204030204" pitchFamily="34" charset="0"/>
              </a:rPr>
              <a:t>Inverted files are a logical data structure, for which a physical storage organization needs to be designed. </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The physical organization must consider the quantitative characteristics of the inverted file structure. A key observation is</a:t>
            </a:r>
            <a:r>
              <a:rPr lang="en-US" baseline="0" dirty="0">
                <a:latin typeface="Calibri" panose="020F0502020204030204" pitchFamily="34" charset="0"/>
                <a:cs typeface="Calibri" panose="020F0502020204030204" pitchFamily="34" charset="0"/>
              </a:rPr>
              <a:t> that</a:t>
            </a:r>
            <a:r>
              <a:rPr lang="en-US" dirty="0">
                <a:latin typeface="Calibri" panose="020F0502020204030204" pitchFamily="34" charset="0"/>
                <a:cs typeface="Calibri" panose="020F0502020204030204" pitchFamily="34" charset="0"/>
              </a:rPr>
              <a:t> the number of references to documents, corresponding to the occurrences of index terms in the documents is much larger than the number of index terms, and thus the number of inverted lists. As the number of index terms is much smaller, the index terms and the corresponding frequencies of occurrences can be kept in main memory, whereas the references to documents are kept in secondary storage. The access to the index file a data access structure is used. Examples of data access structures are binary search, hash tables or tree-based structures, such as B+-Trees or tries. The posting files consist of the sequence of all term occurrences of the inverted file. The index file is referring to the posting file by keeping for each index term a reference to the corresponding position in the posting file, at which the entries related to the index terms start. The occurrences stored in the posting file in turn refer to entries in the document file, which is also kept in secondary storage.</a:t>
            </a:r>
          </a:p>
        </p:txBody>
      </p:sp>
    </p:spTree>
    <p:extLst>
      <p:ext uri="{BB962C8B-B14F-4D97-AF65-F5344CB8AC3E}">
        <p14:creationId xmlns:p14="http://schemas.microsoft.com/office/powerpoint/2010/main" val="26494979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Empirical studies show that for a document collection of size n the number of different index terms is typically O(n^</a:t>
            </a:r>
            <a:r>
              <a:rPr lang="el-GR" dirty="0">
                <a:latin typeface="Calibri" panose="020F0502020204030204" pitchFamily="34" charset="0"/>
                <a:cs typeface="Calibri" panose="020F0502020204030204" pitchFamily="34" charset="0"/>
              </a:rPr>
              <a:t>β</a:t>
            </a:r>
            <a:r>
              <a:rPr lang="en-US" dirty="0">
                <a:latin typeface="Calibri" panose="020F0502020204030204" pitchFamily="34" charset="0"/>
                <a:cs typeface="Calibri" panose="020F0502020204030204" pitchFamily="34" charset="0"/>
              </a:rPr>
              <a:t>), where </a:t>
            </a:r>
            <a:r>
              <a:rPr lang="el-GR" dirty="0">
                <a:latin typeface="Calibri" panose="020F0502020204030204" pitchFamily="34" charset="0"/>
                <a:cs typeface="Calibri" panose="020F0502020204030204" pitchFamily="34" charset="0"/>
              </a:rPr>
              <a:t>β</a:t>
            </a:r>
            <a:r>
              <a:rPr lang="en-US" dirty="0">
                <a:latin typeface="Calibri" panose="020F0502020204030204" pitchFamily="34" charset="0"/>
                <a:cs typeface="Calibri" panose="020F0502020204030204" pitchFamily="34" charset="0"/>
              </a:rPr>
              <a:t> is roughly 0.5 (Heap’s law). More precisely, the relationship can be described as k n^</a:t>
            </a:r>
            <a:r>
              <a:rPr lang="el-GR" dirty="0">
                <a:latin typeface="Calibri" panose="020F0502020204030204" pitchFamily="34" charset="0"/>
                <a:cs typeface="Calibri" panose="020F0502020204030204" pitchFamily="34" charset="0"/>
              </a:rPr>
              <a:t>β</a:t>
            </a:r>
            <a:r>
              <a:rPr lang="fr-CH" dirty="0">
                <a:latin typeface="Calibri" panose="020F0502020204030204" pitchFamily="34" charset="0"/>
                <a:cs typeface="Calibri" panose="020F0502020204030204" pitchFamily="34" charset="0"/>
              </a:rPr>
              <a:t>, where typical values of k are </a:t>
            </a:r>
            <a:r>
              <a:rPr lang="en-US" dirty="0">
                <a:latin typeface="Calibri" panose="020F0502020204030204" pitchFamily="34" charset="0"/>
                <a:cs typeface="Calibri" panose="020F0502020204030204" pitchFamily="34" charset="0"/>
              </a:rPr>
              <a:t>30 &lt; k &lt; 100. For example, a document collection of size n= 10^6 could have approximately m=100 * 10^3=10^5 index terms.</a:t>
            </a:r>
          </a:p>
        </p:txBody>
      </p:sp>
      <p:sp>
        <p:nvSpPr>
          <p:cNvPr id="4" name="Slide Number Placeholder 3"/>
          <p:cNvSpPr>
            <a:spLocks noGrp="1"/>
          </p:cNvSpPr>
          <p:nvPr>
            <p:ph type="sldNum" sz="quarter" idx="5"/>
          </p:nvPr>
        </p:nvSpPr>
        <p:spPr/>
        <p:txBody>
          <a:bodyPr/>
          <a:lstStyle/>
          <a:p>
            <a:pPr>
              <a:defRPr/>
            </a:pPr>
            <a:fld id="{14727734-ABCF-234D-B636-C5B0C95204C2}" type="slidenum">
              <a:rPr lang="en-US"/>
              <a:pPr>
                <a:defRPr/>
              </a:pPr>
              <a:t>9</a:t>
            </a:fld>
            <a:endParaRPr lang="en-US"/>
          </a:p>
        </p:txBody>
      </p:sp>
    </p:spTree>
    <p:extLst>
      <p:ext uri="{BB962C8B-B14F-4D97-AF65-F5344CB8AC3E}">
        <p14:creationId xmlns:p14="http://schemas.microsoft.com/office/powerpoint/2010/main" val="2209691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p:spPr>
        <p:txBody>
          <a:bodyPr/>
          <a:lstStyle/>
          <a:p>
            <a:r>
              <a:rPr lang="en-US"/>
              <a:t>Click to edit Master title style</a:t>
            </a:r>
            <a:endParaRPr lang="fr-CH"/>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fr-CH"/>
          </a:p>
        </p:txBody>
      </p:sp>
      <p:sp>
        <p:nvSpPr>
          <p:cNvPr id="4" name="Footer Placeholder 3"/>
          <p:cNvSpPr>
            <a:spLocks noGrp="1"/>
          </p:cNvSpPr>
          <p:nvPr>
            <p:ph type="ftr" sz="quarter" idx="10"/>
          </p:nvPr>
        </p:nvSpPr>
        <p:spPr/>
        <p:txBody>
          <a:bodyPr/>
          <a:lstStyle>
            <a:lvl1pPr>
              <a:defRPr/>
            </a:lvl1pPr>
          </a:lstStyle>
          <a:p>
            <a:r>
              <a:rPr lang="fr-CH"/>
              <a:t>©2023, Karl Aberer, EPFL-IC, Laboratoire de systèmes d'informations répartis </a:t>
            </a:r>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Footer Placeholder 3"/>
          <p:cNvSpPr>
            <a:spLocks noGrp="1"/>
          </p:cNvSpPr>
          <p:nvPr>
            <p:ph type="ftr" sz="quarter" idx="10"/>
          </p:nvPr>
        </p:nvSpPr>
        <p:spPr/>
        <p:txBody>
          <a:bodyPr/>
          <a:lstStyle>
            <a:lvl1pPr>
              <a:defRPr/>
            </a:lvl1pPr>
          </a:lstStyle>
          <a:p>
            <a:r>
              <a:rPr lang="fr-CH"/>
              <a:t>©2023, Karl Aberer, EPFL-IC, Laboratoire de systèmes d'informations répartis </a:t>
            </a:r>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02388" y="304800"/>
            <a:ext cx="2082800" cy="6065838"/>
          </a:xfrm>
        </p:spPr>
        <p:txBody>
          <a:bodyPr vert="eaVert"/>
          <a:lstStyle/>
          <a:p>
            <a:r>
              <a:rPr lang="en-US"/>
              <a:t>Click to edit Master title style</a:t>
            </a:r>
            <a:endParaRPr lang="fr-CH"/>
          </a:p>
        </p:txBody>
      </p:sp>
      <p:sp>
        <p:nvSpPr>
          <p:cNvPr id="3" name="Vertical Text Placeholder 2"/>
          <p:cNvSpPr>
            <a:spLocks noGrp="1"/>
          </p:cNvSpPr>
          <p:nvPr>
            <p:ph type="body" orient="vert" idx="1"/>
          </p:nvPr>
        </p:nvSpPr>
        <p:spPr>
          <a:xfrm>
            <a:off x="152400" y="304800"/>
            <a:ext cx="6097588" cy="6065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Footer Placeholder 3"/>
          <p:cNvSpPr>
            <a:spLocks noGrp="1"/>
          </p:cNvSpPr>
          <p:nvPr>
            <p:ph type="ftr" sz="quarter" idx="10"/>
          </p:nvPr>
        </p:nvSpPr>
        <p:spPr/>
        <p:txBody>
          <a:bodyPr/>
          <a:lstStyle>
            <a:lvl1pPr>
              <a:defRPr/>
            </a:lvl1pPr>
          </a:lstStyle>
          <a:p>
            <a:r>
              <a:rPr lang="fr-CH"/>
              <a:t>©2023, Karl Aberer, EPFL-IC, Laboratoire de systèmes d'informations répartis </a:t>
            </a:r>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305800" cy="914400"/>
          </a:xfrm>
        </p:spPr>
        <p:txBody>
          <a:bodyPr/>
          <a:lstStyle/>
          <a:p>
            <a:r>
              <a:rPr lang="en-US"/>
              <a:t>Click to edit Master title style</a:t>
            </a:r>
            <a:endParaRPr lang="fr-CH"/>
          </a:p>
        </p:txBody>
      </p:sp>
      <p:sp>
        <p:nvSpPr>
          <p:cNvPr id="3" name="Table Placeholder 2"/>
          <p:cNvSpPr>
            <a:spLocks noGrp="1"/>
          </p:cNvSpPr>
          <p:nvPr>
            <p:ph type="tbl" idx="1"/>
          </p:nvPr>
        </p:nvSpPr>
        <p:spPr>
          <a:xfrm>
            <a:off x="179388" y="1341438"/>
            <a:ext cx="8305800" cy="5029200"/>
          </a:xfrm>
        </p:spPr>
        <p:txBody>
          <a:bodyPr/>
          <a:lstStyle/>
          <a:p>
            <a:endParaRPr lang="fr-CH"/>
          </a:p>
        </p:txBody>
      </p:sp>
      <p:sp>
        <p:nvSpPr>
          <p:cNvPr id="4" name="Footer Placeholder 3"/>
          <p:cNvSpPr>
            <a:spLocks noGrp="1"/>
          </p:cNvSpPr>
          <p:nvPr>
            <p:ph type="ftr" sz="quarter" idx="10"/>
          </p:nvPr>
        </p:nvSpPr>
        <p:spPr>
          <a:xfrm>
            <a:off x="152400" y="6477000"/>
            <a:ext cx="5867400" cy="228600"/>
          </a:xfrm>
        </p:spPr>
        <p:txBody>
          <a:bodyPr/>
          <a:lstStyle>
            <a:lvl1pPr>
              <a:defRPr/>
            </a:lvl1pPr>
          </a:lstStyle>
          <a:p>
            <a:r>
              <a:rPr lang="fr-CH"/>
              <a:t>©2023, Karl Aberer, EPFL-IC, Laboratoire de systèmes d'informations répartis </a:t>
            </a:r>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305800" cy="914400"/>
          </a:xfrm>
        </p:spPr>
        <p:txBody>
          <a:bodyPr/>
          <a:lstStyle/>
          <a:p>
            <a:r>
              <a:rPr lang="en-US"/>
              <a:t>Click to edit Master title style</a:t>
            </a:r>
            <a:endParaRPr lang="fr-CH"/>
          </a:p>
        </p:txBody>
      </p:sp>
      <p:sp>
        <p:nvSpPr>
          <p:cNvPr id="3" name="Text Placeholder 2"/>
          <p:cNvSpPr>
            <a:spLocks noGrp="1"/>
          </p:cNvSpPr>
          <p:nvPr>
            <p:ph type="body" sz="half" idx="1"/>
          </p:nvPr>
        </p:nvSpPr>
        <p:spPr>
          <a:xfrm>
            <a:off x="179388" y="1341438"/>
            <a:ext cx="40767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quarter" idx="2"/>
          </p:nvPr>
        </p:nvSpPr>
        <p:spPr>
          <a:xfrm>
            <a:off x="4408488" y="1341438"/>
            <a:ext cx="4076700" cy="24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Content Placeholder 4"/>
          <p:cNvSpPr>
            <a:spLocks noGrp="1"/>
          </p:cNvSpPr>
          <p:nvPr>
            <p:ph sz="quarter" idx="3"/>
          </p:nvPr>
        </p:nvSpPr>
        <p:spPr>
          <a:xfrm>
            <a:off x="4408488" y="3932238"/>
            <a:ext cx="4076700" cy="24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6" name="Footer Placeholder 5"/>
          <p:cNvSpPr>
            <a:spLocks noGrp="1"/>
          </p:cNvSpPr>
          <p:nvPr>
            <p:ph type="ftr" sz="quarter" idx="10"/>
          </p:nvPr>
        </p:nvSpPr>
        <p:spPr>
          <a:xfrm>
            <a:off x="152400" y="6477000"/>
            <a:ext cx="5867400" cy="228600"/>
          </a:xfrm>
        </p:spPr>
        <p:txBody>
          <a:bodyPr/>
          <a:lstStyle>
            <a:lvl1pPr>
              <a:defRPr/>
            </a:lvl1pPr>
          </a:lstStyle>
          <a:p>
            <a:r>
              <a:rPr lang="fr-CH"/>
              <a:t>©2023, Karl Aberer, EPFL-IC, Laboratoire de systèmes d'informations répartis </a:t>
            </a:r>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305800" cy="914400"/>
          </a:xfrm>
        </p:spPr>
        <p:txBody>
          <a:bodyPr/>
          <a:lstStyle/>
          <a:p>
            <a:r>
              <a:rPr lang="en-US"/>
              <a:t>Click to edit Master title style</a:t>
            </a:r>
            <a:endParaRPr lang="fr-CH"/>
          </a:p>
        </p:txBody>
      </p:sp>
      <p:sp>
        <p:nvSpPr>
          <p:cNvPr id="3" name="Text Placeholder 2"/>
          <p:cNvSpPr>
            <a:spLocks noGrp="1"/>
          </p:cNvSpPr>
          <p:nvPr>
            <p:ph type="body" sz="half" idx="1"/>
          </p:nvPr>
        </p:nvSpPr>
        <p:spPr>
          <a:xfrm>
            <a:off x="179388" y="1341438"/>
            <a:ext cx="40767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half" idx="2"/>
          </p:nvPr>
        </p:nvSpPr>
        <p:spPr>
          <a:xfrm>
            <a:off x="4408488" y="1341438"/>
            <a:ext cx="40767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Footer Placeholder 4"/>
          <p:cNvSpPr>
            <a:spLocks noGrp="1"/>
          </p:cNvSpPr>
          <p:nvPr>
            <p:ph type="ftr" sz="quarter" idx="10"/>
          </p:nvPr>
        </p:nvSpPr>
        <p:spPr>
          <a:xfrm>
            <a:off x="152400" y="6477000"/>
            <a:ext cx="5867400" cy="228600"/>
          </a:xfrm>
        </p:spPr>
        <p:txBody>
          <a:bodyPr/>
          <a:lstStyle>
            <a:lvl1pPr>
              <a:defRPr/>
            </a:lvl1pPr>
          </a:lstStyle>
          <a:p>
            <a:r>
              <a:rPr lang="fr-CH"/>
              <a:t>©2023, Karl Aberer, EPFL-IC, Laboratoire de systèmes d'informations répartis </a:t>
            </a:r>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Footer Placeholder 3"/>
          <p:cNvSpPr>
            <a:spLocks noGrp="1"/>
          </p:cNvSpPr>
          <p:nvPr>
            <p:ph type="ftr" sz="quarter" idx="10"/>
          </p:nvPr>
        </p:nvSpPr>
        <p:spPr/>
        <p:txBody>
          <a:bodyPr/>
          <a:lstStyle>
            <a:lvl1pPr>
              <a:defRPr/>
            </a:lvl1pPr>
          </a:lstStyle>
          <a:p>
            <a:r>
              <a:rPr lang="fr-CH"/>
              <a:t>©2023, Karl Aberer, EPFL-IC, Laboratoire de systèmes d'informations répartis </a:t>
            </a:r>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4000" b="1" cap="all"/>
            </a:lvl1pPr>
          </a:lstStyle>
          <a:p>
            <a:r>
              <a:rPr lang="en-US"/>
              <a:t>Click to edit Master title style</a:t>
            </a:r>
            <a:endParaRPr lang="fr-CH"/>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3"/>
          <p:cNvSpPr>
            <a:spLocks noGrp="1"/>
          </p:cNvSpPr>
          <p:nvPr>
            <p:ph type="ftr" sz="quarter" idx="10"/>
          </p:nvPr>
        </p:nvSpPr>
        <p:spPr/>
        <p:txBody>
          <a:bodyPr/>
          <a:lstStyle>
            <a:lvl1pPr>
              <a:defRPr/>
            </a:lvl1pPr>
          </a:lstStyle>
          <a:p>
            <a:r>
              <a:rPr lang="fr-CH"/>
              <a:t>©2023, Karl Aberer, EPFL-IC, Laboratoire de systèmes d'informations répartis </a:t>
            </a:r>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Content Placeholder 2"/>
          <p:cNvSpPr>
            <a:spLocks noGrp="1"/>
          </p:cNvSpPr>
          <p:nvPr>
            <p:ph sz="half" idx="1"/>
          </p:nvPr>
        </p:nvSpPr>
        <p:spPr>
          <a:xfrm>
            <a:off x="179388" y="1341438"/>
            <a:ext cx="40767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half" idx="2"/>
          </p:nvPr>
        </p:nvSpPr>
        <p:spPr>
          <a:xfrm>
            <a:off x="4408488" y="1341438"/>
            <a:ext cx="40767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Footer Placeholder 4"/>
          <p:cNvSpPr>
            <a:spLocks noGrp="1"/>
          </p:cNvSpPr>
          <p:nvPr>
            <p:ph type="ftr" sz="quarter" idx="10"/>
          </p:nvPr>
        </p:nvSpPr>
        <p:spPr/>
        <p:txBody>
          <a:bodyPr/>
          <a:lstStyle>
            <a:lvl1pPr>
              <a:defRPr/>
            </a:lvl1pPr>
          </a:lstStyle>
          <a:p>
            <a:r>
              <a:rPr lang="fr-CH"/>
              <a:t>©2023, Karl Aberer, EPFL-IC, Laboratoire de systèmes d'informations répartis </a:t>
            </a:r>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fr-CH"/>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7" name="Footer Placeholder 6"/>
          <p:cNvSpPr>
            <a:spLocks noGrp="1"/>
          </p:cNvSpPr>
          <p:nvPr>
            <p:ph type="ftr" sz="quarter" idx="10"/>
          </p:nvPr>
        </p:nvSpPr>
        <p:spPr/>
        <p:txBody>
          <a:bodyPr/>
          <a:lstStyle>
            <a:lvl1pPr>
              <a:defRPr/>
            </a:lvl1pPr>
          </a:lstStyle>
          <a:p>
            <a:r>
              <a:rPr lang="fr-CH"/>
              <a:t>©2023, Karl Aberer, EPFL-IC, Laboratoire de systèmes d'informations répartis </a:t>
            </a:r>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Footer Placeholder 2"/>
          <p:cNvSpPr>
            <a:spLocks noGrp="1"/>
          </p:cNvSpPr>
          <p:nvPr>
            <p:ph type="ftr" sz="quarter" idx="10"/>
          </p:nvPr>
        </p:nvSpPr>
        <p:spPr/>
        <p:txBody>
          <a:bodyPr/>
          <a:lstStyle>
            <a:lvl1pPr>
              <a:defRPr/>
            </a:lvl1pPr>
          </a:lstStyle>
          <a:p>
            <a:r>
              <a:rPr lang="fr-CH"/>
              <a:t>©2023, Karl Aberer, EPFL-IC, Laboratoire de systèmes d'informations répartis </a:t>
            </a: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fr-CH"/>
              <a:t>©2023, Karl Aberer, EPFL-IC, Laboratoire de systèmes d'informations répartis </a:t>
            </a:r>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fr-CH"/>
          </a:p>
        </p:txBody>
      </p:sp>
      <p:sp>
        <p:nvSpPr>
          <p:cNvPr id="3" name="Content Placeholder 2"/>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Text Placeholder 3"/>
          <p:cNvSpPr>
            <a:spLocks noGrp="1"/>
          </p:cNvSpPr>
          <p:nvPr>
            <p:ph type="body" sz="half" idx="2"/>
          </p:nvPr>
        </p:nvSpPr>
        <p:spPr>
          <a:xfrm>
            <a:off x="457200"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r>
              <a:rPr lang="fr-CH"/>
              <a:t>©2023, Karl Aberer, EPFL-IC, Laboratoire de systèmes d'informations répartis </a:t>
            </a:r>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fr-CH"/>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H"/>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r>
              <a:rPr lang="fr-CH"/>
              <a:t>©2023, Karl Aberer, EPFL-IC, Laboratoire de systèmes d'informations répartis </a:t>
            </a:r>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152400" y="304800"/>
            <a:ext cx="83058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endParaRPr lang="en-GB" dirty="0"/>
          </a:p>
        </p:txBody>
      </p:sp>
      <p:sp>
        <p:nvSpPr>
          <p:cNvPr id="5123" name="Rectangle 3"/>
          <p:cNvSpPr>
            <a:spLocks noGrp="1" noChangeArrowheads="1"/>
          </p:cNvSpPr>
          <p:nvPr>
            <p:ph type="body" idx="1"/>
          </p:nvPr>
        </p:nvSpPr>
        <p:spPr bwMode="auto">
          <a:xfrm>
            <a:off x="179388" y="1341438"/>
            <a:ext cx="8305800" cy="502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124" name="Rectangle 4"/>
          <p:cNvSpPr>
            <a:spLocks noGrp="1" noChangeArrowheads="1"/>
          </p:cNvSpPr>
          <p:nvPr>
            <p:ph type="ftr" sz="quarter" idx="3"/>
          </p:nvPr>
        </p:nvSpPr>
        <p:spPr bwMode="auto">
          <a:xfrm>
            <a:off x="152400" y="6477000"/>
            <a:ext cx="58674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900">
                <a:solidFill>
                  <a:schemeClr val="tx1"/>
                </a:solidFill>
                <a:latin typeface="Verdana" charset="0"/>
              </a:defRPr>
            </a:lvl1pPr>
          </a:lstStyle>
          <a:p>
            <a:r>
              <a:rPr lang="fr-CH"/>
              <a:t>©2023, Karl Aberer, EPFL-IC, Laboratoire de systèmes d'informations répartis </a:t>
            </a:r>
            <a:endParaRPr lang="en-GB" dirty="0"/>
          </a:p>
        </p:txBody>
      </p:sp>
      <p:sp>
        <p:nvSpPr>
          <p:cNvPr id="5127" name="Rectangle 7"/>
          <p:cNvSpPr>
            <a:spLocks noChangeArrowheads="1"/>
          </p:cNvSpPr>
          <p:nvPr userDrawn="1"/>
        </p:nvSpPr>
        <p:spPr bwMode="auto">
          <a:xfrm>
            <a:off x="5821536" y="6477000"/>
            <a:ext cx="2663652" cy="228600"/>
          </a:xfrm>
          <a:prstGeom prst="rect">
            <a:avLst/>
          </a:prstGeom>
          <a:noFill/>
          <a:ln w="9525">
            <a:noFill/>
            <a:miter lim="800000"/>
            <a:headEnd/>
            <a:tailEnd/>
          </a:ln>
          <a:effectLst/>
        </p:spPr>
        <p:txBody>
          <a:bodyPr lIns="92075" tIns="46038" rIns="92075" bIns="46038"/>
          <a:lstStyle/>
          <a:p>
            <a:pPr algn="r"/>
            <a:r>
              <a:rPr lang="en-US" sz="900" dirty="0">
                <a:solidFill>
                  <a:schemeClr val="tx1"/>
                </a:solidFill>
                <a:latin typeface="Verdana" charset="0"/>
              </a:rPr>
              <a:t>Indexing for Information Retrieval - </a:t>
            </a:r>
            <a:fld id="{FBCEA208-1882-4C4A-B71F-4FA789A04155}" type="slidenum">
              <a:rPr lang="en-US" sz="900">
                <a:solidFill>
                  <a:schemeClr val="tx1"/>
                </a:solidFill>
                <a:latin typeface="Verdana" charset="0"/>
              </a:rPr>
              <a:pPr algn="r"/>
              <a:t>‹#›</a:t>
            </a:fld>
            <a:endParaRPr lang="en-US" sz="900" dirty="0">
              <a:solidFill>
                <a:schemeClr val="tx1"/>
              </a:solidFill>
              <a:latin typeface="Verdana" charset="0"/>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Lst>
  <p:hf sldNum="0" hdr="0" dt="0"/>
  <p:txStyles>
    <p:titleStyle>
      <a:lvl1pPr algn="l" rtl="0" fontAlgn="base">
        <a:spcBef>
          <a:spcPct val="0"/>
        </a:spcBef>
        <a:spcAft>
          <a:spcPct val="0"/>
        </a:spcAft>
        <a:defRPr sz="3600" b="1">
          <a:solidFill>
            <a:schemeClr val="tx2"/>
          </a:solidFill>
          <a:latin typeface="Calibri"/>
          <a:ea typeface="+mj-ea"/>
          <a:cs typeface="Calibri"/>
        </a:defRPr>
      </a:lvl1pPr>
      <a:lvl2pPr algn="ctr" rtl="0" fontAlgn="base">
        <a:spcBef>
          <a:spcPct val="0"/>
        </a:spcBef>
        <a:spcAft>
          <a:spcPct val="0"/>
        </a:spcAft>
        <a:defRPr sz="2400">
          <a:solidFill>
            <a:schemeClr val="tx2"/>
          </a:solidFill>
          <a:latin typeface="Comic Sans MS" charset="0"/>
        </a:defRPr>
      </a:lvl2pPr>
      <a:lvl3pPr algn="ctr" rtl="0" fontAlgn="base">
        <a:spcBef>
          <a:spcPct val="0"/>
        </a:spcBef>
        <a:spcAft>
          <a:spcPct val="0"/>
        </a:spcAft>
        <a:defRPr sz="2400">
          <a:solidFill>
            <a:schemeClr val="tx2"/>
          </a:solidFill>
          <a:latin typeface="Comic Sans MS" charset="0"/>
        </a:defRPr>
      </a:lvl3pPr>
      <a:lvl4pPr algn="ctr" rtl="0" fontAlgn="base">
        <a:spcBef>
          <a:spcPct val="0"/>
        </a:spcBef>
        <a:spcAft>
          <a:spcPct val="0"/>
        </a:spcAft>
        <a:defRPr sz="2400">
          <a:solidFill>
            <a:schemeClr val="tx2"/>
          </a:solidFill>
          <a:latin typeface="Comic Sans MS" charset="0"/>
        </a:defRPr>
      </a:lvl4pPr>
      <a:lvl5pPr algn="ctr" rtl="0" fontAlgn="base">
        <a:spcBef>
          <a:spcPct val="0"/>
        </a:spcBef>
        <a:spcAft>
          <a:spcPct val="0"/>
        </a:spcAft>
        <a:defRPr sz="2400">
          <a:solidFill>
            <a:schemeClr val="tx2"/>
          </a:solidFill>
          <a:latin typeface="Comic Sans MS" charset="0"/>
        </a:defRPr>
      </a:lvl5pPr>
      <a:lvl6pPr marL="457200" algn="ctr" rtl="0" fontAlgn="base">
        <a:spcBef>
          <a:spcPct val="0"/>
        </a:spcBef>
        <a:spcAft>
          <a:spcPct val="0"/>
        </a:spcAft>
        <a:defRPr sz="2400">
          <a:solidFill>
            <a:schemeClr val="tx2"/>
          </a:solidFill>
          <a:latin typeface="Comic Sans MS" charset="0"/>
        </a:defRPr>
      </a:lvl6pPr>
      <a:lvl7pPr marL="914400" algn="ctr" rtl="0" fontAlgn="base">
        <a:spcBef>
          <a:spcPct val="0"/>
        </a:spcBef>
        <a:spcAft>
          <a:spcPct val="0"/>
        </a:spcAft>
        <a:defRPr sz="2400">
          <a:solidFill>
            <a:schemeClr val="tx2"/>
          </a:solidFill>
          <a:latin typeface="Comic Sans MS" charset="0"/>
        </a:defRPr>
      </a:lvl7pPr>
      <a:lvl8pPr marL="1371600" algn="ctr" rtl="0" fontAlgn="base">
        <a:spcBef>
          <a:spcPct val="0"/>
        </a:spcBef>
        <a:spcAft>
          <a:spcPct val="0"/>
        </a:spcAft>
        <a:defRPr sz="2400">
          <a:solidFill>
            <a:schemeClr val="tx2"/>
          </a:solidFill>
          <a:latin typeface="Comic Sans MS" charset="0"/>
        </a:defRPr>
      </a:lvl8pPr>
      <a:lvl9pPr marL="1828800" algn="ctr" rtl="0" fontAlgn="base">
        <a:spcBef>
          <a:spcPct val="0"/>
        </a:spcBef>
        <a:spcAft>
          <a:spcPct val="0"/>
        </a:spcAft>
        <a:defRPr sz="2400">
          <a:solidFill>
            <a:schemeClr val="tx2"/>
          </a:solidFill>
          <a:latin typeface="Comic Sans MS" charset="0"/>
        </a:defRPr>
      </a:lvl9pPr>
    </p:titleStyle>
    <p:bodyStyle>
      <a:lvl1pPr marL="0" indent="0" algn="l" rtl="0" fontAlgn="base">
        <a:spcBef>
          <a:spcPct val="20000"/>
        </a:spcBef>
        <a:spcAft>
          <a:spcPct val="0"/>
        </a:spcAft>
        <a:buNone/>
        <a:defRPr sz="3200">
          <a:solidFill>
            <a:schemeClr val="tx1"/>
          </a:solidFill>
          <a:latin typeface="Calibri"/>
          <a:ea typeface="+mn-ea"/>
          <a:cs typeface="Calibri"/>
        </a:defRPr>
      </a:lvl1pPr>
      <a:lvl2pPr marL="742950" indent="-285750" algn="l" rtl="0" fontAlgn="base">
        <a:spcBef>
          <a:spcPct val="20000"/>
        </a:spcBef>
        <a:spcAft>
          <a:spcPct val="0"/>
        </a:spcAft>
        <a:buChar char="–"/>
        <a:defRPr sz="2800">
          <a:solidFill>
            <a:schemeClr val="tx1"/>
          </a:solidFill>
          <a:latin typeface="Calibri"/>
          <a:cs typeface="Calibri"/>
        </a:defRPr>
      </a:lvl2pPr>
      <a:lvl3pPr marL="1143000" indent="-228600" algn="l" rtl="0" fontAlgn="base">
        <a:spcBef>
          <a:spcPct val="20000"/>
        </a:spcBef>
        <a:spcAft>
          <a:spcPct val="0"/>
        </a:spcAft>
        <a:buChar char="•"/>
        <a:defRPr sz="2400">
          <a:solidFill>
            <a:schemeClr val="tx1"/>
          </a:solidFill>
          <a:latin typeface="Calibri"/>
          <a:cs typeface="Calibri"/>
        </a:defRPr>
      </a:lvl3pPr>
      <a:lvl4pPr marL="1600200" indent="-228600" algn="l" rtl="0" fontAlgn="base">
        <a:spcBef>
          <a:spcPct val="20000"/>
        </a:spcBef>
        <a:spcAft>
          <a:spcPct val="0"/>
        </a:spcAft>
        <a:buChar char="–"/>
        <a:defRPr sz="2000">
          <a:solidFill>
            <a:schemeClr val="tx1"/>
          </a:solidFill>
          <a:latin typeface="Calibri"/>
          <a:cs typeface="Calibri"/>
        </a:defRPr>
      </a:lvl4pPr>
      <a:lvl5pPr marL="2057400" indent="-228600" algn="l" rtl="0" fontAlgn="base">
        <a:spcBef>
          <a:spcPct val="20000"/>
        </a:spcBef>
        <a:spcAft>
          <a:spcPct val="0"/>
        </a:spcAft>
        <a:buChar char="»"/>
        <a:defRPr sz="2000">
          <a:solidFill>
            <a:schemeClr val="tx1"/>
          </a:solidFill>
          <a:latin typeface="Calibri"/>
          <a:cs typeface="Calibri"/>
        </a:defRPr>
      </a:lvl5pPr>
      <a:lvl6pPr marL="2514600" indent="-228600" algn="l" rtl="0" fontAlgn="base">
        <a:spcBef>
          <a:spcPct val="20000"/>
        </a:spcBef>
        <a:spcAft>
          <a:spcPct val="0"/>
        </a:spcAft>
        <a:buChar char="»"/>
        <a:defRPr sz="1200">
          <a:solidFill>
            <a:schemeClr val="tx1"/>
          </a:solidFill>
          <a:latin typeface="+mn-lt"/>
        </a:defRPr>
      </a:lvl6pPr>
      <a:lvl7pPr marL="2971800" indent="-228600" algn="l" rtl="0" fontAlgn="base">
        <a:spcBef>
          <a:spcPct val="20000"/>
        </a:spcBef>
        <a:spcAft>
          <a:spcPct val="0"/>
        </a:spcAft>
        <a:buChar char="»"/>
        <a:defRPr sz="1200">
          <a:solidFill>
            <a:schemeClr val="tx1"/>
          </a:solidFill>
          <a:latin typeface="+mn-lt"/>
        </a:defRPr>
      </a:lvl7pPr>
      <a:lvl8pPr marL="3429000" indent="-228600" algn="l" rtl="0" fontAlgn="base">
        <a:spcBef>
          <a:spcPct val="20000"/>
        </a:spcBef>
        <a:spcAft>
          <a:spcPct val="0"/>
        </a:spcAft>
        <a:buChar char="»"/>
        <a:defRPr sz="1200">
          <a:solidFill>
            <a:schemeClr val="tx1"/>
          </a:solidFill>
          <a:latin typeface="+mn-lt"/>
        </a:defRPr>
      </a:lvl8pPr>
      <a:lvl9pPr marL="3886200" indent="-228600" algn="l" rtl="0" fontAlgn="base">
        <a:spcBef>
          <a:spcPct val="20000"/>
        </a:spcBef>
        <a:spcAft>
          <a:spcPct val="0"/>
        </a:spcAft>
        <a:buChar char="»"/>
        <a:defRPr sz="12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7.png"/><Relationship Id="rId5" Type="http://schemas.openxmlformats.org/officeDocument/2006/relationships/notesSlide" Target="../notesSlides/notesSlide13.xml"/><Relationship Id="rId4"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8.png"/><Relationship Id="rId5" Type="http://schemas.openxmlformats.org/officeDocument/2006/relationships/notesSlide" Target="../notesSlides/notesSlide14.xml"/><Relationship Id="rId4"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10.emf"/><Relationship Id="rId5" Type="http://schemas.openxmlformats.org/officeDocument/2006/relationships/oleObject" Target="../embeddings/oleObject2.bin"/><Relationship Id="rId4" Type="http://schemas.openxmlformats.org/officeDocument/2006/relationships/image" Target="../media/image9.wmf"/></Relationships>
</file>

<file path=ppt/slides/_rels/slide28.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1.png"/><Relationship Id="rId5" Type="http://schemas.openxmlformats.org/officeDocument/2006/relationships/notesSlide" Target="../notesSlides/notesSlide28.xml"/><Relationship Id="rId4"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6.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130.png"/><Relationship Id="rId4" Type="http://schemas.openxmlformats.org/officeDocument/2006/relationships/image" Target="../media/image19.emf"/></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image" Target="../media/image20.png"/><Relationship Id="rId5" Type="http://schemas.openxmlformats.org/officeDocument/2006/relationships/notesSlide" Target="../notesSlides/notesSlide41.xml"/><Relationship Id="rId4"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hyperlink" Target="http://master.epfl.ch/page-94489-en.html" TargetMode="External"/><Relationship Id="rId3" Type="http://schemas.openxmlformats.org/officeDocument/2006/relationships/hyperlink" Target="http://www.epfl.ch/" TargetMode="External"/><Relationship Id="rId7" Type="http://schemas.openxmlformats.org/officeDocument/2006/relationships/hyperlink" Target="http://futuretudiant.epfl.ch/mobility" TargetMode="External"/><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hyperlink" Target="http://futuretudiant.epfl.ch/en" TargetMode="External"/><Relationship Id="rId5" Type="http://schemas.openxmlformats.org/officeDocument/2006/relationships/hyperlink" Target="http://bachelor.epfl.ch/studies" TargetMode="External"/><Relationship Id="rId10" Type="http://schemas.openxmlformats.org/officeDocument/2006/relationships/hyperlink" Target="http://www.epfl.ch/navigate.en.shtml" TargetMode="External"/><Relationship Id="rId4" Type="http://schemas.openxmlformats.org/officeDocument/2006/relationships/hyperlink" Target="http://actu.epfl.ch/feeds/rss/mediacom/en/" TargetMode="External"/><Relationship Id="rId9" Type="http://schemas.openxmlformats.org/officeDocument/2006/relationships/hyperlink" Target="http://phd.epfl.ch/home" TargetMode="External"/></Relationships>
</file>

<file path=ppt/slides/_rels/slide4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www.epfl.ch/" TargetMode="External"/><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hyperlink" Target="http://futuretudiant.epfl.ch/mobility" TargetMode="External"/><Relationship Id="rId4" Type="http://schemas.openxmlformats.org/officeDocument/2006/relationships/hyperlink" Target="http://futuretudiant.epfl.ch/en" TargetMode="External"/></Relationships>
</file>

<file path=ppt/slides/_rels/slide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6.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4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tags" Target="../tags/tag14.xml"/><Relationship Id="rId4"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25.png"/><Relationship Id="rId5" Type="http://schemas.openxmlformats.org/officeDocument/2006/relationships/notesSlide" Target="../notesSlides/notesSlide64.xml"/><Relationship Id="rId4"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image" Target="../media/image26.png"/><Relationship Id="rId5" Type="http://schemas.openxmlformats.org/officeDocument/2006/relationships/notesSlide" Target="../notesSlides/notesSlide65.xml"/><Relationship Id="rId4"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5. Data indexing and mining</a:t>
            </a:r>
          </a:p>
        </p:txBody>
      </p:sp>
      <p:sp>
        <p:nvSpPr>
          <p:cNvPr id="6" name="Text Placeholder 5"/>
          <p:cNvSpPr>
            <a:spLocks noGrp="1"/>
          </p:cNvSpPr>
          <p:nvPr>
            <p:ph type="body" idx="1"/>
          </p:nvPr>
        </p:nvSpPr>
        <p:spPr/>
        <p:txBody>
          <a:bodyPr/>
          <a:lstStyle/>
          <a:p>
            <a:r>
              <a:rPr lang="en-US"/>
              <a:t> </a:t>
            </a:r>
          </a:p>
        </p:txBody>
      </p:sp>
      <p:sp>
        <p:nvSpPr>
          <p:cNvPr id="4" name="Footer Placeholder 3"/>
          <p:cNvSpPr>
            <a:spLocks noGrp="1"/>
          </p:cNvSpPr>
          <p:nvPr>
            <p:ph type="ftr" sz="quarter" idx="10"/>
          </p:nvPr>
        </p:nvSpPr>
        <p:spPr/>
        <p:txBody>
          <a:bodyPr/>
          <a:lstStyle/>
          <a:p>
            <a:r>
              <a:rPr lang="fr-CH"/>
              <a:t>©2023, Karl Aberer, EPFL-IC, Laboratoire de systèmes d'informations répartis </a:t>
            </a:r>
            <a:endParaRPr lang="en-GB" dirty="0"/>
          </a:p>
        </p:txBody>
      </p:sp>
    </p:spTree>
    <p:extLst>
      <p:ext uri="{BB962C8B-B14F-4D97-AF65-F5344CB8AC3E}">
        <p14:creationId xmlns:p14="http://schemas.microsoft.com/office/powerpoint/2010/main" val="2302767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p:cNvSpPr>
            <a:spLocks noGrp="1"/>
          </p:cNvSpPr>
          <p:nvPr>
            <p:ph type="ftr" sz="quarter" idx="10"/>
          </p:nvPr>
        </p:nvSpPr>
        <p:spPr>
          <a:noFill/>
        </p:spPr>
        <p:txBody>
          <a:bodyPr/>
          <a:lstStyle/>
          <a:p>
            <a:r>
              <a:rPr lang="fr-CH"/>
              <a:t>©2023, Karl Aberer, EPFL-IC, Laboratoire de systèmes d'informations répartis </a:t>
            </a:r>
            <a:endParaRPr lang="en-GB"/>
          </a:p>
        </p:txBody>
      </p:sp>
      <p:sp>
        <p:nvSpPr>
          <p:cNvPr id="18435" name="Rectangle 2"/>
          <p:cNvSpPr>
            <a:spLocks noGrp="1" noChangeArrowheads="1"/>
          </p:cNvSpPr>
          <p:nvPr>
            <p:ph type="title"/>
          </p:nvPr>
        </p:nvSpPr>
        <p:spPr/>
        <p:txBody>
          <a:bodyPr/>
          <a:lstStyle/>
          <a:p>
            <a:pPr eaLnBrk="1" hangingPunct="1"/>
            <a:r>
              <a:rPr lang="en-US"/>
              <a:t>Example</a:t>
            </a:r>
          </a:p>
        </p:txBody>
      </p:sp>
      <p:grpSp>
        <p:nvGrpSpPr>
          <p:cNvPr id="18436" name="Group 3"/>
          <p:cNvGrpSpPr>
            <a:grpSpLocks/>
          </p:cNvGrpSpPr>
          <p:nvPr/>
        </p:nvGrpSpPr>
        <p:grpSpPr bwMode="auto">
          <a:xfrm>
            <a:off x="849923" y="1700396"/>
            <a:ext cx="7842738" cy="4387362"/>
            <a:chOff x="340" y="799"/>
            <a:chExt cx="5352" cy="2994"/>
          </a:xfrm>
        </p:grpSpPr>
        <p:pic>
          <p:nvPicPr>
            <p:cNvPr id="18437" name="Picture 4"/>
            <p:cNvPicPr>
              <a:picLocks noChangeAspect="1" noChangeArrowheads="1"/>
            </p:cNvPicPr>
            <p:nvPr/>
          </p:nvPicPr>
          <p:blipFill>
            <a:blip r:embed="rId3" cstate="print"/>
            <a:srcRect/>
            <a:stretch>
              <a:fillRect/>
            </a:stretch>
          </p:blipFill>
          <p:spPr bwMode="auto">
            <a:xfrm>
              <a:off x="340" y="799"/>
              <a:ext cx="1244" cy="702"/>
            </a:xfrm>
            <a:prstGeom prst="rect">
              <a:avLst/>
            </a:prstGeom>
            <a:noFill/>
            <a:ln w="9525" algn="ctr">
              <a:solidFill>
                <a:schemeClr val="tx1"/>
              </a:solidFill>
              <a:miter lim="800000"/>
              <a:headEnd/>
              <a:tailEnd/>
            </a:ln>
          </p:spPr>
        </p:pic>
        <p:pic>
          <p:nvPicPr>
            <p:cNvPr id="18438" name="Picture 5"/>
            <p:cNvPicPr>
              <a:picLocks noChangeAspect="1" noChangeArrowheads="1"/>
            </p:cNvPicPr>
            <p:nvPr/>
          </p:nvPicPr>
          <p:blipFill>
            <a:blip r:embed="rId4" cstate="print"/>
            <a:srcRect/>
            <a:stretch>
              <a:fillRect/>
            </a:stretch>
          </p:blipFill>
          <p:spPr bwMode="auto">
            <a:xfrm>
              <a:off x="2154" y="799"/>
              <a:ext cx="228" cy="2722"/>
            </a:xfrm>
            <a:prstGeom prst="rect">
              <a:avLst/>
            </a:prstGeom>
            <a:noFill/>
            <a:ln w="9525" algn="ctr">
              <a:solidFill>
                <a:schemeClr val="tx1"/>
              </a:solidFill>
              <a:miter lim="800000"/>
              <a:headEnd/>
              <a:tailEnd/>
            </a:ln>
          </p:spPr>
        </p:pic>
        <p:sp>
          <p:nvSpPr>
            <p:cNvPr id="18439" name="Rectangle 6"/>
            <p:cNvSpPr>
              <a:spLocks noChangeArrowheads="1"/>
            </p:cNvSpPr>
            <p:nvPr/>
          </p:nvSpPr>
          <p:spPr bwMode="auto">
            <a:xfrm>
              <a:off x="2840" y="799"/>
              <a:ext cx="2852" cy="2994"/>
            </a:xfrm>
            <a:prstGeom prst="rect">
              <a:avLst/>
            </a:prstGeom>
            <a:noFill/>
            <a:ln w="9525">
              <a:solidFill>
                <a:schemeClr val="tx1"/>
              </a:solidFill>
              <a:miter lim="800000"/>
              <a:headEnd/>
              <a:tailEnd/>
            </a:ln>
          </p:spPr>
          <p:txBody>
            <a:bodyPr lIns="84992" tIns="42497" rIns="84992" bIns="42497"/>
            <a:lstStyle/>
            <a:p>
              <a:pPr marL="316531" indent="-316531">
                <a:lnSpc>
                  <a:spcPct val="90000"/>
                </a:lnSpc>
                <a:spcBef>
                  <a:spcPct val="20000"/>
                </a:spcBef>
              </a:pPr>
              <a:r>
                <a:rPr lang="en-US" sz="1292" dirty="0">
                  <a:latin typeface="Calibri" charset="0"/>
                  <a:ea typeface="Calibri" charset="0"/>
                  <a:cs typeface="Calibri" charset="0"/>
                </a:rPr>
                <a:t>B1 A Course on Integral Equations</a:t>
              </a:r>
            </a:p>
            <a:p>
              <a:pPr marL="316531" indent="-316531">
                <a:lnSpc>
                  <a:spcPct val="90000"/>
                </a:lnSpc>
                <a:spcBef>
                  <a:spcPct val="20000"/>
                </a:spcBef>
              </a:pPr>
              <a:r>
                <a:rPr lang="en-US" sz="1292" dirty="0">
                  <a:latin typeface="Calibri" charset="0"/>
                  <a:ea typeface="Calibri" charset="0"/>
                  <a:cs typeface="Calibri" charset="0"/>
                </a:rPr>
                <a:t>B2 Attractors for Semigroups and Evolution Equations</a:t>
              </a:r>
            </a:p>
            <a:p>
              <a:pPr marL="316531" indent="-316531">
                <a:lnSpc>
                  <a:spcPct val="90000"/>
                </a:lnSpc>
                <a:spcBef>
                  <a:spcPct val="20000"/>
                </a:spcBef>
              </a:pPr>
              <a:r>
                <a:rPr lang="en-US" sz="1292" dirty="0">
                  <a:latin typeface="Calibri" charset="0"/>
                  <a:ea typeface="Calibri" charset="0"/>
                  <a:cs typeface="Calibri" charset="0"/>
                </a:rPr>
                <a:t>B3 Automatic Differentiation of Algorithms: Theory, Implementation, and Application</a:t>
              </a:r>
            </a:p>
            <a:p>
              <a:pPr marL="316531" indent="-316531">
                <a:lnSpc>
                  <a:spcPct val="90000"/>
                </a:lnSpc>
                <a:spcBef>
                  <a:spcPct val="20000"/>
                </a:spcBef>
              </a:pPr>
              <a:r>
                <a:rPr lang="en-US" sz="1292" dirty="0">
                  <a:latin typeface="Calibri" charset="0"/>
                  <a:ea typeface="Calibri" charset="0"/>
                  <a:cs typeface="Calibri" charset="0"/>
                </a:rPr>
                <a:t>B4 Geometrical Aspects of Partial Differential Equations</a:t>
              </a:r>
            </a:p>
            <a:p>
              <a:pPr marL="316531" indent="-316531">
                <a:lnSpc>
                  <a:spcPct val="90000"/>
                </a:lnSpc>
                <a:spcBef>
                  <a:spcPct val="20000"/>
                </a:spcBef>
              </a:pPr>
              <a:r>
                <a:rPr lang="en-US" sz="1292" dirty="0">
                  <a:latin typeface="Calibri" charset="0"/>
                  <a:ea typeface="Calibri" charset="0"/>
                  <a:cs typeface="Calibri" charset="0"/>
                </a:rPr>
                <a:t>B5 Ideals, Varieties, and Algorithms: An Introduction to Computational Algebraic Geometry and Commutative Algebra</a:t>
              </a:r>
            </a:p>
            <a:p>
              <a:pPr marL="316531" indent="-316531">
                <a:lnSpc>
                  <a:spcPct val="90000"/>
                </a:lnSpc>
                <a:spcBef>
                  <a:spcPct val="20000"/>
                </a:spcBef>
              </a:pPr>
              <a:r>
                <a:rPr lang="en-US" sz="1292" dirty="0">
                  <a:latin typeface="Calibri" charset="0"/>
                  <a:ea typeface="Calibri" charset="0"/>
                  <a:cs typeface="Calibri" charset="0"/>
                </a:rPr>
                <a:t>B6 Introduction to Hamiltonian Dynamical Systems and the N-Body Problem</a:t>
              </a:r>
            </a:p>
            <a:p>
              <a:pPr marL="316531" indent="-316531">
                <a:lnSpc>
                  <a:spcPct val="90000"/>
                </a:lnSpc>
                <a:spcBef>
                  <a:spcPct val="20000"/>
                </a:spcBef>
              </a:pPr>
              <a:r>
                <a:rPr lang="en-US" sz="1292" dirty="0">
                  <a:latin typeface="Calibri" charset="0"/>
                  <a:ea typeface="Calibri" charset="0"/>
                  <a:cs typeface="Calibri" charset="0"/>
                </a:rPr>
                <a:t>B7 Knapsack Problems: Algorithms and Computer Implementations</a:t>
              </a:r>
            </a:p>
            <a:p>
              <a:pPr marL="316531" indent="-316531">
                <a:lnSpc>
                  <a:spcPct val="90000"/>
                </a:lnSpc>
                <a:spcBef>
                  <a:spcPct val="20000"/>
                </a:spcBef>
              </a:pPr>
              <a:r>
                <a:rPr lang="en-US" sz="1292" dirty="0">
                  <a:latin typeface="Calibri" charset="0"/>
                  <a:ea typeface="Calibri" charset="0"/>
                  <a:cs typeface="Calibri" charset="0"/>
                </a:rPr>
                <a:t>B8 Methods of Solving Singular Systems of Ordinary Differential Equations</a:t>
              </a:r>
            </a:p>
            <a:p>
              <a:pPr marL="316531" indent="-316531">
                <a:lnSpc>
                  <a:spcPct val="90000"/>
                </a:lnSpc>
                <a:spcBef>
                  <a:spcPct val="20000"/>
                </a:spcBef>
              </a:pPr>
              <a:r>
                <a:rPr lang="en-US" sz="1292" dirty="0">
                  <a:latin typeface="Calibri" charset="0"/>
                  <a:ea typeface="Calibri" charset="0"/>
                  <a:cs typeface="Calibri" charset="0"/>
                </a:rPr>
                <a:t>B9 Nonlinear Systems</a:t>
              </a:r>
            </a:p>
            <a:p>
              <a:pPr marL="316531" indent="-316531">
                <a:lnSpc>
                  <a:spcPct val="90000"/>
                </a:lnSpc>
                <a:spcBef>
                  <a:spcPct val="20000"/>
                </a:spcBef>
              </a:pPr>
              <a:r>
                <a:rPr lang="en-US" sz="1292" dirty="0">
                  <a:latin typeface="Calibri" charset="0"/>
                  <a:ea typeface="Calibri" charset="0"/>
                  <a:cs typeface="Calibri" charset="0"/>
                </a:rPr>
                <a:t>B10 Ordinary Differential Equations</a:t>
              </a:r>
            </a:p>
            <a:p>
              <a:pPr marL="316531" indent="-316531">
                <a:lnSpc>
                  <a:spcPct val="90000"/>
                </a:lnSpc>
                <a:spcBef>
                  <a:spcPct val="20000"/>
                </a:spcBef>
              </a:pPr>
              <a:r>
                <a:rPr lang="en-US" sz="1292" dirty="0">
                  <a:latin typeface="Calibri" charset="0"/>
                  <a:ea typeface="Calibri" charset="0"/>
                  <a:cs typeface="Calibri" charset="0"/>
                </a:rPr>
                <a:t>B11 Oscillation Theory for Neutral Differential Equations with Delay</a:t>
              </a:r>
            </a:p>
          </p:txBody>
        </p:sp>
        <p:sp>
          <p:nvSpPr>
            <p:cNvPr id="18440" name="Line 7"/>
            <p:cNvSpPr>
              <a:spLocks noChangeShapeType="1"/>
            </p:cNvSpPr>
            <p:nvPr/>
          </p:nvSpPr>
          <p:spPr bwMode="auto">
            <a:xfrm>
              <a:off x="1565" y="845"/>
              <a:ext cx="589" cy="0"/>
            </a:xfrm>
            <a:prstGeom prst="line">
              <a:avLst/>
            </a:prstGeom>
            <a:noFill/>
            <a:ln w="9525">
              <a:solidFill>
                <a:schemeClr val="tx1"/>
              </a:solidFill>
              <a:round/>
              <a:headEnd/>
              <a:tailEnd type="triangle" w="med" len="med"/>
            </a:ln>
          </p:spPr>
          <p:txBody>
            <a:bodyPr wrap="none"/>
            <a:lstStyle/>
            <a:p>
              <a:endParaRPr lang="en-US" sz="1108">
                <a:latin typeface="Calibri" charset="0"/>
                <a:ea typeface="Calibri" charset="0"/>
                <a:cs typeface="Calibri" charset="0"/>
              </a:endParaRPr>
            </a:p>
          </p:txBody>
        </p:sp>
        <p:sp>
          <p:nvSpPr>
            <p:cNvPr id="18441" name="Line 8"/>
            <p:cNvSpPr>
              <a:spLocks noChangeShapeType="1"/>
            </p:cNvSpPr>
            <p:nvPr/>
          </p:nvSpPr>
          <p:spPr bwMode="auto">
            <a:xfrm>
              <a:off x="1565" y="1026"/>
              <a:ext cx="589" cy="363"/>
            </a:xfrm>
            <a:prstGeom prst="line">
              <a:avLst/>
            </a:prstGeom>
            <a:noFill/>
            <a:ln w="9525">
              <a:solidFill>
                <a:schemeClr val="tx1"/>
              </a:solidFill>
              <a:round/>
              <a:headEnd/>
              <a:tailEnd type="triangle" w="med" len="med"/>
            </a:ln>
          </p:spPr>
          <p:txBody>
            <a:bodyPr wrap="none"/>
            <a:lstStyle/>
            <a:p>
              <a:endParaRPr lang="en-US" sz="1108">
                <a:latin typeface="Calibri" charset="0"/>
                <a:ea typeface="Calibri" charset="0"/>
                <a:cs typeface="Calibri" charset="0"/>
              </a:endParaRPr>
            </a:p>
          </p:txBody>
        </p:sp>
        <p:sp>
          <p:nvSpPr>
            <p:cNvPr id="18442" name="Line 9"/>
            <p:cNvSpPr>
              <a:spLocks noChangeShapeType="1"/>
            </p:cNvSpPr>
            <p:nvPr/>
          </p:nvSpPr>
          <p:spPr bwMode="auto">
            <a:xfrm>
              <a:off x="1565" y="1207"/>
              <a:ext cx="589" cy="590"/>
            </a:xfrm>
            <a:prstGeom prst="line">
              <a:avLst/>
            </a:prstGeom>
            <a:noFill/>
            <a:ln w="9525">
              <a:solidFill>
                <a:schemeClr val="tx1"/>
              </a:solidFill>
              <a:round/>
              <a:headEnd/>
              <a:tailEnd type="triangle" w="med" len="med"/>
            </a:ln>
          </p:spPr>
          <p:txBody>
            <a:bodyPr wrap="none"/>
            <a:lstStyle/>
            <a:p>
              <a:endParaRPr lang="en-US" sz="1108">
                <a:latin typeface="Calibri" charset="0"/>
                <a:ea typeface="Calibri" charset="0"/>
                <a:cs typeface="Calibri" charset="0"/>
              </a:endParaRPr>
            </a:p>
          </p:txBody>
        </p:sp>
        <p:sp>
          <p:nvSpPr>
            <p:cNvPr id="18443" name="Line 10"/>
            <p:cNvSpPr>
              <a:spLocks noChangeShapeType="1"/>
            </p:cNvSpPr>
            <p:nvPr/>
          </p:nvSpPr>
          <p:spPr bwMode="auto">
            <a:xfrm>
              <a:off x="1565" y="1389"/>
              <a:ext cx="589" cy="726"/>
            </a:xfrm>
            <a:prstGeom prst="line">
              <a:avLst/>
            </a:prstGeom>
            <a:noFill/>
            <a:ln w="9525">
              <a:solidFill>
                <a:schemeClr val="tx1"/>
              </a:solidFill>
              <a:round/>
              <a:headEnd/>
              <a:tailEnd type="triangle" w="med" len="med"/>
            </a:ln>
          </p:spPr>
          <p:txBody>
            <a:bodyPr wrap="none"/>
            <a:lstStyle/>
            <a:p>
              <a:endParaRPr lang="en-US" sz="1108">
                <a:latin typeface="Calibri" charset="0"/>
                <a:ea typeface="Calibri" charset="0"/>
                <a:cs typeface="Calibri" charset="0"/>
              </a:endParaRPr>
            </a:p>
          </p:txBody>
        </p:sp>
        <p:sp>
          <p:nvSpPr>
            <p:cNvPr id="18444" name="Line 11"/>
            <p:cNvSpPr>
              <a:spLocks noChangeShapeType="1"/>
            </p:cNvSpPr>
            <p:nvPr/>
          </p:nvSpPr>
          <p:spPr bwMode="auto">
            <a:xfrm>
              <a:off x="2381" y="845"/>
              <a:ext cx="454" cy="453"/>
            </a:xfrm>
            <a:prstGeom prst="line">
              <a:avLst/>
            </a:prstGeom>
            <a:noFill/>
            <a:ln w="9525">
              <a:solidFill>
                <a:schemeClr val="tx1"/>
              </a:solidFill>
              <a:round/>
              <a:headEnd/>
              <a:tailEnd type="triangle" w="med" len="med"/>
            </a:ln>
          </p:spPr>
          <p:txBody>
            <a:bodyPr wrap="none"/>
            <a:lstStyle/>
            <a:p>
              <a:endParaRPr lang="en-US" sz="1108">
                <a:latin typeface="Calibri" charset="0"/>
                <a:ea typeface="Calibri" charset="0"/>
                <a:cs typeface="Calibri" charset="0"/>
              </a:endParaRPr>
            </a:p>
          </p:txBody>
        </p:sp>
        <p:sp>
          <p:nvSpPr>
            <p:cNvPr id="18445" name="Line 12"/>
            <p:cNvSpPr>
              <a:spLocks noChangeShapeType="1"/>
            </p:cNvSpPr>
            <p:nvPr/>
          </p:nvSpPr>
          <p:spPr bwMode="auto">
            <a:xfrm>
              <a:off x="2381" y="1026"/>
              <a:ext cx="454" cy="816"/>
            </a:xfrm>
            <a:prstGeom prst="line">
              <a:avLst/>
            </a:prstGeom>
            <a:noFill/>
            <a:ln w="9525">
              <a:solidFill>
                <a:schemeClr val="tx1"/>
              </a:solidFill>
              <a:round/>
              <a:headEnd/>
              <a:tailEnd type="triangle" w="med" len="med"/>
            </a:ln>
          </p:spPr>
          <p:txBody>
            <a:bodyPr wrap="none"/>
            <a:lstStyle/>
            <a:p>
              <a:endParaRPr lang="en-US" sz="1108">
                <a:latin typeface="Calibri" charset="0"/>
                <a:ea typeface="Calibri" charset="0"/>
                <a:cs typeface="Calibri" charset="0"/>
              </a:endParaRPr>
            </a:p>
          </p:txBody>
        </p:sp>
        <p:sp>
          <p:nvSpPr>
            <p:cNvPr id="18446" name="Line 13"/>
            <p:cNvSpPr>
              <a:spLocks noChangeShapeType="1"/>
            </p:cNvSpPr>
            <p:nvPr/>
          </p:nvSpPr>
          <p:spPr bwMode="auto">
            <a:xfrm>
              <a:off x="2381" y="1253"/>
              <a:ext cx="454" cy="1225"/>
            </a:xfrm>
            <a:prstGeom prst="line">
              <a:avLst/>
            </a:prstGeom>
            <a:noFill/>
            <a:ln w="9525">
              <a:solidFill>
                <a:schemeClr val="tx1"/>
              </a:solidFill>
              <a:round/>
              <a:headEnd/>
              <a:tailEnd type="triangle" w="med" len="med"/>
            </a:ln>
          </p:spPr>
          <p:txBody>
            <a:bodyPr wrap="none"/>
            <a:lstStyle/>
            <a:p>
              <a:endParaRPr lang="en-US" sz="1108">
                <a:latin typeface="Calibri" charset="0"/>
                <a:ea typeface="Calibri" charset="0"/>
                <a:cs typeface="Calibri" charset="0"/>
              </a:endParaRPr>
            </a:p>
          </p:txBody>
        </p:sp>
      </p:grpSp>
      <p:sp>
        <p:nvSpPr>
          <p:cNvPr id="2" name="Rectangle 1"/>
          <p:cNvSpPr/>
          <p:nvPr/>
        </p:nvSpPr>
        <p:spPr>
          <a:xfrm>
            <a:off x="1439005" y="1185199"/>
            <a:ext cx="734496" cy="262829"/>
          </a:xfrm>
          <a:prstGeom prst="rect">
            <a:avLst/>
          </a:prstGeom>
        </p:spPr>
        <p:txBody>
          <a:bodyPr wrap="none">
            <a:spAutoFit/>
          </a:bodyPr>
          <a:lstStyle/>
          <a:p>
            <a:pPr eaLnBrk="0" hangingPunct="0"/>
            <a:r>
              <a:rPr lang="en-US" sz="1108" b="1">
                <a:latin typeface="Calibri" charset="0"/>
                <a:ea typeface="Calibri" charset="0"/>
                <a:cs typeface="Calibri" charset="0"/>
              </a:rPr>
              <a:t>Index file</a:t>
            </a:r>
            <a:endParaRPr lang="en-US" sz="1108" b="1" dirty="0">
              <a:latin typeface="Calibri" charset="0"/>
              <a:ea typeface="Calibri" charset="0"/>
              <a:cs typeface="Calibri" charset="0"/>
            </a:endParaRPr>
          </a:p>
        </p:txBody>
      </p:sp>
      <p:sp>
        <p:nvSpPr>
          <p:cNvPr id="3" name="Rectangle 2"/>
          <p:cNvSpPr/>
          <p:nvPr/>
        </p:nvSpPr>
        <p:spPr>
          <a:xfrm>
            <a:off x="3425396" y="1186862"/>
            <a:ext cx="841897" cy="262829"/>
          </a:xfrm>
          <a:prstGeom prst="rect">
            <a:avLst/>
          </a:prstGeom>
        </p:spPr>
        <p:txBody>
          <a:bodyPr wrap="none">
            <a:spAutoFit/>
          </a:bodyPr>
          <a:lstStyle/>
          <a:p>
            <a:pPr eaLnBrk="0" hangingPunct="0"/>
            <a:r>
              <a:rPr lang="en-US" sz="1108" b="1">
                <a:latin typeface="Calibri" charset="0"/>
                <a:ea typeface="Calibri" charset="0"/>
                <a:cs typeface="Calibri" charset="0"/>
              </a:rPr>
              <a:t>Posting file</a:t>
            </a:r>
            <a:endParaRPr lang="en-US" sz="1108" b="1" dirty="0">
              <a:latin typeface="Calibri" charset="0"/>
              <a:ea typeface="Calibri" charset="0"/>
              <a:cs typeface="Calibri" charset="0"/>
            </a:endParaRPr>
          </a:p>
        </p:txBody>
      </p:sp>
      <p:sp>
        <p:nvSpPr>
          <p:cNvPr id="4" name="Rectangle 3"/>
          <p:cNvSpPr/>
          <p:nvPr/>
        </p:nvSpPr>
        <p:spPr>
          <a:xfrm>
            <a:off x="6167256" y="1133495"/>
            <a:ext cx="1021433" cy="262829"/>
          </a:xfrm>
          <a:prstGeom prst="rect">
            <a:avLst/>
          </a:prstGeom>
        </p:spPr>
        <p:txBody>
          <a:bodyPr wrap="none">
            <a:spAutoFit/>
          </a:bodyPr>
          <a:lstStyle/>
          <a:p>
            <a:pPr algn="l" eaLnBrk="0" hangingPunct="0"/>
            <a:r>
              <a:rPr lang="en-US" sz="1108" b="1">
                <a:latin typeface="Calibri" charset="0"/>
                <a:ea typeface="Calibri" charset="0"/>
                <a:cs typeface="Calibri" charset="0"/>
              </a:rPr>
              <a:t>Document file</a:t>
            </a:r>
            <a:endParaRPr lang="en-US" sz="1108" b="1" dirty="0">
              <a:latin typeface="Calibri" charset="0"/>
              <a:ea typeface="Calibri" charset="0"/>
              <a:cs typeface="Calibri" charset="0"/>
            </a:endParaRPr>
          </a:p>
        </p:txBody>
      </p:sp>
    </p:spTree>
    <p:extLst>
      <p:ext uri="{BB962C8B-B14F-4D97-AF65-F5344CB8AC3E}">
        <p14:creationId xmlns:p14="http://schemas.microsoft.com/office/powerpoint/2010/main" val="112264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4B61E-5672-D947-9EE5-AC2879527CC1}"/>
              </a:ext>
            </a:extLst>
          </p:cNvPr>
          <p:cNvSpPr>
            <a:spLocks noGrp="1"/>
          </p:cNvSpPr>
          <p:nvPr>
            <p:ph type="title"/>
          </p:nvPr>
        </p:nvSpPr>
        <p:spPr/>
        <p:txBody>
          <a:bodyPr/>
          <a:lstStyle/>
          <a:p>
            <a:r>
              <a:rPr lang="en-US" dirty="0"/>
              <a:t>Addressing Granularity</a:t>
            </a:r>
          </a:p>
        </p:txBody>
      </p:sp>
      <p:sp>
        <p:nvSpPr>
          <p:cNvPr id="3" name="Content Placeholder 2">
            <a:extLst>
              <a:ext uri="{FF2B5EF4-FFF2-40B4-BE49-F238E27FC236}">
                <a16:creationId xmlns:a16="http://schemas.microsoft.com/office/drawing/2014/main" id="{EBCE2637-A14C-2842-B56C-70E3E2642E45}"/>
              </a:ext>
            </a:extLst>
          </p:cNvPr>
          <p:cNvSpPr>
            <a:spLocks noGrp="1"/>
          </p:cNvSpPr>
          <p:nvPr>
            <p:ph idx="1"/>
          </p:nvPr>
        </p:nvSpPr>
        <p:spPr/>
        <p:txBody>
          <a:bodyPr/>
          <a:lstStyle/>
          <a:p>
            <a:r>
              <a:rPr lang="en-US" sz="2585" dirty="0"/>
              <a:t>By default, the entries in postings file point to the document in the document file</a:t>
            </a:r>
          </a:p>
          <a:p>
            <a:endParaRPr lang="en-US" sz="2585" dirty="0"/>
          </a:p>
          <a:p>
            <a:r>
              <a:rPr lang="en-US" sz="2585" dirty="0"/>
              <a:t>Other granularities can be used</a:t>
            </a:r>
          </a:p>
          <a:p>
            <a:pPr marL="422041" indent="-422041">
              <a:buFont typeface="Arial" panose="020B0604020202020204" pitchFamily="34" charset="0"/>
              <a:buChar char="•"/>
            </a:pPr>
            <a:r>
              <a:rPr lang="en-US" sz="2585" dirty="0"/>
              <a:t>Pointing to a specific position within the document</a:t>
            </a:r>
          </a:p>
          <a:p>
            <a:pPr marL="791327" lvl="1" indent="-422041">
              <a:buFont typeface="Arial" panose="020B0604020202020204" pitchFamily="34" charset="0"/>
              <a:buChar char="•"/>
            </a:pPr>
            <a:r>
              <a:rPr lang="en-US" sz="2215" dirty="0"/>
              <a:t>Example: (B1, 4) points to “Integral”</a:t>
            </a:r>
          </a:p>
          <a:p>
            <a:pPr marL="422041" indent="-422041">
              <a:buFont typeface="Arial" panose="020B0604020202020204" pitchFamily="34" charset="0"/>
              <a:buChar char="•"/>
            </a:pPr>
            <a:r>
              <a:rPr lang="en-US" sz="2585" dirty="0"/>
              <a:t>Grouping multiple documents to one</a:t>
            </a:r>
          </a:p>
          <a:p>
            <a:pPr marL="791327" lvl="1" indent="-422041">
              <a:buFont typeface="Arial" panose="020B0604020202020204" pitchFamily="34" charset="0"/>
              <a:buChar char="•"/>
            </a:pPr>
            <a:r>
              <a:rPr lang="en-US" sz="2215" dirty="0"/>
              <a:t>Example: create groups of 4 documents, then G1 points to the group (B1,B2,B3,B4)</a:t>
            </a:r>
          </a:p>
        </p:txBody>
      </p:sp>
      <p:sp>
        <p:nvSpPr>
          <p:cNvPr id="4" name="Footer Placeholder 3">
            <a:extLst>
              <a:ext uri="{FF2B5EF4-FFF2-40B4-BE49-F238E27FC236}">
                <a16:creationId xmlns:a16="http://schemas.microsoft.com/office/drawing/2014/main" id="{D832412A-2A9D-6E4C-B858-63F5EECF6754}"/>
              </a:ext>
            </a:extLst>
          </p:cNvPr>
          <p:cNvSpPr>
            <a:spLocks noGrp="1"/>
          </p:cNvSpPr>
          <p:nvPr>
            <p:ph type="ftr" sz="quarter" idx="10"/>
          </p:nvPr>
        </p:nvSpPr>
        <p:spPr/>
        <p:txBody>
          <a:bodyPr/>
          <a:lstStyle/>
          <a:p>
            <a:pPr>
              <a:defRPr/>
            </a:pPr>
            <a:r>
              <a:rPr lang="fr-CH"/>
              <a:t>©2023, Karl Aberer, EPFL-IC, Laboratoire de systèmes d'informations répartis </a:t>
            </a:r>
            <a:endParaRPr lang="en-GB"/>
          </a:p>
        </p:txBody>
      </p:sp>
    </p:spTree>
    <p:extLst>
      <p:ext uri="{BB962C8B-B14F-4D97-AF65-F5344CB8AC3E}">
        <p14:creationId xmlns:p14="http://schemas.microsoft.com/office/powerpoint/2010/main" val="3732145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EAE64-8B2F-9AC5-D875-7E7A832CC50B}"/>
              </a:ext>
            </a:extLst>
          </p:cNvPr>
          <p:cNvSpPr>
            <a:spLocks noGrp="1"/>
          </p:cNvSpPr>
          <p:nvPr>
            <p:ph type="title"/>
          </p:nvPr>
        </p:nvSpPr>
        <p:spPr/>
        <p:txBody>
          <a:bodyPr/>
          <a:lstStyle/>
          <a:p>
            <a:r>
              <a:rPr lang="en-CH" dirty="0"/>
              <a:t>Payload of Postings</a:t>
            </a:r>
          </a:p>
        </p:txBody>
      </p:sp>
      <p:sp>
        <p:nvSpPr>
          <p:cNvPr id="3" name="Content Placeholder 2">
            <a:extLst>
              <a:ext uri="{FF2B5EF4-FFF2-40B4-BE49-F238E27FC236}">
                <a16:creationId xmlns:a16="http://schemas.microsoft.com/office/drawing/2014/main" id="{298C7808-DB9F-B584-DC00-54582067E1B8}"/>
              </a:ext>
            </a:extLst>
          </p:cNvPr>
          <p:cNvSpPr>
            <a:spLocks noGrp="1"/>
          </p:cNvSpPr>
          <p:nvPr>
            <p:ph idx="1"/>
          </p:nvPr>
        </p:nvSpPr>
        <p:spPr/>
        <p:txBody>
          <a:bodyPr/>
          <a:lstStyle/>
          <a:p>
            <a:r>
              <a:rPr lang="en-GB" dirty="0"/>
              <a:t>P</a:t>
            </a:r>
            <a:r>
              <a:rPr lang="en-CH" dirty="0"/>
              <a:t>ostings consist of the document identifier</a:t>
            </a:r>
          </a:p>
          <a:p>
            <a:pPr marL="105510" indent="-422041">
              <a:buFont typeface="Arial" panose="020B0604020202020204" pitchFamily="34" charset="0"/>
              <a:buChar char="•"/>
            </a:pPr>
            <a:r>
              <a:rPr lang="en-GB" sz="2585" dirty="0"/>
              <a:t>F</a:t>
            </a:r>
            <a:r>
              <a:rPr lang="en-CH" sz="2585" dirty="0"/>
              <a:t>or Boolean retrieval this is sufficient</a:t>
            </a:r>
          </a:p>
          <a:p>
            <a:endParaRPr lang="en-CH" dirty="0"/>
          </a:p>
          <a:p>
            <a:r>
              <a:rPr lang="en-CH" dirty="0"/>
              <a:t>In addition, other data can be stored with the posting</a:t>
            </a:r>
          </a:p>
          <a:p>
            <a:pPr marL="105510" indent="-422041">
              <a:buFont typeface="Arial" panose="020B0604020202020204" pitchFamily="34" charset="0"/>
              <a:buChar char="•"/>
            </a:pPr>
            <a:r>
              <a:rPr lang="en-CH" sz="2585" dirty="0"/>
              <a:t>For VS retrieval term frequency can be stored</a:t>
            </a:r>
          </a:p>
          <a:p>
            <a:pPr marL="105510" indent="-422041">
              <a:buFont typeface="Arial" panose="020B0604020202020204" pitchFamily="34" charset="0"/>
              <a:buChar char="•"/>
            </a:pPr>
            <a:r>
              <a:rPr lang="en-GB" sz="2585" dirty="0"/>
              <a:t>O</a:t>
            </a:r>
            <a:r>
              <a:rPr lang="en-CH" sz="2585" dirty="0"/>
              <a:t>ther data: positions of occur</a:t>
            </a:r>
            <a:r>
              <a:rPr lang="en-GB" sz="2585" dirty="0"/>
              <a:t>r</a:t>
            </a:r>
            <a:r>
              <a:rPr lang="en-CH" sz="2585" dirty="0"/>
              <a:t>ence, term properties</a:t>
            </a:r>
          </a:p>
          <a:p>
            <a:pPr marL="474796" lvl="1" indent="-422041">
              <a:buFont typeface="Arial" panose="020B0604020202020204" pitchFamily="34" charset="0"/>
              <a:buChar char="•"/>
            </a:pPr>
            <a:endParaRPr lang="en-CH" dirty="0"/>
          </a:p>
        </p:txBody>
      </p:sp>
      <p:sp>
        <p:nvSpPr>
          <p:cNvPr id="4" name="Footer Placeholder 3">
            <a:extLst>
              <a:ext uri="{FF2B5EF4-FFF2-40B4-BE49-F238E27FC236}">
                <a16:creationId xmlns:a16="http://schemas.microsoft.com/office/drawing/2014/main" id="{1257A357-A0DD-C177-3092-F5066BFC3597}"/>
              </a:ext>
            </a:extLst>
          </p:cNvPr>
          <p:cNvSpPr>
            <a:spLocks noGrp="1"/>
          </p:cNvSpPr>
          <p:nvPr>
            <p:ph type="ftr" sz="quarter" idx="10"/>
          </p:nvPr>
        </p:nvSpPr>
        <p:spPr/>
        <p:txBody>
          <a:bodyPr/>
          <a:lstStyle/>
          <a:p>
            <a:pPr>
              <a:defRPr/>
            </a:pPr>
            <a:r>
              <a:rPr lang="fr-CH"/>
              <a:t>©2023, Karl Aberer, EPFL-IC, Laboratoire de systèmes d'informations répartis </a:t>
            </a:r>
            <a:endParaRPr lang="en-GB"/>
          </a:p>
        </p:txBody>
      </p:sp>
    </p:spTree>
    <p:extLst>
      <p:ext uri="{BB962C8B-B14F-4D97-AF65-F5344CB8AC3E}">
        <p14:creationId xmlns:p14="http://schemas.microsoft.com/office/powerpoint/2010/main" val="3746083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title="Question Text"/>
          <p:cNvSpPr>
            <a:spLocks noGrp="1"/>
          </p:cNvSpPr>
          <p:nvPr>
            <p:ph type="title"/>
          </p:nvPr>
        </p:nvSpPr>
        <p:spPr/>
        <p:txBody>
          <a:bodyPr/>
          <a:lstStyle/>
          <a:p>
            <a:r>
              <a:rPr lang="en-GB" dirty="0"/>
              <a:t>A posting indicates</a:t>
            </a:r>
            <a:r>
              <a:rPr lang="en-GB" sz="738" dirty="0"/>
              <a:t> </a:t>
            </a:r>
            <a:r>
              <a:rPr lang="en-US" altLang="en-US" dirty="0">
                <a:ea typeface="MS PGothic" charset="-128"/>
              </a:rPr>
              <a:t>...</a:t>
            </a:r>
          </a:p>
        </p:txBody>
      </p:sp>
      <p:sp>
        <p:nvSpPr>
          <p:cNvPr id="13314" name="TPAnswers" title="Answer Text"/>
          <p:cNvSpPr>
            <a:spLocks noGrp="1"/>
          </p:cNvSpPr>
          <p:nvPr>
            <p:ph idx="1"/>
            <p:custDataLst>
              <p:tags r:id="rId2"/>
            </p:custDataLst>
          </p:nvPr>
        </p:nvSpPr>
        <p:spPr/>
        <p:txBody>
          <a:bodyPr>
            <a:normAutofit/>
          </a:bodyPr>
          <a:lstStyle/>
          <a:p>
            <a:pPr marL="844083" lvl="1" indent="-422041">
              <a:buFont typeface="+mj-lt"/>
              <a:buAutoNum type="arabicPeriod"/>
            </a:pPr>
            <a:r>
              <a:rPr lang="en-GB" dirty="0"/>
              <a:t>The frequency of a term in the vocabulary</a:t>
            </a:r>
          </a:p>
          <a:p>
            <a:pPr marL="844083" lvl="1" indent="-422041">
              <a:buFont typeface="+mj-lt"/>
              <a:buAutoNum type="arabicPeriod"/>
            </a:pPr>
            <a:r>
              <a:rPr lang="en-GB" dirty="0"/>
              <a:t>The frequency of a term in a document</a:t>
            </a:r>
          </a:p>
          <a:p>
            <a:pPr marL="844083" lvl="1" indent="-422041">
              <a:buFont typeface="+mj-lt"/>
              <a:buAutoNum type="arabicPeriod"/>
            </a:pPr>
            <a:r>
              <a:rPr lang="en-GB" dirty="0"/>
              <a:t>The occurrence of a term in a document</a:t>
            </a:r>
          </a:p>
          <a:p>
            <a:pPr marL="844083" lvl="1" indent="-422041">
              <a:buFont typeface="+mj-lt"/>
              <a:buAutoNum type="arabicPeriod"/>
            </a:pPr>
            <a:r>
              <a:rPr lang="en-GB" dirty="0"/>
              <a:t>The list of terms occurring in a document</a:t>
            </a:r>
          </a:p>
        </p:txBody>
      </p:sp>
      <p:sp>
        <p:nvSpPr>
          <p:cNvPr id="2" name="Footer Placeholder 1">
            <a:extLst>
              <a:ext uri="{FF2B5EF4-FFF2-40B4-BE49-F238E27FC236}">
                <a16:creationId xmlns:a16="http://schemas.microsoft.com/office/drawing/2014/main" id="{6B3AA654-F38D-C142-A6B2-ECC60A600E0E}"/>
              </a:ext>
            </a:extLst>
          </p:cNvPr>
          <p:cNvSpPr>
            <a:spLocks noGrp="1"/>
          </p:cNvSpPr>
          <p:nvPr>
            <p:ph type="ftr" sz="quarter" idx="10"/>
          </p:nvPr>
        </p:nvSpPr>
        <p:spPr/>
        <p:txBody>
          <a:bodyPr/>
          <a:lstStyle/>
          <a:p>
            <a:pPr>
              <a:defRPr/>
            </a:pPr>
            <a:r>
              <a:rPr lang="fr-CH"/>
              <a:t>©2023, Karl Aberer, EPFL-IC, Laboratoire de systèmes d'informations répartis </a:t>
            </a:r>
            <a:endParaRPr lang="en-GB"/>
          </a:p>
        </p:txBody>
      </p:sp>
      <p:pic>
        <p:nvPicPr>
          <p:cNvPr id="6" name="TPChart" hidden="1" title="Results Chart">
            <a:extLst>
              <a:ext uri="{FF2B5EF4-FFF2-40B4-BE49-F238E27FC236}">
                <a16:creationId xmlns:a16="http://schemas.microsoft.com/office/drawing/2014/main" id="{855EB9D8-442D-A64B-A906-475B68F5DF1C}"/>
              </a:ext>
            </a:extLst>
          </p:cNvPr>
          <p:cNvPicPr>
            <a:picLocks/>
          </p:cNvPicPr>
          <p:nvPr>
            <p:custDataLst>
              <p:tags r:id="rId3"/>
            </p:custDataLst>
          </p:nvPr>
        </p:nvPicPr>
        <p:blipFill>
          <a:blip r:embed="rId6">
            <a:extLst>
              <a:ext uri="{28A0092B-C50C-407E-A947-70E740481C1C}">
                <a14:useLocalDpi xmlns:a14="http://schemas.microsoft.com/office/drawing/2010/main" val="0"/>
              </a:ext>
            </a:extLst>
          </a:blip>
          <a:stretch>
            <a:fillRect/>
          </a:stretch>
        </p:blipFill>
        <p:spPr>
          <a:xfrm>
            <a:off x="4513384" y="1740877"/>
            <a:ext cx="4220308" cy="4747846"/>
          </a:xfrm>
          <a:prstGeom prst="rect">
            <a:avLst/>
          </a:prstGeom>
        </p:spPr>
      </p:pic>
    </p:spTree>
    <p:custDataLst>
      <p:tags r:id="rId1"/>
    </p:custDataLst>
    <p:extLst>
      <p:ext uri="{BB962C8B-B14F-4D97-AF65-F5344CB8AC3E}">
        <p14:creationId xmlns:p14="http://schemas.microsoft.com/office/powerpoint/2010/main" val="34141104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title="Question Text"/>
          <p:cNvSpPr>
            <a:spLocks noGrp="1"/>
          </p:cNvSpPr>
          <p:nvPr>
            <p:ph type="title"/>
          </p:nvPr>
        </p:nvSpPr>
        <p:spPr/>
        <p:txBody>
          <a:bodyPr/>
          <a:lstStyle/>
          <a:p>
            <a:r>
              <a:rPr lang="en-GB" sz="2585" dirty="0"/>
              <a:t>When indexing a document collection using an inverted file, the main space requirement is implied by </a:t>
            </a:r>
            <a:r>
              <a:rPr lang="en-US" altLang="en-US" sz="2585" dirty="0">
                <a:ea typeface="MS PGothic" charset="-128"/>
              </a:rPr>
              <a:t>...</a:t>
            </a:r>
          </a:p>
        </p:txBody>
      </p:sp>
      <p:sp>
        <p:nvSpPr>
          <p:cNvPr id="13314" name="TPAnswers" title="Answer Text"/>
          <p:cNvSpPr>
            <a:spLocks noGrp="1"/>
          </p:cNvSpPr>
          <p:nvPr>
            <p:ph idx="1"/>
            <p:custDataLst>
              <p:tags r:id="rId2"/>
            </p:custDataLst>
          </p:nvPr>
        </p:nvSpPr>
        <p:spPr/>
        <p:txBody>
          <a:bodyPr>
            <a:normAutofit/>
          </a:bodyPr>
          <a:lstStyle/>
          <a:p>
            <a:pPr marL="844083" lvl="1" indent="-422041">
              <a:buFont typeface="+mj-lt"/>
              <a:buAutoNum type="arabicPeriod"/>
            </a:pPr>
            <a:r>
              <a:rPr lang="en-GB" dirty="0"/>
              <a:t>The access structure</a:t>
            </a:r>
          </a:p>
          <a:p>
            <a:pPr marL="844083" lvl="1" indent="-422041">
              <a:buFont typeface="+mj-lt"/>
              <a:buAutoNum type="arabicPeriod"/>
            </a:pPr>
            <a:r>
              <a:rPr lang="en-GB" dirty="0"/>
              <a:t>The vocabulary</a:t>
            </a:r>
          </a:p>
          <a:p>
            <a:pPr marL="844083" lvl="1" indent="-422041">
              <a:buFont typeface="+mj-lt"/>
              <a:buAutoNum type="arabicPeriod"/>
            </a:pPr>
            <a:r>
              <a:rPr lang="en-GB" dirty="0"/>
              <a:t>The index file</a:t>
            </a:r>
          </a:p>
          <a:p>
            <a:pPr marL="844083" lvl="1" indent="-422041">
              <a:buFont typeface="+mj-lt"/>
              <a:buAutoNum type="arabicPeriod"/>
            </a:pPr>
            <a:r>
              <a:rPr lang="en-GB" dirty="0"/>
              <a:t>The postings file</a:t>
            </a:r>
            <a:endParaRPr lang="en-US" altLang="en-US" dirty="0">
              <a:ea typeface="MS PGothic" charset="-128"/>
            </a:endParaRPr>
          </a:p>
        </p:txBody>
      </p:sp>
      <p:sp>
        <p:nvSpPr>
          <p:cNvPr id="2" name="Footer Placeholder 1">
            <a:extLst>
              <a:ext uri="{FF2B5EF4-FFF2-40B4-BE49-F238E27FC236}">
                <a16:creationId xmlns:a16="http://schemas.microsoft.com/office/drawing/2014/main" id="{85F4DCDB-A5EA-A24E-89FF-5F74F76483D2}"/>
              </a:ext>
            </a:extLst>
          </p:cNvPr>
          <p:cNvSpPr>
            <a:spLocks noGrp="1"/>
          </p:cNvSpPr>
          <p:nvPr>
            <p:ph type="ftr" sz="quarter" idx="10"/>
          </p:nvPr>
        </p:nvSpPr>
        <p:spPr/>
        <p:txBody>
          <a:bodyPr/>
          <a:lstStyle/>
          <a:p>
            <a:pPr>
              <a:defRPr/>
            </a:pPr>
            <a:r>
              <a:rPr lang="fr-CH"/>
              <a:t>©2023, Karl Aberer, EPFL-IC, Laboratoire de systèmes d'informations répartis </a:t>
            </a:r>
            <a:endParaRPr lang="en-GB"/>
          </a:p>
        </p:txBody>
      </p:sp>
      <p:pic>
        <p:nvPicPr>
          <p:cNvPr id="7" name="TPChart" hidden="1" title="Results Chart">
            <a:extLst>
              <a:ext uri="{FF2B5EF4-FFF2-40B4-BE49-F238E27FC236}">
                <a16:creationId xmlns:a16="http://schemas.microsoft.com/office/drawing/2014/main" id="{628DC226-88ED-084A-BF99-DB22CA6BD364}"/>
              </a:ext>
            </a:extLst>
          </p:cNvPr>
          <p:cNvPicPr>
            <a:picLocks/>
          </p:cNvPicPr>
          <p:nvPr>
            <p:custDataLst>
              <p:tags r:id="rId3"/>
            </p:custDataLst>
          </p:nvPr>
        </p:nvPicPr>
        <p:blipFill>
          <a:blip r:embed="rId6">
            <a:extLst>
              <a:ext uri="{28A0092B-C50C-407E-A947-70E740481C1C}">
                <a14:useLocalDpi xmlns:a14="http://schemas.microsoft.com/office/drawing/2010/main" val="0"/>
              </a:ext>
            </a:extLst>
          </a:blip>
          <a:stretch>
            <a:fillRect/>
          </a:stretch>
        </p:blipFill>
        <p:spPr>
          <a:xfrm>
            <a:off x="4513384" y="1740877"/>
            <a:ext cx="4220308" cy="4747846"/>
          </a:xfrm>
          <a:prstGeom prst="rect">
            <a:avLst/>
          </a:prstGeom>
        </p:spPr>
      </p:pic>
    </p:spTree>
    <p:custDataLst>
      <p:tags r:id="rId1"/>
    </p:custDataLst>
    <p:extLst>
      <p:ext uri="{BB962C8B-B14F-4D97-AF65-F5344CB8AC3E}">
        <p14:creationId xmlns:p14="http://schemas.microsoft.com/office/powerpoint/2010/main" val="1102414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2" name="Rectangle 8"/>
          <p:cNvSpPr>
            <a:spLocks noGrp="1" noChangeArrowheads="1"/>
          </p:cNvSpPr>
          <p:nvPr>
            <p:ph type="body" idx="1"/>
          </p:nvPr>
        </p:nvSpPr>
        <p:spPr>
          <a:noFill/>
        </p:spPr>
        <p:txBody>
          <a:bodyPr vert="horz" wrap="square" lIns="84992" tIns="42497" rIns="84992" bIns="42497" numCol="1" anchor="t" anchorCtr="0" compatLnSpc="1">
            <a:prstTxWarp prst="textNoShape">
              <a:avLst/>
            </a:prstTxWarp>
          </a:bodyPr>
          <a:lstStyle/>
          <a:p>
            <a:pPr eaLnBrk="1" hangingPunct="1">
              <a:buFontTx/>
              <a:buNone/>
            </a:pPr>
            <a:r>
              <a:rPr lang="en-US" sz="2585" dirty="0"/>
              <a:t>Step 1: Vocabulary search</a:t>
            </a:r>
          </a:p>
          <a:p>
            <a:pPr lvl="1" eaLnBrk="1" hangingPunct="1"/>
            <a:r>
              <a:rPr lang="en-US" sz="2215" dirty="0"/>
              <a:t>the words present in the query are searched in the </a:t>
            </a:r>
            <a:r>
              <a:rPr lang="en-US" sz="2215" i="1" dirty="0"/>
              <a:t>index file</a:t>
            </a:r>
          </a:p>
          <a:p>
            <a:pPr eaLnBrk="1" hangingPunct="1">
              <a:buFontTx/>
              <a:buNone/>
            </a:pPr>
            <a:r>
              <a:rPr lang="en-US" sz="2585" dirty="0"/>
              <a:t>Step 2: Retrieval of occurrences</a:t>
            </a:r>
          </a:p>
          <a:p>
            <a:pPr lvl="1" eaLnBrk="1" hangingPunct="1"/>
            <a:r>
              <a:rPr lang="en-US" sz="2215" dirty="0"/>
              <a:t>the lists of the occurrences of all words found are retrieved from the </a:t>
            </a:r>
            <a:r>
              <a:rPr lang="en-US" sz="2215" i="1" dirty="0"/>
              <a:t>posting file</a:t>
            </a:r>
          </a:p>
          <a:p>
            <a:pPr eaLnBrk="1" hangingPunct="1">
              <a:buFontTx/>
              <a:buNone/>
            </a:pPr>
            <a:r>
              <a:rPr lang="en-US" sz="2585" dirty="0"/>
              <a:t>Step 3: Manipulation of occurrences</a:t>
            </a:r>
          </a:p>
          <a:p>
            <a:pPr lvl="1" eaLnBrk="1" hangingPunct="1"/>
            <a:r>
              <a:rPr lang="en-US" sz="2215" dirty="0"/>
              <a:t>the occurrences are processed in the </a:t>
            </a:r>
            <a:r>
              <a:rPr lang="en-US" sz="2215" i="1" dirty="0"/>
              <a:t>document file </a:t>
            </a:r>
            <a:r>
              <a:rPr lang="en-US" sz="2215" dirty="0"/>
              <a:t>to process the query</a:t>
            </a:r>
          </a:p>
        </p:txBody>
      </p:sp>
      <p:sp>
        <p:nvSpPr>
          <p:cNvPr id="19458" name="Footer Placeholder 3"/>
          <p:cNvSpPr>
            <a:spLocks noGrp="1"/>
          </p:cNvSpPr>
          <p:nvPr>
            <p:ph type="ftr" sz="quarter" idx="10"/>
          </p:nvPr>
        </p:nvSpPr>
        <p:spPr>
          <a:noFill/>
        </p:spPr>
        <p:txBody>
          <a:bodyPr/>
          <a:lstStyle/>
          <a:p>
            <a:r>
              <a:rPr lang="fr-CH"/>
              <a:t>©2023, Karl Aberer, EPFL-IC, Laboratoire de systèmes d'informations répartis </a:t>
            </a:r>
            <a:endParaRPr lang="en-GB"/>
          </a:p>
        </p:txBody>
      </p:sp>
      <p:sp>
        <p:nvSpPr>
          <p:cNvPr id="19461" name="Rectangle 7"/>
          <p:cNvSpPr>
            <a:spLocks noGrp="1" noChangeArrowheads="1"/>
          </p:cNvSpPr>
          <p:nvPr>
            <p:ph type="title"/>
          </p:nvPr>
        </p:nvSpPr>
        <p:spPr>
          <a:noFill/>
        </p:spPr>
        <p:txBody>
          <a:bodyPr vert="horz" wrap="square" lIns="84992" tIns="42497" rIns="84992" bIns="42497" numCol="1" anchor="ctr" anchorCtr="0" compatLnSpc="1">
            <a:prstTxWarp prst="textNoShape">
              <a:avLst/>
            </a:prstTxWarp>
          </a:bodyPr>
          <a:lstStyle/>
          <a:p>
            <a:pPr eaLnBrk="1" hangingPunct="1"/>
            <a:r>
              <a:rPr lang="en-US"/>
              <a:t>Searching the Inverted File</a:t>
            </a:r>
          </a:p>
        </p:txBody>
      </p:sp>
    </p:spTree>
    <p:extLst>
      <p:ext uri="{BB962C8B-B14F-4D97-AF65-F5344CB8AC3E}">
        <p14:creationId xmlns:p14="http://schemas.microsoft.com/office/powerpoint/2010/main" val="31966738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p:cNvSpPr>
            <a:spLocks noGrp="1"/>
          </p:cNvSpPr>
          <p:nvPr>
            <p:ph type="ftr" sz="quarter" idx="10"/>
          </p:nvPr>
        </p:nvSpPr>
        <p:spPr>
          <a:noFill/>
        </p:spPr>
        <p:txBody>
          <a:bodyPr/>
          <a:lstStyle/>
          <a:p>
            <a:r>
              <a:rPr lang="fr-CH"/>
              <a:t>©2023, Karl Aberer, EPFL-IC, Laboratoire de systèmes d'informations répartis </a:t>
            </a:r>
            <a:endParaRPr lang="en-GB"/>
          </a:p>
        </p:txBody>
      </p:sp>
      <p:sp>
        <p:nvSpPr>
          <p:cNvPr id="18435" name="Rectangle 2"/>
          <p:cNvSpPr>
            <a:spLocks noGrp="1" noChangeArrowheads="1"/>
          </p:cNvSpPr>
          <p:nvPr>
            <p:ph type="title"/>
          </p:nvPr>
        </p:nvSpPr>
        <p:spPr/>
        <p:txBody>
          <a:bodyPr/>
          <a:lstStyle/>
          <a:p>
            <a:pPr eaLnBrk="1" hangingPunct="1"/>
            <a:r>
              <a:rPr lang="en-US"/>
              <a:t>Example</a:t>
            </a:r>
          </a:p>
        </p:txBody>
      </p:sp>
      <p:grpSp>
        <p:nvGrpSpPr>
          <p:cNvPr id="18436" name="Group 3"/>
          <p:cNvGrpSpPr>
            <a:grpSpLocks/>
          </p:cNvGrpSpPr>
          <p:nvPr/>
        </p:nvGrpSpPr>
        <p:grpSpPr bwMode="auto">
          <a:xfrm>
            <a:off x="849923" y="1700396"/>
            <a:ext cx="7842738" cy="4387362"/>
            <a:chOff x="340" y="799"/>
            <a:chExt cx="5352" cy="2994"/>
          </a:xfrm>
        </p:grpSpPr>
        <p:pic>
          <p:nvPicPr>
            <p:cNvPr id="18437" name="Picture 4"/>
            <p:cNvPicPr>
              <a:picLocks noChangeAspect="1" noChangeArrowheads="1"/>
            </p:cNvPicPr>
            <p:nvPr/>
          </p:nvPicPr>
          <p:blipFill>
            <a:blip r:embed="rId3" cstate="print"/>
            <a:srcRect/>
            <a:stretch>
              <a:fillRect/>
            </a:stretch>
          </p:blipFill>
          <p:spPr bwMode="auto">
            <a:xfrm>
              <a:off x="340" y="799"/>
              <a:ext cx="1244" cy="702"/>
            </a:xfrm>
            <a:prstGeom prst="rect">
              <a:avLst/>
            </a:prstGeom>
            <a:noFill/>
            <a:ln w="9525" algn="ctr">
              <a:solidFill>
                <a:schemeClr val="tx1"/>
              </a:solidFill>
              <a:miter lim="800000"/>
              <a:headEnd/>
              <a:tailEnd/>
            </a:ln>
          </p:spPr>
        </p:pic>
        <p:pic>
          <p:nvPicPr>
            <p:cNvPr id="18438" name="Picture 5"/>
            <p:cNvPicPr>
              <a:picLocks noChangeAspect="1" noChangeArrowheads="1"/>
            </p:cNvPicPr>
            <p:nvPr/>
          </p:nvPicPr>
          <p:blipFill>
            <a:blip r:embed="rId4" cstate="print"/>
            <a:srcRect/>
            <a:stretch>
              <a:fillRect/>
            </a:stretch>
          </p:blipFill>
          <p:spPr bwMode="auto">
            <a:xfrm>
              <a:off x="2154" y="799"/>
              <a:ext cx="228" cy="2722"/>
            </a:xfrm>
            <a:prstGeom prst="rect">
              <a:avLst/>
            </a:prstGeom>
            <a:noFill/>
            <a:ln w="9525" algn="ctr">
              <a:solidFill>
                <a:schemeClr val="tx1"/>
              </a:solidFill>
              <a:miter lim="800000"/>
              <a:headEnd/>
              <a:tailEnd/>
            </a:ln>
          </p:spPr>
        </p:pic>
        <p:sp>
          <p:nvSpPr>
            <p:cNvPr id="18439" name="Rectangle 6"/>
            <p:cNvSpPr>
              <a:spLocks noChangeArrowheads="1"/>
            </p:cNvSpPr>
            <p:nvPr/>
          </p:nvSpPr>
          <p:spPr bwMode="auto">
            <a:xfrm>
              <a:off x="2840" y="799"/>
              <a:ext cx="2852" cy="2994"/>
            </a:xfrm>
            <a:prstGeom prst="rect">
              <a:avLst/>
            </a:prstGeom>
            <a:noFill/>
            <a:ln w="9525">
              <a:solidFill>
                <a:schemeClr val="tx1"/>
              </a:solidFill>
              <a:miter lim="800000"/>
              <a:headEnd/>
              <a:tailEnd/>
            </a:ln>
          </p:spPr>
          <p:txBody>
            <a:bodyPr lIns="84992" tIns="42497" rIns="84992" bIns="42497"/>
            <a:lstStyle/>
            <a:p>
              <a:pPr marL="316531" indent="-316531">
                <a:lnSpc>
                  <a:spcPct val="90000"/>
                </a:lnSpc>
                <a:spcBef>
                  <a:spcPct val="20000"/>
                </a:spcBef>
              </a:pPr>
              <a:r>
                <a:rPr lang="en-US" sz="1292" dirty="0">
                  <a:latin typeface="Calibri" charset="0"/>
                  <a:ea typeface="Calibri" charset="0"/>
                  <a:cs typeface="Calibri" charset="0"/>
                </a:rPr>
                <a:t>B1 A Course on Integral Equations</a:t>
              </a:r>
            </a:p>
            <a:p>
              <a:pPr marL="316531" indent="-316531">
                <a:lnSpc>
                  <a:spcPct val="90000"/>
                </a:lnSpc>
                <a:spcBef>
                  <a:spcPct val="20000"/>
                </a:spcBef>
              </a:pPr>
              <a:r>
                <a:rPr lang="en-US" sz="1292" dirty="0">
                  <a:latin typeface="Calibri" charset="0"/>
                  <a:ea typeface="Calibri" charset="0"/>
                  <a:cs typeface="Calibri" charset="0"/>
                </a:rPr>
                <a:t>B2 Attractors for Semigroups and Evolution Equations</a:t>
              </a:r>
            </a:p>
            <a:p>
              <a:pPr marL="316531" indent="-316531">
                <a:lnSpc>
                  <a:spcPct val="90000"/>
                </a:lnSpc>
                <a:spcBef>
                  <a:spcPct val="20000"/>
                </a:spcBef>
              </a:pPr>
              <a:r>
                <a:rPr lang="en-US" sz="1292" dirty="0">
                  <a:latin typeface="Calibri" charset="0"/>
                  <a:ea typeface="Calibri" charset="0"/>
                  <a:cs typeface="Calibri" charset="0"/>
                </a:rPr>
                <a:t>B3 Automatic Differentiation of Algorithms: Theory, Implementation, and Application</a:t>
              </a:r>
            </a:p>
            <a:p>
              <a:pPr marL="316531" indent="-316531">
                <a:lnSpc>
                  <a:spcPct val="90000"/>
                </a:lnSpc>
                <a:spcBef>
                  <a:spcPct val="20000"/>
                </a:spcBef>
              </a:pPr>
              <a:r>
                <a:rPr lang="en-US" sz="1292" dirty="0">
                  <a:latin typeface="Calibri" charset="0"/>
                  <a:ea typeface="Calibri" charset="0"/>
                  <a:cs typeface="Calibri" charset="0"/>
                </a:rPr>
                <a:t>B4 Geometrical Aspects of Partial Differential Equations</a:t>
              </a:r>
            </a:p>
            <a:p>
              <a:pPr marL="316531" indent="-316531">
                <a:lnSpc>
                  <a:spcPct val="90000"/>
                </a:lnSpc>
                <a:spcBef>
                  <a:spcPct val="20000"/>
                </a:spcBef>
              </a:pPr>
              <a:r>
                <a:rPr lang="en-US" sz="1292" dirty="0">
                  <a:latin typeface="Calibri" charset="0"/>
                  <a:ea typeface="Calibri" charset="0"/>
                  <a:cs typeface="Calibri" charset="0"/>
                </a:rPr>
                <a:t>B5 Ideals, Varieties, and Algorithms: An Introduction to Computational Algebraic Geometry and Commutative Algebra</a:t>
              </a:r>
            </a:p>
            <a:p>
              <a:pPr marL="316531" indent="-316531">
                <a:lnSpc>
                  <a:spcPct val="90000"/>
                </a:lnSpc>
                <a:spcBef>
                  <a:spcPct val="20000"/>
                </a:spcBef>
              </a:pPr>
              <a:r>
                <a:rPr lang="en-US" sz="1292" dirty="0">
                  <a:latin typeface="Calibri" charset="0"/>
                  <a:ea typeface="Calibri" charset="0"/>
                  <a:cs typeface="Calibri" charset="0"/>
                </a:rPr>
                <a:t>B6 Introduction to Hamiltonian Dynamical Systems and the N-Body Problem</a:t>
              </a:r>
            </a:p>
            <a:p>
              <a:pPr marL="316531" indent="-316531">
                <a:lnSpc>
                  <a:spcPct val="90000"/>
                </a:lnSpc>
                <a:spcBef>
                  <a:spcPct val="20000"/>
                </a:spcBef>
              </a:pPr>
              <a:r>
                <a:rPr lang="en-US" sz="1292" dirty="0">
                  <a:latin typeface="Calibri" charset="0"/>
                  <a:ea typeface="Calibri" charset="0"/>
                  <a:cs typeface="Calibri" charset="0"/>
                </a:rPr>
                <a:t>B7 Knapsack Problems: Algorithms and Computer Implementations</a:t>
              </a:r>
            </a:p>
            <a:p>
              <a:pPr marL="316531" indent="-316531">
                <a:lnSpc>
                  <a:spcPct val="90000"/>
                </a:lnSpc>
                <a:spcBef>
                  <a:spcPct val="20000"/>
                </a:spcBef>
              </a:pPr>
              <a:r>
                <a:rPr lang="en-US" sz="1292" dirty="0">
                  <a:latin typeface="Calibri" charset="0"/>
                  <a:ea typeface="Calibri" charset="0"/>
                  <a:cs typeface="Calibri" charset="0"/>
                </a:rPr>
                <a:t>B8 Methods of Solving Singular Systems of Ordinary Differential Equations</a:t>
              </a:r>
            </a:p>
            <a:p>
              <a:pPr marL="316531" indent="-316531">
                <a:lnSpc>
                  <a:spcPct val="90000"/>
                </a:lnSpc>
                <a:spcBef>
                  <a:spcPct val="20000"/>
                </a:spcBef>
              </a:pPr>
              <a:r>
                <a:rPr lang="en-US" sz="1292" dirty="0">
                  <a:latin typeface="Calibri" charset="0"/>
                  <a:ea typeface="Calibri" charset="0"/>
                  <a:cs typeface="Calibri" charset="0"/>
                </a:rPr>
                <a:t>B9 Nonlinear Systems</a:t>
              </a:r>
            </a:p>
            <a:p>
              <a:pPr marL="316531" indent="-316531">
                <a:lnSpc>
                  <a:spcPct val="90000"/>
                </a:lnSpc>
                <a:spcBef>
                  <a:spcPct val="20000"/>
                </a:spcBef>
              </a:pPr>
              <a:r>
                <a:rPr lang="en-US" sz="1292" dirty="0">
                  <a:latin typeface="Calibri" charset="0"/>
                  <a:ea typeface="Calibri" charset="0"/>
                  <a:cs typeface="Calibri" charset="0"/>
                </a:rPr>
                <a:t>B10 Ordinary Differential Equations</a:t>
              </a:r>
            </a:p>
            <a:p>
              <a:pPr marL="316531" indent="-316531">
                <a:lnSpc>
                  <a:spcPct val="90000"/>
                </a:lnSpc>
                <a:spcBef>
                  <a:spcPct val="20000"/>
                </a:spcBef>
              </a:pPr>
              <a:r>
                <a:rPr lang="en-US" sz="1292" dirty="0">
                  <a:latin typeface="Calibri" charset="0"/>
                  <a:ea typeface="Calibri" charset="0"/>
                  <a:cs typeface="Calibri" charset="0"/>
                </a:rPr>
                <a:t>B11 Oscillation Theory for Neutral Differential Equations with Delay</a:t>
              </a:r>
            </a:p>
          </p:txBody>
        </p:sp>
        <p:sp>
          <p:nvSpPr>
            <p:cNvPr id="18440" name="Line 7"/>
            <p:cNvSpPr>
              <a:spLocks noChangeShapeType="1"/>
            </p:cNvSpPr>
            <p:nvPr/>
          </p:nvSpPr>
          <p:spPr bwMode="auto">
            <a:xfrm>
              <a:off x="1565" y="845"/>
              <a:ext cx="589" cy="0"/>
            </a:xfrm>
            <a:prstGeom prst="line">
              <a:avLst/>
            </a:prstGeom>
            <a:noFill/>
            <a:ln w="9525">
              <a:solidFill>
                <a:schemeClr val="tx1"/>
              </a:solidFill>
              <a:round/>
              <a:headEnd/>
              <a:tailEnd type="triangle" w="med" len="med"/>
            </a:ln>
          </p:spPr>
          <p:txBody>
            <a:bodyPr wrap="none"/>
            <a:lstStyle/>
            <a:p>
              <a:endParaRPr lang="en-US" sz="1108">
                <a:latin typeface="Calibri" charset="0"/>
                <a:ea typeface="Calibri" charset="0"/>
                <a:cs typeface="Calibri" charset="0"/>
              </a:endParaRPr>
            </a:p>
          </p:txBody>
        </p:sp>
        <p:sp>
          <p:nvSpPr>
            <p:cNvPr id="18441" name="Line 8"/>
            <p:cNvSpPr>
              <a:spLocks noChangeShapeType="1"/>
            </p:cNvSpPr>
            <p:nvPr/>
          </p:nvSpPr>
          <p:spPr bwMode="auto">
            <a:xfrm>
              <a:off x="1565" y="1026"/>
              <a:ext cx="589" cy="363"/>
            </a:xfrm>
            <a:prstGeom prst="line">
              <a:avLst/>
            </a:prstGeom>
            <a:noFill/>
            <a:ln w="9525">
              <a:solidFill>
                <a:schemeClr val="tx1"/>
              </a:solidFill>
              <a:round/>
              <a:headEnd/>
              <a:tailEnd type="triangle" w="med" len="med"/>
            </a:ln>
          </p:spPr>
          <p:txBody>
            <a:bodyPr wrap="none"/>
            <a:lstStyle/>
            <a:p>
              <a:endParaRPr lang="en-US" sz="1108">
                <a:latin typeface="Calibri" charset="0"/>
                <a:ea typeface="Calibri" charset="0"/>
                <a:cs typeface="Calibri" charset="0"/>
              </a:endParaRPr>
            </a:p>
          </p:txBody>
        </p:sp>
        <p:sp>
          <p:nvSpPr>
            <p:cNvPr id="18442" name="Line 9"/>
            <p:cNvSpPr>
              <a:spLocks noChangeShapeType="1"/>
            </p:cNvSpPr>
            <p:nvPr/>
          </p:nvSpPr>
          <p:spPr bwMode="auto">
            <a:xfrm>
              <a:off x="1565" y="1207"/>
              <a:ext cx="589" cy="590"/>
            </a:xfrm>
            <a:prstGeom prst="line">
              <a:avLst/>
            </a:prstGeom>
            <a:noFill/>
            <a:ln w="9525">
              <a:solidFill>
                <a:schemeClr val="tx1"/>
              </a:solidFill>
              <a:round/>
              <a:headEnd/>
              <a:tailEnd type="triangle" w="med" len="med"/>
            </a:ln>
          </p:spPr>
          <p:txBody>
            <a:bodyPr wrap="none"/>
            <a:lstStyle/>
            <a:p>
              <a:endParaRPr lang="en-US" sz="1108">
                <a:latin typeface="Calibri" charset="0"/>
                <a:ea typeface="Calibri" charset="0"/>
                <a:cs typeface="Calibri" charset="0"/>
              </a:endParaRPr>
            </a:p>
          </p:txBody>
        </p:sp>
        <p:sp>
          <p:nvSpPr>
            <p:cNvPr id="18443" name="Line 10"/>
            <p:cNvSpPr>
              <a:spLocks noChangeShapeType="1"/>
            </p:cNvSpPr>
            <p:nvPr/>
          </p:nvSpPr>
          <p:spPr bwMode="auto">
            <a:xfrm>
              <a:off x="1565" y="1389"/>
              <a:ext cx="589" cy="726"/>
            </a:xfrm>
            <a:prstGeom prst="line">
              <a:avLst/>
            </a:prstGeom>
            <a:noFill/>
            <a:ln w="9525">
              <a:solidFill>
                <a:schemeClr val="tx1"/>
              </a:solidFill>
              <a:round/>
              <a:headEnd/>
              <a:tailEnd type="triangle" w="med" len="med"/>
            </a:ln>
          </p:spPr>
          <p:txBody>
            <a:bodyPr wrap="none"/>
            <a:lstStyle/>
            <a:p>
              <a:endParaRPr lang="en-US" sz="1108">
                <a:latin typeface="Calibri" charset="0"/>
                <a:ea typeface="Calibri" charset="0"/>
                <a:cs typeface="Calibri" charset="0"/>
              </a:endParaRPr>
            </a:p>
          </p:txBody>
        </p:sp>
        <p:sp>
          <p:nvSpPr>
            <p:cNvPr id="18444" name="Line 11"/>
            <p:cNvSpPr>
              <a:spLocks noChangeShapeType="1"/>
            </p:cNvSpPr>
            <p:nvPr/>
          </p:nvSpPr>
          <p:spPr bwMode="auto">
            <a:xfrm>
              <a:off x="2381" y="845"/>
              <a:ext cx="459" cy="374"/>
            </a:xfrm>
            <a:prstGeom prst="line">
              <a:avLst/>
            </a:prstGeom>
            <a:noFill/>
            <a:ln w="9525">
              <a:solidFill>
                <a:schemeClr val="tx1"/>
              </a:solidFill>
              <a:round/>
              <a:headEnd/>
              <a:tailEnd type="triangle" w="med" len="med"/>
            </a:ln>
          </p:spPr>
          <p:txBody>
            <a:bodyPr wrap="none"/>
            <a:lstStyle/>
            <a:p>
              <a:endParaRPr lang="en-US" sz="1108">
                <a:latin typeface="Calibri" charset="0"/>
                <a:ea typeface="Calibri" charset="0"/>
                <a:cs typeface="Calibri" charset="0"/>
              </a:endParaRPr>
            </a:p>
          </p:txBody>
        </p:sp>
        <p:sp>
          <p:nvSpPr>
            <p:cNvPr id="18445" name="Line 12"/>
            <p:cNvSpPr>
              <a:spLocks noChangeShapeType="1"/>
            </p:cNvSpPr>
            <p:nvPr/>
          </p:nvSpPr>
          <p:spPr bwMode="auto">
            <a:xfrm>
              <a:off x="2381" y="1026"/>
              <a:ext cx="459" cy="649"/>
            </a:xfrm>
            <a:prstGeom prst="line">
              <a:avLst/>
            </a:prstGeom>
            <a:noFill/>
            <a:ln w="9525">
              <a:solidFill>
                <a:schemeClr val="tx1"/>
              </a:solidFill>
              <a:round/>
              <a:headEnd/>
              <a:tailEnd type="triangle" w="med" len="med"/>
            </a:ln>
          </p:spPr>
          <p:txBody>
            <a:bodyPr wrap="none"/>
            <a:lstStyle/>
            <a:p>
              <a:endParaRPr lang="en-US" sz="1108">
                <a:latin typeface="Calibri" charset="0"/>
                <a:ea typeface="Calibri" charset="0"/>
                <a:cs typeface="Calibri" charset="0"/>
              </a:endParaRPr>
            </a:p>
          </p:txBody>
        </p:sp>
        <p:sp>
          <p:nvSpPr>
            <p:cNvPr id="18446" name="Line 13"/>
            <p:cNvSpPr>
              <a:spLocks noChangeShapeType="1"/>
            </p:cNvSpPr>
            <p:nvPr/>
          </p:nvSpPr>
          <p:spPr bwMode="auto">
            <a:xfrm>
              <a:off x="2381" y="1253"/>
              <a:ext cx="468" cy="1089"/>
            </a:xfrm>
            <a:prstGeom prst="line">
              <a:avLst/>
            </a:prstGeom>
            <a:noFill/>
            <a:ln w="9525">
              <a:solidFill>
                <a:schemeClr val="tx1"/>
              </a:solidFill>
              <a:round/>
              <a:headEnd/>
              <a:tailEnd type="triangle" w="med" len="med"/>
            </a:ln>
          </p:spPr>
          <p:txBody>
            <a:bodyPr wrap="none"/>
            <a:lstStyle/>
            <a:p>
              <a:endParaRPr lang="en-US" sz="1108">
                <a:latin typeface="Calibri" charset="0"/>
                <a:ea typeface="Calibri" charset="0"/>
                <a:cs typeface="Calibri" charset="0"/>
              </a:endParaRPr>
            </a:p>
          </p:txBody>
        </p:sp>
      </p:grpSp>
      <p:sp>
        <p:nvSpPr>
          <p:cNvPr id="2" name="Rectangle 1"/>
          <p:cNvSpPr/>
          <p:nvPr/>
        </p:nvSpPr>
        <p:spPr>
          <a:xfrm>
            <a:off x="1394144" y="1132896"/>
            <a:ext cx="734496" cy="433324"/>
          </a:xfrm>
          <a:prstGeom prst="rect">
            <a:avLst/>
          </a:prstGeom>
        </p:spPr>
        <p:txBody>
          <a:bodyPr wrap="none">
            <a:spAutoFit/>
          </a:bodyPr>
          <a:lstStyle/>
          <a:p>
            <a:pPr algn="ctr" eaLnBrk="0" hangingPunct="0"/>
            <a:r>
              <a:rPr lang="en-US" sz="1108" b="1" dirty="0">
                <a:latin typeface="Calibri" charset="0"/>
                <a:ea typeface="Calibri" charset="0"/>
                <a:cs typeface="Calibri" charset="0"/>
              </a:rPr>
              <a:t>Index file</a:t>
            </a:r>
          </a:p>
          <a:p>
            <a:pPr algn="ctr" eaLnBrk="0" hangingPunct="0"/>
            <a:r>
              <a:rPr lang="en-US" sz="1108" b="1" dirty="0">
                <a:latin typeface="Calibri" charset="0"/>
                <a:ea typeface="Calibri" charset="0"/>
                <a:cs typeface="Calibri" charset="0"/>
              </a:rPr>
              <a:t>Step 1</a:t>
            </a:r>
          </a:p>
        </p:txBody>
      </p:sp>
      <p:sp>
        <p:nvSpPr>
          <p:cNvPr id="3" name="Rectangle 2"/>
          <p:cNvSpPr/>
          <p:nvPr/>
        </p:nvSpPr>
        <p:spPr>
          <a:xfrm>
            <a:off x="3261563" y="1132174"/>
            <a:ext cx="841897" cy="433324"/>
          </a:xfrm>
          <a:prstGeom prst="rect">
            <a:avLst/>
          </a:prstGeom>
        </p:spPr>
        <p:txBody>
          <a:bodyPr wrap="none">
            <a:spAutoFit/>
          </a:bodyPr>
          <a:lstStyle/>
          <a:p>
            <a:pPr algn="ctr" eaLnBrk="0" hangingPunct="0"/>
            <a:r>
              <a:rPr lang="en-US" sz="1108" b="1" dirty="0">
                <a:latin typeface="Calibri" charset="0"/>
                <a:ea typeface="Calibri" charset="0"/>
                <a:cs typeface="Calibri" charset="0"/>
              </a:rPr>
              <a:t>Posting file</a:t>
            </a:r>
          </a:p>
          <a:p>
            <a:pPr algn="ctr" eaLnBrk="0" hangingPunct="0"/>
            <a:r>
              <a:rPr lang="en-US" sz="1108" b="1" dirty="0">
                <a:latin typeface="Calibri" charset="0"/>
                <a:ea typeface="Calibri" charset="0"/>
                <a:cs typeface="Calibri" charset="0"/>
              </a:rPr>
              <a:t>Step 2</a:t>
            </a:r>
          </a:p>
        </p:txBody>
      </p:sp>
      <p:sp>
        <p:nvSpPr>
          <p:cNvPr id="4" name="Rectangle 3"/>
          <p:cNvSpPr/>
          <p:nvPr/>
        </p:nvSpPr>
        <p:spPr>
          <a:xfrm>
            <a:off x="6363744" y="1132173"/>
            <a:ext cx="1021433" cy="433324"/>
          </a:xfrm>
          <a:prstGeom prst="rect">
            <a:avLst/>
          </a:prstGeom>
        </p:spPr>
        <p:txBody>
          <a:bodyPr wrap="none">
            <a:spAutoFit/>
          </a:bodyPr>
          <a:lstStyle/>
          <a:p>
            <a:pPr algn="ctr" eaLnBrk="0" hangingPunct="0"/>
            <a:r>
              <a:rPr lang="en-US" sz="1108" b="1" dirty="0">
                <a:latin typeface="Calibri" charset="0"/>
                <a:ea typeface="Calibri" charset="0"/>
                <a:cs typeface="Calibri" charset="0"/>
              </a:rPr>
              <a:t>Document file</a:t>
            </a:r>
          </a:p>
          <a:p>
            <a:pPr algn="ctr" eaLnBrk="0" hangingPunct="0"/>
            <a:r>
              <a:rPr lang="en-US" sz="1108" b="1" dirty="0">
                <a:latin typeface="Calibri" charset="0"/>
                <a:ea typeface="Calibri" charset="0"/>
                <a:cs typeface="Calibri" charset="0"/>
              </a:rPr>
              <a:t>Step 3</a:t>
            </a:r>
          </a:p>
        </p:txBody>
      </p:sp>
      <p:sp>
        <p:nvSpPr>
          <p:cNvPr id="5" name="TextBox 4">
            <a:extLst>
              <a:ext uri="{FF2B5EF4-FFF2-40B4-BE49-F238E27FC236}">
                <a16:creationId xmlns:a16="http://schemas.microsoft.com/office/drawing/2014/main" id="{490BB263-EDED-CABB-4CA0-5BF3E8A38433}"/>
              </a:ext>
            </a:extLst>
          </p:cNvPr>
          <p:cNvSpPr txBox="1"/>
          <p:nvPr/>
        </p:nvSpPr>
        <p:spPr>
          <a:xfrm>
            <a:off x="1031039" y="4751190"/>
            <a:ext cx="1550425" cy="262829"/>
          </a:xfrm>
          <a:prstGeom prst="rect">
            <a:avLst/>
          </a:prstGeom>
          <a:noFill/>
        </p:spPr>
        <p:txBody>
          <a:bodyPr wrap="none" rtlCol="0">
            <a:spAutoFit/>
          </a:bodyPr>
          <a:lstStyle/>
          <a:p>
            <a:r>
              <a:rPr lang="en-CH" sz="1108" dirty="0">
                <a:latin typeface="Calibri" panose="020F0502020204030204" pitchFamily="34" charset="0"/>
                <a:cs typeface="Calibri" panose="020F0502020204030204" pitchFamily="34" charset="0"/>
              </a:rPr>
              <a:t>Searching “Differential”</a:t>
            </a:r>
          </a:p>
        </p:txBody>
      </p:sp>
      <p:sp>
        <p:nvSpPr>
          <p:cNvPr id="6" name="Rectangle 5">
            <a:extLst>
              <a:ext uri="{FF2B5EF4-FFF2-40B4-BE49-F238E27FC236}">
                <a16:creationId xmlns:a16="http://schemas.microsoft.com/office/drawing/2014/main" id="{F6C68DB6-8EDA-FB46-0245-CA28B184F35F}"/>
              </a:ext>
            </a:extLst>
          </p:cNvPr>
          <p:cNvSpPr/>
          <p:nvPr/>
        </p:nvSpPr>
        <p:spPr bwMode="auto">
          <a:xfrm>
            <a:off x="849923" y="2498435"/>
            <a:ext cx="1822938" cy="230660"/>
          </a:xfrm>
          <a:prstGeom prst="rect">
            <a:avLst/>
          </a:prstGeom>
          <a:noFill/>
          <a:ln w="28575" cap="flat" cmpd="sng" algn="ctr">
            <a:solidFill>
              <a:schemeClr val="tx1"/>
            </a:solid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bodyPr>
          <a:lstStyle/>
          <a:p>
            <a:pPr defTabSz="844083"/>
            <a:endParaRPr lang="en-CH" sz="1108"/>
          </a:p>
        </p:txBody>
      </p:sp>
      <p:sp>
        <p:nvSpPr>
          <p:cNvPr id="7" name="Rectangle 6">
            <a:extLst>
              <a:ext uri="{FF2B5EF4-FFF2-40B4-BE49-F238E27FC236}">
                <a16:creationId xmlns:a16="http://schemas.microsoft.com/office/drawing/2014/main" id="{08C0051E-7FC8-02EA-E001-A9B2FF29CAD6}"/>
              </a:ext>
            </a:extLst>
          </p:cNvPr>
          <p:cNvSpPr/>
          <p:nvPr/>
        </p:nvSpPr>
        <p:spPr bwMode="auto">
          <a:xfrm>
            <a:off x="3515457" y="3570794"/>
            <a:ext cx="334108" cy="2118378"/>
          </a:xfrm>
          <a:prstGeom prst="rect">
            <a:avLst/>
          </a:prstGeom>
          <a:noFill/>
          <a:ln w="28575" cap="flat" cmpd="sng" algn="ctr">
            <a:solidFill>
              <a:schemeClr val="tx1"/>
            </a:solid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bodyPr>
          <a:lstStyle/>
          <a:p>
            <a:pPr defTabSz="844083"/>
            <a:endParaRPr lang="en-CH" sz="1108"/>
          </a:p>
        </p:txBody>
      </p:sp>
      <p:sp>
        <p:nvSpPr>
          <p:cNvPr id="8" name="Rectangle 7">
            <a:extLst>
              <a:ext uri="{FF2B5EF4-FFF2-40B4-BE49-F238E27FC236}">
                <a16:creationId xmlns:a16="http://schemas.microsoft.com/office/drawing/2014/main" id="{E72521C4-57A6-072B-F517-CDC99287E556}"/>
              </a:ext>
            </a:extLst>
          </p:cNvPr>
          <p:cNvSpPr/>
          <p:nvPr/>
        </p:nvSpPr>
        <p:spPr bwMode="auto">
          <a:xfrm>
            <a:off x="4536711" y="2539612"/>
            <a:ext cx="4165867" cy="224699"/>
          </a:xfrm>
          <a:prstGeom prst="rect">
            <a:avLst/>
          </a:prstGeom>
          <a:noFill/>
          <a:ln w="28575" cap="flat" cmpd="sng" algn="ctr">
            <a:solidFill>
              <a:schemeClr val="tx1"/>
            </a:solid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bodyPr>
          <a:lstStyle/>
          <a:p>
            <a:pPr defTabSz="844083"/>
            <a:endParaRPr lang="en-CH" sz="1108"/>
          </a:p>
        </p:txBody>
      </p:sp>
      <p:sp>
        <p:nvSpPr>
          <p:cNvPr id="9" name="Line 13">
            <a:extLst>
              <a:ext uri="{FF2B5EF4-FFF2-40B4-BE49-F238E27FC236}">
                <a16:creationId xmlns:a16="http://schemas.microsoft.com/office/drawing/2014/main" id="{B57739C9-508C-F9C2-22BC-65C7D94E335A}"/>
              </a:ext>
            </a:extLst>
          </p:cNvPr>
          <p:cNvSpPr>
            <a:spLocks noChangeShapeType="1"/>
          </p:cNvSpPr>
          <p:nvPr/>
        </p:nvSpPr>
        <p:spPr bwMode="auto">
          <a:xfrm flipV="1">
            <a:off x="3856891" y="2648499"/>
            <a:ext cx="649168" cy="1046377"/>
          </a:xfrm>
          <a:prstGeom prst="line">
            <a:avLst/>
          </a:prstGeom>
          <a:noFill/>
          <a:ln w="9525">
            <a:solidFill>
              <a:schemeClr val="tx1"/>
            </a:solidFill>
            <a:round/>
            <a:headEnd/>
            <a:tailEnd type="triangle" w="med" len="med"/>
          </a:ln>
        </p:spPr>
        <p:txBody>
          <a:bodyPr wrap="none"/>
          <a:lstStyle/>
          <a:p>
            <a:endParaRPr lang="en-US" sz="1108">
              <a:latin typeface="Calibri" charset="0"/>
              <a:ea typeface="Calibri" charset="0"/>
              <a:cs typeface="Calibri" charset="0"/>
            </a:endParaRPr>
          </a:p>
        </p:txBody>
      </p:sp>
      <p:sp>
        <p:nvSpPr>
          <p:cNvPr id="10" name="Line 13">
            <a:extLst>
              <a:ext uri="{FF2B5EF4-FFF2-40B4-BE49-F238E27FC236}">
                <a16:creationId xmlns:a16="http://schemas.microsoft.com/office/drawing/2014/main" id="{4362654B-F3D8-916C-9DBD-472E3C7E5371}"/>
              </a:ext>
            </a:extLst>
          </p:cNvPr>
          <p:cNvSpPr>
            <a:spLocks noChangeShapeType="1"/>
          </p:cNvSpPr>
          <p:nvPr/>
        </p:nvSpPr>
        <p:spPr bwMode="auto">
          <a:xfrm>
            <a:off x="3840774" y="3961483"/>
            <a:ext cx="679938" cy="381001"/>
          </a:xfrm>
          <a:prstGeom prst="line">
            <a:avLst/>
          </a:prstGeom>
          <a:noFill/>
          <a:ln w="9525">
            <a:solidFill>
              <a:schemeClr val="tx1"/>
            </a:solidFill>
            <a:round/>
            <a:headEnd/>
            <a:tailEnd type="triangle" w="med" len="med"/>
          </a:ln>
        </p:spPr>
        <p:txBody>
          <a:bodyPr wrap="none"/>
          <a:lstStyle/>
          <a:p>
            <a:endParaRPr lang="en-US" sz="1108">
              <a:latin typeface="Calibri" charset="0"/>
              <a:ea typeface="Calibri" charset="0"/>
              <a:cs typeface="Calibri" charset="0"/>
            </a:endParaRPr>
          </a:p>
        </p:txBody>
      </p:sp>
      <p:sp>
        <p:nvSpPr>
          <p:cNvPr id="11" name="Line 13">
            <a:extLst>
              <a:ext uri="{FF2B5EF4-FFF2-40B4-BE49-F238E27FC236}">
                <a16:creationId xmlns:a16="http://schemas.microsoft.com/office/drawing/2014/main" id="{0CB87093-D58A-2A5F-B05F-E5B1F51052E3}"/>
              </a:ext>
            </a:extLst>
          </p:cNvPr>
          <p:cNvSpPr>
            <a:spLocks noChangeShapeType="1"/>
          </p:cNvSpPr>
          <p:nvPr/>
        </p:nvSpPr>
        <p:spPr bwMode="auto">
          <a:xfrm>
            <a:off x="3870636" y="4225032"/>
            <a:ext cx="632834" cy="620271"/>
          </a:xfrm>
          <a:prstGeom prst="line">
            <a:avLst/>
          </a:prstGeom>
          <a:noFill/>
          <a:ln w="9525">
            <a:solidFill>
              <a:schemeClr val="tx1"/>
            </a:solidFill>
            <a:round/>
            <a:headEnd/>
            <a:tailEnd type="triangle" w="med" len="med"/>
          </a:ln>
        </p:spPr>
        <p:txBody>
          <a:bodyPr wrap="none"/>
          <a:lstStyle/>
          <a:p>
            <a:endParaRPr lang="en-US" sz="1108">
              <a:latin typeface="Calibri" charset="0"/>
              <a:ea typeface="Calibri" charset="0"/>
              <a:cs typeface="Calibri" charset="0"/>
            </a:endParaRPr>
          </a:p>
        </p:txBody>
      </p:sp>
      <p:sp>
        <p:nvSpPr>
          <p:cNvPr id="12" name="Line 13">
            <a:extLst>
              <a:ext uri="{FF2B5EF4-FFF2-40B4-BE49-F238E27FC236}">
                <a16:creationId xmlns:a16="http://schemas.microsoft.com/office/drawing/2014/main" id="{FA69397D-E2C2-7495-46D4-64EFE92F019A}"/>
              </a:ext>
            </a:extLst>
          </p:cNvPr>
          <p:cNvSpPr>
            <a:spLocks noChangeShapeType="1"/>
          </p:cNvSpPr>
          <p:nvPr/>
        </p:nvSpPr>
        <p:spPr bwMode="auto">
          <a:xfrm>
            <a:off x="3849564" y="4489884"/>
            <a:ext cx="661232" cy="676714"/>
          </a:xfrm>
          <a:prstGeom prst="line">
            <a:avLst/>
          </a:prstGeom>
          <a:noFill/>
          <a:ln w="9525">
            <a:solidFill>
              <a:schemeClr val="tx1"/>
            </a:solidFill>
            <a:round/>
            <a:headEnd/>
            <a:tailEnd type="triangle" w="med" len="med"/>
          </a:ln>
        </p:spPr>
        <p:txBody>
          <a:bodyPr wrap="none"/>
          <a:lstStyle/>
          <a:p>
            <a:endParaRPr lang="en-US" sz="1108">
              <a:latin typeface="Calibri" charset="0"/>
              <a:ea typeface="Calibri" charset="0"/>
              <a:cs typeface="Calibri" charset="0"/>
            </a:endParaRPr>
          </a:p>
        </p:txBody>
      </p:sp>
      <p:sp>
        <p:nvSpPr>
          <p:cNvPr id="13" name="Rectangle 12">
            <a:extLst>
              <a:ext uri="{FF2B5EF4-FFF2-40B4-BE49-F238E27FC236}">
                <a16:creationId xmlns:a16="http://schemas.microsoft.com/office/drawing/2014/main" id="{51B54FA2-5714-2A43-8A9B-6B4305941B2E}"/>
              </a:ext>
            </a:extLst>
          </p:cNvPr>
          <p:cNvSpPr/>
          <p:nvPr/>
        </p:nvSpPr>
        <p:spPr bwMode="auto">
          <a:xfrm>
            <a:off x="4546671" y="4099207"/>
            <a:ext cx="4165867" cy="390676"/>
          </a:xfrm>
          <a:prstGeom prst="rect">
            <a:avLst/>
          </a:prstGeom>
          <a:noFill/>
          <a:ln w="28575" cap="flat" cmpd="sng" algn="ctr">
            <a:solidFill>
              <a:schemeClr val="tx1"/>
            </a:solid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bodyPr>
          <a:lstStyle/>
          <a:p>
            <a:pPr defTabSz="844083"/>
            <a:endParaRPr lang="en-CH" sz="1108"/>
          </a:p>
        </p:txBody>
      </p:sp>
      <p:sp>
        <p:nvSpPr>
          <p:cNvPr id="14" name="Rectangle 13">
            <a:extLst>
              <a:ext uri="{FF2B5EF4-FFF2-40B4-BE49-F238E27FC236}">
                <a16:creationId xmlns:a16="http://schemas.microsoft.com/office/drawing/2014/main" id="{20AAB0DC-8E96-2F94-136F-DE4A54B4C17F}"/>
              </a:ext>
            </a:extLst>
          </p:cNvPr>
          <p:cNvSpPr/>
          <p:nvPr/>
        </p:nvSpPr>
        <p:spPr bwMode="auto">
          <a:xfrm>
            <a:off x="4520090" y="4704588"/>
            <a:ext cx="4165867" cy="234306"/>
          </a:xfrm>
          <a:prstGeom prst="rect">
            <a:avLst/>
          </a:prstGeom>
          <a:noFill/>
          <a:ln w="28575" cap="flat" cmpd="sng" algn="ctr">
            <a:solidFill>
              <a:schemeClr val="tx1"/>
            </a:solid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bodyPr>
          <a:lstStyle/>
          <a:p>
            <a:pPr defTabSz="844083"/>
            <a:endParaRPr lang="en-CH" sz="1108"/>
          </a:p>
        </p:txBody>
      </p:sp>
      <p:sp>
        <p:nvSpPr>
          <p:cNvPr id="15" name="Rectangle 14">
            <a:extLst>
              <a:ext uri="{FF2B5EF4-FFF2-40B4-BE49-F238E27FC236}">
                <a16:creationId xmlns:a16="http://schemas.microsoft.com/office/drawing/2014/main" id="{407281D8-FCA6-28BD-D0D7-DE46F6C63296}"/>
              </a:ext>
            </a:extLst>
          </p:cNvPr>
          <p:cNvSpPr/>
          <p:nvPr/>
        </p:nvSpPr>
        <p:spPr bwMode="auto">
          <a:xfrm>
            <a:off x="4520089" y="4941053"/>
            <a:ext cx="4165867" cy="436955"/>
          </a:xfrm>
          <a:prstGeom prst="rect">
            <a:avLst/>
          </a:prstGeom>
          <a:noFill/>
          <a:ln w="28575" cap="flat" cmpd="sng" algn="ctr">
            <a:solidFill>
              <a:schemeClr val="tx1"/>
            </a:solid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bodyPr>
          <a:lstStyle/>
          <a:p>
            <a:pPr defTabSz="844083"/>
            <a:endParaRPr lang="en-CH" sz="1108"/>
          </a:p>
        </p:txBody>
      </p:sp>
    </p:spTree>
    <p:extLst>
      <p:ext uri="{BB962C8B-B14F-4D97-AF65-F5344CB8AC3E}">
        <p14:creationId xmlns:p14="http://schemas.microsoft.com/office/powerpoint/2010/main" val="6428895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fr-CH"/>
              <a:t>©2023, Karl Aberer, EPFL-IC, Laboratoire de systèmes d'informations répartis </a:t>
            </a:r>
            <a:endParaRPr lang="en-GB"/>
          </a:p>
        </p:txBody>
      </p:sp>
      <p:sp>
        <p:nvSpPr>
          <p:cNvPr id="20483" name="Rectangle 2"/>
          <p:cNvSpPr>
            <a:spLocks noGrp="1" noChangeArrowheads="1"/>
          </p:cNvSpPr>
          <p:nvPr>
            <p:ph type="title"/>
          </p:nvPr>
        </p:nvSpPr>
        <p:spPr>
          <a:noFill/>
        </p:spPr>
        <p:txBody>
          <a:bodyPr vert="horz" wrap="square" lIns="84992" tIns="42497" rIns="84992" bIns="42497" numCol="1" anchor="ctr" anchorCtr="0" compatLnSpc="1">
            <a:prstTxWarp prst="textNoShape">
              <a:avLst/>
            </a:prstTxWarp>
          </a:bodyPr>
          <a:lstStyle/>
          <a:p>
            <a:pPr eaLnBrk="1" hangingPunct="1"/>
            <a:r>
              <a:rPr lang="en-US" dirty="0"/>
              <a:t>Construction of the Inverted File – Step 1</a:t>
            </a:r>
          </a:p>
        </p:txBody>
      </p:sp>
      <p:sp>
        <p:nvSpPr>
          <p:cNvPr id="20484" name="Rectangle 3"/>
          <p:cNvSpPr>
            <a:spLocks noGrp="1" noChangeArrowheads="1"/>
          </p:cNvSpPr>
          <p:nvPr>
            <p:ph type="body" idx="1"/>
          </p:nvPr>
        </p:nvSpPr>
        <p:spPr>
          <a:noFill/>
        </p:spPr>
        <p:txBody>
          <a:bodyPr vert="horz" wrap="square" lIns="84992" tIns="42497" rIns="84992" bIns="42497" numCol="1" anchor="t" anchorCtr="0" compatLnSpc="1">
            <a:prstTxWarp prst="textNoShape">
              <a:avLst/>
            </a:prstTxWarp>
          </a:bodyPr>
          <a:lstStyle/>
          <a:p>
            <a:pPr eaLnBrk="1" hangingPunct="1">
              <a:buFontTx/>
              <a:buNone/>
            </a:pPr>
            <a:r>
              <a:rPr lang="en-US" sz="2585" dirty="0"/>
              <a:t>Step 1: Search phase</a:t>
            </a:r>
          </a:p>
          <a:p>
            <a:pPr lvl="1" eaLnBrk="1" hangingPunct="1"/>
            <a:r>
              <a:rPr lang="en-US" sz="2215" dirty="0"/>
              <a:t>The vocabulary is kept in an ordered data structure, e.g., a trie or sorted array, storing for each word a list of its occurrences</a:t>
            </a:r>
          </a:p>
          <a:p>
            <a:pPr lvl="1" eaLnBrk="1" hangingPunct="1"/>
            <a:r>
              <a:rPr lang="en-US" sz="2215" dirty="0"/>
              <a:t>Each word of the text is read sequentially and searched in the vocabulary</a:t>
            </a:r>
          </a:p>
          <a:p>
            <a:pPr lvl="1" eaLnBrk="1" hangingPunct="1"/>
            <a:r>
              <a:rPr lang="en-US" sz="2215" dirty="0"/>
              <a:t>If a word is not found in the ordered data structure, it is added to the vocabulary with an empty list of occurrences</a:t>
            </a:r>
          </a:p>
          <a:p>
            <a:pPr lvl="1" eaLnBrk="1" hangingPunct="1"/>
            <a:r>
              <a:rPr lang="en-US" sz="2215" dirty="0"/>
              <a:t>If a word is found, the word position is added to the end of its list of occurrences</a:t>
            </a:r>
            <a:endParaRPr lang="en-US" sz="1662" dirty="0"/>
          </a:p>
        </p:txBody>
      </p:sp>
    </p:spTree>
    <p:extLst>
      <p:ext uri="{BB962C8B-B14F-4D97-AF65-F5344CB8AC3E}">
        <p14:creationId xmlns:p14="http://schemas.microsoft.com/office/powerpoint/2010/main" val="6133303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Construction of the Inverted File – Step 2</a:t>
            </a:r>
            <a:endParaRPr lang="en-GB" dirty="0"/>
          </a:p>
        </p:txBody>
      </p:sp>
      <p:sp>
        <p:nvSpPr>
          <p:cNvPr id="3" name="Content Placeholder 2"/>
          <p:cNvSpPr>
            <a:spLocks noGrp="1"/>
          </p:cNvSpPr>
          <p:nvPr>
            <p:ph idx="1"/>
          </p:nvPr>
        </p:nvSpPr>
        <p:spPr/>
        <p:txBody>
          <a:bodyPr/>
          <a:lstStyle/>
          <a:p>
            <a:r>
              <a:rPr lang="en-US" sz="2585" dirty="0"/>
              <a:t>Step 2: Storage phase (once the text is exhausted)</a:t>
            </a:r>
          </a:p>
          <a:p>
            <a:pPr lvl="1" eaLnBrk="1" hangingPunct="1"/>
            <a:r>
              <a:rPr lang="en-US" sz="2215" dirty="0"/>
              <a:t>The list of occurrences is written contiguously to the disk (posting file)</a:t>
            </a:r>
          </a:p>
          <a:p>
            <a:pPr lvl="1" eaLnBrk="1" hangingPunct="1"/>
            <a:r>
              <a:rPr lang="en-US" sz="2215" dirty="0"/>
              <a:t>The vocabulary is stored in lexicographical order (index file) in main memory together with a pointer for each word to its list in the posting file</a:t>
            </a:r>
          </a:p>
          <a:p>
            <a:endParaRPr lang="en-US" sz="1662" dirty="0"/>
          </a:p>
          <a:p>
            <a:r>
              <a:rPr lang="en-US" sz="2585" dirty="0"/>
              <a:t>Overall cost O(n)</a:t>
            </a:r>
          </a:p>
          <a:p>
            <a:pPr eaLnBrk="1" hangingPunct="1"/>
            <a:endParaRPr lang="en-US" sz="1662" dirty="0"/>
          </a:p>
          <a:p>
            <a:endParaRPr lang="en-GB" dirty="0"/>
          </a:p>
        </p:txBody>
      </p:sp>
      <p:sp>
        <p:nvSpPr>
          <p:cNvPr id="4" name="Footer Placeholder 3"/>
          <p:cNvSpPr>
            <a:spLocks noGrp="1"/>
          </p:cNvSpPr>
          <p:nvPr>
            <p:ph type="ftr" sz="quarter" idx="10"/>
          </p:nvPr>
        </p:nvSpPr>
        <p:spPr/>
        <p:txBody>
          <a:bodyPr/>
          <a:lstStyle/>
          <a:p>
            <a:r>
              <a:rPr lang="fr-CH"/>
              <a:t>©2023, Karl Aberer, EPFL-IC, Laboratoire de systèmes d'informations répartis </a:t>
            </a:r>
            <a:endParaRPr lang="en-GB" dirty="0"/>
          </a:p>
        </p:txBody>
      </p:sp>
    </p:spTree>
    <p:extLst>
      <p:ext uri="{BB962C8B-B14F-4D97-AF65-F5344CB8AC3E}">
        <p14:creationId xmlns:p14="http://schemas.microsoft.com/office/powerpoint/2010/main" val="5094549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5C8EA-1FCD-0F4D-9F33-82478D1E9C20}"/>
              </a:ext>
            </a:extLst>
          </p:cNvPr>
          <p:cNvSpPr>
            <a:spLocks noGrp="1"/>
          </p:cNvSpPr>
          <p:nvPr>
            <p:ph type="title"/>
          </p:nvPr>
        </p:nvSpPr>
        <p:spPr/>
        <p:txBody>
          <a:bodyPr/>
          <a:lstStyle/>
          <a:p>
            <a:r>
              <a:rPr lang="en-US" dirty="0"/>
              <a:t>Tries</a:t>
            </a:r>
          </a:p>
        </p:txBody>
      </p:sp>
      <p:sp>
        <p:nvSpPr>
          <p:cNvPr id="3" name="Content Placeholder 2">
            <a:extLst>
              <a:ext uri="{FF2B5EF4-FFF2-40B4-BE49-F238E27FC236}">
                <a16:creationId xmlns:a16="http://schemas.microsoft.com/office/drawing/2014/main" id="{269A321F-6946-C141-970B-DB97CEA872B3}"/>
              </a:ext>
            </a:extLst>
          </p:cNvPr>
          <p:cNvSpPr>
            <a:spLocks noGrp="1"/>
          </p:cNvSpPr>
          <p:nvPr>
            <p:ph idx="1"/>
          </p:nvPr>
        </p:nvSpPr>
        <p:spPr/>
        <p:txBody>
          <a:bodyPr/>
          <a:lstStyle/>
          <a:p>
            <a:r>
              <a:rPr lang="en-US" sz="2585" dirty="0"/>
              <a:t>A </a:t>
            </a:r>
            <a:r>
              <a:rPr lang="en-US" sz="2585" dirty="0" err="1"/>
              <a:t>trie</a:t>
            </a:r>
            <a:r>
              <a:rPr lang="en-US" sz="2585" dirty="0"/>
              <a:t> is a tree data structure to index strings</a:t>
            </a:r>
          </a:p>
          <a:p>
            <a:pPr marL="422041" indent="-422041">
              <a:buFont typeface="Arial" panose="020B0604020202020204" pitchFamily="34" charset="0"/>
              <a:buChar char="•"/>
            </a:pPr>
            <a:r>
              <a:rPr lang="en-US" sz="2585" dirty="0"/>
              <a:t>For each prefix of each length in the set of strings a separate path is created</a:t>
            </a:r>
          </a:p>
          <a:p>
            <a:pPr marL="422041" indent="-422041">
              <a:buFont typeface="Arial" panose="020B0604020202020204" pitchFamily="34" charset="0"/>
              <a:buChar char="•"/>
            </a:pPr>
            <a:r>
              <a:rPr lang="en-US" sz="2585" dirty="0"/>
              <a:t>Strings are looked up by following the prefix path</a:t>
            </a:r>
          </a:p>
          <a:p>
            <a:r>
              <a:rPr lang="en-US" sz="2585" dirty="0"/>
              <a:t>Example: </a:t>
            </a:r>
            <a:r>
              <a:rPr lang="en-US" sz="2585" dirty="0" err="1"/>
              <a:t>trie</a:t>
            </a:r>
            <a:r>
              <a:rPr lang="en-US" sz="2585" dirty="0"/>
              <a:t> for {a, to, tea, ted, ten, </a:t>
            </a:r>
            <a:r>
              <a:rPr lang="en-US" sz="2585" dirty="0" err="1"/>
              <a:t>i</a:t>
            </a:r>
            <a:r>
              <a:rPr lang="en-US" sz="2585" dirty="0"/>
              <a:t>, in, inn}</a:t>
            </a:r>
          </a:p>
        </p:txBody>
      </p:sp>
      <p:sp>
        <p:nvSpPr>
          <p:cNvPr id="4" name="Footer Placeholder 3">
            <a:extLst>
              <a:ext uri="{FF2B5EF4-FFF2-40B4-BE49-F238E27FC236}">
                <a16:creationId xmlns:a16="http://schemas.microsoft.com/office/drawing/2014/main" id="{B02D8B9F-665C-8448-918D-F2674288FEB7}"/>
              </a:ext>
            </a:extLst>
          </p:cNvPr>
          <p:cNvSpPr>
            <a:spLocks noGrp="1"/>
          </p:cNvSpPr>
          <p:nvPr>
            <p:ph type="ftr" sz="quarter" idx="10"/>
          </p:nvPr>
        </p:nvSpPr>
        <p:spPr/>
        <p:txBody>
          <a:bodyPr/>
          <a:lstStyle/>
          <a:p>
            <a:pPr>
              <a:defRPr/>
            </a:pPr>
            <a:r>
              <a:rPr lang="fr-CH"/>
              <a:t>©2023, Karl Aberer, EPFL-IC, Laboratoire de systèmes d'informations répartis </a:t>
            </a:r>
            <a:endParaRPr lang="en-GB"/>
          </a:p>
        </p:txBody>
      </p:sp>
      <p:sp>
        <p:nvSpPr>
          <p:cNvPr id="8" name="Oval 62">
            <a:extLst>
              <a:ext uri="{FF2B5EF4-FFF2-40B4-BE49-F238E27FC236}">
                <a16:creationId xmlns:a16="http://schemas.microsoft.com/office/drawing/2014/main" id="{7F71A931-7C2F-594A-A4FE-2C2E9153D882}"/>
              </a:ext>
            </a:extLst>
          </p:cNvPr>
          <p:cNvSpPr>
            <a:spLocks noChangeArrowheads="1"/>
          </p:cNvSpPr>
          <p:nvPr/>
        </p:nvSpPr>
        <p:spPr bwMode="auto">
          <a:xfrm>
            <a:off x="4770468" y="3893871"/>
            <a:ext cx="133350" cy="133350"/>
          </a:xfrm>
          <a:prstGeom prst="ellipse">
            <a:avLst/>
          </a:prstGeom>
          <a:noFill/>
          <a:ln w="9525" algn="ctr">
            <a:solidFill>
              <a:schemeClr val="tx1"/>
            </a:solidFill>
            <a:round/>
            <a:headEnd/>
            <a:tailEnd/>
          </a:ln>
        </p:spPr>
        <p:txBody>
          <a:bodyPr wrap="none" anchor="ctr"/>
          <a:lstStyle/>
          <a:p>
            <a:endParaRPr lang="fr-FR" sz="1108">
              <a:latin typeface="Calibri" charset="0"/>
              <a:ea typeface="Calibri" charset="0"/>
              <a:cs typeface="Calibri" charset="0"/>
            </a:endParaRPr>
          </a:p>
        </p:txBody>
      </p:sp>
      <p:sp>
        <p:nvSpPr>
          <p:cNvPr id="10" name="Oval 64">
            <a:extLst>
              <a:ext uri="{FF2B5EF4-FFF2-40B4-BE49-F238E27FC236}">
                <a16:creationId xmlns:a16="http://schemas.microsoft.com/office/drawing/2014/main" id="{936370FA-B0D3-FF41-A347-B515E1F5870A}"/>
              </a:ext>
            </a:extLst>
          </p:cNvPr>
          <p:cNvSpPr>
            <a:spLocks noChangeArrowheads="1"/>
          </p:cNvSpPr>
          <p:nvPr/>
        </p:nvSpPr>
        <p:spPr bwMode="auto">
          <a:xfrm>
            <a:off x="4371883" y="4625098"/>
            <a:ext cx="133350" cy="133350"/>
          </a:xfrm>
          <a:prstGeom prst="ellipse">
            <a:avLst/>
          </a:prstGeom>
          <a:noFill/>
          <a:ln w="9525" algn="ctr">
            <a:solidFill>
              <a:schemeClr val="tx1"/>
            </a:solidFill>
            <a:round/>
            <a:headEnd/>
            <a:tailEnd/>
          </a:ln>
        </p:spPr>
        <p:txBody>
          <a:bodyPr wrap="none" anchor="ctr"/>
          <a:lstStyle/>
          <a:p>
            <a:endParaRPr lang="fr-FR" sz="1108">
              <a:latin typeface="Calibri" charset="0"/>
              <a:ea typeface="Calibri" charset="0"/>
              <a:cs typeface="Calibri" charset="0"/>
            </a:endParaRPr>
          </a:p>
        </p:txBody>
      </p:sp>
      <p:sp>
        <p:nvSpPr>
          <p:cNvPr id="11" name="Oval 65">
            <a:extLst>
              <a:ext uri="{FF2B5EF4-FFF2-40B4-BE49-F238E27FC236}">
                <a16:creationId xmlns:a16="http://schemas.microsoft.com/office/drawing/2014/main" id="{B3F331CA-60AB-404D-A22E-62222F7AC5DD}"/>
              </a:ext>
            </a:extLst>
          </p:cNvPr>
          <p:cNvSpPr>
            <a:spLocks noChangeArrowheads="1"/>
          </p:cNvSpPr>
          <p:nvPr/>
        </p:nvSpPr>
        <p:spPr bwMode="auto">
          <a:xfrm>
            <a:off x="5103110" y="4625098"/>
            <a:ext cx="133350" cy="133350"/>
          </a:xfrm>
          <a:prstGeom prst="ellipse">
            <a:avLst/>
          </a:prstGeom>
          <a:noFill/>
          <a:ln w="9525" algn="ctr">
            <a:solidFill>
              <a:schemeClr val="tx1"/>
            </a:solidFill>
            <a:round/>
            <a:headEnd/>
            <a:tailEnd/>
          </a:ln>
        </p:spPr>
        <p:txBody>
          <a:bodyPr wrap="none" anchor="ctr"/>
          <a:lstStyle/>
          <a:p>
            <a:endParaRPr lang="fr-FR" sz="1108">
              <a:latin typeface="Calibri" charset="0"/>
              <a:ea typeface="Calibri" charset="0"/>
              <a:cs typeface="Calibri" charset="0"/>
            </a:endParaRPr>
          </a:p>
        </p:txBody>
      </p:sp>
      <p:cxnSp>
        <p:nvCxnSpPr>
          <p:cNvPr id="13" name="AutoShape 67">
            <a:extLst>
              <a:ext uri="{FF2B5EF4-FFF2-40B4-BE49-F238E27FC236}">
                <a16:creationId xmlns:a16="http://schemas.microsoft.com/office/drawing/2014/main" id="{1D11BCD5-B691-FE4F-9745-C5666C7B5186}"/>
              </a:ext>
            </a:extLst>
          </p:cNvPr>
          <p:cNvCxnSpPr>
            <a:cxnSpLocks noChangeShapeType="1"/>
            <a:stCxn id="8" idx="4"/>
            <a:endCxn id="10" idx="0"/>
          </p:cNvCxnSpPr>
          <p:nvPr/>
        </p:nvCxnSpPr>
        <p:spPr bwMode="auto">
          <a:xfrm flipH="1">
            <a:off x="4439291" y="4027220"/>
            <a:ext cx="398585" cy="597877"/>
          </a:xfrm>
          <a:prstGeom prst="straightConnector1">
            <a:avLst/>
          </a:prstGeom>
          <a:noFill/>
          <a:ln w="12700">
            <a:solidFill>
              <a:schemeClr val="tx1"/>
            </a:solidFill>
            <a:round/>
            <a:headEnd/>
            <a:tailEnd/>
          </a:ln>
        </p:spPr>
      </p:cxnSp>
      <p:cxnSp>
        <p:nvCxnSpPr>
          <p:cNvPr id="14" name="AutoShape 68">
            <a:extLst>
              <a:ext uri="{FF2B5EF4-FFF2-40B4-BE49-F238E27FC236}">
                <a16:creationId xmlns:a16="http://schemas.microsoft.com/office/drawing/2014/main" id="{6A68190B-8EC9-C946-9208-C7BA8B3BD4CE}"/>
              </a:ext>
            </a:extLst>
          </p:cNvPr>
          <p:cNvCxnSpPr>
            <a:cxnSpLocks noChangeShapeType="1"/>
            <a:stCxn id="8" idx="4"/>
            <a:endCxn id="11" idx="0"/>
          </p:cNvCxnSpPr>
          <p:nvPr/>
        </p:nvCxnSpPr>
        <p:spPr bwMode="auto">
          <a:xfrm>
            <a:off x="4837876" y="4027220"/>
            <a:ext cx="332642" cy="597877"/>
          </a:xfrm>
          <a:prstGeom prst="straightConnector1">
            <a:avLst/>
          </a:prstGeom>
          <a:noFill/>
          <a:ln w="12700">
            <a:solidFill>
              <a:schemeClr val="tx1"/>
            </a:solidFill>
            <a:round/>
            <a:headEnd/>
            <a:tailEnd/>
          </a:ln>
        </p:spPr>
      </p:cxnSp>
      <p:sp>
        <p:nvSpPr>
          <p:cNvPr id="15" name="Rectangle 69">
            <a:extLst>
              <a:ext uri="{FF2B5EF4-FFF2-40B4-BE49-F238E27FC236}">
                <a16:creationId xmlns:a16="http://schemas.microsoft.com/office/drawing/2014/main" id="{B5D7FFC0-0D7A-084F-AD62-1408BB322AE3}"/>
              </a:ext>
            </a:extLst>
          </p:cNvPr>
          <p:cNvSpPr>
            <a:spLocks noChangeArrowheads="1"/>
          </p:cNvSpPr>
          <p:nvPr/>
        </p:nvSpPr>
        <p:spPr bwMode="auto">
          <a:xfrm>
            <a:off x="4526651" y="4349605"/>
            <a:ext cx="224742" cy="291170"/>
          </a:xfrm>
          <a:prstGeom prst="rect">
            <a:avLst/>
          </a:prstGeom>
          <a:noFill/>
          <a:ln w="12700" algn="ctr">
            <a:noFill/>
            <a:miter lim="800000"/>
            <a:headEnd/>
            <a:tailEnd/>
          </a:ln>
        </p:spPr>
        <p:txBody>
          <a:bodyPr wrap="none">
            <a:spAutoFit/>
          </a:bodyPr>
          <a:lstStyle/>
          <a:p>
            <a:r>
              <a:rPr lang="en-US" sz="1292" b="1" dirty="0" err="1">
                <a:latin typeface="Calibri" charset="0"/>
                <a:ea typeface="Calibri" charset="0"/>
                <a:cs typeface="Calibri" charset="0"/>
              </a:rPr>
              <a:t>i</a:t>
            </a:r>
            <a:endParaRPr lang="en-US" sz="1292" b="1" dirty="0">
              <a:latin typeface="Calibri" charset="0"/>
              <a:ea typeface="Calibri" charset="0"/>
              <a:cs typeface="Calibri" charset="0"/>
            </a:endParaRPr>
          </a:p>
        </p:txBody>
      </p:sp>
      <p:sp>
        <p:nvSpPr>
          <p:cNvPr id="16" name="Rectangle 70">
            <a:extLst>
              <a:ext uri="{FF2B5EF4-FFF2-40B4-BE49-F238E27FC236}">
                <a16:creationId xmlns:a16="http://schemas.microsoft.com/office/drawing/2014/main" id="{39EF5734-2BA6-B944-84D3-7F1818F7D8C5}"/>
              </a:ext>
            </a:extLst>
          </p:cNvPr>
          <p:cNvSpPr>
            <a:spLocks noChangeArrowheads="1"/>
          </p:cNvSpPr>
          <p:nvPr/>
        </p:nvSpPr>
        <p:spPr bwMode="auto">
          <a:xfrm>
            <a:off x="5078638" y="4349605"/>
            <a:ext cx="242375" cy="291170"/>
          </a:xfrm>
          <a:prstGeom prst="rect">
            <a:avLst/>
          </a:prstGeom>
          <a:noFill/>
          <a:ln w="12700" algn="ctr">
            <a:noFill/>
            <a:miter lim="800000"/>
            <a:headEnd/>
            <a:tailEnd/>
          </a:ln>
        </p:spPr>
        <p:txBody>
          <a:bodyPr wrap="none">
            <a:spAutoFit/>
          </a:bodyPr>
          <a:lstStyle/>
          <a:p>
            <a:r>
              <a:rPr lang="en-US" sz="1292" b="1">
                <a:latin typeface="Calibri" charset="0"/>
                <a:ea typeface="Calibri" charset="0"/>
                <a:cs typeface="Calibri" charset="0"/>
              </a:rPr>
              <a:t>t</a:t>
            </a:r>
          </a:p>
        </p:txBody>
      </p:sp>
      <p:sp>
        <p:nvSpPr>
          <p:cNvPr id="17" name="Oval 71">
            <a:extLst>
              <a:ext uri="{FF2B5EF4-FFF2-40B4-BE49-F238E27FC236}">
                <a16:creationId xmlns:a16="http://schemas.microsoft.com/office/drawing/2014/main" id="{7A1A4069-F996-EB44-94D2-15C9BF6564E7}"/>
              </a:ext>
            </a:extLst>
          </p:cNvPr>
          <p:cNvSpPr>
            <a:spLocks noChangeArrowheads="1"/>
          </p:cNvSpPr>
          <p:nvPr/>
        </p:nvSpPr>
        <p:spPr bwMode="auto">
          <a:xfrm>
            <a:off x="3970368" y="5356324"/>
            <a:ext cx="133350" cy="133350"/>
          </a:xfrm>
          <a:prstGeom prst="ellipse">
            <a:avLst/>
          </a:prstGeom>
          <a:noFill/>
          <a:ln w="9525" algn="ctr">
            <a:solidFill>
              <a:schemeClr val="tx1"/>
            </a:solidFill>
            <a:round/>
            <a:headEnd/>
            <a:tailEnd/>
          </a:ln>
        </p:spPr>
        <p:txBody>
          <a:bodyPr wrap="none" anchor="ctr"/>
          <a:lstStyle/>
          <a:p>
            <a:endParaRPr lang="fr-FR" sz="1108">
              <a:latin typeface="Calibri" charset="0"/>
              <a:ea typeface="Calibri" charset="0"/>
              <a:cs typeface="Calibri" charset="0"/>
            </a:endParaRPr>
          </a:p>
        </p:txBody>
      </p:sp>
      <p:sp>
        <p:nvSpPr>
          <p:cNvPr id="18" name="Oval 72">
            <a:extLst>
              <a:ext uri="{FF2B5EF4-FFF2-40B4-BE49-F238E27FC236}">
                <a16:creationId xmlns:a16="http://schemas.microsoft.com/office/drawing/2014/main" id="{49E9D6FC-069F-C347-BC7C-38C11FB38B9B}"/>
              </a:ext>
            </a:extLst>
          </p:cNvPr>
          <p:cNvSpPr>
            <a:spLocks noChangeArrowheads="1"/>
          </p:cNvSpPr>
          <p:nvPr/>
        </p:nvSpPr>
        <p:spPr bwMode="auto">
          <a:xfrm>
            <a:off x="5501693" y="5356324"/>
            <a:ext cx="133350" cy="133350"/>
          </a:xfrm>
          <a:prstGeom prst="ellipse">
            <a:avLst/>
          </a:prstGeom>
          <a:noFill/>
          <a:ln w="9525" algn="ctr">
            <a:solidFill>
              <a:schemeClr val="tx1"/>
            </a:solidFill>
            <a:round/>
            <a:headEnd/>
            <a:tailEnd/>
          </a:ln>
        </p:spPr>
        <p:txBody>
          <a:bodyPr wrap="none" anchor="ctr"/>
          <a:lstStyle/>
          <a:p>
            <a:endParaRPr lang="fr-FR" sz="1108">
              <a:latin typeface="Calibri" charset="0"/>
              <a:ea typeface="Calibri" charset="0"/>
              <a:cs typeface="Calibri" charset="0"/>
            </a:endParaRPr>
          </a:p>
        </p:txBody>
      </p:sp>
      <p:cxnSp>
        <p:nvCxnSpPr>
          <p:cNvPr id="19" name="AutoShape 73">
            <a:extLst>
              <a:ext uri="{FF2B5EF4-FFF2-40B4-BE49-F238E27FC236}">
                <a16:creationId xmlns:a16="http://schemas.microsoft.com/office/drawing/2014/main" id="{2CE631B4-75BA-6249-A0AF-EED24E54E91E}"/>
              </a:ext>
            </a:extLst>
          </p:cNvPr>
          <p:cNvCxnSpPr>
            <a:cxnSpLocks noChangeShapeType="1"/>
            <a:endCxn id="17" idx="0"/>
          </p:cNvCxnSpPr>
          <p:nvPr/>
        </p:nvCxnSpPr>
        <p:spPr bwMode="auto">
          <a:xfrm flipH="1">
            <a:off x="4037776" y="4758447"/>
            <a:ext cx="398585" cy="597877"/>
          </a:xfrm>
          <a:prstGeom prst="straightConnector1">
            <a:avLst/>
          </a:prstGeom>
          <a:noFill/>
          <a:ln w="12700">
            <a:solidFill>
              <a:schemeClr val="tx1"/>
            </a:solidFill>
            <a:round/>
            <a:headEnd/>
            <a:tailEnd/>
          </a:ln>
        </p:spPr>
      </p:cxnSp>
      <p:cxnSp>
        <p:nvCxnSpPr>
          <p:cNvPr id="20" name="AutoShape 74">
            <a:extLst>
              <a:ext uri="{FF2B5EF4-FFF2-40B4-BE49-F238E27FC236}">
                <a16:creationId xmlns:a16="http://schemas.microsoft.com/office/drawing/2014/main" id="{C3620168-F904-F84D-AD9A-9B1AD2ABDDA5}"/>
              </a:ext>
            </a:extLst>
          </p:cNvPr>
          <p:cNvCxnSpPr>
            <a:cxnSpLocks noChangeShapeType="1"/>
            <a:endCxn id="18" idx="0"/>
          </p:cNvCxnSpPr>
          <p:nvPr/>
        </p:nvCxnSpPr>
        <p:spPr bwMode="auto">
          <a:xfrm>
            <a:off x="5236459" y="4758447"/>
            <a:ext cx="332642" cy="597877"/>
          </a:xfrm>
          <a:prstGeom prst="straightConnector1">
            <a:avLst/>
          </a:prstGeom>
          <a:noFill/>
          <a:ln w="12700">
            <a:solidFill>
              <a:schemeClr val="tx1"/>
            </a:solidFill>
            <a:round/>
            <a:headEnd/>
            <a:tailEnd/>
          </a:ln>
        </p:spPr>
      </p:cxnSp>
      <p:sp>
        <p:nvSpPr>
          <p:cNvPr id="21" name="Rectangle 75">
            <a:extLst>
              <a:ext uri="{FF2B5EF4-FFF2-40B4-BE49-F238E27FC236}">
                <a16:creationId xmlns:a16="http://schemas.microsoft.com/office/drawing/2014/main" id="{BCB118D3-8D25-3648-839D-E1AACB89D88D}"/>
              </a:ext>
            </a:extLst>
          </p:cNvPr>
          <p:cNvSpPr>
            <a:spLocks noChangeArrowheads="1"/>
          </p:cNvSpPr>
          <p:nvPr/>
        </p:nvSpPr>
        <p:spPr bwMode="auto">
          <a:xfrm>
            <a:off x="3878581" y="5085228"/>
            <a:ext cx="272832" cy="291170"/>
          </a:xfrm>
          <a:prstGeom prst="rect">
            <a:avLst/>
          </a:prstGeom>
          <a:noFill/>
          <a:ln w="12700" algn="ctr">
            <a:noFill/>
            <a:miter lim="800000"/>
            <a:headEnd/>
            <a:tailEnd/>
          </a:ln>
        </p:spPr>
        <p:txBody>
          <a:bodyPr wrap="none">
            <a:spAutoFit/>
          </a:bodyPr>
          <a:lstStyle/>
          <a:p>
            <a:r>
              <a:rPr lang="en-US" sz="1292" b="1" dirty="0">
                <a:latin typeface="Calibri" charset="0"/>
                <a:ea typeface="Calibri" charset="0"/>
                <a:cs typeface="Calibri" charset="0"/>
              </a:rPr>
              <a:t>n</a:t>
            </a:r>
          </a:p>
        </p:txBody>
      </p:sp>
      <p:sp>
        <p:nvSpPr>
          <p:cNvPr id="22" name="Rectangle 76">
            <a:extLst>
              <a:ext uri="{FF2B5EF4-FFF2-40B4-BE49-F238E27FC236}">
                <a16:creationId xmlns:a16="http://schemas.microsoft.com/office/drawing/2014/main" id="{98E02A35-FC7B-3E4A-9C11-E90C3CB7D015}"/>
              </a:ext>
            </a:extLst>
          </p:cNvPr>
          <p:cNvSpPr>
            <a:spLocks noChangeArrowheads="1"/>
          </p:cNvSpPr>
          <p:nvPr/>
        </p:nvSpPr>
        <p:spPr bwMode="auto">
          <a:xfrm>
            <a:off x="5445988" y="5085228"/>
            <a:ext cx="268022" cy="291170"/>
          </a:xfrm>
          <a:prstGeom prst="rect">
            <a:avLst/>
          </a:prstGeom>
          <a:noFill/>
          <a:ln w="12700" algn="ctr">
            <a:noFill/>
            <a:miter lim="800000"/>
            <a:headEnd/>
            <a:tailEnd/>
          </a:ln>
        </p:spPr>
        <p:txBody>
          <a:bodyPr wrap="none">
            <a:spAutoFit/>
          </a:bodyPr>
          <a:lstStyle/>
          <a:p>
            <a:r>
              <a:rPr lang="en-US" sz="1292" b="1" dirty="0">
                <a:latin typeface="Calibri" charset="0"/>
                <a:ea typeface="Calibri" charset="0"/>
                <a:cs typeface="Calibri" charset="0"/>
              </a:rPr>
              <a:t>e</a:t>
            </a:r>
          </a:p>
        </p:txBody>
      </p:sp>
      <p:sp>
        <p:nvSpPr>
          <p:cNvPr id="23" name="Oval 77">
            <a:extLst>
              <a:ext uri="{FF2B5EF4-FFF2-40B4-BE49-F238E27FC236}">
                <a16:creationId xmlns:a16="http://schemas.microsoft.com/office/drawing/2014/main" id="{6CBB18AB-A2C3-5449-A826-E9CE0650F970}"/>
              </a:ext>
            </a:extLst>
          </p:cNvPr>
          <p:cNvSpPr>
            <a:spLocks noChangeArrowheads="1"/>
          </p:cNvSpPr>
          <p:nvPr/>
        </p:nvSpPr>
        <p:spPr bwMode="auto">
          <a:xfrm>
            <a:off x="3794522" y="4619236"/>
            <a:ext cx="133350" cy="133350"/>
          </a:xfrm>
          <a:prstGeom prst="ellipse">
            <a:avLst/>
          </a:prstGeom>
          <a:noFill/>
          <a:ln w="9525" algn="ctr">
            <a:solidFill>
              <a:schemeClr val="tx1"/>
            </a:solidFill>
            <a:round/>
            <a:headEnd/>
            <a:tailEnd/>
          </a:ln>
        </p:spPr>
        <p:txBody>
          <a:bodyPr wrap="none" anchor="ctr"/>
          <a:lstStyle/>
          <a:p>
            <a:endParaRPr lang="fr-FR" sz="1108">
              <a:latin typeface="Calibri" charset="0"/>
              <a:ea typeface="Calibri" charset="0"/>
              <a:cs typeface="Calibri" charset="0"/>
            </a:endParaRPr>
          </a:p>
        </p:txBody>
      </p:sp>
      <p:cxnSp>
        <p:nvCxnSpPr>
          <p:cNvPr id="24" name="AutoShape 78">
            <a:extLst>
              <a:ext uri="{FF2B5EF4-FFF2-40B4-BE49-F238E27FC236}">
                <a16:creationId xmlns:a16="http://schemas.microsoft.com/office/drawing/2014/main" id="{68AA5876-8711-394E-B40D-B24E9E327DF7}"/>
              </a:ext>
            </a:extLst>
          </p:cNvPr>
          <p:cNvCxnSpPr>
            <a:cxnSpLocks noChangeShapeType="1"/>
            <a:stCxn id="8" idx="4"/>
            <a:endCxn id="23" idx="0"/>
          </p:cNvCxnSpPr>
          <p:nvPr/>
        </p:nvCxnSpPr>
        <p:spPr bwMode="auto">
          <a:xfrm flipH="1">
            <a:off x="3861930" y="4027221"/>
            <a:ext cx="975946" cy="592015"/>
          </a:xfrm>
          <a:prstGeom prst="straightConnector1">
            <a:avLst/>
          </a:prstGeom>
          <a:noFill/>
          <a:ln w="12700">
            <a:solidFill>
              <a:schemeClr val="tx1"/>
            </a:solidFill>
            <a:round/>
            <a:headEnd/>
            <a:tailEnd/>
          </a:ln>
        </p:spPr>
      </p:cxnSp>
      <p:sp>
        <p:nvSpPr>
          <p:cNvPr id="25" name="Rectangle 79">
            <a:extLst>
              <a:ext uri="{FF2B5EF4-FFF2-40B4-BE49-F238E27FC236}">
                <a16:creationId xmlns:a16="http://schemas.microsoft.com/office/drawing/2014/main" id="{7D9192EB-C653-7340-96F3-1702D5B1B92A}"/>
              </a:ext>
            </a:extLst>
          </p:cNvPr>
          <p:cNvSpPr>
            <a:spLocks noChangeArrowheads="1"/>
          </p:cNvSpPr>
          <p:nvPr/>
        </p:nvSpPr>
        <p:spPr bwMode="auto">
          <a:xfrm>
            <a:off x="3796128" y="4349605"/>
            <a:ext cx="266420" cy="291170"/>
          </a:xfrm>
          <a:prstGeom prst="rect">
            <a:avLst/>
          </a:prstGeom>
          <a:noFill/>
          <a:ln w="12700" algn="ctr">
            <a:noFill/>
            <a:miter lim="800000"/>
            <a:headEnd/>
            <a:tailEnd/>
          </a:ln>
        </p:spPr>
        <p:txBody>
          <a:bodyPr wrap="none">
            <a:spAutoFit/>
          </a:bodyPr>
          <a:lstStyle/>
          <a:p>
            <a:r>
              <a:rPr lang="en-US" sz="1292" b="1">
                <a:latin typeface="Calibri" charset="0"/>
                <a:ea typeface="Calibri" charset="0"/>
                <a:cs typeface="Calibri" charset="0"/>
              </a:rPr>
              <a:t>a</a:t>
            </a:r>
          </a:p>
        </p:txBody>
      </p:sp>
      <p:sp>
        <p:nvSpPr>
          <p:cNvPr id="27" name="Oval 71">
            <a:extLst>
              <a:ext uri="{FF2B5EF4-FFF2-40B4-BE49-F238E27FC236}">
                <a16:creationId xmlns:a16="http://schemas.microsoft.com/office/drawing/2014/main" id="{7BA1750A-9BA0-E341-9DB8-47FE990035D0}"/>
              </a:ext>
            </a:extLst>
          </p:cNvPr>
          <p:cNvSpPr>
            <a:spLocks noChangeArrowheads="1"/>
          </p:cNvSpPr>
          <p:nvPr/>
        </p:nvSpPr>
        <p:spPr bwMode="auto">
          <a:xfrm>
            <a:off x="3527822" y="6087552"/>
            <a:ext cx="133350" cy="133350"/>
          </a:xfrm>
          <a:prstGeom prst="ellipse">
            <a:avLst/>
          </a:prstGeom>
          <a:noFill/>
          <a:ln w="9525" algn="ctr">
            <a:solidFill>
              <a:schemeClr val="tx1"/>
            </a:solidFill>
            <a:round/>
            <a:headEnd/>
            <a:tailEnd/>
          </a:ln>
        </p:spPr>
        <p:txBody>
          <a:bodyPr wrap="none" anchor="ctr"/>
          <a:lstStyle/>
          <a:p>
            <a:endParaRPr lang="fr-FR" sz="1108">
              <a:latin typeface="Calibri" charset="0"/>
              <a:ea typeface="Calibri" charset="0"/>
              <a:cs typeface="Calibri" charset="0"/>
            </a:endParaRPr>
          </a:p>
        </p:txBody>
      </p:sp>
      <p:cxnSp>
        <p:nvCxnSpPr>
          <p:cNvPr id="28" name="AutoShape 73">
            <a:extLst>
              <a:ext uri="{FF2B5EF4-FFF2-40B4-BE49-F238E27FC236}">
                <a16:creationId xmlns:a16="http://schemas.microsoft.com/office/drawing/2014/main" id="{60FEC923-A70D-E040-ACDD-5322FA131A8E}"/>
              </a:ext>
            </a:extLst>
          </p:cNvPr>
          <p:cNvCxnSpPr>
            <a:cxnSpLocks noChangeShapeType="1"/>
            <a:endCxn id="27" idx="0"/>
          </p:cNvCxnSpPr>
          <p:nvPr/>
        </p:nvCxnSpPr>
        <p:spPr bwMode="auto">
          <a:xfrm flipH="1">
            <a:off x="3595229" y="5489674"/>
            <a:ext cx="398585" cy="597877"/>
          </a:xfrm>
          <a:prstGeom prst="straightConnector1">
            <a:avLst/>
          </a:prstGeom>
          <a:noFill/>
          <a:ln w="12700">
            <a:solidFill>
              <a:schemeClr val="tx1"/>
            </a:solidFill>
            <a:round/>
            <a:headEnd/>
            <a:tailEnd/>
          </a:ln>
        </p:spPr>
      </p:cxnSp>
      <p:sp>
        <p:nvSpPr>
          <p:cNvPr id="29" name="Rectangle 75">
            <a:extLst>
              <a:ext uri="{FF2B5EF4-FFF2-40B4-BE49-F238E27FC236}">
                <a16:creationId xmlns:a16="http://schemas.microsoft.com/office/drawing/2014/main" id="{BBBEA358-7022-C443-BA5E-4DD25AFD719B}"/>
              </a:ext>
            </a:extLst>
          </p:cNvPr>
          <p:cNvSpPr>
            <a:spLocks noChangeArrowheads="1"/>
          </p:cNvSpPr>
          <p:nvPr/>
        </p:nvSpPr>
        <p:spPr bwMode="auto">
          <a:xfrm>
            <a:off x="3436035" y="5816456"/>
            <a:ext cx="272832" cy="291170"/>
          </a:xfrm>
          <a:prstGeom prst="rect">
            <a:avLst/>
          </a:prstGeom>
          <a:noFill/>
          <a:ln w="12700" algn="ctr">
            <a:noFill/>
            <a:miter lim="800000"/>
            <a:headEnd/>
            <a:tailEnd/>
          </a:ln>
        </p:spPr>
        <p:txBody>
          <a:bodyPr wrap="none">
            <a:spAutoFit/>
          </a:bodyPr>
          <a:lstStyle/>
          <a:p>
            <a:r>
              <a:rPr lang="en-US" sz="1292" b="1" dirty="0">
                <a:latin typeface="Calibri" charset="0"/>
                <a:ea typeface="Calibri" charset="0"/>
                <a:cs typeface="Calibri" charset="0"/>
              </a:rPr>
              <a:t>n</a:t>
            </a:r>
          </a:p>
        </p:txBody>
      </p:sp>
      <p:sp>
        <p:nvSpPr>
          <p:cNvPr id="30" name="Oval 71">
            <a:extLst>
              <a:ext uri="{FF2B5EF4-FFF2-40B4-BE49-F238E27FC236}">
                <a16:creationId xmlns:a16="http://schemas.microsoft.com/office/drawing/2014/main" id="{2296629E-BBC7-254B-82C9-0DC61F7B04DE}"/>
              </a:ext>
            </a:extLst>
          </p:cNvPr>
          <p:cNvSpPr>
            <a:spLocks noChangeArrowheads="1"/>
          </p:cNvSpPr>
          <p:nvPr/>
        </p:nvSpPr>
        <p:spPr bwMode="auto">
          <a:xfrm>
            <a:off x="4678017" y="5347603"/>
            <a:ext cx="133350" cy="133350"/>
          </a:xfrm>
          <a:prstGeom prst="ellipse">
            <a:avLst/>
          </a:prstGeom>
          <a:noFill/>
          <a:ln w="9525" algn="ctr">
            <a:solidFill>
              <a:schemeClr val="tx1"/>
            </a:solidFill>
            <a:round/>
            <a:headEnd/>
            <a:tailEnd/>
          </a:ln>
        </p:spPr>
        <p:txBody>
          <a:bodyPr wrap="none" anchor="ctr"/>
          <a:lstStyle/>
          <a:p>
            <a:endParaRPr lang="fr-FR" sz="1108">
              <a:latin typeface="Calibri" charset="0"/>
              <a:ea typeface="Calibri" charset="0"/>
              <a:cs typeface="Calibri" charset="0"/>
            </a:endParaRPr>
          </a:p>
        </p:txBody>
      </p:sp>
      <p:cxnSp>
        <p:nvCxnSpPr>
          <p:cNvPr id="31" name="AutoShape 73">
            <a:extLst>
              <a:ext uri="{FF2B5EF4-FFF2-40B4-BE49-F238E27FC236}">
                <a16:creationId xmlns:a16="http://schemas.microsoft.com/office/drawing/2014/main" id="{9391B77C-FF38-D649-AC2E-B0009ECC52A9}"/>
              </a:ext>
            </a:extLst>
          </p:cNvPr>
          <p:cNvCxnSpPr>
            <a:cxnSpLocks noChangeShapeType="1"/>
            <a:endCxn id="30" idx="0"/>
          </p:cNvCxnSpPr>
          <p:nvPr/>
        </p:nvCxnSpPr>
        <p:spPr bwMode="auto">
          <a:xfrm flipH="1">
            <a:off x="4745425" y="4749726"/>
            <a:ext cx="398585" cy="597877"/>
          </a:xfrm>
          <a:prstGeom prst="straightConnector1">
            <a:avLst/>
          </a:prstGeom>
          <a:noFill/>
          <a:ln w="12700">
            <a:solidFill>
              <a:schemeClr val="tx1"/>
            </a:solidFill>
            <a:round/>
            <a:headEnd/>
            <a:tailEnd/>
          </a:ln>
        </p:spPr>
      </p:cxnSp>
      <p:sp>
        <p:nvSpPr>
          <p:cNvPr id="32" name="Rectangle 75">
            <a:extLst>
              <a:ext uri="{FF2B5EF4-FFF2-40B4-BE49-F238E27FC236}">
                <a16:creationId xmlns:a16="http://schemas.microsoft.com/office/drawing/2014/main" id="{D718A23C-6F28-DF4B-BF2C-22C37685CAF5}"/>
              </a:ext>
            </a:extLst>
          </p:cNvPr>
          <p:cNvSpPr>
            <a:spLocks noChangeArrowheads="1"/>
          </p:cNvSpPr>
          <p:nvPr/>
        </p:nvSpPr>
        <p:spPr bwMode="auto">
          <a:xfrm>
            <a:off x="4585429" y="5076507"/>
            <a:ext cx="274434" cy="291170"/>
          </a:xfrm>
          <a:prstGeom prst="rect">
            <a:avLst/>
          </a:prstGeom>
          <a:noFill/>
          <a:ln w="12700" algn="ctr">
            <a:noFill/>
            <a:miter lim="800000"/>
            <a:headEnd/>
            <a:tailEnd/>
          </a:ln>
        </p:spPr>
        <p:txBody>
          <a:bodyPr wrap="none">
            <a:spAutoFit/>
          </a:bodyPr>
          <a:lstStyle/>
          <a:p>
            <a:r>
              <a:rPr lang="en-US" sz="1292" b="1" dirty="0">
                <a:latin typeface="Calibri" charset="0"/>
                <a:ea typeface="Calibri" charset="0"/>
                <a:cs typeface="Calibri" charset="0"/>
              </a:rPr>
              <a:t>o</a:t>
            </a:r>
          </a:p>
        </p:txBody>
      </p:sp>
      <p:sp>
        <p:nvSpPr>
          <p:cNvPr id="33" name="Oval 72">
            <a:extLst>
              <a:ext uri="{FF2B5EF4-FFF2-40B4-BE49-F238E27FC236}">
                <a16:creationId xmlns:a16="http://schemas.microsoft.com/office/drawing/2014/main" id="{D42A765A-7D6E-C04D-B1FB-6A255FCFAB00}"/>
              </a:ext>
            </a:extLst>
          </p:cNvPr>
          <p:cNvSpPr>
            <a:spLocks noChangeArrowheads="1"/>
          </p:cNvSpPr>
          <p:nvPr/>
        </p:nvSpPr>
        <p:spPr bwMode="auto">
          <a:xfrm>
            <a:off x="5899526" y="6086763"/>
            <a:ext cx="133350" cy="133350"/>
          </a:xfrm>
          <a:prstGeom prst="ellipse">
            <a:avLst/>
          </a:prstGeom>
          <a:noFill/>
          <a:ln w="9525" algn="ctr">
            <a:solidFill>
              <a:schemeClr val="tx1"/>
            </a:solidFill>
            <a:round/>
            <a:headEnd/>
            <a:tailEnd/>
          </a:ln>
        </p:spPr>
        <p:txBody>
          <a:bodyPr wrap="none" anchor="ctr"/>
          <a:lstStyle/>
          <a:p>
            <a:endParaRPr lang="fr-FR" sz="1108">
              <a:latin typeface="Calibri" charset="0"/>
              <a:ea typeface="Calibri" charset="0"/>
              <a:cs typeface="Calibri" charset="0"/>
            </a:endParaRPr>
          </a:p>
        </p:txBody>
      </p:sp>
      <p:cxnSp>
        <p:nvCxnSpPr>
          <p:cNvPr id="34" name="AutoShape 74">
            <a:extLst>
              <a:ext uri="{FF2B5EF4-FFF2-40B4-BE49-F238E27FC236}">
                <a16:creationId xmlns:a16="http://schemas.microsoft.com/office/drawing/2014/main" id="{905979F5-13F9-A246-BD43-59A0939AF4F0}"/>
              </a:ext>
            </a:extLst>
          </p:cNvPr>
          <p:cNvCxnSpPr>
            <a:cxnSpLocks noChangeShapeType="1"/>
            <a:endCxn id="33" idx="0"/>
          </p:cNvCxnSpPr>
          <p:nvPr/>
        </p:nvCxnSpPr>
        <p:spPr bwMode="auto">
          <a:xfrm>
            <a:off x="5634292" y="5488886"/>
            <a:ext cx="332642" cy="597877"/>
          </a:xfrm>
          <a:prstGeom prst="straightConnector1">
            <a:avLst/>
          </a:prstGeom>
          <a:noFill/>
          <a:ln w="12700">
            <a:solidFill>
              <a:schemeClr val="tx1"/>
            </a:solidFill>
            <a:round/>
            <a:headEnd/>
            <a:tailEnd/>
          </a:ln>
        </p:spPr>
      </p:cxnSp>
      <p:sp>
        <p:nvSpPr>
          <p:cNvPr id="35" name="Rectangle 76">
            <a:extLst>
              <a:ext uri="{FF2B5EF4-FFF2-40B4-BE49-F238E27FC236}">
                <a16:creationId xmlns:a16="http://schemas.microsoft.com/office/drawing/2014/main" id="{13F7D466-EFEF-5C4C-B44C-367AA548B09C}"/>
              </a:ext>
            </a:extLst>
          </p:cNvPr>
          <p:cNvSpPr>
            <a:spLocks noChangeArrowheads="1"/>
          </p:cNvSpPr>
          <p:nvPr/>
        </p:nvSpPr>
        <p:spPr bwMode="auto">
          <a:xfrm>
            <a:off x="5844374" y="5815667"/>
            <a:ext cx="272832" cy="291170"/>
          </a:xfrm>
          <a:prstGeom prst="rect">
            <a:avLst/>
          </a:prstGeom>
          <a:noFill/>
          <a:ln w="12700" algn="ctr">
            <a:noFill/>
            <a:miter lim="800000"/>
            <a:headEnd/>
            <a:tailEnd/>
          </a:ln>
        </p:spPr>
        <p:txBody>
          <a:bodyPr wrap="none">
            <a:spAutoFit/>
          </a:bodyPr>
          <a:lstStyle/>
          <a:p>
            <a:r>
              <a:rPr lang="en-US" sz="1292" b="1" dirty="0">
                <a:latin typeface="Calibri" charset="0"/>
                <a:ea typeface="Calibri" charset="0"/>
                <a:cs typeface="Calibri" charset="0"/>
              </a:rPr>
              <a:t>n</a:t>
            </a:r>
          </a:p>
        </p:txBody>
      </p:sp>
      <p:sp>
        <p:nvSpPr>
          <p:cNvPr id="36" name="Oval 71">
            <a:extLst>
              <a:ext uri="{FF2B5EF4-FFF2-40B4-BE49-F238E27FC236}">
                <a16:creationId xmlns:a16="http://schemas.microsoft.com/office/drawing/2014/main" id="{2B6F4239-453F-6046-B3B6-151E93717575}"/>
              </a:ext>
            </a:extLst>
          </p:cNvPr>
          <p:cNvSpPr>
            <a:spLocks noChangeArrowheads="1"/>
          </p:cNvSpPr>
          <p:nvPr/>
        </p:nvSpPr>
        <p:spPr bwMode="auto">
          <a:xfrm>
            <a:off x="5075849" y="6078042"/>
            <a:ext cx="133350" cy="133350"/>
          </a:xfrm>
          <a:prstGeom prst="ellipse">
            <a:avLst/>
          </a:prstGeom>
          <a:noFill/>
          <a:ln w="9525" algn="ctr">
            <a:solidFill>
              <a:schemeClr val="tx1"/>
            </a:solidFill>
            <a:round/>
            <a:headEnd/>
            <a:tailEnd/>
          </a:ln>
        </p:spPr>
        <p:txBody>
          <a:bodyPr wrap="none" anchor="ctr"/>
          <a:lstStyle/>
          <a:p>
            <a:endParaRPr lang="fr-FR" sz="1108">
              <a:latin typeface="Calibri" charset="0"/>
              <a:ea typeface="Calibri" charset="0"/>
              <a:cs typeface="Calibri" charset="0"/>
            </a:endParaRPr>
          </a:p>
        </p:txBody>
      </p:sp>
      <p:cxnSp>
        <p:nvCxnSpPr>
          <p:cNvPr id="37" name="AutoShape 73">
            <a:extLst>
              <a:ext uri="{FF2B5EF4-FFF2-40B4-BE49-F238E27FC236}">
                <a16:creationId xmlns:a16="http://schemas.microsoft.com/office/drawing/2014/main" id="{6BA640DD-49E7-A845-B887-AEEDFF923A57}"/>
              </a:ext>
            </a:extLst>
          </p:cNvPr>
          <p:cNvCxnSpPr>
            <a:cxnSpLocks noChangeShapeType="1"/>
            <a:endCxn id="36" idx="0"/>
          </p:cNvCxnSpPr>
          <p:nvPr/>
        </p:nvCxnSpPr>
        <p:spPr bwMode="auto">
          <a:xfrm flipH="1">
            <a:off x="5143257" y="5480165"/>
            <a:ext cx="398585" cy="597877"/>
          </a:xfrm>
          <a:prstGeom prst="straightConnector1">
            <a:avLst/>
          </a:prstGeom>
          <a:noFill/>
          <a:ln w="12700">
            <a:solidFill>
              <a:schemeClr val="tx1"/>
            </a:solidFill>
            <a:round/>
            <a:headEnd/>
            <a:tailEnd/>
          </a:ln>
        </p:spPr>
      </p:cxnSp>
      <p:sp>
        <p:nvSpPr>
          <p:cNvPr id="38" name="Rectangle 75">
            <a:extLst>
              <a:ext uri="{FF2B5EF4-FFF2-40B4-BE49-F238E27FC236}">
                <a16:creationId xmlns:a16="http://schemas.microsoft.com/office/drawing/2014/main" id="{9357EED0-CF61-3040-AE8F-7C955F05ABEE}"/>
              </a:ext>
            </a:extLst>
          </p:cNvPr>
          <p:cNvSpPr>
            <a:spLocks noChangeArrowheads="1"/>
          </p:cNvSpPr>
          <p:nvPr/>
        </p:nvSpPr>
        <p:spPr bwMode="auto">
          <a:xfrm>
            <a:off x="4983570" y="5806946"/>
            <a:ext cx="266420" cy="291170"/>
          </a:xfrm>
          <a:prstGeom prst="rect">
            <a:avLst/>
          </a:prstGeom>
          <a:noFill/>
          <a:ln w="12700" algn="ctr">
            <a:noFill/>
            <a:miter lim="800000"/>
            <a:headEnd/>
            <a:tailEnd/>
          </a:ln>
        </p:spPr>
        <p:txBody>
          <a:bodyPr wrap="none">
            <a:spAutoFit/>
          </a:bodyPr>
          <a:lstStyle/>
          <a:p>
            <a:r>
              <a:rPr lang="en-US" sz="1292" b="1" dirty="0">
                <a:latin typeface="Calibri" charset="0"/>
                <a:ea typeface="Calibri" charset="0"/>
                <a:cs typeface="Calibri" charset="0"/>
              </a:rPr>
              <a:t>a</a:t>
            </a:r>
          </a:p>
        </p:txBody>
      </p:sp>
      <p:sp>
        <p:nvSpPr>
          <p:cNvPr id="39" name="Oval 71">
            <a:extLst>
              <a:ext uri="{FF2B5EF4-FFF2-40B4-BE49-F238E27FC236}">
                <a16:creationId xmlns:a16="http://schemas.microsoft.com/office/drawing/2014/main" id="{98B2A0C4-1B21-304B-BD78-5BE2677347FE}"/>
              </a:ext>
            </a:extLst>
          </p:cNvPr>
          <p:cNvSpPr>
            <a:spLocks noChangeArrowheads="1"/>
          </p:cNvSpPr>
          <p:nvPr/>
        </p:nvSpPr>
        <p:spPr bwMode="auto">
          <a:xfrm>
            <a:off x="5501072" y="6078042"/>
            <a:ext cx="133350" cy="133350"/>
          </a:xfrm>
          <a:prstGeom prst="ellipse">
            <a:avLst/>
          </a:prstGeom>
          <a:noFill/>
          <a:ln w="9525" algn="ctr">
            <a:solidFill>
              <a:schemeClr val="tx1"/>
            </a:solidFill>
            <a:round/>
            <a:headEnd/>
            <a:tailEnd/>
          </a:ln>
        </p:spPr>
        <p:txBody>
          <a:bodyPr wrap="none" anchor="ctr"/>
          <a:lstStyle/>
          <a:p>
            <a:endParaRPr lang="fr-FR" sz="1108">
              <a:latin typeface="Calibri" charset="0"/>
              <a:ea typeface="Calibri" charset="0"/>
              <a:cs typeface="Calibri" charset="0"/>
            </a:endParaRPr>
          </a:p>
        </p:txBody>
      </p:sp>
      <p:sp>
        <p:nvSpPr>
          <p:cNvPr id="40" name="Rectangle 75">
            <a:extLst>
              <a:ext uri="{FF2B5EF4-FFF2-40B4-BE49-F238E27FC236}">
                <a16:creationId xmlns:a16="http://schemas.microsoft.com/office/drawing/2014/main" id="{55C5CB8F-E7A0-8643-8B73-CC67A10E8B12}"/>
              </a:ext>
            </a:extLst>
          </p:cNvPr>
          <p:cNvSpPr>
            <a:spLocks noChangeArrowheads="1"/>
          </p:cNvSpPr>
          <p:nvPr/>
        </p:nvSpPr>
        <p:spPr bwMode="auto">
          <a:xfrm>
            <a:off x="5409285" y="5806946"/>
            <a:ext cx="272832" cy="291170"/>
          </a:xfrm>
          <a:prstGeom prst="rect">
            <a:avLst/>
          </a:prstGeom>
          <a:noFill/>
          <a:ln w="12700" algn="ctr">
            <a:noFill/>
            <a:miter lim="800000"/>
            <a:headEnd/>
            <a:tailEnd/>
          </a:ln>
        </p:spPr>
        <p:txBody>
          <a:bodyPr wrap="none">
            <a:spAutoFit/>
          </a:bodyPr>
          <a:lstStyle/>
          <a:p>
            <a:r>
              <a:rPr lang="en-US" sz="1292" b="1" dirty="0">
                <a:latin typeface="Calibri" charset="0"/>
                <a:ea typeface="Calibri" charset="0"/>
                <a:cs typeface="Calibri" charset="0"/>
              </a:rPr>
              <a:t>d</a:t>
            </a:r>
          </a:p>
        </p:txBody>
      </p:sp>
      <p:cxnSp>
        <p:nvCxnSpPr>
          <p:cNvPr id="41" name="AutoShape 73">
            <a:extLst>
              <a:ext uri="{FF2B5EF4-FFF2-40B4-BE49-F238E27FC236}">
                <a16:creationId xmlns:a16="http://schemas.microsoft.com/office/drawing/2014/main" id="{A8456195-7466-0746-912F-7C6160E9D9A4}"/>
              </a:ext>
            </a:extLst>
          </p:cNvPr>
          <p:cNvCxnSpPr>
            <a:cxnSpLocks noChangeShapeType="1"/>
            <a:stCxn id="18" idx="4"/>
            <a:endCxn id="39" idx="7"/>
          </p:cNvCxnSpPr>
          <p:nvPr/>
        </p:nvCxnSpPr>
        <p:spPr bwMode="auto">
          <a:xfrm>
            <a:off x="5568368" y="5489674"/>
            <a:ext cx="46525" cy="607896"/>
          </a:xfrm>
          <a:prstGeom prst="straightConnector1">
            <a:avLst/>
          </a:prstGeom>
          <a:noFill/>
          <a:ln w="12700">
            <a:solidFill>
              <a:schemeClr val="tx1"/>
            </a:solidFill>
            <a:round/>
            <a:headEnd/>
            <a:tailEnd/>
          </a:ln>
        </p:spPr>
      </p:cxnSp>
      <p:sp>
        <p:nvSpPr>
          <p:cNvPr id="44" name="Rectangle 66">
            <a:extLst>
              <a:ext uri="{FF2B5EF4-FFF2-40B4-BE49-F238E27FC236}">
                <a16:creationId xmlns:a16="http://schemas.microsoft.com/office/drawing/2014/main" id="{08174FEF-2F00-3C44-A286-09253F892EEF}"/>
              </a:ext>
            </a:extLst>
          </p:cNvPr>
          <p:cNvSpPr>
            <a:spLocks noChangeArrowheads="1"/>
          </p:cNvSpPr>
          <p:nvPr/>
        </p:nvSpPr>
        <p:spPr bwMode="auto">
          <a:xfrm>
            <a:off x="3588593" y="4770170"/>
            <a:ext cx="266420" cy="291170"/>
          </a:xfrm>
          <a:prstGeom prst="rect">
            <a:avLst/>
          </a:prstGeom>
          <a:noFill/>
          <a:ln w="9525" algn="ctr">
            <a:noFill/>
            <a:miter lim="800000"/>
            <a:headEnd/>
            <a:tailEnd/>
          </a:ln>
        </p:spPr>
        <p:txBody>
          <a:bodyPr wrap="none">
            <a:spAutoFit/>
          </a:bodyPr>
          <a:lstStyle/>
          <a:p>
            <a:pPr algn="l"/>
            <a:r>
              <a:rPr lang="en-US" sz="1292" b="1" dirty="0">
                <a:latin typeface="Calibri" charset="0"/>
                <a:ea typeface="Calibri" charset="0"/>
                <a:cs typeface="Calibri" charset="0"/>
              </a:rPr>
              <a:t>a</a:t>
            </a:r>
          </a:p>
        </p:txBody>
      </p:sp>
      <p:sp>
        <p:nvSpPr>
          <p:cNvPr id="45" name="Rectangle 66">
            <a:extLst>
              <a:ext uri="{FF2B5EF4-FFF2-40B4-BE49-F238E27FC236}">
                <a16:creationId xmlns:a16="http://schemas.microsoft.com/office/drawing/2014/main" id="{50FE5F48-FE85-FB42-8163-501EDB31BCFC}"/>
              </a:ext>
            </a:extLst>
          </p:cNvPr>
          <p:cNvSpPr>
            <a:spLocks noChangeArrowheads="1"/>
          </p:cNvSpPr>
          <p:nvPr/>
        </p:nvSpPr>
        <p:spPr bwMode="auto">
          <a:xfrm>
            <a:off x="4145718" y="5347603"/>
            <a:ext cx="312906" cy="291170"/>
          </a:xfrm>
          <a:prstGeom prst="rect">
            <a:avLst/>
          </a:prstGeom>
          <a:noFill/>
          <a:ln w="9525" algn="ctr">
            <a:noFill/>
            <a:miter lim="800000"/>
            <a:headEnd/>
            <a:tailEnd/>
          </a:ln>
        </p:spPr>
        <p:txBody>
          <a:bodyPr wrap="none">
            <a:spAutoFit/>
          </a:bodyPr>
          <a:lstStyle/>
          <a:p>
            <a:pPr algn="l"/>
            <a:r>
              <a:rPr lang="en-US" sz="1292" b="1" dirty="0">
                <a:latin typeface="Calibri" charset="0"/>
                <a:ea typeface="Calibri" charset="0"/>
                <a:cs typeface="Calibri" charset="0"/>
              </a:rPr>
              <a:t>in</a:t>
            </a:r>
          </a:p>
        </p:txBody>
      </p:sp>
      <p:sp>
        <p:nvSpPr>
          <p:cNvPr id="46" name="Rectangle 66">
            <a:extLst>
              <a:ext uri="{FF2B5EF4-FFF2-40B4-BE49-F238E27FC236}">
                <a16:creationId xmlns:a16="http://schemas.microsoft.com/office/drawing/2014/main" id="{68216E2E-4923-B94C-9DFE-7557117966F9}"/>
              </a:ext>
            </a:extLst>
          </p:cNvPr>
          <p:cNvSpPr>
            <a:spLocks noChangeArrowheads="1"/>
          </p:cNvSpPr>
          <p:nvPr/>
        </p:nvSpPr>
        <p:spPr bwMode="auto">
          <a:xfrm>
            <a:off x="3753621" y="6011386"/>
            <a:ext cx="401072" cy="291170"/>
          </a:xfrm>
          <a:prstGeom prst="rect">
            <a:avLst/>
          </a:prstGeom>
          <a:noFill/>
          <a:ln w="9525" algn="ctr">
            <a:noFill/>
            <a:miter lim="800000"/>
            <a:headEnd/>
            <a:tailEnd/>
          </a:ln>
        </p:spPr>
        <p:txBody>
          <a:bodyPr wrap="none">
            <a:spAutoFit/>
          </a:bodyPr>
          <a:lstStyle/>
          <a:p>
            <a:pPr algn="l"/>
            <a:r>
              <a:rPr lang="en-US" sz="1292" b="1" dirty="0">
                <a:latin typeface="Calibri" charset="0"/>
                <a:ea typeface="Calibri" charset="0"/>
                <a:cs typeface="Calibri" charset="0"/>
              </a:rPr>
              <a:t>inn</a:t>
            </a:r>
          </a:p>
        </p:txBody>
      </p:sp>
      <p:sp>
        <p:nvSpPr>
          <p:cNvPr id="47" name="Rectangle 66">
            <a:extLst>
              <a:ext uri="{FF2B5EF4-FFF2-40B4-BE49-F238E27FC236}">
                <a16:creationId xmlns:a16="http://schemas.microsoft.com/office/drawing/2014/main" id="{7C9807A6-C71E-FA4C-A698-DA62CFB55028}"/>
              </a:ext>
            </a:extLst>
          </p:cNvPr>
          <p:cNvSpPr>
            <a:spLocks noChangeArrowheads="1"/>
          </p:cNvSpPr>
          <p:nvPr/>
        </p:nvSpPr>
        <p:spPr bwMode="auto">
          <a:xfrm>
            <a:off x="4870085" y="5344554"/>
            <a:ext cx="330540" cy="291170"/>
          </a:xfrm>
          <a:prstGeom prst="rect">
            <a:avLst/>
          </a:prstGeom>
          <a:noFill/>
          <a:ln w="9525" algn="ctr">
            <a:noFill/>
            <a:miter lim="800000"/>
            <a:headEnd/>
            <a:tailEnd/>
          </a:ln>
        </p:spPr>
        <p:txBody>
          <a:bodyPr wrap="none">
            <a:spAutoFit/>
          </a:bodyPr>
          <a:lstStyle/>
          <a:p>
            <a:pPr algn="l"/>
            <a:r>
              <a:rPr lang="en-US" sz="1292" b="1" dirty="0">
                <a:latin typeface="Calibri" charset="0"/>
                <a:ea typeface="Calibri" charset="0"/>
                <a:cs typeface="Calibri" charset="0"/>
              </a:rPr>
              <a:t>to</a:t>
            </a:r>
          </a:p>
        </p:txBody>
      </p:sp>
      <p:sp>
        <p:nvSpPr>
          <p:cNvPr id="48" name="Rectangle 66">
            <a:extLst>
              <a:ext uri="{FF2B5EF4-FFF2-40B4-BE49-F238E27FC236}">
                <a16:creationId xmlns:a16="http://schemas.microsoft.com/office/drawing/2014/main" id="{37119A98-A7F2-5C4E-9CA6-BAF8FFDD93C9}"/>
              </a:ext>
            </a:extLst>
          </p:cNvPr>
          <p:cNvSpPr>
            <a:spLocks noChangeArrowheads="1"/>
          </p:cNvSpPr>
          <p:nvPr/>
        </p:nvSpPr>
        <p:spPr bwMode="auto">
          <a:xfrm>
            <a:off x="4502638" y="4644182"/>
            <a:ext cx="224742" cy="291170"/>
          </a:xfrm>
          <a:prstGeom prst="rect">
            <a:avLst/>
          </a:prstGeom>
          <a:noFill/>
          <a:ln w="9525" algn="ctr">
            <a:noFill/>
            <a:miter lim="800000"/>
            <a:headEnd/>
            <a:tailEnd/>
          </a:ln>
        </p:spPr>
        <p:txBody>
          <a:bodyPr wrap="none">
            <a:spAutoFit/>
          </a:bodyPr>
          <a:lstStyle/>
          <a:p>
            <a:pPr algn="l"/>
            <a:r>
              <a:rPr lang="en-US" sz="1292" b="1" dirty="0" err="1">
                <a:latin typeface="Calibri" charset="0"/>
                <a:ea typeface="Calibri" charset="0"/>
                <a:cs typeface="Calibri" charset="0"/>
              </a:rPr>
              <a:t>i</a:t>
            </a:r>
            <a:endParaRPr lang="en-US" sz="1292" b="1" dirty="0">
              <a:latin typeface="Calibri" charset="0"/>
              <a:ea typeface="Calibri" charset="0"/>
              <a:cs typeface="Calibri" charset="0"/>
            </a:endParaRPr>
          </a:p>
        </p:txBody>
      </p:sp>
      <p:sp>
        <p:nvSpPr>
          <p:cNvPr id="49" name="Rectangle 66">
            <a:extLst>
              <a:ext uri="{FF2B5EF4-FFF2-40B4-BE49-F238E27FC236}">
                <a16:creationId xmlns:a16="http://schemas.microsoft.com/office/drawing/2014/main" id="{EC6D210D-F517-674F-987C-C301F4D9B324}"/>
              </a:ext>
            </a:extLst>
          </p:cNvPr>
          <p:cNvSpPr>
            <a:spLocks noChangeArrowheads="1"/>
          </p:cNvSpPr>
          <p:nvPr/>
        </p:nvSpPr>
        <p:spPr bwMode="auto">
          <a:xfrm>
            <a:off x="4722491" y="6029175"/>
            <a:ext cx="405432" cy="291170"/>
          </a:xfrm>
          <a:prstGeom prst="rect">
            <a:avLst/>
          </a:prstGeom>
          <a:noFill/>
          <a:ln w="9525" algn="ctr">
            <a:noFill/>
            <a:miter lim="800000"/>
            <a:headEnd/>
            <a:tailEnd/>
          </a:ln>
        </p:spPr>
        <p:txBody>
          <a:bodyPr wrap="none">
            <a:spAutoFit/>
          </a:bodyPr>
          <a:lstStyle/>
          <a:p>
            <a:pPr algn="l"/>
            <a:r>
              <a:rPr lang="en-US" sz="1292" b="1" dirty="0">
                <a:latin typeface="Calibri" charset="0"/>
                <a:ea typeface="Calibri" charset="0"/>
                <a:cs typeface="Calibri" charset="0"/>
              </a:rPr>
              <a:t>tea</a:t>
            </a:r>
          </a:p>
        </p:txBody>
      </p:sp>
      <p:sp>
        <p:nvSpPr>
          <p:cNvPr id="50" name="Rectangle 66">
            <a:extLst>
              <a:ext uri="{FF2B5EF4-FFF2-40B4-BE49-F238E27FC236}">
                <a16:creationId xmlns:a16="http://schemas.microsoft.com/office/drawing/2014/main" id="{D4AF1BA5-42E3-6C42-9C83-3510C4D91AE2}"/>
              </a:ext>
            </a:extLst>
          </p:cNvPr>
          <p:cNvSpPr>
            <a:spLocks noChangeArrowheads="1"/>
          </p:cNvSpPr>
          <p:nvPr/>
        </p:nvSpPr>
        <p:spPr bwMode="auto">
          <a:xfrm>
            <a:off x="5232229" y="6097570"/>
            <a:ext cx="411844" cy="291170"/>
          </a:xfrm>
          <a:prstGeom prst="rect">
            <a:avLst/>
          </a:prstGeom>
          <a:noFill/>
          <a:ln w="9525" algn="ctr">
            <a:noFill/>
            <a:miter lim="800000"/>
            <a:headEnd/>
            <a:tailEnd/>
          </a:ln>
        </p:spPr>
        <p:txBody>
          <a:bodyPr wrap="none">
            <a:spAutoFit/>
          </a:bodyPr>
          <a:lstStyle/>
          <a:p>
            <a:pPr algn="l"/>
            <a:r>
              <a:rPr lang="en-US" sz="1292" b="1" dirty="0">
                <a:latin typeface="Calibri" charset="0"/>
                <a:ea typeface="Calibri" charset="0"/>
                <a:cs typeface="Calibri" charset="0"/>
              </a:rPr>
              <a:t>ted</a:t>
            </a:r>
          </a:p>
        </p:txBody>
      </p:sp>
      <p:sp>
        <p:nvSpPr>
          <p:cNvPr id="52" name="Rectangle 66">
            <a:extLst>
              <a:ext uri="{FF2B5EF4-FFF2-40B4-BE49-F238E27FC236}">
                <a16:creationId xmlns:a16="http://schemas.microsoft.com/office/drawing/2014/main" id="{C6D3A324-8E4D-E947-A372-42C32633B81C}"/>
              </a:ext>
            </a:extLst>
          </p:cNvPr>
          <p:cNvSpPr>
            <a:spLocks noChangeArrowheads="1"/>
          </p:cNvSpPr>
          <p:nvPr/>
        </p:nvSpPr>
        <p:spPr bwMode="auto">
          <a:xfrm>
            <a:off x="6077186" y="6087392"/>
            <a:ext cx="411844" cy="291170"/>
          </a:xfrm>
          <a:prstGeom prst="rect">
            <a:avLst/>
          </a:prstGeom>
          <a:noFill/>
          <a:ln w="9525" algn="ctr">
            <a:noFill/>
            <a:miter lim="800000"/>
            <a:headEnd/>
            <a:tailEnd/>
          </a:ln>
        </p:spPr>
        <p:txBody>
          <a:bodyPr wrap="none">
            <a:spAutoFit/>
          </a:bodyPr>
          <a:lstStyle/>
          <a:p>
            <a:pPr algn="l"/>
            <a:r>
              <a:rPr lang="en-US" sz="1292" b="1" dirty="0">
                <a:latin typeface="Calibri" charset="0"/>
                <a:ea typeface="Calibri" charset="0"/>
                <a:cs typeface="Calibri" charset="0"/>
              </a:rPr>
              <a:t>ten</a:t>
            </a:r>
          </a:p>
        </p:txBody>
      </p:sp>
    </p:spTree>
    <p:extLst>
      <p:ext uri="{BB962C8B-B14F-4D97-AF65-F5344CB8AC3E}">
        <p14:creationId xmlns:p14="http://schemas.microsoft.com/office/powerpoint/2010/main" val="1585695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bwMode="auto">
          <a:xfrm>
            <a:off x="1811216" y="2220041"/>
            <a:ext cx="4662628" cy="682456"/>
          </a:xfrm>
          <a:prstGeom prst="roundRect">
            <a:avLst/>
          </a:prstGeom>
          <a:solidFill>
            <a:schemeClr val="bg1">
              <a:lumMod val="85000"/>
            </a:schemeClr>
          </a:solidFill>
          <a:ln w="9525" cap="flat" cmpd="sng" algn="ctr">
            <a:noFill/>
            <a:prstDash val="solid"/>
            <a:round/>
            <a:headEnd type="none" w="med" len="med"/>
            <a:tailEnd type="none" w="med" len="med"/>
          </a:ln>
          <a:effectLst/>
        </p:spPr>
        <p:txBody>
          <a:bodyPr anchor="ctr">
            <a:spAutoFit/>
          </a:bodyPr>
          <a:lstStyle/>
          <a:p>
            <a:pPr algn="ctr">
              <a:defRPr/>
            </a:pPr>
            <a:endParaRPr lang="fr-FR" sz="1704" dirty="0">
              <a:latin typeface="Calibri"/>
              <a:cs typeface="Calibri"/>
            </a:endParaRPr>
          </a:p>
          <a:p>
            <a:pPr algn="ctr">
              <a:defRPr/>
            </a:pPr>
            <a:endParaRPr lang="fr-FR" sz="1704" dirty="0">
              <a:latin typeface="Calibri"/>
              <a:cs typeface="Calibri"/>
            </a:endParaRPr>
          </a:p>
        </p:txBody>
      </p:sp>
      <p:sp>
        <p:nvSpPr>
          <p:cNvPr id="52226" name="Rectangle 49"/>
          <p:cNvSpPr>
            <a:spLocks noChangeArrowheads="1"/>
          </p:cNvSpPr>
          <p:nvPr/>
        </p:nvSpPr>
        <p:spPr bwMode="auto">
          <a:xfrm>
            <a:off x="3506212" y="2223779"/>
            <a:ext cx="1640560" cy="2884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77906" tIns="38952" rIns="77906" bIns="38952">
            <a:spAutoFit/>
          </a:bodyPr>
          <a:lstStyle/>
          <a:p>
            <a:pPr algn="ctr"/>
            <a:r>
              <a:rPr lang="en-US" sz="1363">
                <a:latin typeface="Calibri" charset="0"/>
                <a:cs typeface="Calibri" charset="0"/>
              </a:rPr>
              <a:t>1. feature extraction </a:t>
            </a:r>
          </a:p>
        </p:txBody>
      </p:sp>
      <p:sp>
        <p:nvSpPr>
          <p:cNvPr id="54" name="Rounded Rectangle 53"/>
          <p:cNvSpPr/>
          <p:nvPr/>
        </p:nvSpPr>
        <p:spPr bwMode="auto">
          <a:xfrm>
            <a:off x="4327170" y="2980704"/>
            <a:ext cx="2330637" cy="2571192"/>
          </a:xfrm>
          <a:prstGeom prst="roundRect">
            <a:avLst>
              <a:gd name="adj" fmla="val 8902"/>
            </a:avLst>
          </a:prstGeom>
          <a:solidFill>
            <a:schemeClr val="bg1">
              <a:lumMod val="50000"/>
            </a:schemeClr>
          </a:solidFill>
          <a:ln w="9525" cap="flat" cmpd="sng" algn="ctr">
            <a:noFill/>
            <a:prstDash val="solid"/>
            <a:round/>
            <a:headEnd type="none" w="med" len="med"/>
            <a:tailEnd type="none" w="med" len="med"/>
          </a:ln>
          <a:effectLst/>
        </p:spPr>
        <p:txBody>
          <a:bodyPr anchor="ctr">
            <a:spAutoFit/>
          </a:bodyPr>
          <a:lstStyle/>
          <a:p>
            <a:pPr algn="ctr">
              <a:defRPr/>
            </a:pPr>
            <a:endParaRPr lang="fr-FR" sz="1704" dirty="0">
              <a:latin typeface="Calibri"/>
              <a:cs typeface="Calibri"/>
            </a:endParaRPr>
          </a:p>
          <a:p>
            <a:pPr algn="ctr">
              <a:defRPr/>
            </a:pPr>
            <a:endParaRPr lang="fr-FR" sz="1704" dirty="0">
              <a:latin typeface="Calibri"/>
              <a:cs typeface="Calibri"/>
            </a:endParaRPr>
          </a:p>
          <a:p>
            <a:pPr algn="ctr">
              <a:defRPr/>
            </a:pPr>
            <a:endParaRPr lang="fr-FR" sz="1704" dirty="0">
              <a:latin typeface="Calibri"/>
              <a:cs typeface="Calibri"/>
            </a:endParaRPr>
          </a:p>
          <a:p>
            <a:pPr algn="ctr">
              <a:defRPr/>
            </a:pPr>
            <a:endParaRPr lang="fr-FR" sz="1704" dirty="0">
              <a:latin typeface="Calibri"/>
              <a:cs typeface="Calibri"/>
            </a:endParaRPr>
          </a:p>
          <a:p>
            <a:pPr algn="ctr">
              <a:defRPr/>
            </a:pPr>
            <a:endParaRPr lang="fr-FR" sz="1704" dirty="0">
              <a:latin typeface="Calibri"/>
              <a:cs typeface="Calibri"/>
            </a:endParaRPr>
          </a:p>
          <a:p>
            <a:pPr algn="ctr">
              <a:defRPr/>
            </a:pPr>
            <a:endParaRPr lang="fr-FR" sz="1704" dirty="0">
              <a:latin typeface="Calibri"/>
              <a:cs typeface="Calibri"/>
            </a:endParaRPr>
          </a:p>
          <a:p>
            <a:pPr algn="ctr">
              <a:defRPr/>
            </a:pPr>
            <a:endParaRPr lang="fr-FR" sz="1704" dirty="0">
              <a:latin typeface="Calibri"/>
              <a:cs typeface="Calibri"/>
            </a:endParaRPr>
          </a:p>
          <a:p>
            <a:pPr algn="ctr">
              <a:defRPr/>
            </a:pPr>
            <a:endParaRPr lang="fr-FR" sz="1704" dirty="0">
              <a:latin typeface="Calibri"/>
              <a:cs typeface="Calibri"/>
            </a:endParaRPr>
          </a:p>
          <a:p>
            <a:pPr algn="ctr">
              <a:defRPr/>
            </a:pPr>
            <a:endParaRPr lang="fr-FR" sz="1704" dirty="0">
              <a:latin typeface="Calibri"/>
              <a:cs typeface="Calibri"/>
            </a:endParaRPr>
          </a:p>
        </p:txBody>
      </p:sp>
      <p:sp>
        <p:nvSpPr>
          <p:cNvPr id="53" name="Rounded Rectangle 52"/>
          <p:cNvSpPr/>
          <p:nvPr/>
        </p:nvSpPr>
        <p:spPr bwMode="auto">
          <a:xfrm>
            <a:off x="1504161" y="2992246"/>
            <a:ext cx="2146676" cy="3063473"/>
          </a:xfrm>
          <a:prstGeom prst="roundRect">
            <a:avLst>
              <a:gd name="adj" fmla="val 8902"/>
            </a:avLst>
          </a:prstGeom>
          <a:solidFill>
            <a:schemeClr val="bg1">
              <a:lumMod val="85000"/>
            </a:schemeClr>
          </a:solidFill>
          <a:ln w="9525" cap="flat" cmpd="sng" algn="ctr">
            <a:noFill/>
            <a:prstDash val="solid"/>
            <a:round/>
            <a:headEnd type="none" w="med" len="med"/>
            <a:tailEnd type="none" w="med" len="med"/>
          </a:ln>
          <a:effectLst/>
        </p:spPr>
        <p:txBody>
          <a:bodyPr anchor="ctr">
            <a:spAutoFit/>
          </a:bodyPr>
          <a:lstStyle/>
          <a:p>
            <a:pPr algn="ctr">
              <a:defRPr/>
            </a:pPr>
            <a:endParaRPr lang="fr-FR" sz="1704" dirty="0">
              <a:latin typeface="Calibri"/>
              <a:cs typeface="Calibri"/>
            </a:endParaRPr>
          </a:p>
          <a:p>
            <a:pPr algn="ctr">
              <a:defRPr/>
            </a:pPr>
            <a:endParaRPr lang="fr-FR" sz="1704" dirty="0">
              <a:latin typeface="Calibri"/>
              <a:cs typeface="Calibri"/>
            </a:endParaRPr>
          </a:p>
          <a:p>
            <a:pPr algn="ctr">
              <a:defRPr/>
            </a:pPr>
            <a:endParaRPr lang="fr-FR" sz="1704" dirty="0">
              <a:latin typeface="Calibri"/>
              <a:cs typeface="Calibri"/>
            </a:endParaRPr>
          </a:p>
          <a:p>
            <a:pPr algn="ctr">
              <a:defRPr/>
            </a:pPr>
            <a:endParaRPr lang="fr-FR" sz="1704" dirty="0">
              <a:latin typeface="Calibri"/>
              <a:cs typeface="Calibri"/>
            </a:endParaRPr>
          </a:p>
          <a:p>
            <a:pPr algn="ctr">
              <a:defRPr/>
            </a:pPr>
            <a:endParaRPr lang="fr-FR" sz="1704" dirty="0">
              <a:latin typeface="Calibri"/>
              <a:cs typeface="Calibri"/>
            </a:endParaRPr>
          </a:p>
          <a:p>
            <a:pPr algn="ctr">
              <a:defRPr/>
            </a:pPr>
            <a:endParaRPr lang="fr-FR" sz="1704" dirty="0">
              <a:latin typeface="Calibri"/>
              <a:cs typeface="Calibri"/>
            </a:endParaRPr>
          </a:p>
          <a:p>
            <a:pPr algn="ctr">
              <a:defRPr/>
            </a:pPr>
            <a:endParaRPr lang="fr-FR" sz="1704" dirty="0">
              <a:latin typeface="Calibri"/>
              <a:cs typeface="Calibri"/>
            </a:endParaRPr>
          </a:p>
          <a:p>
            <a:pPr algn="ctr">
              <a:defRPr/>
            </a:pPr>
            <a:endParaRPr lang="fr-FR" sz="1704" dirty="0">
              <a:latin typeface="Calibri"/>
              <a:cs typeface="Calibri"/>
            </a:endParaRPr>
          </a:p>
          <a:p>
            <a:pPr algn="ctr">
              <a:defRPr/>
            </a:pPr>
            <a:endParaRPr lang="fr-FR" sz="1704" dirty="0">
              <a:latin typeface="Calibri"/>
              <a:cs typeface="Calibri"/>
            </a:endParaRPr>
          </a:p>
          <a:p>
            <a:pPr algn="ctr">
              <a:defRPr/>
            </a:pPr>
            <a:endParaRPr lang="fr-FR" sz="1704" dirty="0">
              <a:latin typeface="Calibri"/>
              <a:cs typeface="Calibri"/>
            </a:endParaRPr>
          </a:p>
          <a:p>
            <a:pPr algn="ctr">
              <a:defRPr/>
            </a:pPr>
            <a:endParaRPr lang="fr-FR" sz="1704" dirty="0">
              <a:latin typeface="Calibri"/>
              <a:cs typeface="Calibri"/>
            </a:endParaRPr>
          </a:p>
        </p:txBody>
      </p:sp>
      <p:sp>
        <p:nvSpPr>
          <p:cNvPr id="52229" name="Rectangle 2"/>
          <p:cNvSpPr>
            <a:spLocks noGrp="1" noChangeArrowheads="1"/>
          </p:cNvSpPr>
          <p:nvPr>
            <p:ph type="title"/>
          </p:nvPr>
        </p:nvSpPr>
        <p:spPr/>
        <p:txBody>
          <a:bodyPr vert="horz" wrap="square" lIns="78447" tIns="39224" rIns="78447" bIns="39224" numCol="1" anchor="ctr" anchorCtr="0" compatLnSpc="1">
            <a:prstTxWarp prst="textNoShape">
              <a:avLst/>
            </a:prstTxWarp>
          </a:bodyPr>
          <a:lstStyle/>
          <a:p>
            <a:pPr eaLnBrk="1" hangingPunct="1"/>
            <a:r>
              <a:rPr lang="en-US" dirty="0"/>
              <a:t>5.1 Indexing for Information Retrieval</a:t>
            </a:r>
            <a:endParaRPr lang="en-US" dirty="0">
              <a:latin typeface="Calibri" charset="0"/>
              <a:ea typeface="ＭＳ Ｐゴシック" charset="0"/>
            </a:endParaRPr>
          </a:p>
        </p:txBody>
      </p:sp>
      <p:sp>
        <p:nvSpPr>
          <p:cNvPr id="52230" name="Footer Placeholder 2"/>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45">
                <a:solidFill>
                  <a:schemeClr val="tx1"/>
                </a:solidFill>
                <a:latin typeface="Comic Sans MS" charset="0"/>
                <a:ea typeface="ＭＳ Ｐゴシック" charset="0"/>
                <a:cs typeface="ＭＳ Ｐゴシック" charset="0"/>
              </a:defRPr>
            </a:lvl1pPr>
            <a:lvl2pPr marL="633078" indent="-243492" eaLnBrk="0" hangingPunct="0">
              <a:defRPr sz="2045">
                <a:solidFill>
                  <a:schemeClr val="tx1"/>
                </a:solidFill>
                <a:latin typeface="Comic Sans MS" charset="0"/>
                <a:ea typeface="ＭＳ Ｐゴシック" charset="0"/>
              </a:defRPr>
            </a:lvl2pPr>
            <a:lvl3pPr marL="973966" indent="-194793" eaLnBrk="0" hangingPunct="0">
              <a:defRPr sz="2045">
                <a:solidFill>
                  <a:schemeClr val="tx1"/>
                </a:solidFill>
                <a:latin typeface="Comic Sans MS" charset="0"/>
                <a:ea typeface="ＭＳ Ｐゴシック" charset="0"/>
              </a:defRPr>
            </a:lvl3pPr>
            <a:lvl4pPr marL="1363553" indent="-194793" eaLnBrk="0" hangingPunct="0">
              <a:defRPr sz="2045">
                <a:solidFill>
                  <a:schemeClr val="tx1"/>
                </a:solidFill>
                <a:latin typeface="Comic Sans MS" charset="0"/>
                <a:ea typeface="ＭＳ Ｐゴシック" charset="0"/>
              </a:defRPr>
            </a:lvl4pPr>
            <a:lvl5pPr marL="1753139" indent="-194793" eaLnBrk="0" hangingPunct="0">
              <a:defRPr sz="2045">
                <a:solidFill>
                  <a:schemeClr val="tx1"/>
                </a:solidFill>
                <a:latin typeface="Comic Sans MS" charset="0"/>
                <a:ea typeface="ＭＳ Ｐゴシック" charset="0"/>
              </a:defRPr>
            </a:lvl5pPr>
            <a:lvl6pPr marL="2142725" indent="-194793" eaLnBrk="0" fontAlgn="base" hangingPunct="0">
              <a:spcBef>
                <a:spcPct val="0"/>
              </a:spcBef>
              <a:spcAft>
                <a:spcPct val="0"/>
              </a:spcAft>
              <a:defRPr sz="2045">
                <a:solidFill>
                  <a:schemeClr val="tx1"/>
                </a:solidFill>
                <a:latin typeface="Comic Sans MS" charset="0"/>
                <a:ea typeface="ＭＳ Ｐゴシック" charset="0"/>
              </a:defRPr>
            </a:lvl6pPr>
            <a:lvl7pPr marL="2532312" indent="-194793" eaLnBrk="0" fontAlgn="base" hangingPunct="0">
              <a:spcBef>
                <a:spcPct val="0"/>
              </a:spcBef>
              <a:spcAft>
                <a:spcPct val="0"/>
              </a:spcAft>
              <a:defRPr sz="2045">
                <a:solidFill>
                  <a:schemeClr val="tx1"/>
                </a:solidFill>
                <a:latin typeface="Comic Sans MS" charset="0"/>
                <a:ea typeface="ＭＳ Ｐゴシック" charset="0"/>
              </a:defRPr>
            </a:lvl7pPr>
            <a:lvl8pPr marL="2921898" indent="-194793" eaLnBrk="0" fontAlgn="base" hangingPunct="0">
              <a:spcBef>
                <a:spcPct val="0"/>
              </a:spcBef>
              <a:spcAft>
                <a:spcPct val="0"/>
              </a:spcAft>
              <a:defRPr sz="2045">
                <a:solidFill>
                  <a:schemeClr val="tx1"/>
                </a:solidFill>
                <a:latin typeface="Comic Sans MS" charset="0"/>
                <a:ea typeface="ＭＳ Ｐゴシック" charset="0"/>
              </a:defRPr>
            </a:lvl8pPr>
            <a:lvl9pPr marL="3311484" indent="-194793" eaLnBrk="0" fontAlgn="base" hangingPunct="0">
              <a:spcBef>
                <a:spcPct val="0"/>
              </a:spcBef>
              <a:spcAft>
                <a:spcPct val="0"/>
              </a:spcAft>
              <a:defRPr sz="2045">
                <a:solidFill>
                  <a:schemeClr val="tx1"/>
                </a:solidFill>
                <a:latin typeface="Comic Sans MS" charset="0"/>
                <a:ea typeface="ＭＳ Ｐゴシック" charset="0"/>
              </a:defRPr>
            </a:lvl9pPr>
          </a:lstStyle>
          <a:p>
            <a:pPr eaLnBrk="1" hangingPunct="1"/>
            <a:r>
              <a:rPr lang="fr-CH" sz="767">
                <a:latin typeface="Verdana" charset="0"/>
                <a:cs typeface="Calibri" charset="0"/>
              </a:rPr>
              <a:t>©2023, Karl Aberer, EPFL-IC, Laboratoire de systèmes d'informations répartis </a:t>
            </a:r>
            <a:endParaRPr lang="en-GB" sz="767">
              <a:latin typeface="Verdana" charset="0"/>
              <a:cs typeface="Calibri" charset="0"/>
            </a:endParaRPr>
          </a:p>
        </p:txBody>
      </p:sp>
      <p:sp>
        <p:nvSpPr>
          <p:cNvPr id="52231" name="Rectangle 3"/>
          <p:cNvSpPr>
            <a:spLocks noChangeArrowheads="1"/>
          </p:cNvSpPr>
          <p:nvPr/>
        </p:nvSpPr>
        <p:spPr bwMode="auto">
          <a:xfrm>
            <a:off x="3726586" y="1527157"/>
            <a:ext cx="954980" cy="474785"/>
          </a:xfrm>
          <a:prstGeom prst="rect">
            <a:avLst/>
          </a:prstGeom>
          <a:solidFill>
            <a:srgbClr val="FFFFFF"/>
          </a:solidFill>
          <a:ln w="12700">
            <a:solidFill>
              <a:srgbClr val="000000"/>
            </a:solidFill>
            <a:miter lim="800000"/>
            <a:headEnd/>
            <a:tailEnd/>
          </a:ln>
        </p:spPr>
        <p:txBody>
          <a:bodyPr lIns="78447" tIns="39224" rIns="78447" bIns="39224"/>
          <a:lstStyle/>
          <a:p>
            <a:pPr eaLnBrk="0" hangingPunct="0"/>
            <a:r>
              <a:rPr lang="en-US" sz="1363">
                <a:latin typeface="Calibri" charset="0"/>
                <a:cs typeface="Calibri" charset="0"/>
              </a:rPr>
              <a:t>User</a:t>
            </a:r>
          </a:p>
          <a:p>
            <a:pPr eaLnBrk="0" hangingPunct="0"/>
            <a:r>
              <a:rPr lang="en-US" sz="1363">
                <a:latin typeface="Calibri" charset="0"/>
                <a:cs typeface="Calibri" charset="0"/>
              </a:rPr>
              <a:t>Interface</a:t>
            </a:r>
          </a:p>
        </p:txBody>
      </p:sp>
      <p:sp>
        <p:nvSpPr>
          <p:cNvPr id="52232" name="Rectangle 4"/>
          <p:cNvSpPr>
            <a:spLocks noChangeArrowheads="1"/>
          </p:cNvSpPr>
          <p:nvPr/>
        </p:nvSpPr>
        <p:spPr bwMode="auto">
          <a:xfrm>
            <a:off x="2028995" y="2480785"/>
            <a:ext cx="4201371" cy="296233"/>
          </a:xfrm>
          <a:prstGeom prst="rect">
            <a:avLst/>
          </a:prstGeom>
          <a:solidFill>
            <a:srgbClr val="FFFFFF"/>
          </a:solidFill>
          <a:ln w="12700">
            <a:solidFill>
              <a:srgbClr val="000000"/>
            </a:solidFill>
            <a:miter lim="800000"/>
            <a:headEnd/>
            <a:tailEnd/>
          </a:ln>
        </p:spPr>
        <p:txBody>
          <a:bodyPr lIns="78447" tIns="39224" rIns="78447" bIns="39224"/>
          <a:lstStyle/>
          <a:p>
            <a:pPr eaLnBrk="0" hangingPunct="0"/>
            <a:r>
              <a:rPr lang="en-US" sz="1363">
                <a:latin typeface="Calibri" charset="0"/>
                <a:cs typeface="Calibri" charset="0"/>
              </a:rPr>
              <a:t>                             Text   Operations</a:t>
            </a:r>
          </a:p>
        </p:txBody>
      </p:sp>
      <p:sp>
        <p:nvSpPr>
          <p:cNvPr id="52233" name="Rectangle 5"/>
          <p:cNvSpPr>
            <a:spLocks noChangeArrowheads="1"/>
          </p:cNvSpPr>
          <p:nvPr/>
        </p:nvSpPr>
        <p:spPr bwMode="auto">
          <a:xfrm>
            <a:off x="2104745" y="3255861"/>
            <a:ext cx="1176817" cy="534302"/>
          </a:xfrm>
          <a:prstGeom prst="rect">
            <a:avLst/>
          </a:prstGeom>
          <a:solidFill>
            <a:srgbClr val="FFFFFF"/>
          </a:solidFill>
          <a:ln w="12700">
            <a:solidFill>
              <a:srgbClr val="000000"/>
            </a:solidFill>
            <a:miter lim="800000"/>
            <a:headEnd/>
            <a:tailEnd/>
          </a:ln>
        </p:spPr>
        <p:txBody>
          <a:bodyPr lIns="78447" tIns="39224" rIns="78447" bIns="39224"/>
          <a:lstStyle/>
          <a:p>
            <a:pPr eaLnBrk="0" hangingPunct="0"/>
            <a:r>
              <a:rPr lang="en-US" sz="1363">
                <a:latin typeface="Calibri" charset="0"/>
                <a:cs typeface="Calibri" charset="0"/>
              </a:rPr>
              <a:t>Query </a:t>
            </a:r>
          </a:p>
          <a:p>
            <a:pPr eaLnBrk="0" hangingPunct="0"/>
            <a:r>
              <a:rPr lang="en-US" sz="1363">
                <a:latin typeface="Calibri" charset="0"/>
                <a:cs typeface="Calibri" charset="0"/>
              </a:rPr>
              <a:t>Operations</a:t>
            </a:r>
          </a:p>
        </p:txBody>
      </p:sp>
      <p:sp>
        <p:nvSpPr>
          <p:cNvPr id="52234" name="Rectangle 6"/>
          <p:cNvSpPr>
            <a:spLocks noChangeArrowheads="1"/>
          </p:cNvSpPr>
          <p:nvPr/>
        </p:nvSpPr>
        <p:spPr bwMode="auto">
          <a:xfrm>
            <a:off x="5202341" y="3376247"/>
            <a:ext cx="1028023" cy="413915"/>
          </a:xfrm>
          <a:prstGeom prst="rect">
            <a:avLst/>
          </a:prstGeom>
          <a:solidFill>
            <a:srgbClr val="FFFFFF"/>
          </a:solidFill>
          <a:ln w="12700">
            <a:solidFill>
              <a:srgbClr val="000000"/>
            </a:solidFill>
            <a:miter lim="800000"/>
            <a:headEnd/>
            <a:tailEnd/>
          </a:ln>
        </p:spPr>
        <p:txBody>
          <a:bodyPr lIns="78447" tIns="39224" rIns="78447" bIns="39224"/>
          <a:lstStyle/>
          <a:p>
            <a:pPr eaLnBrk="0" hangingPunct="0"/>
            <a:r>
              <a:rPr lang="en-US" sz="1363">
                <a:latin typeface="Calibri" charset="0"/>
                <a:cs typeface="Calibri" charset="0"/>
              </a:rPr>
              <a:t>Indexing</a:t>
            </a:r>
          </a:p>
        </p:txBody>
      </p:sp>
      <p:sp>
        <p:nvSpPr>
          <p:cNvPr id="52235" name="Rectangle 7"/>
          <p:cNvSpPr>
            <a:spLocks noChangeArrowheads="1"/>
          </p:cNvSpPr>
          <p:nvPr/>
        </p:nvSpPr>
        <p:spPr bwMode="auto">
          <a:xfrm>
            <a:off x="2104745" y="4329873"/>
            <a:ext cx="1102421" cy="413915"/>
          </a:xfrm>
          <a:prstGeom prst="rect">
            <a:avLst/>
          </a:prstGeom>
          <a:solidFill>
            <a:srgbClr val="FFFFFF"/>
          </a:solidFill>
          <a:ln w="12700">
            <a:solidFill>
              <a:srgbClr val="000000"/>
            </a:solidFill>
            <a:miter lim="800000"/>
            <a:headEnd/>
            <a:tailEnd/>
          </a:ln>
        </p:spPr>
        <p:txBody>
          <a:bodyPr lIns="78447" tIns="39224" rIns="78447" bIns="39224"/>
          <a:lstStyle/>
          <a:p>
            <a:pPr eaLnBrk="0" hangingPunct="0"/>
            <a:r>
              <a:rPr lang="en-US" sz="1363">
                <a:latin typeface="Calibri" charset="0"/>
                <a:cs typeface="Calibri" charset="0"/>
              </a:rPr>
              <a:t>Searching</a:t>
            </a:r>
          </a:p>
        </p:txBody>
      </p:sp>
      <p:sp>
        <p:nvSpPr>
          <p:cNvPr id="52236" name="Rectangle 8"/>
          <p:cNvSpPr>
            <a:spLocks noChangeArrowheads="1"/>
          </p:cNvSpPr>
          <p:nvPr/>
        </p:nvSpPr>
        <p:spPr bwMode="auto">
          <a:xfrm>
            <a:off x="2104744" y="5343020"/>
            <a:ext cx="1028023" cy="354398"/>
          </a:xfrm>
          <a:prstGeom prst="rect">
            <a:avLst/>
          </a:prstGeom>
          <a:solidFill>
            <a:srgbClr val="FFFFFF"/>
          </a:solidFill>
          <a:ln w="12700">
            <a:solidFill>
              <a:srgbClr val="000000"/>
            </a:solidFill>
            <a:miter lim="800000"/>
            <a:headEnd/>
            <a:tailEnd/>
          </a:ln>
        </p:spPr>
        <p:txBody>
          <a:bodyPr lIns="78447" tIns="39224" rIns="78447" bIns="39224"/>
          <a:lstStyle/>
          <a:p>
            <a:pPr eaLnBrk="0" hangingPunct="0"/>
            <a:r>
              <a:rPr lang="en-US" sz="1363">
                <a:latin typeface="Calibri" charset="0"/>
                <a:cs typeface="Calibri" charset="0"/>
              </a:rPr>
              <a:t>Ranking</a:t>
            </a:r>
          </a:p>
        </p:txBody>
      </p:sp>
      <p:sp>
        <p:nvSpPr>
          <p:cNvPr id="52237" name="Oval 10"/>
          <p:cNvSpPr>
            <a:spLocks noChangeArrowheads="1"/>
          </p:cNvSpPr>
          <p:nvPr/>
        </p:nvSpPr>
        <p:spPr bwMode="auto">
          <a:xfrm>
            <a:off x="5127944" y="4210841"/>
            <a:ext cx="1178169" cy="651983"/>
          </a:xfrm>
          <a:prstGeom prst="ellipse">
            <a:avLst/>
          </a:prstGeom>
          <a:solidFill>
            <a:srgbClr val="FFFFFF"/>
          </a:solidFill>
          <a:ln w="12700">
            <a:solidFill>
              <a:srgbClr val="000000"/>
            </a:solidFill>
            <a:round/>
            <a:headEnd/>
            <a:tailEnd/>
          </a:ln>
        </p:spPr>
        <p:txBody>
          <a:bodyPr wrap="none" lIns="77906" tIns="38952" rIns="77906" bIns="38952" anchor="ctr"/>
          <a:lstStyle/>
          <a:p>
            <a:pPr algn="ctr"/>
            <a:endParaRPr lang="fr-FR" sz="1704">
              <a:latin typeface="Calibri" charset="0"/>
              <a:cs typeface="Calibri" charset="0"/>
            </a:endParaRPr>
          </a:p>
        </p:txBody>
      </p:sp>
      <p:sp>
        <p:nvSpPr>
          <p:cNvPr id="52238" name="Rectangle 9"/>
          <p:cNvSpPr>
            <a:spLocks noChangeArrowheads="1"/>
          </p:cNvSpPr>
          <p:nvPr/>
        </p:nvSpPr>
        <p:spPr bwMode="auto">
          <a:xfrm>
            <a:off x="5421472" y="4388038"/>
            <a:ext cx="664158" cy="357103"/>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78447" tIns="39224" rIns="78447" bIns="39224"/>
          <a:lstStyle/>
          <a:p>
            <a:pPr eaLnBrk="0" hangingPunct="0"/>
            <a:r>
              <a:rPr lang="en-US" sz="1363">
                <a:latin typeface="Calibri" charset="0"/>
                <a:cs typeface="Calibri" charset="0"/>
              </a:rPr>
              <a:t>Index</a:t>
            </a:r>
          </a:p>
        </p:txBody>
      </p:sp>
      <p:sp>
        <p:nvSpPr>
          <p:cNvPr id="52239" name="Line 11"/>
          <p:cNvSpPr>
            <a:spLocks noChangeShapeType="1"/>
          </p:cNvSpPr>
          <p:nvPr/>
        </p:nvSpPr>
        <p:spPr bwMode="auto">
          <a:xfrm flipH="1">
            <a:off x="3061078" y="1876143"/>
            <a:ext cx="664157"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lIns="77906" tIns="38952" rIns="77906" bIns="38952"/>
          <a:lstStyle/>
          <a:p>
            <a:endParaRPr lang="en-US" sz="1023"/>
          </a:p>
        </p:txBody>
      </p:sp>
      <p:sp>
        <p:nvSpPr>
          <p:cNvPr id="52240" name="Line 12"/>
          <p:cNvSpPr>
            <a:spLocks noChangeShapeType="1"/>
          </p:cNvSpPr>
          <p:nvPr/>
        </p:nvSpPr>
        <p:spPr bwMode="auto">
          <a:xfrm>
            <a:off x="2566002" y="2778372"/>
            <a:ext cx="0" cy="476137"/>
          </a:xfrm>
          <a:prstGeom prst="line">
            <a:avLst/>
          </a:prstGeom>
          <a:noFill/>
          <a:ln w="12700">
            <a:solidFill>
              <a:srgbClr val="000000"/>
            </a:solidFill>
            <a:round/>
            <a:headEnd type="none" w="sm" len="sm"/>
            <a:tailEnd type="stealth" w="med" len="med"/>
          </a:ln>
          <a:extLst>
            <a:ext uri="{909E8E84-426E-40dd-AFC4-6F175D3DCCD1}">
              <a14:hiddenFill xmlns:a14="http://schemas.microsoft.com/office/drawing/2010/main" xmlns="">
                <a:noFill/>
              </a14:hiddenFill>
            </a:ext>
          </a:extLst>
        </p:spPr>
        <p:txBody>
          <a:bodyPr lIns="77906" tIns="38952" rIns="77906" bIns="38952"/>
          <a:lstStyle/>
          <a:p>
            <a:endParaRPr lang="en-US" sz="1023"/>
          </a:p>
        </p:txBody>
      </p:sp>
      <p:sp>
        <p:nvSpPr>
          <p:cNvPr id="52241" name="Line 13"/>
          <p:cNvSpPr>
            <a:spLocks noChangeShapeType="1"/>
          </p:cNvSpPr>
          <p:nvPr/>
        </p:nvSpPr>
        <p:spPr bwMode="auto">
          <a:xfrm>
            <a:off x="5578381" y="2778370"/>
            <a:ext cx="0" cy="596524"/>
          </a:xfrm>
          <a:prstGeom prst="line">
            <a:avLst/>
          </a:prstGeom>
          <a:noFill/>
          <a:ln w="12700">
            <a:solidFill>
              <a:srgbClr val="000000"/>
            </a:solidFill>
            <a:round/>
            <a:headEnd type="none" w="sm" len="sm"/>
            <a:tailEnd type="stealth" w="med" len="med"/>
          </a:ln>
          <a:extLst>
            <a:ext uri="{909E8E84-426E-40dd-AFC4-6F175D3DCCD1}">
              <a14:hiddenFill xmlns:a14="http://schemas.microsoft.com/office/drawing/2010/main" xmlns="">
                <a:noFill/>
              </a14:hiddenFill>
            </a:ext>
          </a:extLst>
        </p:spPr>
        <p:txBody>
          <a:bodyPr lIns="77906" tIns="38952" rIns="77906" bIns="38952"/>
          <a:lstStyle/>
          <a:p>
            <a:endParaRPr lang="en-US" sz="1023"/>
          </a:p>
        </p:txBody>
      </p:sp>
      <p:sp>
        <p:nvSpPr>
          <p:cNvPr id="52242" name="Line 14"/>
          <p:cNvSpPr>
            <a:spLocks noChangeShapeType="1"/>
          </p:cNvSpPr>
          <p:nvPr/>
        </p:nvSpPr>
        <p:spPr bwMode="auto">
          <a:xfrm>
            <a:off x="2566002" y="3791514"/>
            <a:ext cx="0" cy="537007"/>
          </a:xfrm>
          <a:prstGeom prst="line">
            <a:avLst/>
          </a:prstGeom>
          <a:noFill/>
          <a:ln w="12700">
            <a:solidFill>
              <a:srgbClr val="000000"/>
            </a:solidFill>
            <a:round/>
            <a:headEnd type="none" w="sm" len="sm"/>
            <a:tailEnd type="stealth" w="med" len="med"/>
          </a:ln>
          <a:extLst>
            <a:ext uri="{909E8E84-426E-40dd-AFC4-6F175D3DCCD1}">
              <a14:hiddenFill xmlns:a14="http://schemas.microsoft.com/office/drawing/2010/main" xmlns="">
                <a:noFill/>
              </a14:hiddenFill>
            </a:ext>
          </a:extLst>
        </p:spPr>
        <p:txBody>
          <a:bodyPr lIns="77906" tIns="38952" rIns="77906" bIns="38952"/>
          <a:lstStyle/>
          <a:p>
            <a:endParaRPr lang="en-US" sz="1023"/>
          </a:p>
        </p:txBody>
      </p:sp>
      <p:sp>
        <p:nvSpPr>
          <p:cNvPr id="52243" name="Line 15"/>
          <p:cNvSpPr>
            <a:spLocks noChangeShapeType="1"/>
          </p:cNvSpPr>
          <p:nvPr/>
        </p:nvSpPr>
        <p:spPr bwMode="auto">
          <a:xfrm>
            <a:off x="5578381" y="3791514"/>
            <a:ext cx="0" cy="417973"/>
          </a:xfrm>
          <a:prstGeom prst="line">
            <a:avLst/>
          </a:prstGeom>
          <a:noFill/>
          <a:ln w="12700">
            <a:solidFill>
              <a:srgbClr val="000000"/>
            </a:solidFill>
            <a:round/>
            <a:headEnd type="none" w="sm" len="sm"/>
            <a:tailEnd type="stealth" w="med" len="med"/>
          </a:ln>
          <a:extLst>
            <a:ext uri="{909E8E84-426E-40dd-AFC4-6F175D3DCCD1}">
              <a14:hiddenFill xmlns:a14="http://schemas.microsoft.com/office/drawing/2010/main" xmlns="">
                <a:noFill/>
              </a14:hiddenFill>
            </a:ext>
          </a:extLst>
        </p:spPr>
        <p:txBody>
          <a:bodyPr lIns="77906" tIns="38952" rIns="77906" bIns="38952"/>
          <a:lstStyle/>
          <a:p>
            <a:endParaRPr lang="en-US" sz="1023"/>
          </a:p>
        </p:txBody>
      </p:sp>
      <p:sp>
        <p:nvSpPr>
          <p:cNvPr id="52244" name="Line 16"/>
          <p:cNvSpPr>
            <a:spLocks noChangeShapeType="1"/>
          </p:cNvSpPr>
          <p:nvPr/>
        </p:nvSpPr>
        <p:spPr bwMode="auto">
          <a:xfrm>
            <a:off x="2566002" y="4745141"/>
            <a:ext cx="0" cy="596524"/>
          </a:xfrm>
          <a:prstGeom prst="line">
            <a:avLst/>
          </a:prstGeom>
          <a:noFill/>
          <a:ln w="12700">
            <a:solidFill>
              <a:srgbClr val="000000"/>
            </a:solidFill>
            <a:round/>
            <a:headEnd type="none" w="sm" len="sm"/>
            <a:tailEnd type="stealth" w="med" len="med"/>
          </a:ln>
          <a:extLst>
            <a:ext uri="{909E8E84-426E-40dd-AFC4-6F175D3DCCD1}">
              <a14:hiddenFill xmlns:a14="http://schemas.microsoft.com/office/drawing/2010/main" xmlns="">
                <a:noFill/>
              </a14:hiddenFill>
            </a:ext>
          </a:extLst>
        </p:spPr>
        <p:txBody>
          <a:bodyPr lIns="77906" tIns="38952" rIns="77906" bIns="38952"/>
          <a:lstStyle/>
          <a:p>
            <a:endParaRPr lang="en-US" sz="1023"/>
          </a:p>
        </p:txBody>
      </p:sp>
      <p:sp>
        <p:nvSpPr>
          <p:cNvPr id="52245" name="Line 17"/>
          <p:cNvSpPr>
            <a:spLocks noChangeShapeType="1"/>
          </p:cNvSpPr>
          <p:nvPr/>
        </p:nvSpPr>
        <p:spPr bwMode="auto">
          <a:xfrm flipH="1">
            <a:off x="3209869" y="4517894"/>
            <a:ext cx="1916723" cy="0"/>
          </a:xfrm>
          <a:prstGeom prst="line">
            <a:avLst/>
          </a:prstGeom>
          <a:noFill/>
          <a:ln w="12700">
            <a:solidFill>
              <a:srgbClr val="000000"/>
            </a:solidFill>
            <a:prstDash val="lgDash"/>
            <a:round/>
            <a:headEnd type="none" w="sm" len="sm"/>
            <a:tailEnd type="stealth" w="med" len="med"/>
          </a:ln>
          <a:extLst>
            <a:ext uri="{909E8E84-426E-40dd-AFC4-6F175D3DCCD1}">
              <a14:hiddenFill xmlns:a14="http://schemas.microsoft.com/office/drawing/2010/main" xmlns="">
                <a:noFill/>
              </a14:hiddenFill>
            </a:ext>
          </a:extLst>
        </p:spPr>
        <p:txBody>
          <a:bodyPr lIns="77906" tIns="38952" rIns="77906" bIns="38952"/>
          <a:lstStyle/>
          <a:p>
            <a:endParaRPr lang="en-US" sz="1023"/>
          </a:p>
        </p:txBody>
      </p:sp>
      <p:sp>
        <p:nvSpPr>
          <p:cNvPr id="52246" name="Line 18"/>
          <p:cNvSpPr>
            <a:spLocks noChangeShapeType="1"/>
          </p:cNvSpPr>
          <p:nvPr/>
        </p:nvSpPr>
        <p:spPr bwMode="auto">
          <a:xfrm flipH="1">
            <a:off x="597877" y="5503985"/>
            <a:ext cx="1505514" cy="0"/>
          </a:xfrm>
          <a:prstGeom prst="line">
            <a:avLst/>
          </a:prstGeom>
          <a:noFill/>
          <a:ln w="12700">
            <a:solidFill>
              <a:srgbClr val="000000"/>
            </a:solidFill>
            <a:prstDash val="lgDash"/>
            <a:round/>
            <a:headEnd type="none" w="sm" len="sm"/>
            <a:tailEnd type="none" w="sm" len="sm"/>
          </a:ln>
          <a:extLst>
            <a:ext uri="{909E8E84-426E-40dd-AFC4-6F175D3DCCD1}">
              <a14:hiddenFill xmlns:a14="http://schemas.microsoft.com/office/drawing/2010/main" xmlns="">
                <a:noFill/>
              </a14:hiddenFill>
            </a:ext>
          </a:extLst>
        </p:spPr>
        <p:txBody>
          <a:bodyPr lIns="77906" tIns="38952" rIns="77906" bIns="38952"/>
          <a:lstStyle/>
          <a:p>
            <a:endParaRPr lang="en-US" sz="1023"/>
          </a:p>
        </p:txBody>
      </p:sp>
      <p:sp>
        <p:nvSpPr>
          <p:cNvPr id="52247" name="Line 19"/>
          <p:cNvSpPr>
            <a:spLocks noChangeShapeType="1"/>
          </p:cNvSpPr>
          <p:nvPr/>
        </p:nvSpPr>
        <p:spPr bwMode="auto">
          <a:xfrm flipV="1">
            <a:off x="597877" y="1638076"/>
            <a:ext cx="0" cy="3865910"/>
          </a:xfrm>
          <a:prstGeom prst="line">
            <a:avLst/>
          </a:prstGeom>
          <a:noFill/>
          <a:ln w="12700">
            <a:solidFill>
              <a:srgbClr val="000000"/>
            </a:solidFill>
            <a:prstDash val="lgDash"/>
            <a:round/>
            <a:headEnd type="none" w="sm" len="sm"/>
            <a:tailEnd type="none" w="sm" len="sm"/>
          </a:ln>
          <a:extLst>
            <a:ext uri="{909E8E84-426E-40dd-AFC4-6F175D3DCCD1}">
              <a14:hiddenFill xmlns:a14="http://schemas.microsoft.com/office/drawing/2010/main" xmlns="">
                <a:noFill/>
              </a14:hiddenFill>
            </a:ext>
          </a:extLst>
        </p:spPr>
        <p:txBody>
          <a:bodyPr lIns="77906" tIns="38952" rIns="77906" bIns="38952"/>
          <a:lstStyle/>
          <a:p>
            <a:endParaRPr lang="en-US" sz="1023"/>
          </a:p>
        </p:txBody>
      </p:sp>
      <p:sp>
        <p:nvSpPr>
          <p:cNvPr id="52248" name="Line 20"/>
          <p:cNvSpPr>
            <a:spLocks noChangeShapeType="1"/>
          </p:cNvSpPr>
          <p:nvPr/>
        </p:nvSpPr>
        <p:spPr bwMode="auto">
          <a:xfrm>
            <a:off x="597878" y="1638075"/>
            <a:ext cx="3127356" cy="0"/>
          </a:xfrm>
          <a:prstGeom prst="line">
            <a:avLst/>
          </a:prstGeom>
          <a:noFill/>
          <a:ln w="12700">
            <a:solidFill>
              <a:srgbClr val="000000"/>
            </a:solidFill>
            <a:prstDash val="lgDash"/>
            <a:round/>
            <a:headEnd type="none" w="sm" len="sm"/>
            <a:tailEnd type="stealth" w="med" len="med"/>
          </a:ln>
          <a:extLst>
            <a:ext uri="{909E8E84-426E-40dd-AFC4-6F175D3DCCD1}">
              <a14:hiddenFill xmlns:a14="http://schemas.microsoft.com/office/drawing/2010/main" xmlns="">
                <a:noFill/>
              </a14:hiddenFill>
            </a:ext>
          </a:extLst>
        </p:spPr>
        <p:txBody>
          <a:bodyPr lIns="77906" tIns="38952" rIns="77906" bIns="38952"/>
          <a:lstStyle/>
          <a:p>
            <a:endParaRPr lang="en-US" sz="1023"/>
          </a:p>
        </p:txBody>
      </p:sp>
      <p:sp>
        <p:nvSpPr>
          <p:cNvPr id="52249" name="Line 21"/>
          <p:cNvSpPr>
            <a:spLocks noChangeShapeType="1"/>
          </p:cNvSpPr>
          <p:nvPr/>
        </p:nvSpPr>
        <p:spPr bwMode="auto">
          <a:xfrm flipH="1">
            <a:off x="1345901" y="1763873"/>
            <a:ext cx="2379333" cy="0"/>
          </a:xfrm>
          <a:prstGeom prst="line">
            <a:avLst/>
          </a:prstGeom>
          <a:noFill/>
          <a:ln w="12700">
            <a:solidFill>
              <a:srgbClr val="000000"/>
            </a:solidFill>
            <a:prstDash val="lgDash"/>
            <a:round/>
            <a:headEnd type="none" w="sm" len="sm"/>
            <a:tailEnd type="none" w="sm" len="sm"/>
          </a:ln>
          <a:extLst>
            <a:ext uri="{909E8E84-426E-40dd-AFC4-6F175D3DCCD1}">
              <a14:hiddenFill xmlns:a14="http://schemas.microsoft.com/office/drawing/2010/main" xmlns="">
                <a:noFill/>
              </a14:hiddenFill>
            </a:ext>
          </a:extLst>
        </p:spPr>
        <p:txBody>
          <a:bodyPr lIns="77906" tIns="38952" rIns="77906" bIns="38952"/>
          <a:lstStyle/>
          <a:p>
            <a:endParaRPr lang="en-US" sz="1023"/>
          </a:p>
        </p:txBody>
      </p:sp>
      <p:sp>
        <p:nvSpPr>
          <p:cNvPr id="52250" name="Line 22"/>
          <p:cNvSpPr>
            <a:spLocks noChangeShapeType="1"/>
          </p:cNvSpPr>
          <p:nvPr/>
        </p:nvSpPr>
        <p:spPr bwMode="auto">
          <a:xfrm>
            <a:off x="1345901" y="3514218"/>
            <a:ext cx="757491" cy="0"/>
          </a:xfrm>
          <a:prstGeom prst="line">
            <a:avLst/>
          </a:prstGeom>
          <a:noFill/>
          <a:ln w="12700">
            <a:solidFill>
              <a:srgbClr val="000000"/>
            </a:solidFill>
            <a:prstDash val="lgDash"/>
            <a:round/>
            <a:headEnd type="none" w="sm" len="sm"/>
            <a:tailEnd type="stealth" w="med" len="med"/>
          </a:ln>
          <a:extLst>
            <a:ext uri="{909E8E84-426E-40dd-AFC4-6F175D3DCCD1}">
              <a14:hiddenFill xmlns:a14="http://schemas.microsoft.com/office/drawing/2010/main" xmlns="">
                <a:noFill/>
              </a14:hiddenFill>
            </a:ext>
          </a:extLst>
        </p:spPr>
        <p:txBody>
          <a:bodyPr lIns="77906" tIns="38952" rIns="77906" bIns="38952"/>
          <a:lstStyle/>
          <a:p>
            <a:endParaRPr lang="en-US" sz="1023"/>
          </a:p>
        </p:txBody>
      </p:sp>
      <p:sp>
        <p:nvSpPr>
          <p:cNvPr id="52251" name="Line 23"/>
          <p:cNvSpPr>
            <a:spLocks noChangeShapeType="1"/>
          </p:cNvSpPr>
          <p:nvPr/>
        </p:nvSpPr>
        <p:spPr bwMode="auto">
          <a:xfrm>
            <a:off x="1345900" y="1763873"/>
            <a:ext cx="0" cy="1750346"/>
          </a:xfrm>
          <a:prstGeom prst="line">
            <a:avLst/>
          </a:prstGeom>
          <a:noFill/>
          <a:ln w="12700">
            <a:solidFill>
              <a:srgbClr val="000000"/>
            </a:solidFill>
            <a:prstDash val="lgDash"/>
            <a:round/>
            <a:headEnd type="none" w="sm" len="sm"/>
            <a:tailEnd type="none" w="sm" len="sm"/>
          </a:ln>
          <a:extLst>
            <a:ext uri="{909E8E84-426E-40dd-AFC4-6F175D3DCCD1}">
              <a14:hiddenFill xmlns:a14="http://schemas.microsoft.com/office/drawing/2010/main" xmlns="">
                <a:noFill/>
              </a14:hiddenFill>
            </a:ext>
          </a:extLst>
        </p:spPr>
        <p:txBody>
          <a:bodyPr lIns="77906" tIns="38952" rIns="77906" bIns="38952"/>
          <a:lstStyle/>
          <a:p>
            <a:endParaRPr lang="en-US" sz="1023"/>
          </a:p>
        </p:txBody>
      </p:sp>
      <p:sp>
        <p:nvSpPr>
          <p:cNvPr id="52252" name="Line 24"/>
          <p:cNvSpPr>
            <a:spLocks noChangeShapeType="1"/>
          </p:cNvSpPr>
          <p:nvPr/>
        </p:nvSpPr>
        <p:spPr bwMode="auto">
          <a:xfrm>
            <a:off x="3061076" y="1876144"/>
            <a:ext cx="0" cy="603288"/>
          </a:xfrm>
          <a:prstGeom prst="line">
            <a:avLst/>
          </a:prstGeom>
          <a:noFill/>
          <a:ln w="12700">
            <a:solidFill>
              <a:srgbClr val="000000"/>
            </a:solidFill>
            <a:round/>
            <a:headEnd type="none" w="sm" len="sm"/>
            <a:tailEnd type="stealth" w="med" len="med"/>
          </a:ln>
          <a:extLst>
            <a:ext uri="{909E8E84-426E-40dd-AFC4-6F175D3DCCD1}">
              <a14:hiddenFill xmlns:a14="http://schemas.microsoft.com/office/drawing/2010/main" xmlns="">
                <a:noFill/>
              </a14:hiddenFill>
            </a:ext>
          </a:extLst>
        </p:spPr>
        <p:txBody>
          <a:bodyPr lIns="77906" tIns="38952" rIns="77906" bIns="38952"/>
          <a:lstStyle/>
          <a:p>
            <a:endParaRPr lang="en-US" sz="1023"/>
          </a:p>
        </p:txBody>
      </p:sp>
      <p:sp>
        <p:nvSpPr>
          <p:cNvPr id="52253" name="Rectangle 25"/>
          <p:cNvSpPr>
            <a:spLocks noChangeArrowheads="1"/>
          </p:cNvSpPr>
          <p:nvPr/>
        </p:nvSpPr>
        <p:spPr bwMode="auto">
          <a:xfrm>
            <a:off x="6085631" y="2003295"/>
            <a:ext cx="748022" cy="3503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78447" tIns="39224" rIns="78447" bIns="39224"/>
          <a:lstStyle/>
          <a:p>
            <a:pPr eaLnBrk="0" hangingPunct="0"/>
            <a:r>
              <a:rPr lang="en-US" sz="1363">
                <a:latin typeface="Calibri" charset="0"/>
                <a:cs typeface="Calibri" charset="0"/>
              </a:rPr>
              <a:t>Text</a:t>
            </a:r>
          </a:p>
        </p:txBody>
      </p:sp>
      <p:sp>
        <p:nvSpPr>
          <p:cNvPr id="52254" name="Rectangle 26"/>
          <p:cNvSpPr>
            <a:spLocks noChangeArrowheads="1"/>
          </p:cNvSpPr>
          <p:nvPr/>
        </p:nvSpPr>
        <p:spPr bwMode="auto">
          <a:xfrm>
            <a:off x="1935661" y="3928133"/>
            <a:ext cx="807539" cy="2813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78447" tIns="39224" rIns="78447" bIns="39224"/>
          <a:lstStyle/>
          <a:p>
            <a:pPr eaLnBrk="0" hangingPunct="0"/>
            <a:r>
              <a:rPr lang="en-US" sz="1363">
                <a:latin typeface="Calibri" charset="0"/>
                <a:cs typeface="Calibri" charset="0"/>
              </a:rPr>
              <a:t>query</a:t>
            </a:r>
          </a:p>
        </p:txBody>
      </p:sp>
      <p:sp>
        <p:nvSpPr>
          <p:cNvPr id="52255" name="Rectangle 27"/>
          <p:cNvSpPr>
            <a:spLocks noChangeArrowheads="1"/>
          </p:cNvSpPr>
          <p:nvPr/>
        </p:nvSpPr>
        <p:spPr bwMode="auto">
          <a:xfrm>
            <a:off x="2027644" y="2003295"/>
            <a:ext cx="1003675" cy="3557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78447" tIns="39224" rIns="78447" bIns="39224"/>
          <a:lstStyle/>
          <a:p>
            <a:pPr eaLnBrk="0" hangingPunct="0"/>
            <a:r>
              <a:rPr lang="en-US" sz="1363">
                <a:latin typeface="Calibri" charset="0"/>
                <a:cs typeface="Calibri" charset="0"/>
              </a:rPr>
              <a:t>user need</a:t>
            </a:r>
          </a:p>
        </p:txBody>
      </p:sp>
      <p:sp>
        <p:nvSpPr>
          <p:cNvPr id="52256" name="Rectangle 28"/>
          <p:cNvSpPr>
            <a:spLocks noChangeArrowheads="1"/>
          </p:cNvSpPr>
          <p:nvPr/>
        </p:nvSpPr>
        <p:spPr bwMode="auto">
          <a:xfrm>
            <a:off x="804837" y="3514220"/>
            <a:ext cx="1435175" cy="3449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78447" tIns="39224" rIns="78447" bIns="39224"/>
          <a:lstStyle/>
          <a:p>
            <a:pPr eaLnBrk="0" hangingPunct="0"/>
            <a:r>
              <a:rPr lang="en-US" sz="1363">
                <a:latin typeface="Calibri" charset="0"/>
                <a:cs typeface="Calibri" charset="0"/>
              </a:rPr>
              <a:t>user feedback</a:t>
            </a:r>
          </a:p>
        </p:txBody>
      </p:sp>
      <p:sp>
        <p:nvSpPr>
          <p:cNvPr id="52257" name="Rectangle 29"/>
          <p:cNvSpPr>
            <a:spLocks noChangeArrowheads="1"/>
          </p:cNvSpPr>
          <p:nvPr/>
        </p:nvSpPr>
        <p:spPr bwMode="auto">
          <a:xfrm>
            <a:off x="735850" y="5503985"/>
            <a:ext cx="1199813" cy="3178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78447" tIns="39224" rIns="78447" bIns="39224"/>
          <a:lstStyle/>
          <a:p>
            <a:pPr eaLnBrk="0" hangingPunct="0"/>
            <a:r>
              <a:rPr lang="en-US" sz="1363">
                <a:latin typeface="Calibri" charset="0"/>
                <a:cs typeface="Calibri" charset="0"/>
              </a:rPr>
              <a:t>ranked docs </a:t>
            </a:r>
          </a:p>
        </p:txBody>
      </p:sp>
      <p:sp>
        <p:nvSpPr>
          <p:cNvPr id="52258" name="Rectangle 30"/>
          <p:cNvSpPr>
            <a:spLocks noChangeArrowheads="1"/>
          </p:cNvSpPr>
          <p:nvPr/>
        </p:nvSpPr>
        <p:spPr bwMode="auto">
          <a:xfrm>
            <a:off x="1184933" y="4864176"/>
            <a:ext cx="1381069" cy="3584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78447" tIns="39224" rIns="78447" bIns="39224"/>
          <a:lstStyle/>
          <a:p>
            <a:pPr eaLnBrk="0" hangingPunct="0"/>
            <a:r>
              <a:rPr lang="en-US" sz="1363">
                <a:latin typeface="Calibri" charset="0"/>
                <a:cs typeface="Calibri" charset="0"/>
              </a:rPr>
              <a:t>retrieved docs</a:t>
            </a:r>
          </a:p>
        </p:txBody>
      </p:sp>
      <p:sp>
        <p:nvSpPr>
          <p:cNvPr id="52259" name="Rectangle 31"/>
          <p:cNvSpPr>
            <a:spLocks noChangeArrowheads="1"/>
          </p:cNvSpPr>
          <p:nvPr/>
        </p:nvSpPr>
        <p:spPr bwMode="auto">
          <a:xfrm>
            <a:off x="4358280" y="2936631"/>
            <a:ext cx="1609669" cy="3178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78447" tIns="39224" rIns="78447" bIns="39224"/>
          <a:lstStyle/>
          <a:p>
            <a:pPr eaLnBrk="0" hangingPunct="0"/>
            <a:r>
              <a:rPr lang="en-US" sz="1363">
                <a:latin typeface="Calibri" charset="0"/>
                <a:cs typeface="Calibri" charset="0"/>
              </a:rPr>
              <a:t>document repr.</a:t>
            </a:r>
          </a:p>
        </p:txBody>
      </p:sp>
      <p:sp>
        <p:nvSpPr>
          <p:cNvPr id="52260" name="Rectangle 32"/>
          <p:cNvSpPr>
            <a:spLocks noChangeArrowheads="1"/>
          </p:cNvSpPr>
          <p:nvPr/>
        </p:nvSpPr>
        <p:spPr bwMode="auto">
          <a:xfrm>
            <a:off x="2566004" y="2936631"/>
            <a:ext cx="1220102" cy="3178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78447" tIns="39224" rIns="78447" bIns="39224"/>
          <a:lstStyle/>
          <a:p>
            <a:pPr eaLnBrk="0" hangingPunct="0"/>
            <a:r>
              <a:rPr lang="en-US" sz="1363">
                <a:latin typeface="Calibri" charset="0"/>
                <a:cs typeface="Calibri" charset="0"/>
              </a:rPr>
              <a:t>query repr.</a:t>
            </a:r>
          </a:p>
        </p:txBody>
      </p:sp>
      <p:sp>
        <p:nvSpPr>
          <p:cNvPr id="52261" name="Rectangle 33"/>
          <p:cNvSpPr>
            <a:spLocks noChangeArrowheads="1"/>
          </p:cNvSpPr>
          <p:nvPr/>
        </p:nvSpPr>
        <p:spPr bwMode="auto">
          <a:xfrm>
            <a:off x="4358282" y="3859148"/>
            <a:ext cx="1333725" cy="3178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78447" tIns="39224" rIns="78447" bIns="39224"/>
          <a:lstStyle/>
          <a:p>
            <a:pPr eaLnBrk="0" hangingPunct="0"/>
            <a:r>
              <a:rPr lang="en-US" sz="1363">
                <a:latin typeface="Calibri" charset="0"/>
                <a:cs typeface="Calibri" charset="0"/>
              </a:rPr>
              <a:t>inverted file</a:t>
            </a:r>
          </a:p>
        </p:txBody>
      </p:sp>
      <p:sp>
        <p:nvSpPr>
          <p:cNvPr id="52262" name="Rectangle 34"/>
          <p:cNvSpPr>
            <a:spLocks noChangeArrowheads="1"/>
          </p:cNvSpPr>
          <p:nvPr/>
        </p:nvSpPr>
        <p:spPr bwMode="auto">
          <a:xfrm>
            <a:off x="7033849" y="3307262"/>
            <a:ext cx="1335078" cy="482901"/>
          </a:xfrm>
          <a:prstGeom prst="rect">
            <a:avLst/>
          </a:prstGeom>
          <a:noFill/>
          <a:ln w="1270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78447" tIns="39224" rIns="78447" bIns="39224"/>
          <a:lstStyle/>
          <a:p>
            <a:pPr eaLnBrk="0" hangingPunct="0"/>
            <a:r>
              <a:rPr lang="en-US" sz="1363">
                <a:latin typeface="Calibri" charset="0"/>
                <a:cs typeface="Calibri" charset="0"/>
              </a:rPr>
              <a:t>DB Manager </a:t>
            </a:r>
          </a:p>
          <a:p>
            <a:pPr eaLnBrk="0" hangingPunct="0"/>
            <a:r>
              <a:rPr lang="en-US" sz="1363">
                <a:latin typeface="Calibri" charset="0"/>
                <a:cs typeface="Calibri" charset="0"/>
              </a:rPr>
              <a:t>Module</a:t>
            </a:r>
          </a:p>
        </p:txBody>
      </p:sp>
      <p:sp>
        <p:nvSpPr>
          <p:cNvPr id="52263" name="Line 35"/>
          <p:cNvSpPr>
            <a:spLocks noChangeShapeType="1"/>
          </p:cNvSpPr>
          <p:nvPr/>
        </p:nvSpPr>
        <p:spPr bwMode="auto">
          <a:xfrm flipH="1">
            <a:off x="6231720" y="3514218"/>
            <a:ext cx="798071" cy="0"/>
          </a:xfrm>
          <a:prstGeom prst="line">
            <a:avLst/>
          </a:prstGeom>
          <a:noFill/>
          <a:ln w="12700">
            <a:solidFill>
              <a:srgbClr val="000000"/>
            </a:solidFill>
            <a:round/>
            <a:headEnd type="none" w="sm" len="sm"/>
            <a:tailEnd type="stealth" w="med" len="med"/>
          </a:ln>
          <a:extLst>
            <a:ext uri="{909E8E84-426E-40dd-AFC4-6F175D3DCCD1}">
              <a14:hiddenFill xmlns:a14="http://schemas.microsoft.com/office/drawing/2010/main" xmlns="">
                <a:noFill/>
              </a14:hiddenFill>
            </a:ext>
          </a:extLst>
        </p:spPr>
        <p:txBody>
          <a:bodyPr lIns="77906" tIns="38952" rIns="77906" bIns="38952"/>
          <a:lstStyle/>
          <a:p>
            <a:endParaRPr lang="en-US" sz="1023"/>
          </a:p>
        </p:txBody>
      </p:sp>
      <p:pic>
        <p:nvPicPr>
          <p:cNvPr id="52264" name="Picture 3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0709" y="4566590"/>
            <a:ext cx="1245802" cy="11470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2265" name="Rectangle 37"/>
          <p:cNvSpPr>
            <a:spLocks noChangeArrowheads="1"/>
          </p:cNvSpPr>
          <p:nvPr/>
        </p:nvSpPr>
        <p:spPr bwMode="auto">
          <a:xfrm>
            <a:off x="7305732" y="5014322"/>
            <a:ext cx="944158" cy="4896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78447" tIns="39224" rIns="78447" bIns="39224"/>
          <a:lstStyle/>
          <a:p>
            <a:pPr eaLnBrk="0" hangingPunct="0"/>
            <a:r>
              <a:rPr lang="en-US" sz="1363">
                <a:latin typeface="Calibri" charset="0"/>
                <a:cs typeface="Calibri" charset="0"/>
              </a:rPr>
              <a:t>Text </a:t>
            </a:r>
          </a:p>
          <a:p>
            <a:pPr eaLnBrk="0" hangingPunct="0"/>
            <a:r>
              <a:rPr lang="en-US" sz="1363">
                <a:latin typeface="Calibri" charset="0"/>
                <a:cs typeface="Calibri" charset="0"/>
              </a:rPr>
              <a:t>Database</a:t>
            </a:r>
          </a:p>
        </p:txBody>
      </p:sp>
      <p:sp>
        <p:nvSpPr>
          <p:cNvPr id="52266" name="Line 38"/>
          <p:cNvSpPr>
            <a:spLocks noChangeShapeType="1"/>
          </p:cNvSpPr>
          <p:nvPr/>
        </p:nvSpPr>
        <p:spPr bwMode="auto">
          <a:xfrm flipV="1">
            <a:off x="7742642" y="3791514"/>
            <a:ext cx="0" cy="779134"/>
          </a:xfrm>
          <a:prstGeom prst="line">
            <a:avLst/>
          </a:prstGeom>
          <a:noFill/>
          <a:ln w="12700">
            <a:solidFill>
              <a:srgbClr val="000000"/>
            </a:solidFill>
            <a:round/>
            <a:headEnd type="stealth" w="med" len="med"/>
            <a:tailEnd type="stealth" w="med" len="med"/>
          </a:ln>
          <a:extLst>
            <a:ext uri="{909E8E84-426E-40dd-AFC4-6F175D3DCCD1}">
              <a14:hiddenFill xmlns:a14="http://schemas.microsoft.com/office/drawing/2010/main" xmlns="">
                <a:noFill/>
              </a14:hiddenFill>
            </a:ext>
          </a:extLst>
        </p:spPr>
        <p:txBody>
          <a:bodyPr lIns="77906" tIns="38952" rIns="77906" bIns="38952"/>
          <a:lstStyle/>
          <a:p>
            <a:endParaRPr lang="en-US" sz="1023"/>
          </a:p>
        </p:txBody>
      </p:sp>
      <p:sp>
        <p:nvSpPr>
          <p:cNvPr id="52267" name="Line 39"/>
          <p:cNvSpPr>
            <a:spLocks noChangeShapeType="1"/>
          </p:cNvSpPr>
          <p:nvPr/>
        </p:nvSpPr>
        <p:spPr bwMode="auto">
          <a:xfrm>
            <a:off x="5578381" y="2003295"/>
            <a:ext cx="0" cy="476137"/>
          </a:xfrm>
          <a:prstGeom prst="line">
            <a:avLst/>
          </a:prstGeom>
          <a:noFill/>
          <a:ln w="12700">
            <a:solidFill>
              <a:srgbClr val="000000"/>
            </a:solidFill>
            <a:round/>
            <a:headEnd type="none" w="sm" len="sm"/>
            <a:tailEnd type="stealth" w="med" len="med"/>
          </a:ln>
          <a:extLst>
            <a:ext uri="{909E8E84-426E-40dd-AFC4-6F175D3DCCD1}">
              <a14:hiddenFill xmlns:a14="http://schemas.microsoft.com/office/drawing/2010/main" xmlns="">
                <a:noFill/>
              </a14:hiddenFill>
            </a:ext>
          </a:extLst>
        </p:spPr>
        <p:txBody>
          <a:bodyPr lIns="77906" tIns="38952" rIns="77906" bIns="38952"/>
          <a:lstStyle/>
          <a:p>
            <a:endParaRPr lang="en-US" sz="1023"/>
          </a:p>
        </p:txBody>
      </p:sp>
      <p:sp>
        <p:nvSpPr>
          <p:cNvPr id="52268" name="Line 40"/>
          <p:cNvSpPr>
            <a:spLocks noChangeShapeType="1"/>
          </p:cNvSpPr>
          <p:nvPr/>
        </p:nvSpPr>
        <p:spPr bwMode="auto">
          <a:xfrm>
            <a:off x="7742642" y="1763873"/>
            <a:ext cx="0" cy="1542035"/>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lIns="77906" tIns="38952" rIns="77906" bIns="38952"/>
          <a:lstStyle/>
          <a:p>
            <a:endParaRPr lang="en-US" sz="1023"/>
          </a:p>
        </p:txBody>
      </p:sp>
      <p:sp>
        <p:nvSpPr>
          <p:cNvPr id="52269" name="Line 41"/>
          <p:cNvSpPr>
            <a:spLocks noChangeShapeType="1"/>
          </p:cNvSpPr>
          <p:nvPr/>
        </p:nvSpPr>
        <p:spPr bwMode="auto">
          <a:xfrm flipH="1">
            <a:off x="4682919" y="1763873"/>
            <a:ext cx="3059723" cy="0"/>
          </a:xfrm>
          <a:prstGeom prst="line">
            <a:avLst/>
          </a:prstGeom>
          <a:noFill/>
          <a:ln w="12700">
            <a:solidFill>
              <a:srgbClr val="000000"/>
            </a:solidFill>
            <a:round/>
            <a:headEnd type="none" w="sm" len="sm"/>
            <a:tailEnd type="stealth" w="med" len="med"/>
          </a:ln>
          <a:extLst>
            <a:ext uri="{909E8E84-426E-40dd-AFC4-6F175D3DCCD1}">
              <a14:hiddenFill xmlns:a14="http://schemas.microsoft.com/office/drawing/2010/main" xmlns="">
                <a:noFill/>
              </a14:hiddenFill>
            </a:ext>
          </a:extLst>
        </p:spPr>
        <p:txBody>
          <a:bodyPr lIns="77906" tIns="38952" rIns="77906" bIns="38952"/>
          <a:lstStyle/>
          <a:p>
            <a:endParaRPr lang="en-US" sz="1023"/>
          </a:p>
        </p:txBody>
      </p:sp>
      <p:sp>
        <p:nvSpPr>
          <p:cNvPr id="52270" name="Line 42"/>
          <p:cNvSpPr>
            <a:spLocks noChangeShapeType="1"/>
          </p:cNvSpPr>
          <p:nvPr/>
        </p:nvSpPr>
        <p:spPr bwMode="auto">
          <a:xfrm>
            <a:off x="5578382" y="2003294"/>
            <a:ext cx="1727351"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lIns="77906" tIns="38952" rIns="77906" bIns="38952"/>
          <a:lstStyle/>
          <a:p>
            <a:endParaRPr lang="en-US" sz="1023"/>
          </a:p>
        </p:txBody>
      </p:sp>
      <p:sp>
        <p:nvSpPr>
          <p:cNvPr id="52271" name="Line 43"/>
          <p:cNvSpPr>
            <a:spLocks noChangeShapeType="1"/>
          </p:cNvSpPr>
          <p:nvPr/>
        </p:nvSpPr>
        <p:spPr bwMode="auto">
          <a:xfrm>
            <a:off x="7305732" y="2003294"/>
            <a:ext cx="0" cy="1302615"/>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lIns="77906" tIns="38952" rIns="77906" bIns="38952"/>
          <a:lstStyle/>
          <a:p>
            <a:endParaRPr lang="en-US" sz="1023"/>
          </a:p>
        </p:txBody>
      </p:sp>
      <p:sp>
        <p:nvSpPr>
          <p:cNvPr id="52272" name="Rectangle 44"/>
          <p:cNvSpPr>
            <a:spLocks noChangeArrowheads="1"/>
          </p:cNvSpPr>
          <p:nvPr/>
        </p:nvSpPr>
        <p:spPr bwMode="auto">
          <a:xfrm>
            <a:off x="5878673" y="1575854"/>
            <a:ext cx="748023" cy="3503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78447" tIns="39224" rIns="78447" bIns="39224"/>
          <a:lstStyle/>
          <a:p>
            <a:pPr eaLnBrk="0" hangingPunct="0"/>
            <a:r>
              <a:rPr lang="en-US" sz="1363">
                <a:latin typeface="Calibri" charset="0"/>
                <a:cs typeface="Calibri" charset="0"/>
              </a:rPr>
              <a:t>Text</a:t>
            </a:r>
          </a:p>
        </p:txBody>
      </p:sp>
      <p:sp>
        <p:nvSpPr>
          <p:cNvPr id="52273" name="Rectangle 50"/>
          <p:cNvSpPr>
            <a:spLocks noChangeArrowheads="1"/>
          </p:cNvSpPr>
          <p:nvPr/>
        </p:nvSpPr>
        <p:spPr bwMode="auto">
          <a:xfrm>
            <a:off x="4797625" y="4923694"/>
            <a:ext cx="1798232" cy="2884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77906" tIns="38952" rIns="77906" bIns="38952">
            <a:spAutoFit/>
          </a:bodyPr>
          <a:lstStyle/>
          <a:p>
            <a:pPr marL="290837" indent="-290837"/>
            <a:r>
              <a:rPr lang="en-US" sz="1363">
                <a:latin typeface="Calibri" charset="0"/>
                <a:cs typeface="Calibri" charset="0"/>
              </a:rPr>
              <a:t>3. efficient data access </a:t>
            </a:r>
          </a:p>
        </p:txBody>
      </p:sp>
      <p:sp>
        <p:nvSpPr>
          <p:cNvPr id="52274" name="Rectangle 51"/>
          <p:cNvSpPr>
            <a:spLocks noChangeArrowheads="1"/>
          </p:cNvSpPr>
          <p:nvPr/>
        </p:nvSpPr>
        <p:spPr bwMode="auto">
          <a:xfrm>
            <a:off x="2042149" y="5698770"/>
            <a:ext cx="1429157" cy="2884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77906" tIns="38952" rIns="77906" bIns="38952">
            <a:spAutoFit/>
          </a:bodyPr>
          <a:lstStyle/>
          <a:p>
            <a:pPr marL="290837" indent="-290837"/>
            <a:r>
              <a:rPr lang="en-US" sz="1363">
                <a:latin typeface="Calibri" charset="0"/>
                <a:cs typeface="Calibri" charset="0"/>
              </a:rPr>
              <a:t>2. ranking system </a:t>
            </a:r>
          </a:p>
        </p:txBody>
      </p:sp>
    </p:spTree>
    <p:extLst>
      <p:ext uri="{BB962C8B-B14F-4D97-AF65-F5344CB8AC3E}">
        <p14:creationId xmlns:p14="http://schemas.microsoft.com/office/powerpoint/2010/main" val="14599014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fr-CH"/>
              <a:t>©2023, Karl Aberer, EPFL-IC, Laboratoire de systèmes d'informations répartis </a:t>
            </a:r>
            <a:endParaRPr lang="en-GB"/>
          </a:p>
        </p:txBody>
      </p:sp>
      <p:sp>
        <p:nvSpPr>
          <p:cNvPr id="21507" name="Rectangle 2"/>
          <p:cNvSpPr>
            <a:spLocks noGrp="1" noChangeArrowheads="1"/>
          </p:cNvSpPr>
          <p:nvPr>
            <p:ph type="title"/>
          </p:nvPr>
        </p:nvSpPr>
        <p:spPr/>
        <p:txBody>
          <a:bodyPr/>
          <a:lstStyle/>
          <a:p>
            <a:pPr eaLnBrk="1" hangingPunct="1"/>
            <a:r>
              <a:rPr lang="en-US"/>
              <a:t>Example</a:t>
            </a:r>
          </a:p>
        </p:txBody>
      </p:sp>
      <p:sp>
        <p:nvSpPr>
          <p:cNvPr id="21508" name="Rectangle 3"/>
          <p:cNvSpPr>
            <a:spLocks noGrp="1" noChangeArrowheads="1"/>
          </p:cNvSpPr>
          <p:nvPr>
            <p:ph type="body" idx="1"/>
          </p:nvPr>
        </p:nvSpPr>
        <p:spPr>
          <a:xfrm>
            <a:off x="517281" y="1502020"/>
            <a:ext cx="7666892" cy="731226"/>
          </a:xfrm>
        </p:spPr>
        <p:txBody>
          <a:bodyPr/>
          <a:lstStyle/>
          <a:p>
            <a:pPr>
              <a:spcBef>
                <a:spcPct val="50000"/>
              </a:spcBef>
              <a:buFontTx/>
              <a:buNone/>
            </a:pPr>
            <a:r>
              <a:rPr lang="en-US" sz="923"/>
              <a:t>1         6             12     16    18               25      29             36      40         45                54      58               66    70</a:t>
            </a:r>
          </a:p>
          <a:p>
            <a:pPr>
              <a:spcBef>
                <a:spcPct val="50000"/>
              </a:spcBef>
              <a:buFontTx/>
              <a:buNone/>
            </a:pPr>
            <a:r>
              <a:rPr lang="en-US" sz="1292" b="1"/>
              <a:t>the house has a  garden. the garden has many flowers. the flowers are beautiful</a:t>
            </a:r>
          </a:p>
          <a:p>
            <a:pPr>
              <a:spcBef>
                <a:spcPct val="50000"/>
              </a:spcBef>
              <a:buFontTx/>
              <a:buNone/>
            </a:pPr>
            <a:r>
              <a:rPr lang="en-US" sz="1292" i="1"/>
              <a:t>(each word = one document, position = document identifier)</a:t>
            </a:r>
          </a:p>
        </p:txBody>
      </p:sp>
      <p:sp>
        <p:nvSpPr>
          <p:cNvPr id="21509" name="Oval 4"/>
          <p:cNvSpPr>
            <a:spLocks noChangeArrowheads="1"/>
          </p:cNvSpPr>
          <p:nvPr/>
        </p:nvSpPr>
        <p:spPr bwMode="auto">
          <a:xfrm>
            <a:off x="1049217" y="2426679"/>
            <a:ext cx="133350" cy="133350"/>
          </a:xfrm>
          <a:prstGeom prst="ellipse">
            <a:avLst/>
          </a:prstGeom>
          <a:solidFill>
            <a:schemeClr val="tx1"/>
          </a:solidFill>
          <a:ln w="9525" algn="ctr">
            <a:solidFill>
              <a:schemeClr val="tx1"/>
            </a:solidFill>
            <a:round/>
            <a:headEnd/>
            <a:tailEnd/>
          </a:ln>
        </p:spPr>
        <p:txBody>
          <a:bodyPr wrap="none" anchor="ctr"/>
          <a:lstStyle/>
          <a:p>
            <a:endParaRPr lang="fr-FR" sz="1108">
              <a:latin typeface="Calibri" charset="0"/>
              <a:ea typeface="Calibri" charset="0"/>
              <a:cs typeface="Calibri" charset="0"/>
            </a:endParaRPr>
          </a:p>
        </p:txBody>
      </p:sp>
      <p:sp>
        <p:nvSpPr>
          <p:cNvPr id="21510" name="Rectangle 5"/>
          <p:cNvSpPr>
            <a:spLocks noChangeArrowheads="1"/>
          </p:cNvSpPr>
          <p:nvPr/>
        </p:nvSpPr>
        <p:spPr bwMode="auto">
          <a:xfrm>
            <a:off x="716574" y="2625970"/>
            <a:ext cx="617477" cy="291170"/>
          </a:xfrm>
          <a:prstGeom prst="rect">
            <a:avLst/>
          </a:prstGeom>
          <a:noFill/>
          <a:ln w="9525" algn="ctr">
            <a:noFill/>
            <a:miter lim="800000"/>
            <a:headEnd/>
            <a:tailEnd/>
          </a:ln>
        </p:spPr>
        <p:txBody>
          <a:bodyPr wrap="none">
            <a:spAutoFit/>
          </a:bodyPr>
          <a:lstStyle/>
          <a:p>
            <a:pPr algn="l"/>
            <a:r>
              <a:rPr lang="en-US" sz="1292" b="1">
                <a:latin typeface="Calibri" charset="0"/>
                <a:ea typeface="Calibri" charset="0"/>
                <a:cs typeface="Calibri" charset="0"/>
              </a:rPr>
              <a:t>the: 1 </a:t>
            </a:r>
          </a:p>
        </p:txBody>
      </p:sp>
      <p:grpSp>
        <p:nvGrpSpPr>
          <p:cNvPr id="2" name="Group 6"/>
          <p:cNvGrpSpPr>
            <a:grpSpLocks/>
          </p:cNvGrpSpPr>
          <p:nvPr/>
        </p:nvGrpSpPr>
        <p:grpSpPr bwMode="auto">
          <a:xfrm>
            <a:off x="1714501" y="2426677"/>
            <a:ext cx="1480038" cy="1289538"/>
            <a:chOff x="930" y="1476"/>
            <a:chExt cx="1010" cy="880"/>
          </a:xfrm>
        </p:grpSpPr>
        <p:sp>
          <p:nvSpPr>
            <p:cNvPr id="21603" name="Oval 7"/>
            <p:cNvSpPr>
              <a:spLocks noChangeArrowheads="1"/>
            </p:cNvSpPr>
            <p:nvPr/>
          </p:nvSpPr>
          <p:spPr bwMode="auto">
            <a:xfrm>
              <a:off x="1474" y="1476"/>
              <a:ext cx="91" cy="91"/>
            </a:xfrm>
            <a:prstGeom prst="ellipse">
              <a:avLst/>
            </a:prstGeom>
            <a:noFill/>
            <a:ln w="9525" algn="ctr">
              <a:solidFill>
                <a:schemeClr val="tx1"/>
              </a:solidFill>
              <a:round/>
              <a:headEnd/>
              <a:tailEnd/>
            </a:ln>
          </p:spPr>
          <p:txBody>
            <a:bodyPr wrap="none" anchor="ctr"/>
            <a:lstStyle/>
            <a:p>
              <a:endParaRPr lang="fr-FR" sz="1108">
                <a:latin typeface="Calibri" charset="0"/>
                <a:ea typeface="Calibri" charset="0"/>
                <a:cs typeface="Calibri" charset="0"/>
              </a:endParaRPr>
            </a:p>
          </p:txBody>
        </p:sp>
        <p:sp>
          <p:nvSpPr>
            <p:cNvPr id="21604" name="Rectangle 8"/>
            <p:cNvSpPr>
              <a:spLocks noChangeArrowheads="1"/>
            </p:cNvSpPr>
            <p:nvPr/>
          </p:nvSpPr>
          <p:spPr bwMode="auto">
            <a:xfrm>
              <a:off x="1519" y="2157"/>
              <a:ext cx="421" cy="199"/>
            </a:xfrm>
            <a:prstGeom prst="rect">
              <a:avLst/>
            </a:prstGeom>
            <a:noFill/>
            <a:ln w="9525" algn="ctr">
              <a:noFill/>
              <a:miter lim="800000"/>
              <a:headEnd/>
              <a:tailEnd/>
            </a:ln>
          </p:spPr>
          <p:txBody>
            <a:bodyPr wrap="none">
              <a:spAutoFit/>
            </a:bodyPr>
            <a:lstStyle/>
            <a:p>
              <a:pPr algn="l"/>
              <a:r>
                <a:rPr lang="en-US" sz="1292" b="1">
                  <a:latin typeface="Calibri" charset="0"/>
                  <a:ea typeface="Calibri" charset="0"/>
                  <a:cs typeface="Calibri" charset="0"/>
                </a:rPr>
                <a:t>the: 1 </a:t>
              </a:r>
            </a:p>
          </p:txBody>
        </p:sp>
        <p:sp>
          <p:nvSpPr>
            <p:cNvPr id="21605" name="Oval 9"/>
            <p:cNvSpPr>
              <a:spLocks noChangeArrowheads="1"/>
            </p:cNvSpPr>
            <p:nvPr/>
          </p:nvSpPr>
          <p:spPr bwMode="auto">
            <a:xfrm>
              <a:off x="1202" y="1975"/>
              <a:ext cx="91" cy="91"/>
            </a:xfrm>
            <a:prstGeom prst="ellipse">
              <a:avLst/>
            </a:prstGeom>
            <a:noFill/>
            <a:ln w="9525" algn="ctr">
              <a:solidFill>
                <a:schemeClr val="tx1"/>
              </a:solidFill>
              <a:round/>
              <a:headEnd/>
              <a:tailEnd/>
            </a:ln>
          </p:spPr>
          <p:txBody>
            <a:bodyPr wrap="none" anchor="ctr"/>
            <a:lstStyle/>
            <a:p>
              <a:endParaRPr lang="fr-FR" sz="1108">
                <a:latin typeface="Calibri" charset="0"/>
                <a:ea typeface="Calibri" charset="0"/>
                <a:cs typeface="Calibri" charset="0"/>
              </a:endParaRPr>
            </a:p>
          </p:txBody>
        </p:sp>
        <p:sp>
          <p:nvSpPr>
            <p:cNvPr id="21606" name="Oval 10"/>
            <p:cNvSpPr>
              <a:spLocks noChangeArrowheads="1"/>
            </p:cNvSpPr>
            <p:nvPr/>
          </p:nvSpPr>
          <p:spPr bwMode="auto">
            <a:xfrm>
              <a:off x="1701" y="1975"/>
              <a:ext cx="91" cy="91"/>
            </a:xfrm>
            <a:prstGeom prst="ellipse">
              <a:avLst/>
            </a:prstGeom>
            <a:noFill/>
            <a:ln w="9525" algn="ctr">
              <a:solidFill>
                <a:schemeClr val="tx1"/>
              </a:solidFill>
              <a:round/>
              <a:headEnd/>
              <a:tailEnd/>
            </a:ln>
          </p:spPr>
          <p:txBody>
            <a:bodyPr wrap="none" anchor="ctr"/>
            <a:lstStyle/>
            <a:p>
              <a:endParaRPr lang="fr-FR" sz="1108">
                <a:latin typeface="Calibri" charset="0"/>
                <a:ea typeface="Calibri" charset="0"/>
                <a:cs typeface="Calibri" charset="0"/>
              </a:endParaRPr>
            </a:p>
          </p:txBody>
        </p:sp>
        <p:sp>
          <p:nvSpPr>
            <p:cNvPr id="21607" name="Rectangle 11"/>
            <p:cNvSpPr>
              <a:spLocks noChangeArrowheads="1"/>
            </p:cNvSpPr>
            <p:nvPr/>
          </p:nvSpPr>
          <p:spPr bwMode="auto">
            <a:xfrm>
              <a:off x="930" y="2157"/>
              <a:ext cx="548" cy="199"/>
            </a:xfrm>
            <a:prstGeom prst="rect">
              <a:avLst/>
            </a:prstGeom>
            <a:noFill/>
            <a:ln w="9525" algn="ctr">
              <a:noFill/>
              <a:miter lim="800000"/>
              <a:headEnd/>
              <a:tailEnd/>
            </a:ln>
          </p:spPr>
          <p:txBody>
            <a:bodyPr wrap="none">
              <a:spAutoFit/>
            </a:bodyPr>
            <a:lstStyle/>
            <a:p>
              <a:pPr algn="l"/>
              <a:r>
                <a:rPr lang="en-US" sz="1292" b="1">
                  <a:latin typeface="Calibri" charset="0"/>
                  <a:ea typeface="Calibri" charset="0"/>
                  <a:cs typeface="Calibri" charset="0"/>
                </a:rPr>
                <a:t>house: 6 </a:t>
              </a:r>
            </a:p>
          </p:txBody>
        </p:sp>
        <p:cxnSp>
          <p:nvCxnSpPr>
            <p:cNvPr id="21608" name="AutoShape 12"/>
            <p:cNvCxnSpPr>
              <a:cxnSpLocks noChangeShapeType="1"/>
              <a:stCxn id="21603" idx="4"/>
              <a:endCxn id="21605" idx="0"/>
            </p:cNvCxnSpPr>
            <p:nvPr/>
          </p:nvCxnSpPr>
          <p:spPr bwMode="auto">
            <a:xfrm flipH="1">
              <a:off x="1248" y="1567"/>
              <a:ext cx="272" cy="408"/>
            </a:xfrm>
            <a:prstGeom prst="straightConnector1">
              <a:avLst/>
            </a:prstGeom>
            <a:noFill/>
            <a:ln w="12700">
              <a:solidFill>
                <a:schemeClr val="tx1"/>
              </a:solidFill>
              <a:round/>
              <a:headEnd/>
              <a:tailEnd/>
            </a:ln>
          </p:spPr>
        </p:cxnSp>
        <p:cxnSp>
          <p:nvCxnSpPr>
            <p:cNvPr id="21609" name="AutoShape 13"/>
            <p:cNvCxnSpPr>
              <a:cxnSpLocks noChangeShapeType="1"/>
              <a:stCxn id="21603" idx="4"/>
              <a:endCxn id="21606" idx="0"/>
            </p:cNvCxnSpPr>
            <p:nvPr/>
          </p:nvCxnSpPr>
          <p:spPr bwMode="auto">
            <a:xfrm>
              <a:off x="1520" y="1567"/>
              <a:ext cx="227" cy="408"/>
            </a:xfrm>
            <a:prstGeom prst="straightConnector1">
              <a:avLst/>
            </a:prstGeom>
            <a:noFill/>
            <a:ln w="12700">
              <a:solidFill>
                <a:schemeClr val="tx1"/>
              </a:solidFill>
              <a:round/>
              <a:headEnd/>
              <a:tailEnd/>
            </a:ln>
          </p:spPr>
        </p:cxnSp>
        <p:sp>
          <p:nvSpPr>
            <p:cNvPr id="21610" name="Rectangle 14"/>
            <p:cNvSpPr>
              <a:spLocks noChangeArrowheads="1"/>
            </p:cNvSpPr>
            <p:nvPr/>
          </p:nvSpPr>
          <p:spPr bwMode="auto">
            <a:xfrm>
              <a:off x="1150" y="1783"/>
              <a:ext cx="186" cy="199"/>
            </a:xfrm>
            <a:prstGeom prst="rect">
              <a:avLst/>
            </a:prstGeom>
            <a:noFill/>
            <a:ln w="12700" algn="ctr">
              <a:noFill/>
              <a:miter lim="800000"/>
              <a:headEnd/>
              <a:tailEnd/>
            </a:ln>
          </p:spPr>
          <p:txBody>
            <a:bodyPr wrap="none">
              <a:spAutoFit/>
            </a:bodyPr>
            <a:lstStyle/>
            <a:p>
              <a:r>
                <a:rPr lang="en-US" sz="1292" b="1">
                  <a:latin typeface="Calibri" charset="0"/>
                  <a:ea typeface="Calibri" charset="0"/>
                  <a:cs typeface="Calibri" charset="0"/>
                </a:rPr>
                <a:t>h</a:t>
              </a:r>
            </a:p>
          </p:txBody>
        </p:sp>
        <p:sp>
          <p:nvSpPr>
            <p:cNvPr id="21611" name="Rectangle 15"/>
            <p:cNvSpPr>
              <a:spLocks noChangeArrowheads="1"/>
            </p:cNvSpPr>
            <p:nvPr/>
          </p:nvSpPr>
          <p:spPr bwMode="auto">
            <a:xfrm>
              <a:off x="1685" y="1783"/>
              <a:ext cx="165" cy="199"/>
            </a:xfrm>
            <a:prstGeom prst="rect">
              <a:avLst/>
            </a:prstGeom>
            <a:noFill/>
            <a:ln w="12700" algn="ctr">
              <a:noFill/>
              <a:miter lim="800000"/>
              <a:headEnd/>
              <a:tailEnd/>
            </a:ln>
          </p:spPr>
          <p:txBody>
            <a:bodyPr wrap="none">
              <a:spAutoFit/>
            </a:bodyPr>
            <a:lstStyle/>
            <a:p>
              <a:r>
                <a:rPr lang="en-US" sz="1292" b="1">
                  <a:latin typeface="Calibri" charset="0"/>
                  <a:ea typeface="Calibri" charset="0"/>
                  <a:cs typeface="Calibri" charset="0"/>
                </a:rPr>
                <a:t>t</a:t>
              </a:r>
            </a:p>
          </p:txBody>
        </p:sp>
      </p:grpSp>
      <p:grpSp>
        <p:nvGrpSpPr>
          <p:cNvPr id="3" name="Group 108"/>
          <p:cNvGrpSpPr>
            <a:grpSpLocks/>
          </p:cNvGrpSpPr>
          <p:nvPr/>
        </p:nvGrpSpPr>
        <p:grpSpPr bwMode="auto">
          <a:xfrm>
            <a:off x="3289791" y="2432541"/>
            <a:ext cx="1937238" cy="1979735"/>
            <a:chOff x="2005" y="1480"/>
            <a:chExt cx="1322" cy="1351"/>
          </a:xfrm>
        </p:grpSpPr>
        <p:sp>
          <p:nvSpPr>
            <p:cNvPr id="21587" name="Rectangle 17"/>
            <p:cNvSpPr>
              <a:spLocks noChangeArrowheads="1"/>
            </p:cNvSpPr>
            <p:nvPr/>
          </p:nvSpPr>
          <p:spPr bwMode="auto">
            <a:xfrm>
              <a:off x="2906" y="2157"/>
              <a:ext cx="421" cy="199"/>
            </a:xfrm>
            <a:prstGeom prst="rect">
              <a:avLst/>
            </a:prstGeom>
            <a:noFill/>
            <a:ln w="9525" algn="ctr">
              <a:noFill/>
              <a:miter lim="800000"/>
              <a:headEnd/>
              <a:tailEnd/>
            </a:ln>
          </p:spPr>
          <p:txBody>
            <a:bodyPr wrap="none">
              <a:spAutoFit/>
            </a:bodyPr>
            <a:lstStyle/>
            <a:p>
              <a:pPr algn="l"/>
              <a:r>
                <a:rPr lang="en-US" sz="1292" b="1">
                  <a:latin typeface="Calibri" charset="0"/>
                  <a:ea typeface="Calibri" charset="0"/>
                  <a:cs typeface="Calibri" charset="0"/>
                </a:rPr>
                <a:t>the: 1 </a:t>
              </a:r>
            </a:p>
          </p:txBody>
        </p:sp>
        <p:sp>
          <p:nvSpPr>
            <p:cNvPr id="21588" name="Oval 19"/>
            <p:cNvSpPr>
              <a:spLocks noChangeArrowheads="1"/>
            </p:cNvSpPr>
            <p:nvPr/>
          </p:nvSpPr>
          <p:spPr bwMode="auto">
            <a:xfrm>
              <a:off x="2861" y="1480"/>
              <a:ext cx="91" cy="91"/>
            </a:xfrm>
            <a:prstGeom prst="ellipse">
              <a:avLst/>
            </a:prstGeom>
            <a:solidFill>
              <a:schemeClr val="tx1"/>
            </a:solidFill>
            <a:ln w="9525" algn="ctr">
              <a:solidFill>
                <a:schemeClr val="tx1"/>
              </a:solidFill>
              <a:round/>
              <a:headEnd/>
              <a:tailEnd/>
            </a:ln>
          </p:spPr>
          <p:txBody>
            <a:bodyPr wrap="none" anchor="ctr"/>
            <a:lstStyle/>
            <a:p>
              <a:endParaRPr lang="fr-FR" sz="1108">
                <a:latin typeface="Calibri" charset="0"/>
                <a:ea typeface="Calibri" charset="0"/>
                <a:cs typeface="Calibri" charset="0"/>
              </a:endParaRPr>
            </a:p>
          </p:txBody>
        </p:sp>
        <p:sp>
          <p:nvSpPr>
            <p:cNvPr id="21589" name="Oval 20"/>
            <p:cNvSpPr>
              <a:spLocks noChangeArrowheads="1"/>
            </p:cNvSpPr>
            <p:nvPr/>
          </p:nvSpPr>
          <p:spPr bwMode="auto">
            <a:xfrm>
              <a:off x="2589" y="1979"/>
              <a:ext cx="91" cy="91"/>
            </a:xfrm>
            <a:prstGeom prst="ellipse">
              <a:avLst/>
            </a:prstGeom>
            <a:solidFill>
              <a:schemeClr val="tx1"/>
            </a:solidFill>
            <a:ln w="9525" algn="ctr">
              <a:solidFill>
                <a:schemeClr val="tx1"/>
              </a:solidFill>
              <a:round/>
              <a:headEnd/>
              <a:tailEnd/>
            </a:ln>
          </p:spPr>
          <p:txBody>
            <a:bodyPr wrap="none" anchor="ctr"/>
            <a:lstStyle/>
            <a:p>
              <a:endParaRPr lang="fr-FR" sz="1108">
                <a:latin typeface="Calibri" charset="0"/>
                <a:ea typeface="Calibri" charset="0"/>
                <a:cs typeface="Calibri" charset="0"/>
              </a:endParaRPr>
            </a:p>
          </p:txBody>
        </p:sp>
        <p:sp>
          <p:nvSpPr>
            <p:cNvPr id="21590" name="Oval 21"/>
            <p:cNvSpPr>
              <a:spLocks noChangeArrowheads="1"/>
            </p:cNvSpPr>
            <p:nvPr/>
          </p:nvSpPr>
          <p:spPr bwMode="auto">
            <a:xfrm>
              <a:off x="3088" y="1979"/>
              <a:ext cx="91" cy="91"/>
            </a:xfrm>
            <a:prstGeom prst="ellipse">
              <a:avLst/>
            </a:prstGeom>
            <a:solidFill>
              <a:schemeClr val="tx1"/>
            </a:solidFill>
            <a:ln w="9525" algn="ctr">
              <a:solidFill>
                <a:schemeClr val="tx1"/>
              </a:solidFill>
              <a:round/>
              <a:headEnd/>
              <a:tailEnd/>
            </a:ln>
          </p:spPr>
          <p:txBody>
            <a:bodyPr wrap="none" anchor="ctr"/>
            <a:lstStyle/>
            <a:p>
              <a:endParaRPr lang="fr-FR" sz="1108">
                <a:latin typeface="Calibri" charset="0"/>
                <a:ea typeface="Calibri" charset="0"/>
                <a:cs typeface="Calibri" charset="0"/>
              </a:endParaRPr>
            </a:p>
          </p:txBody>
        </p:sp>
        <p:sp>
          <p:nvSpPr>
            <p:cNvPr id="21591" name="Rectangle 22"/>
            <p:cNvSpPr>
              <a:spLocks noChangeArrowheads="1"/>
            </p:cNvSpPr>
            <p:nvPr/>
          </p:nvSpPr>
          <p:spPr bwMode="auto">
            <a:xfrm>
              <a:off x="2569" y="2632"/>
              <a:ext cx="548" cy="199"/>
            </a:xfrm>
            <a:prstGeom prst="rect">
              <a:avLst/>
            </a:prstGeom>
            <a:noFill/>
            <a:ln w="9525" algn="ctr">
              <a:noFill/>
              <a:miter lim="800000"/>
              <a:headEnd/>
              <a:tailEnd/>
            </a:ln>
          </p:spPr>
          <p:txBody>
            <a:bodyPr wrap="none">
              <a:spAutoFit/>
            </a:bodyPr>
            <a:lstStyle/>
            <a:p>
              <a:pPr algn="l"/>
              <a:r>
                <a:rPr lang="en-US" sz="1292" b="1">
                  <a:latin typeface="Calibri" charset="0"/>
                  <a:ea typeface="Calibri" charset="0"/>
                  <a:cs typeface="Calibri" charset="0"/>
                </a:rPr>
                <a:t>house: 6 </a:t>
              </a:r>
            </a:p>
          </p:txBody>
        </p:sp>
        <p:cxnSp>
          <p:nvCxnSpPr>
            <p:cNvPr id="21592" name="AutoShape 23"/>
            <p:cNvCxnSpPr>
              <a:cxnSpLocks noChangeShapeType="1"/>
              <a:stCxn id="21588" idx="4"/>
              <a:endCxn id="21589" idx="0"/>
            </p:cNvCxnSpPr>
            <p:nvPr/>
          </p:nvCxnSpPr>
          <p:spPr bwMode="auto">
            <a:xfrm flipH="1">
              <a:off x="2635" y="1571"/>
              <a:ext cx="272" cy="408"/>
            </a:xfrm>
            <a:prstGeom prst="straightConnector1">
              <a:avLst/>
            </a:prstGeom>
            <a:noFill/>
            <a:ln w="12700">
              <a:solidFill>
                <a:schemeClr val="tx1"/>
              </a:solidFill>
              <a:round/>
              <a:headEnd/>
              <a:tailEnd/>
            </a:ln>
          </p:spPr>
        </p:cxnSp>
        <p:cxnSp>
          <p:nvCxnSpPr>
            <p:cNvPr id="21593" name="AutoShape 24"/>
            <p:cNvCxnSpPr>
              <a:cxnSpLocks noChangeShapeType="1"/>
              <a:stCxn id="21588" idx="4"/>
              <a:endCxn id="21590" idx="0"/>
            </p:cNvCxnSpPr>
            <p:nvPr/>
          </p:nvCxnSpPr>
          <p:spPr bwMode="auto">
            <a:xfrm>
              <a:off x="2907" y="1571"/>
              <a:ext cx="227" cy="408"/>
            </a:xfrm>
            <a:prstGeom prst="straightConnector1">
              <a:avLst/>
            </a:prstGeom>
            <a:noFill/>
            <a:ln w="12700">
              <a:solidFill>
                <a:schemeClr val="tx1"/>
              </a:solidFill>
              <a:round/>
              <a:headEnd/>
              <a:tailEnd/>
            </a:ln>
          </p:spPr>
        </p:cxnSp>
        <p:sp>
          <p:nvSpPr>
            <p:cNvPr id="21594" name="Rectangle 25"/>
            <p:cNvSpPr>
              <a:spLocks noChangeArrowheads="1"/>
            </p:cNvSpPr>
            <p:nvPr/>
          </p:nvSpPr>
          <p:spPr bwMode="auto">
            <a:xfrm>
              <a:off x="2527" y="1787"/>
              <a:ext cx="186" cy="199"/>
            </a:xfrm>
            <a:prstGeom prst="rect">
              <a:avLst/>
            </a:prstGeom>
            <a:noFill/>
            <a:ln w="12700" algn="ctr">
              <a:noFill/>
              <a:miter lim="800000"/>
              <a:headEnd/>
              <a:tailEnd/>
            </a:ln>
          </p:spPr>
          <p:txBody>
            <a:bodyPr wrap="none">
              <a:spAutoFit/>
            </a:bodyPr>
            <a:lstStyle/>
            <a:p>
              <a:r>
                <a:rPr lang="en-US" sz="1292" b="1">
                  <a:latin typeface="Calibri" charset="0"/>
                  <a:ea typeface="Calibri" charset="0"/>
                  <a:cs typeface="Calibri" charset="0"/>
                </a:rPr>
                <a:t>h</a:t>
              </a:r>
            </a:p>
          </p:txBody>
        </p:sp>
        <p:sp>
          <p:nvSpPr>
            <p:cNvPr id="21595" name="Rectangle 26"/>
            <p:cNvSpPr>
              <a:spLocks noChangeArrowheads="1"/>
            </p:cNvSpPr>
            <p:nvPr/>
          </p:nvSpPr>
          <p:spPr bwMode="auto">
            <a:xfrm>
              <a:off x="3062" y="1787"/>
              <a:ext cx="165" cy="199"/>
            </a:xfrm>
            <a:prstGeom prst="rect">
              <a:avLst/>
            </a:prstGeom>
            <a:noFill/>
            <a:ln w="12700" algn="ctr">
              <a:noFill/>
              <a:miter lim="800000"/>
              <a:headEnd/>
              <a:tailEnd/>
            </a:ln>
          </p:spPr>
          <p:txBody>
            <a:bodyPr wrap="none">
              <a:spAutoFit/>
            </a:bodyPr>
            <a:lstStyle/>
            <a:p>
              <a:r>
                <a:rPr lang="en-US" sz="1292" b="1">
                  <a:latin typeface="Calibri" charset="0"/>
                  <a:ea typeface="Calibri" charset="0"/>
                  <a:cs typeface="Calibri" charset="0"/>
                </a:rPr>
                <a:t>t</a:t>
              </a:r>
            </a:p>
          </p:txBody>
        </p:sp>
        <p:sp>
          <p:nvSpPr>
            <p:cNvPr id="21596" name="Oval 27"/>
            <p:cNvSpPr>
              <a:spLocks noChangeArrowheads="1"/>
            </p:cNvSpPr>
            <p:nvPr/>
          </p:nvSpPr>
          <p:spPr bwMode="auto">
            <a:xfrm>
              <a:off x="2315" y="2478"/>
              <a:ext cx="91" cy="91"/>
            </a:xfrm>
            <a:prstGeom prst="ellipse">
              <a:avLst/>
            </a:prstGeom>
            <a:solidFill>
              <a:schemeClr val="tx1"/>
            </a:solidFill>
            <a:ln w="9525" algn="ctr">
              <a:solidFill>
                <a:schemeClr val="tx1"/>
              </a:solidFill>
              <a:round/>
              <a:headEnd/>
              <a:tailEnd/>
            </a:ln>
          </p:spPr>
          <p:txBody>
            <a:bodyPr wrap="none" anchor="ctr"/>
            <a:lstStyle/>
            <a:p>
              <a:endParaRPr lang="fr-FR" sz="1108">
                <a:latin typeface="Calibri" charset="0"/>
                <a:ea typeface="Calibri" charset="0"/>
                <a:cs typeface="Calibri" charset="0"/>
              </a:endParaRPr>
            </a:p>
          </p:txBody>
        </p:sp>
        <p:sp>
          <p:nvSpPr>
            <p:cNvPr id="21597" name="Oval 28"/>
            <p:cNvSpPr>
              <a:spLocks noChangeArrowheads="1"/>
            </p:cNvSpPr>
            <p:nvPr/>
          </p:nvSpPr>
          <p:spPr bwMode="auto">
            <a:xfrm>
              <a:off x="2814" y="2478"/>
              <a:ext cx="91" cy="91"/>
            </a:xfrm>
            <a:prstGeom prst="ellipse">
              <a:avLst/>
            </a:prstGeom>
            <a:solidFill>
              <a:schemeClr val="tx1"/>
            </a:solidFill>
            <a:ln w="9525" algn="ctr">
              <a:solidFill>
                <a:schemeClr val="tx1"/>
              </a:solidFill>
              <a:round/>
              <a:headEnd/>
              <a:tailEnd/>
            </a:ln>
          </p:spPr>
          <p:txBody>
            <a:bodyPr wrap="none" anchor="ctr"/>
            <a:lstStyle/>
            <a:p>
              <a:endParaRPr lang="fr-FR" sz="1108">
                <a:latin typeface="Calibri" charset="0"/>
                <a:ea typeface="Calibri" charset="0"/>
                <a:cs typeface="Calibri" charset="0"/>
              </a:endParaRPr>
            </a:p>
          </p:txBody>
        </p:sp>
        <p:cxnSp>
          <p:nvCxnSpPr>
            <p:cNvPr id="21598" name="AutoShape 29"/>
            <p:cNvCxnSpPr>
              <a:cxnSpLocks noChangeShapeType="1"/>
              <a:endCxn id="21596" idx="0"/>
            </p:cNvCxnSpPr>
            <p:nvPr/>
          </p:nvCxnSpPr>
          <p:spPr bwMode="auto">
            <a:xfrm flipH="1">
              <a:off x="2361" y="2070"/>
              <a:ext cx="272" cy="408"/>
            </a:xfrm>
            <a:prstGeom prst="straightConnector1">
              <a:avLst/>
            </a:prstGeom>
            <a:noFill/>
            <a:ln w="12700">
              <a:solidFill>
                <a:schemeClr val="tx1"/>
              </a:solidFill>
              <a:round/>
              <a:headEnd/>
              <a:tailEnd/>
            </a:ln>
          </p:spPr>
        </p:cxnSp>
        <p:cxnSp>
          <p:nvCxnSpPr>
            <p:cNvPr id="21599" name="AutoShape 30"/>
            <p:cNvCxnSpPr>
              <a:cxnSpLocks noChangeShapeType="1"/>
              <a:endCxn id="21597" idx="0"/>
            </p:cNvCxnSpPr>
            <p:nvPr/>
          </p:nvCxnSpPr>
          <p:spPr bwMode="auto">
            <a:xfrm>
              <a:off x="2633" y="2070"/>
              <a:ext cx="227" cy="408"/>
            </a:xfrm>
            <a:prstGeom prst="straightConnector1">
              <a:avLst/>
            </a:prstGeom>
            <a:noFill/>
            <a:ln w="12700">
              <a:solidFill>
                <a:schemeClr val="tx1"/>
              </a:solidFill>
              <a:round/>
              <a:headEnd/>
              <a:tailEnd/>
            </a:ln>
          </p:spPr>
        </p:cxnSp>
        <p:sp>
          <p:nvSpPr>
            <p:cNvPr id="21600" name="Rectangle 31"/>
            <p:cNvSpPr>
              <a:spLocks noChangeArrowheads="1"/>
            </p:cNvSpPr>
            <p:nvPr/>
          </p:nvSpPr>
          <p:spPr bwMode="auto">
            <a:xfrm>
              <a:off x="2255" y="2289"/>
              <a:ext cx="182" cy="199"/>
            </a:xfrm>
            <a:prstGeom prst="rect">
              <a:avLst/>
            </a:prstGeom>
            <a:noFill/>
            <a:ln w="12700" algn="ctr">
              <a:noFill/>
              <a:miter lim="800000"/>
              <a:headEnd/>
              <a:tailEnd/>
            </a:ln>
          </p:spPr>
          <p:txBody>
            <a:bodyPr wrap="none">
              <a:spAutoFit/>
            </a:bodyPr>
            <a:lstStyle/>
            <a:p>
              <a:r>
                <a:rPr lang="en-US" sz="1292" b="1">
                  <a:latin typeface="Calibri" charset="0"/>
                  <a:ea typeface="Calibri" charset="0"/>
                  <a:cs typeface="Calibri" charset="0"/>
                </a:rPr>
                <a:t>a</a:t>
              </a:r>
            </a:p>
          </p:txBody>
        </p:sp>
        <p:sp>
          <p:nvSpPr>
            <p:cNvPr id="21601" name="Rectangle 32"/>
            <p:cNvSpPr>
              <a:spLocks noChangeArrowheads="1"/>
            </p:cNvSpPr>
            <p:nvPr/>
          </p:nvSpPr>
          <p:spPr bwMode="auto">
            <a:xfrm>
              <a:off x="2776" y="2289"/>
              <a:ext cx="187" cy="199"/>
            </a:xfrm>
            <a:prstGeom prst="rect">
              <a:avLst/>
            </a:prstGeom>
            <a:noFill/>
            <a:ln w="12700" algn="ctr">
              <a:noFill/>
              <a:miter lim="800000"/>
              <a:headEnd/>
              <a:tailEnd/>
            </a:ln>
          </p:spPr>
          <p:txBody>
            <a:bodyPr wrap="none">
              <a:spAutoFit/>
            </a:bodyPr>
            <a:lstStyle/>
            <a:p>
              <a:r>
                <a:rPr lang="en-US" sz="1292" b="1">
                  <a:latin typeface="Calibri" charset="0"/>
                  <a:ea typeface="Calibri" charset="0"/>
                  <a:cs typeface="Calibri" charset="0"/>
                </a:rPr>
                <a:t>o</a:t>
              </a:r>
            </a:p>
          </p:txBody>
        </p:sp>
        <p:sp>
          <p:nvSpPr>
            <p:cNvPr id="21602" name="Rectangle 33"/>
            <p:cNvSpPr>
              <a:spLocks noChangeArrowheads="1"/>
            </p:cNvSpPr>
            <p:nvPr/>
          </p:nvSpPr>
          <p:spPr bwMode="auto">
            <a:xfrm>
              <a:off x="2005" y="2628"/>
              <a:ext cx="483" cy="199"/>
            </a:xfrm>
            <a:prstGeom prst="rect">
              <a:avLst/>
            </a:prstGeom>
            <a:noFill/>
            <a:ln w="9525" algn="ctr">
              <a:noFill/>
              <a:miter lim="800000"/>
              <a:headEnd/>
              <a:tailEnd/>
            </a:ln>
          </p:spPr>
          <p:txBody>
            <a:bodyPr wrap="none">
              <a:spAutoFit/>
            </a:bodyPr>
            <a:lstStyle/>
            <a:p>
              <a:pPr algn="l"/>
              <a:r>
                <a:rPr lang="en-US" sz="1292" b="1">
                  <a:latin typeface="Calibri" charset="0"/>
                  <a:ea typeface="Calibri" charset="0"/>
                  <a:cs typeface="Calibri" charset="0"/>
                </a:rPr>
                <a:t>has: 12 </a:t>
              </a:r>
            </a:p>
          </p:txBody>
        </p:sp>
      </p:grpSp>
      <p:grpSp>
        <p:nvGrpSpPr>
          <p:cNvPr id="4" name="Group 34"/>
          <p:cNvGrpSpPr>
            <a:grpSpLocks/>
          </p:cNvGrpSpPr>
          <p:nvPr/>
        </p:nvGrpSpPr>
        <p:grpSpPr bwMode="auto">
          <a:xfrm>
            <a:off x="461598" y="4277460"/>
            <a:ext cx="2864827" cy="1979735"/>
            <a:chOff x="75" y="2739"/>
            <a:chExt cx="1955" cy="1351"/>
          </a:xfrm>
        </p:grpSpPr>
        <p:sp>
          <p:nvSpPr>
            <p:cNvPr id="21562" name="Rectangle 35"/>
            <p:cNvSpPr>
              <a:spLocks noChangeArrowheads="1"/>
            </p:cNvSpPr>
            <p:nvPr/>
          </p:nvSpPr>
          <p:spPr bwMode="auto">
            <a:xfrm>
              <a:off x="1609" y="3420"/>
              <a:ext cx="421" cy="199"/>
            </a:xfrm>
            <a:prstGeom prst="rect">
              <a:avLst/>
            </a:prstGeom>
            <a:noFill/>
            <a:ln w="9525" algn="ctr">
              <a:noFill/>
              <a:miter lim="800000"/>
              <a:headEnd/>
              <a:tailEnd/>
            </a:ln>
          </p:spPr>
          <p:txBody>
            <a:bodyPr wrap="none">
              <a:spAutoFit/>
            </a:bodyPr>
            <a:lstStyle/>
            <a:p>
              <a:pPr algn="l"/>
              <a:r>
                <a:rPr lang="en-US" sz="1292" b="1">
                  <a:latin typeface="Calibri" charset="0"/>
                  <a:ea typeface="Calibri" charset="0"/>
                  <a:cs typeface="Calibri" charset="0"/>
                </a:rPr>
                <a:t>the: 1 </a:t>
              </a:r>
            </a:p>
          </p:txBody>
        </p:sp>
        <p:grpSp>
          <p:nvGrpSpPr>
            <p:cNvPr id="21563" name="Group 36"/>
            <p:cNvGrpSpPr>
              <a:grpSpLocks/>
            </p:cNvGrpSpPr>
            <p:nvPr/>
          </p:nvGrpSpPr>
          <p:grpSpPr bwMode="auto">
            <a:xfrm>
              <a:off x="75" y="2739"/>
              <a:ext cx="1865" cy="1351"/>
              <a:chOff x="75" y="2739"/>
              <a:chExt cx="1865" cy="1351"/>
            </a:xfrm>
          </p:grpSpPr>
          <p:sp>
            <p:nvSpPr>
              <p:cNvPr id="21564" name="Rectangle 37"/>
              <p:cNvSpPr>
                <a:spLocks noChangeArrowheads="1"/>
              </p:cNvSpPr>
              <p:nvPr/>
            </p:nvSpPr>
            <p:spPr bwMode="auto">
              <a:xfrm>
                <a:off x="452" y="3420"/>
                <a:ext cx="646" cy="199"/>
              </a:xfrm>
              <a:prstGeom prst="rect">
                <a:avLst/>
              </a:prstGeom>
              <a:noFill/>
              <a:ln w="9525" algn="ctr">
                <a:noFill/>
                <a:miter lim="800000"/>
                <a:headEnd/>
                <a:tailEnd/>
              </a:ln>
            </p:spPr>
            <p:txBody>
              <a:bodyPr wrap="none">
                <a:spAutoFit/>
              </a:bodyPr>
              <a:lstStyle/>
              <a:p>
                <a:pPr algn="l"/>
                <a:r>
                  <a:rPr lang="en-US" sz="1292" b="1">
                    <a:latin typeface="Calibri" charset="0"/>
                    <a:ea typeface="Calibri" charset="0"/>
                    <a:cs typeface="Calibri" charset="0"/>
                  </a:rPr>
                  <a:t>garden: 18 </a:t>
                </a:r>
              </a:p>
            </p:txBody>
          </p:sp>
          <p:sp>
            <p:nvSpPr>
              <p:cNvPr id="21565" name="Oval 38"/>
              <p:cNvSpPr>
                <a:spLocks noChangeArrowheads="1"/>
              </p:cNvSpPr>
              <p:nvPr/>
            </p:nvSpPr>
            <p:spPr bwMode="auto">
              <a:xfrm>
                <a:off x="1574" y="2739"/>
                <a:ext cx="91" cy="91"/>
              </a:xfrm>
              <a:prstGeom prst="ellipse">
                <a:avLst/>
              </a:prstGeom>
              <a:noFill/>
              <a:ln w="9525" algn="ctr">
                <a:solidFill>
                  <a:schemeClr val="tx1"/>
                </a:solidFill>
                <a:round/>
                <a:headEnd/>
                <a:tailEnd/>
              </a:ln>
            </p:spPr>
            <p:txBody>
              <a:bodyPr wrap="none" anchor="ctr"/>
              <a:lstStyle/>
              <a:p>
                <a:endParaRPr lang="fr-FR" sz="1108">
                  <a:latin typeface="Calibri" charset="0"/>
                  <a:ea typeface="Calibri" charset="0"/>
                  <a:cs typeface="Calibri" charset="0"/>
                </a:endParaRPr>
              </a:p>
            </p:txBody>
          </p:sp>
          <p:sp>
            <p:nvSpPr>
              <p:cNvPr id="21566" name="Oval 39"/>
              <p:cNvSpPr>
                <a:spLocks noChangeArrowheads="1"/>
              </p:cNvSpPr>
              <p:nvPr/>
            </p:nvSpPr>
            <p:spPr bwMode="auto">
              <a:xfrm>
                <a:off x="1302" y="3238"/>
                <a:ext cx="91" cy="91"/>
              </a:xfrm>
              <a:prstGeom prst="ellipse">
                <a:avLst/>
              </a:prstGeom>
              <a:noFill/>
              <a:ln w="9525" algn="ctr">
                <a:solidFill>
                  <a:schemeClr val="tx1"/>
                </a:solidFill>
                <a:round/>
                <a:headEnd/>
                <a:tailEnd/>
              </a:ln>
            </p:spPr>
            <p:txBody>
              <a:bodyPr wrap="none" anchor="ctr"/>
              <a:lstStyle/>
              <a:p>
                <a:endParaRPr lang="fr-FR" sz="1108">
                  <a:latin typeface="Calibri" charset="0"/>
                  <a:ea typeface="Calibri" charset="0"/>
                  <a:cs typeface="Calibri" charset="0"/>
                </a:endParaRPr>
              </a:p>
            </p:txBody>
          </p:sp>
          <p:sp>
            <p:nvSpPr>
              <p:cNvPr id="21567" name="Oval 40"/>
              <p:cNvSpPr>
                <a:spLocks noChangeArrowheads="1"/>
              </p:cNvSpPr>
              <p:nvPr/>
            </p:nvSpPr>
            <p:spPr bwMode="auto">
              <a:xfrm>
                <a:off x="1801" y="3238"/>
                <a:ext cx="91" cy="91"/>
              </a:xfrm>
              <a:prstGeom prst="ellipse">
                <a:avLst/>
              </a:prstGeom>
              <a:noFill/>
              <a:ln w="9525" algn="ctr">
                <a:solidFill>
                  <a:schemeClr val="tx1"/>
                </a:solidFill>
                <a:round/>
                <a:headEnd/>
                <a:tailEnd/>
              </a:ln>
            </p:spPr>
            <p:txBody>
              <a:bodyPr wrap="none" anchor="ctr"/>
              <a:lstStyle/>
              <a:p>
                <a:endParaRPr lang="fr-FR" sz="1108">
                  <a:latin typeface="Calibri" charset="0"/>
                  <a:ea typeface="Calibri" charset="0"/>
                  <a:cs typeface="Calibri" charset="0"/>
                </a:endParaRPr>
              </a:p>
            </p:txBody>
          </p:sp>
          <p:sp>
            <p:nvSpPr>
              <p:cNvPr id="21568" name="Rectangle 41"/>
              <p:cNvSpPr>
                <a:spLocks noChangeArrowheads="1"/>
              </p:cNvSpPr>
              <p:nvPr/>
            </p:nvSpPr>
            <p:spPr bwMode="auto">
              <a:xfrm>
                <a:off x="1282" y="3891"/>
                <a:ext cx="548" cy="199"/>
              </a:xfrm>
              <a:prstGeom prst="rect">
                <a:avLst/>
              </a:prstGeom>
              <a:noFill/>
              <a:ln w="9525" algn="ctr">
                <a:noFill/>
                <a:miter lim="800000"/>
                <a:headEnd/>
                <a:tailEnd/>
              </a:ln>
            </p:spPr>
            <p:txBody>
              <a:bodyPr wrap="none">
                <a:spAutoFit/>
              </a:bodyPr>
              <a:lstStyle/>
              <a:p>
                <a:pPr algn="l"/>
                <a:r>
                  <a:rPr lang="en-US" sz="1292" b="1">
                    <a:latin typeface="Calibri" charset="0"/>
                    <a:ea typeface="Calibri" charset="0"/>
                    <a:cs typeface="Calibri" charset="0"/>
                  </a:rPr>
                  <a:t>house: 6 </a:t>
                </a:r>
              </a:p>
            </p:txBody>
          </p:sp>
          <p:cxnSp>
            <p:nvCxnSpPr>
              <p:cNvPr id="21569" name="AutoShape 42"/>
              <p:cNvCxnSpPr>
                <a:cxnSpLocks noChangeShapeType="1"/>
                <a:stCxn id="21565" idx="4"/>
                <a:endCxn id="21566" idx="0"/>
              </p:cNvCxnSpPr>
              <p:nvPr/>
            </p:nvCxnSpPr>
            <p:spPr bwMode="auto">
              <a:xfrm flipH="1">
                <a:off x="1348" y="2830"/>
                <a:ext cx="272" cy="408"/>
              </a:xfrm>
              <a:prstGeom prst="straightConnector1">
                <a:avLst/>
              </a:prstGeom>
              <a:noFill/>
              <a:ln w="12700">
                <a:solidFill>
                  <a:schemeClr val="tx1"/>
                </a:solidFill>
                <a:round/>
                <a:headEnd/>
                <a:tailEnd/>
              </a:ln>
            </p:spPr>
          </p:cxnSp>
          <p:cxnSp>
            <p:nvCxnSpPr>
              <p:cNvPr id="21570" name="AutoShape 43"/>
              <p:cNvCxnSpPr>
                <a:cxnSpLocks noChangeShapeType="1"/>
                <a:stCxn id="21565" idx="4"/>
                <a:endCxn id="21567" idx="0"/>
              </p:cNvCxnSpPr>
              <p:nvPr/>
            </p:nvCxnSpPr>
            <p:spPr bwMode="auto">
              <a:xfrm>
                <a:off x="1620" y="2830"/>
                <a:ext cx="227" cy="408"/>
              </a:xfrm>
              <a:prstGeom prst="straightConnector1">
                <a:avLst/>
              </a:prstGeom>
              <a:noFill/>
              <a:ln w="12700">
                <a:solidFill>
                  <a:schemeClr val="tx1"/>
                </a:solidFill>
                <a:round/>
                <a:headEnd/>
                <a:tailEnd/>
              </a:ln>
            </p:spPr>
          </p:cxnSp>
          <p:sp>
            <p:nvSpPr>
              <p:cNvPr id="21571" name="Rectangle 44"/>
              <p:cNvSpPr>
                <a:spLocks noChangeArrowheads="1"/>
              </p:cNvSpPr>
              <p:nvPr/>
            </p:nvSpPr>
            <p:spPr bwMode="auto">
              <a:xfrm>
                <a:off x="1231" y="3064"/>
                <a:ext cx="186" cy="199"/>
              </a:xfrm>
              <a:prstGeom prst="rect">
                <a:avLst/>
              </a:prstGeom>
              <a:noFill/>
              <a:ln w="12700" algn="ctr">
                <a:noFill/>
                <a:miter lim="800000"/>
                <a:headEnd/>
                <a:tailEnd/>
              </a:ln>
            </p:spPr>
            <p:txBody>
              <a:bodyPr wrap="none">
                <a:spAutoFit/>
              </a:bodyPr>
              <a:lstStyle/>
              <a:p>
                <a:r>
                  <a:rPr lang="en-US" sz="1292" b="1">
                    <a:latin typeface="Calibri" charset="0"/>
                    <a:ea typeface="Calibri" charset="0"/>
                    <a:cs typeface="Calibri" charset="0"/>
                  </a:rPr>
                  <a:t>h</a:t>
                </a:r>
              </a:p>
            </p:txBody>
          </p:sp>
          <p:sp>
            <p:nvSpPr>
              <p:cNvPr id="21572" name="Rectangle 45"/>
              <p:cNvSpPr>
                <a:spLocks noChangeArrowheads="1"/>
              </p:cNvSpPr>
              <p:nvPr/>
            </p:nvSpPr>
            <p:spPr bwMode="auto">
              <a:xfrm>
                <a:off x="1775" y="3064"/>
                <a:ext cx="165" cy="199"/>
              </a:xfrm>
              <a:prstGeom prst="rect">
                <a:avLst/>
              </a:prstGeom>
              <a:noFill/>
              <a:ln w="12700" algn="ctr">
                <a:noFill/>
                <a:miter lim="800000"/>
                <a:headEnd/>
                <a:tailEnd/>
              </a:ln>
            </p:spPr>
            <p:txBody>
              <a:bodyPr wrap="none">
                <a:spAutoFit/>
              </a:bodyPr>
              <a:lstStyle/>
              <a:p>
                <a:r>
                  <a:rPr lang="en-US" sz="1292" b="1">
                    <a:latin typeface="Calibri" charset="0"/>
                    <a:ea typeface="Calibri" charset="0"/>
                    <a:cs typeface="Calibri" charset="0"/>
                  </a:rPr>
                  <a:t>t</a:t>
                </a:r>
              </a:p>
            </p:txBody>
          </p:sp>
          <p:sp>
            <p:nvSpPr>
              <p:cNvPr id="21573" name="Oval 46"/>
              <p:cNvSpPr>
                <a:spLocks noChangeArrowheads="1"/>
              </p:cNvSpPr>
              <p:nvPr/>
            </p:nvSpPr>
            <p:spPr bwMode="auto">
              <a:xfrm>
                <a:off x="1028" y="3737"/>
                <a:ext cx="91" cy="91"/>
              </a:xfrm>
              <a:prstGeom prst="ellipse">
                <a:avLst/>
              </a:prstGeom>
              <a:noFill/>
              <a:ln w="9525" algn="ctr">
                <a:solidFill>
                  <a:schemeClr val="tx1"/>
                </a:solidFill>
                <a:round/>
                <a:headEnd/>
                <a:tailEnd/>
              </a:ln>
            </p:spPr>
            <p:txBody>
              <a:bodyPr wrap="none" anchor="ctr"/>
              <a:lstStyle/>
              <a:p>
                <a:endParaRPr lang="fr-FR" sz="1108">
                  <a:latin typeface="Calibri" charset="0"/>
                  <a:ea typeface="Calibri" charset="0"/>
                  <a:cs typeface="Calibri" charset="0"/>
                </a:endParaRPr>
              </a:p>
            </p:txBody>
          </p:sp>
          <p:sp>
            <p:nvSpPr>
              <p:cNvPr id="21574" name="Oval 47"/>
              <p:cNvSpPr>
                <a:spLocks noChangeArrowheads="1"/>
              </p:cNvSpPr>
              <p:nvPr/>
            </p:nvSpPr>
            <p:spPr bwMode="auto">
              <a:xfrm>
                <a:off x="1527" y="3737"/>
                <a:ext cx="91" cy="91"/>
              </a:xfrm>
              <a:prstGeom prst="ellipse">
                <a:avLst/>
              </a:prstGeom>
              <a:noFill/>
              <a:ln w="9525" algn="ctr">
                <a:solidFill>
                  <a:schemeClr val="tx1"/>
                </a:solidFill>
                <a:round/>
                <a:headEnd/>
                <a:tailEnd/>
              </a:ln>
            </p:spPr>
            <p:txBody>
              <a:bodyPr wrap="none" anchor="ctr"/>
              <a:lstStyle/>
              <a:p>
                <a:endParaRPr lang="fr-FR" sz="1108">
                  <a:latin typeface="Calibri" charset="0"/>
                  <a:ea typeface="Calibri" charset="0"/>
                  <a:cs typeface="Calibri" charset="0"/>
                </a:endParaRPr>
              </a:p>
            </p:txBody>
          </p:sp>
          <p:cxnSp>
            <p:nvCxnSpPr>
              <p:cNvPr id="21575" name="AutoShape 48"/>
              <p:cNvCxnSpPr>
                <a:cxnSpLocks noChangeShapeType="1"/>
                <a:endCxn id="21573" idx="0"/>
              </p:cNvCxnSpPr>
              <p:nvPr/>
            </p:nvCxnSpPr>
            <p:spPr bwMode="auto">
              <a:xfrm flipH="1">
                <a:off x="1074" y="3329"/>
                <a:ext cx="272" cy="408"/>
              </a:xfrm>
              <a:prstGeom prst="straightConnector1">
                <a:avLst/>
              </a:prstGeom>
              <a:noFill/>
              <a:ln w="12700">
                <a:solidFill>
                  <a:schemeClr val="tx1"/>
                </a:solidFill>
                <a:round/>
                <a:headEnd/>
                <a:tailEnd/>
              </a:ln>
            </p:spPr>
          </p:cxnSp>
          <p:cxnSp>
            <p:nvCxnSpPr>
              <p:cNvPr id="21576" name="AutoShape 49"/>
              <p:cNvCxnSpPr>
                <a:cxnSpLocks noChangeShapeType="1"/>
                <a:endCxn id="21574" idx="0"/>
              </p:cNvCxnSpPr>
              <p:nvPr/>
            </p:nvCxnSpPr>
            <p:spPr bwMode="auto">
              <a:xfrm>
                <a:off x="1346" y="3329"/>
                <a:ext cx="227" cy="408"/>
              </a:xfrm>
              <a:prstGeom prst="straightConnector1">
                <a:avLst/>
              </a:prstGeom>
              <a:noFill/>
              <a:ln w="12700">
                <a:solidFill>
                  <a:schemeClr val="tx1"/>
                </a:solidFill>
                <a:round/>
                <a:headEnd/>
                <a:tailEnd/>
              </a:ln>
            </p:spPr>
          </p:cxnSp>
          <p:sp>
            <p:nvSpPr>
              <p:cNvPr id="21577" name="Rectangle 50"/>
              <p:cNvSpPr>
                <a:spLocks noChangeArrowheads="1"/>
              </p:cNvSpPr>
              <p:nvPr/>
            </p:nvSpPr>
            <p:spPr bwMode="auto">
              <a:xfrm>
                <a:off x="924" y="3562"/>
                <a:ext cx="182" cy="199"/>
              </a:xfrm>
              <a:prstGeom prst="rect">
                <a:avLst/>
              </a:prstGeom>
              <a:noFill/>
              <a:ln w="12700" algn="ctr">
                <a:noFill/>
                <a:miter lim="800000"/>
                <a:headEnd/>
                <a:tailEnd/>
              </a:ln>
            </p:spPr>
            <p:txBody>
              <a:bodyPr wrap="none">
                <a:spAutoFit/>
              </a:bodyPr>
              <a:lstStyle/>
              <a:p>
                <a:r>
                  <a:rPr lang="en-US" sz="1292" b="1">
                    <a:latin typeface="Calibri" charset="0"/>
                    <a:ea typeface="Calibri" charset="0"/>
                    <a:cs typeface="Calibri" charset="0"/>
                  </a:rPr>
                  <a:t>a</a:t>
                </a:r>
              </a:p>
            </p:txBody>
          </p:sp>
          <p:sp>
            <p:nvSpPr>
              <p:cNvPr id="21578" name="Rectangle 51"/>
              <p:cNvSpPr>
                <a:spLocks noChangeArrowheads="1"/>
              </p:cNvSpPr>
              <p:nvPr/>
            </p:nvSpPr>
            <p:spPr bwMode="auto">
              <a:xfrm>
                <a:off x="1515" y="3562"/>
                <a:ext cx="187" cy="199"/>
              </a:xfrm>
              <a:prstGeom prst="rect">
                <a:avLst/>
              </a:prstGeom>
              <a:noFill/>
              <a:ln w="12700" algn="ctr">
                <a:noFill/>
                <a:miter lim="800000"/>
                <a:headEnd/>
                <a:tailEnd/>
              </a:ln>
            </p:spPr>
            <p:txBody>
              <a:bodyPr wrap="none">
                <a:spAutoFit/>
              </a:bodyPr>
              <a:lstStyle/>
              <a:p>
                <a:r>
                  <a:rPr lang="en-US" sz="1292" b="1">
                    <a:latin typeface="Calibri" charset="0"/>
                    <a:ea typeface="Calibri" charset="0"/>
                    <a:cs typeface="Calibri" charset="0"/>
                  </a:rPr>
                  <a:t>o</a:t>
                </a:r>
              </a:p>
            </p:txBody>
          </p:sp>
          <p:sp>
            <p:nvSpPr>
              <p:cNvPr id="21579" name="Rectangle 52"/>
              <p:cNvSpPr>
                <a:spLocks noChangeArrowheads="1"/>
              </p:cNvSpPr>
              <p:nvPr/>
            </p:nvSpPr>
            <p:spPr bwMode="auto">
              <a:xfrm>
                <a:off x="718" y="3887"/>
                <a:ext cx="483" cy="199"/>
              </a:xfrm>
              <a:prstGeom prst="rect">
                <a:avLst/>
              </a:prstGeom>
              <a:noFill/>
              <a:ln w="9525" algn="ctr">
                <a:noFill/>
                <a:miter lim="800000"/>
                <a:headEnd/>
                <a:tailEnd/>
              </a:ln>
            </p:spPr>
            <p:txBody>
              <a:bodyPr wrap="none">
                <a:spAutoFit/>
              </a:bodyPr>
              <a:lstStyle/>
              <a:p>
                <a:pPr algn="l"/>
                <a:r>
                  <a:rPr lang="en-US" sz="1292" b="1">
                    <a:latin typeface="Calibri" charset="0"/>
                    <a:ea typeface="Calibri" charset="0"/>
                    <a:cs typeface="Calibri" charset="0"/>
                  </a:rPr>
                  <a:t>has: 12 </a:t>
                </a:r>
              </a:p>
            </p:txBody>
          </p:sp>
          <p:sp>
            <p:nvSpPr>
              <p:cNvPr id="21580" name="Oval 53"/>
              <p:cNvSpPr>
                <a:spLocks noChangeArrowheads="1"/>
              </p:cNvSpPr>
              <p:nvPr/>
            </p:nvSpPr>
            <p:spPr bwMode="auto">
              <a:xfrm>
                <a:off x="332" y="3244"/>
                <a:ext cx="91" cy="91"/>
              </a:xfrm>
              <a:prstGeom prst="ellipse">
                <a:avLst/>
              </a:prstGeom>
              <a:noFill/>
              <a:ln w="9525" algn="ctr">
                <a:solidFill>
                  <a:schemeClr val="tx1"/>
                </a:solidFill>
                <a:round/>
                <a:headEnd/>
                <a:tailEnd/>
              </a:ln>
            </p:spPr>
            <p:txBody>
              <a:bodyPr wrap="none" anchor="ctr"/>
              <a:lstStyle/>
              <a:p>
                <a:endParaRPr lang="fr-FR" sz="1108">
                  <a:latin typeface="Calibri" charset="0"/>
                  <a:ea typeface="Calibri" charset="0"/>
                  <a:cs typeface="Calibri" charset="0"/>
                </a:endParaRPr>
              </a:p>
            </p:txBody>
          </p:sp>
          <p:cxnSp>
            <p:nvCxnSpPr>
              <p:cNvPr id="21581" name="AutoShape 54"/>
              <p:cNvCxnSpPr>
                <a:cxnSpLocks noChangeShapeType="1"/>
                <a:stCxn id="21565" idx="4"/>
                <a:endCxn id="21580" idx="0"/>
              </p:cNvCxnSpPr>
              <p:nvPr/>
            </p:nvCxnSpPr>
            <p:spPr bwMode="auto">
              <a:xfrm flipH="1">
                <a:off x="378" y="2830"/>
                <a:ext cx="1242" cy="414"/>
              </a:xfrm>
              <a:prstGeom prst="straightConnector1">
                <a:avLst/>
              </a:prstGeom>
              <a:noFill/>
              <a:ln w="12700">
                <a:solidFill>
                  <a:schemeClr val="tx1"/>
                </a:solidFill>
                <a:round/>
                <a:headEnd/>
                <a:tailEnd/>
              </a:ln>
            </p:spPr>
          </p:cxnSp>
          <p:sp>
            <p:nvSpPr>
              <p:cNvPr id="21582" name="Rectangle 55"/>
              <p:cNvSpPr>
                <a:spLocks noChangeArrowheads="1"/>
              </p:cNvSpPr>
              <p:nvPr/>
            </p:nvSpPr>
            <p:spPr bwMode="auto">
              <a:xfrm>
                <a:off x="354" y="3064"/>
                <a:ext cx="182" cy="199"/>
              </a:xfrm>
              <a:prstGeom prst="rect">
                <a:avLst/>
              </a:prstGeom>
              <a:noFill/>
              <a:ln w="12700" algn="ctr">
                <a:noFill/>
                <a:miter lim="800000"/>
                <a:headEnd/>
                <a:tailEnd/>
              </a:ln>
            </p:spPr>
            <p:txBody>
              <a:bodyPr wrap="none">
                <a:spAutoFit/>
              </a:bodyPr>
              <a:lstStyle/>
              <a:p>
                <a:r>
                  <a:rPr lang="en-US" sz="1292" b="1">
                    <a:latin typeface="Calibri" charset="0"/>
                    <a:ea typeface="Calibri" charset="0"/>
                    <a:cs typeface="Calibri" charset="0"/>
                  </a:rPr>
                  <a:t>a</a:t>
                </a:r>
              </a:p>
            </p:txBody>
          </p:sp>
          <p:sp>
            <p:nvSpPr>
              <p:cNvPr id="21583" name="Rectangle 56"/>
              <p:cNvSpPr>
                <a:spLocks noChangeArrowheads="1"/>
              </p:cNvSpPr>
              <p:nvPr/>
            </p:nvSpPr>
            <p:spPr bwMode="auto">
              <a:xfrm>
                <a:off x="75" y="3420"/>
                <a:ext cx="378" cy="199"/>
              </a:xfrm>
              <a:prstGeom prst="rect">
                <a:avLst/>
              </a:prstGeom>
              <a:noFill/>
              <a:ln w="9525" algn="ctr">
                <a:noFill/>
                <a:miter lim="800000"/>
                <a:headEnd/>
                <a:tailEnd/>
              </a:ln>
            </p:spPr>
            <p:txBody>
              <a:bodyPr wrap="none">
                <a:spAutoFit/>
              </a:bodyPr>
              <a:lstStyle/>
              <a:p>
                <a:pPr algn="l"/>
                <a:r>
                  <a:rPr lang="en-US" sz="1292" b="1">
                    <a:latin typeface="Calibri" charset="0"/>
                    <a:ea typeface="Calibri" charset="0"/>
                    <a:cs typeface="Calibri" charset="0"/>
                  </a:rPr>
                  <a:t>a: 16 </a:t>
                </a:r>
              </a:p>
            </p:txBody>
          </p:sp>
          <p:sp>
            <p:nvSpPr>
              <p:cNvPr id="21584" name="Oval 57"/>
              <p:cNvSpPr>
                <a:spLocks noChangeArrowheads="1"/>
              </p:cNvSpPr>
              <p:nvPr/>
            </p:nvSpPr>
            <p:spPr bwMode="auto">
              <a:xfrm>
                <a:off x="783" y="3243"/>
                <a:ext cx="91" cy="91"/>
              </a:xfrm>
              <a:prstGeom prst="ellipse">
                <a:avLst/>
              </a:prstGeom>
              <a:noFill/>
              <a:ln w="9525" algn="ctr">
                <a:solidFill>
                  <a:schemeClr val="tx1"/>
                </a:solidFill>
                <a:round/>
                <a:headEnd/>
                <a:tailEnd/>
              </a:ln>
            </p:spPr>
            <p:txBody>
              <a:bodyPr wrap="none" anchor="ctr"/>
              <a:lstStyle/>
              <a:p>
                <a:endParaRPr lang="fr-FR" sz="1108">
                  <a:latin typeface="Calibri" charset="0"/>
                  <a:ea typeface="Calibri" charset="0"/>
                  <a:cs typeface="Calibri" charset="0"/>
                </a:endParaRPr>
              </a:p>
            </p:txBody>
          </p:sp>
          <p:cxnSp>
            <p:nvCxnSpPr>
              <p:cNvPr id="21585" name="AutoShape 58"/>
              <p:cNvCxnSpPr>
                <a:cxnSpLocks noChangeShapeType="1"/>
                <a:stCxn id="21565" idx="4"/>
                <a:endCxn id="21584" idx="0"/>
              </p:cNvCxnSpPr>
              <p:nvPr/>
            </p:nvCxnSpPr>
            <p:spPr bwMode="auto">
              <a:xfrm flipH="1">
                <a:off x="829" y="2830"/>
                <a:ext cx="791" cy="413"/>
              </a:xfrm>
              <a:prstGeom prst="straightConnector1">
                <a:avLst/>
              </a:prstGeom>
              <a:noFill/>
              <a:ln w="12700">
                <a:solidFill>
                  <a:schemeClr val="tx1"/>
                </a:solidFill>
                <a:round/>
                <a:headEnd/>
                <a:tailEnd/>
              </a:ln>
            </p:spPr>
          </p:cxnSp>
          <p:sp>
            <p:nvSpPr>
              <p:cNvPr id="21586" name="Rectangle 59"/>
              <p:cNvSpPr>
                <a:spLocks noChangeArrowheads="1"/>
              </p:cNvSpPr>
              <p:nvPr/>
            </p:nvSpPr>
            <p:spPr bwMode="auto">
              <a:xfrm>
                <a:off x="775" y="3064"/>
                <a:ext cx="180" cy="199"/>
              </a:xfrm>
              <a:prstGeom prst="rect">
                <a:avLst/>
              </a:prstGeom>
              <a:noFill/>
              <a:ln w="12700" algn="ctr">
                <a:noFill/>
                <a:miter lim="800000"/>
                <a:headEnd/>
                <a:tailEnd/>
              </a:ln>
            </p:spPr>
            <p:txBody>
              <a:bodyPr wrap="none">
                <a:spAutoFit/>
              </a:bodyPr>
              <a:lstStyle/>
              <a:p>
                <a:r>
                  <a:rPr lang="en-US" sz="1292" b="1">
                    <a:latin typeface="Calibri" charset="0"/>
                    <a:ea typeface="Calibri" charset="0"/>
                    <a:cs typeface="Calibri" charset="0"/>
                  </a:rPr>
                  <a:t>g</a:t>
                </a:r>
              </a:p>
            </p:txBody>
          </p:sp>
        </p:grpSp>
      </p:grpSp>
      <p:grpSp>
        <p:nvGrpSpPr>
          <p:cNvPr id="6" name="Group 60"/>
          <p:cNvGrpSpPr>
            <a:grpSpLocks/>
          </p:cNvGrpSpPr>
          <p:nvPr/>
        </p:nvGrpSpPr>
        <p:grpSpPr bwMode="auto">
          <a:xfrm>
            <a:off x="5660781" y="2420818"/>
            <a:ext cx="2051538" cy="1979736"/>
            <a:chOff x="3623" y="1472"/>
            <a:chExt cx="1400" cy="1351"/>
          </a:xfrm>
        </p:grpSpPr>
        <p:sp>
          <p:nvSpPr>
            <p:cNvPr id="21542" name="Rectangle 61"/>
            <p:cNvSpPr>
              <a:spLocks noChangeArrowheads="1"/>
            </p:cNvSpPr>
            <p:nvPr/>
          </p:nvSpPr>
          <p:spPr bwMode="auto">
            <a:xfrm>
              <a:off x="3701" y="2620"/>
              <a:ext cx="483" cy="199"/>
            </a:xfrm>
            <a:prstGeom prst="rect">
              <a:avLst/>
            </a:prstGeom>
            <a:noFill/>
            <a:ln w="9525" algn="ctr">
              <a:noFill/>
              <a:miter lim="800000"/>
              <a:headEnd/>
              <a:tailEnd/>
            </a:ln>
          </p:spPr>
          <p:txBody>
            <a:bodyPr wrap="none">
              <a:spAutoFit/>
            </a:bodyPr>
            <a:lstStyle/>
            <a:p>
              <a:pPr algn="l"/>
              <a:r>
                <a:rPr lang="en-US" sz="1292" b="1">
                  <a:latin typeface="Calibri" charset="0"/>
                  <a:ea typeface="Calibri" charset="0"/>
                  <a:cs typeface="Calibri" charset="0"/>
                </a:rPr>
                <a:t>has: 12 </a:t>
              </a:r>
            </a:p>
          </p:txBody>
        </p:sp>
        <p:sp>
          <p:nvSpPr>
            <p:cNvPr id="21543" name="Oval 62"/>
            <p:cNvSpPr>
              <a:spLocks noChangeArrowheads="1"/>
            </p:cNvSpPr>
            <p:nvPr/>
          </p:nvSpPr>
          <p:spPr bwMode="auto">
            <a:xfrm>
              <a:off x="4557" y="1472"/>
              <a:ext cx="91" cy="91"/>
            </a:xfrm>
            <a:prstGeom prst="ellipse">
              <a:avLst/>
            </a:prstGeom>
            <a:noFill/>
            <a:ln w="9525" algn="ctr">
              <a:solidFill>
                <a:schemeClr val="tx1"/>
              </a:solidFill>
              <a:round/>
              <a:headEnd/>
              <a:tailEnd/>
            </a:ln>
          </p:spPr>
          <p:txBody>
            <a:bodyPr wrap="none" anchor="ctr"/>
            <a:lstStyle/>
            <a:p>
              <a:endParaRPr lang="fr-FR" sz="1108">
                <a:latin typeface="Calibri" charset="0"/>
                <a:ea typeface="Calibri" charset="0"/>
                <a:cs typeface="Calibri" charset="0"/>
              </a:endParaRPr>
            </a:p>
          </p:txBody>
        </p:sp>
        <p:sp>
          <p:nvSpPr>
            <p:cNvPr id="21544" name="Rectangle 63"/>
            <p:cNvSpPr>
              <a:spLocks noChangeArrowheads="1"/>
            </p:cNvSpPr>
            <p:nvPr/>
          </p:nvSpPr>
          <p:spPr bwMode="auto">
            <a:xfrm>
              <a:off x="4602" y="2153"/>
              <a:ext cx="421" cy="199"/>
            </a:xfrm>
            <a:prstGeom prst="rect">
              <a:avLst/>
            </a:prstGeom>
            <a:noFill/>
            <a:ln w="9525" algn="ctr">
              <a:noFill/>
              <a:miter lim="800000"/>
              <a:headEnd/>
              <a:tailEnd/>
            </a:ln>
          </p:spPr>
          <p:txBody>
            <a:bodyPr wrap="none">
              <a:spAutoFit/>
            </a:bodyPr>
            <a:lstStyle/>
            <a:p>
              <a:pPr algn="l"/>
              <a:r>
                <a:rPr lang="en-US" sz="1292" b="1">
                  <a:latin typeface="Calibri" charset="0"/>
                  <a:ea typeface="Calibri" charset="0"/>
                  <a:cs typeface="Calibri" charset="0"/>
                </a:rPr>
                <a:t>the: 1 </a:t>
              </a:r>
            </a:p>
          </p:txBody>
        </p:sp>
        <p:sp>
          <p:nvSpPr>
            <p:cNvPr id="21545" name="Oval 64"/>
            <p:cNvSpPr>
              <a:spLocks noChangeArrowheads="1"/>
            </p:cNvSpPr>
            <p:nvPr/>
          </p:nvSpPr>
          <p:spPr bwMode="auto">
            <a:xfrm>
              <a:off x="4285" y="1971"/>
              <a:ext cx="91" cy="91"/>
            </a:xfrm>
            <a:prstGeom prst="ellipse">
              <a:avLst/>
            </a:prstGeom>
            <a:noFill/>
            <a:ln w="9525" algn="ctr">
              <a:solidFill>
                <a:schemeClr val="tx1"/>
              </a:solidFill>
              <a:round/>
              <a:headEnd/>
              <a:tailEnd/>
            </a:ln>
          </p:spPr>
          <p:txBody>
            <a:bodyPr wrap="none" anchor="ctr"/>
            <a:lstStyle/>
            <a:p>
              <a:endParaRPr lang="fr-FR" sz="1108">
                <a:latin typeface="Calibri" charset="0"/>
                <a:ea typeface="Calibri" charset="0"/>
                <a:cs typeface="Calibri" charset="0"/>
              </a:endParaRPr>
            </a:p>
          </p:txBody>
        </p:sp>
        <p:sp>
          <p:nvSpPr>
            <p:cNvPr id="21546" name="Oval 65"/>
            <p:cNvSpPr>
              <a:spLocks noChangeArrowheads="1"/>
            </p:cNvSpPr>
            <p:nvPr/>
          </p:nvSpPr>
          <p:spPr bwMode="auto">
            <a:xfrm>
              <a:off x="4784" y="1971"/>
              <a:ext cx="91" cy="91"/>
            </a:xfrm>
            <a:prstGeom prst="ellipse">
              <a:avLst/>
            </a:prstGeom>
            <a:noFill/>
            <a:ln w="9525" algn="ctr">
              <a:solidFill>
                <a:schemeClr val="tx1"/>
              </a:solidFill>
              <a:round/>
              <a:headEnd/>
              <a:tailEnd/>
            </a:ln>
          </p:spPr>
          <p:txBody>
            <a:bodyPr wrap="none" anchor="ctr"/>
            <a:lstStyle/>
            <a:p>
              <a:endParaRPr lang="fr-FR" sz="1108">
                <a:latin typeface="Calibri" charset="0"/>
                <a:ea typeface="Calibri" charset="0"/>
                <a:cs typeface="Calibri" charset="0"/>
              </a:endParaRPr>
            </a:p>
          </p:txBody>
        </p:sp>
        <p:sp>
          <p:nvSpPr>
            <p:cNvPr id="21547" name="Rectangle 66"/>
            <p:cNvSpPr>
              <a:spLocks noChangeArrowheads="1"/>
            </p:cNvSpPr>
            <p:nvPr/>
          </p:nvSpPr>
          <p:spPr bwMode="auto">
            <a:xfrm>
              <a:off x="4265" y="2624"/>
              <a:ext cx="548" cy="199"/>
            </a:xfrm>
            <a:prstGeom prst="rect">
              <a:avLst/>
            </a:prstGeom>
            <a:noFill/>
            <a:ln w="9525" algn="ctr">
              <a:noFill/>
              <a:miter lim="800000"/>
              <a:headEnd/>
              <a:tailEnd/>
            </a:ln>
          </p:spPr>
          <p:txBody>
            <a:bodyPr wrap="none">
              <a:spAutoFit/>
            </a:bodyPr>
            <a:lstStyle/>
            <a:p>
              <a:pPr algn="l"/>
              <a:r>
                <a:rPr lang="en-US" sz="1292" b="1">
                  <a:latin typeface="Calibri" charset="0"/>
                  <a:ea typeface="Calibri" charset="0"/>
                  <a:cs typeface="Calibri" charset="0"/>
                </a:rPr>
                <a:t>house: 6 </a:t>
              </a:r>
            </a:p>
          </p:txBody>
        </p:sp>
        <p:cxnSp>
          <p:nvCxnSpPr>
            <p:cNvPr id="21548" name="AutoShape 67"/>
            <p:cNvCxnSpPr>
              <a:cxnSpLocks noChangeShapeType="1"/>
              <a:stCxn id="21543" idx="4"/>
              <a:endCxn id="21545" idx="0"/>
            </p:cNvCxnSpPr>
            <p:nvPr/>
          </p:nvCxnSpPr>
          <p:spPr bwMode="auto">
            <a:xfrm flipH="1">
              <a:off x="4331" y="1563"/>
              <a:ext cx="272" cy="408"/>
            </a:xfrm>
            <a:prstGeom prst="straightConnector1">
              <a:avLst/>
            </a:prstGeom>
            <a:noFill/>
            <a:ln w="12700">
              <a:solidFill>
                <a:schemeClr val="tx1"/>
              </a:solidFill>
              <a:round/>
              <a:headEnd/>
              <a:tailEnd/>
            </a:ln>
          </p:spPr>
        </p:cxnSp>
        <p:cxnSp>
          <p:nvCxnSpPr>
            <p:cNvPr id="21549" name="AutoShape 68"/>
            <p:cNvCxnSpPr>
              <a:cxnSpLocks noChangeShapeType="1"/>
              <a:stCxn id="21543" idx="4"/>
              <a:endCxn id="21546" idx="0"/>
            </p:cNvCxnSpPr>
            <p:nvPr/>
          </p:nvCxnSpPr>
          <p:spPr bwMode="auto">
            <a:xfrm>
              <a:off x="4603" y="1563"/>
              <a:ext cx="227" cy="408"/>
            </a:xfrm>
            <a:prstGeom prst="straightConnector1">
              <a:avLst/>
            </a:prstGeom>
            <a:noFill/>
            <a:ln w="12700">
              <a:solidFill>
                <a:schemeClr val="tx1"/>
              </a:solidFill>
              <a:round/>
              <a:headEnd/>
              <a:tailEnd/>
            </a:ln>
          </p:spPr>
        </p:cxnSp>
        <p:sp>
          <p:nvSpPr>
            <p:cNvPr id="21550" name="Rectangle 69"/>
            <p:cNvSpPr>
              <a:spLocks noChangeArrowheads="1"/>
            </p:cNvSpPr>
            <p:nvPr/>
          </p:nvSpPr>
          <p:spPr bwMode="auto">
            <a:xfrm>
              <a:off x="4393" y="1783"/>
              <a:ext cx="186" cy="199"/>
            </a:xfrm>
            <a:prstGeom prst="rect">
              <a:avLst/>
            </a:prstGeom>
            <a:noFill/>
            <a:ln w="12700" algn="ctr">
              <a:noFill/>
              <a:miter lim="800000"/>
              <a:headEnd/>
              <a:tailEnd/>
            </a:ln>
          </p:spPr>
          <p:txBody>
            <a:bodyPr wrap="none">
              <a:spAutoFit/>
            </a:bodyPr>
            <a:lstStyle/>
            <a:p>
              <a:r>
                <a:rPr lang="en-US" sz="1292" b="1">
                  <a:latin typeface="Calibri" charset="0"/>
                  <a:ea typeface="Calibri" charset="0"/>
                  <a:cs typeface="Calibri" charset="0"/>
                </a:rPr>
                <a:t>h</a:t>
              </a:r>
            </a:p>
          </p:txBody>
        </p:sp>
        <p:sp>
          <p:nvSpPr>
            <p:cNvPr id="21551" name="Rectangle 70"/>
            <p:cNvSpPr>
              <a:spLocks noChangeArrowheads="1"/>
            </p:cNvSpPr>
            <p:nvPr/>
          </p:nvSpPr>
          <p:spPr bwMode="auto">
            <a:xfrm>
              <a:off x="4768" y="1783"/>
              <a:ext cx="165" cy="199"/>
            </a:xfrm>
            <a:prstGeom prst="rect">
              <a:avLst/>
            </a:prstGeom>
            <a:noFill/>
            <a:ln w="12700" algn="ctr">
              <a:noFill/>
              <a:miter lim="800000"/>
              <a:headEnd/>
              <a:tailEnd/>
            </a:ln>
          </p:spPr>
          <p:txBody>
            <a:bodyPr wrap="none">
              <a:spAutoFit/>
            </a:bodyPr>
            <a:lstStyle/>
            <a:p>
              <a:r>
                <a:rPr lang="en-US" sz="1292" b="1">
                  <a:latin typeface="Calibri" charset="0"/>
                  <a:ea typeface="Calibri" charset="0"/>
                  <a:cs typeface="Calibri" charset="0"/>
                </a:rPr>
                <a:t>t</a:t>
              </a:r>
            </a:p>
          </p:txBody>
        </p:sp>
        <p:sp>
          <p:nvSpPr>
            <p:cNvPr id="21552" name="Oval 71"/>
            <p:cNvSpPr>
              <a:spLocks noChangeArrowheads="1"/>
            </p:cNvSpPr>
            <p:nvPr/>
          </p:nvSpPr>
          <p:spPr bwMode="auto">
            <a:xfrm>
              <a:off x="4011" y="2470"/>
              <a:ext cx="91" cy="91"/>
            </a:xfrm>
            <a:prstGeom prst="ellipse">
              <a:avLst/>
            </a:prstGeom>
            <a:noFill/>
            <a:ln w="9525" algn="ctr">
              <a:solidFill>
                <a:schemeClr val="tx1"/>
              </a:solidFill>
              <a:round/>
              <a:headEnd/>
              <a:tailEnd/>
            </a:ln>
          </p:spPr>
          <p:txBody>
            <a:bodyPr wrap="none" anchor="ctr"/>
            <a:lstStyle/>
            <a:p>
              <a:endParaRPr lang="fr-FR" sz="1108">
                <a:latin typeface="Calibri" charset="0"/>
                <a:ea typeface="Calibri" charset="0"/>
                <a:cs typeface="Calibri" charset="0"/>
              </a:endParaRPr>
            </a:p>
          </p:txBody>
        </p:sp>
        <p:sp>
          <p:nvSpPr>
            <p:cNvPr id="21553" name="Oval 72"/>
            <p:cNvSpPr>
              <a:spLocks noChangeArrowheads="1"/>
            </p:cNvSpPr>
            <p:nvPr/>
          </p:nvSpPr>
          <p:spPr bwMode="auto">
            <a:xfrm>
              <a:off x="4510" y="2470"/>
              <a:ext cx="91" cy="91"/>
            </a:xfrm>
            <a:prstGeom prst="ellipse">
              <a:avLst/>
            </a:prstGeom>
            <a:noFill/>
            <a:ln w="9525" algn="ctr">
              <a:solidFill>
                <a:schemeClr val="tx1"/>
              </a:solidFill>
              <a:round/>
              <a:headEnd/>
              <a:tailEnd/>
            </a:ln>
          </p:spPr>
          <p:txBody>
            <a:bodyPr wrap="none" anchor="ctr"/>
            <a:lstStyle/>
            <a:p>
              <a:endParaRPr lang="fr-FR" sz="1108">
                <a:latin typeface="Calibri" charset="0"/>
                <a:ea typeface="Calibri" charset="0"/>
                <a:cs typeface="Calibri" charset="0"/>
              </a:endParaRPr>
            </a:p>
          </p:txBody>
        </p:sp>
        <p:cxnSp>
          <p:nvCxnSpPr>
            <p:cNvPr id="21554" name="AutoShape 73"/>
            <p:cNvCxnSpPr>
              <a:cxnSpLocks noChangeShapeType="1"/>
              <a:endCxn id="21552" idx="0"/>
            </p:cNvCxnSpPr>
            <p:nvPr/>
          </p:nvCxnSpPr>
          <p:spPr bwMode="auto">
            <a:xfrm flipH="1">
              <a:off x="4057" y="2062"/>
              <a:ext cx="272" cy="408"/>
            </a:xfrm>
            <a:prstGeom prst="straightConnector1">
              <a:avLst/>
            </a:prstGeom>
            <a:noFill/>
            <a:ln w="12700">
              <a:solidFill>
                <a:schemeClr val="tx1"/>
              </a:solidFill>
              <a:round/>
              <a:headEnd/>
              <a:tailEnd/>
            </a:ln>
          </p:spPr>
        </p:cxnSp>
        <p:cxnSp>
          <p:nvCxnSpPr>
            <p:cNvPr id="21555" name="AutoShape 74"/>
            <p:cNvCxnSpPr>
              <a:cxnSpLocks noChangeShapeType="1"/>
              <a:endCxn id="21553" idx="0"/>
            </p:cNvCxnSpPr>
            <p:nvPr/>
          </p:nvCxnSpPr>
          <p:spPr bwMode="auto">
            <a:xfrm>
              <a:off x="4329" y="2062"/>
              <a:ext cx="227" cy="408"/>
            </a:xfrm>
            <a:prstGeom prst="straightConnector1">
              <a:avLst/>
            </a:prstGeom>
            <a:noFill/>
            <a:ln w="12700">
              <a:solidFill>
                <a:schemeClr val="tx1"/>
              </a:solidFill>
              <a:round/>
              <a:headEnd/>
              <a:tailEnd/>
            </a:ln>
          </p:spPr>
        </p:cxnSp>
        <p:sp>
          <p:nvSpPr>
            <p:cNvPr id="21556" name="Rectangle 75"/>
            <p:cNvSpPr>
              <a:spLocks noChangeArrowheads="1"/>
            </p:cNvSpPr>
            <p:nvPr/>
          </p:nvSpPr>
          <p:spPr bwMode="auto">
            <a:xfrm>
              <a:off x="3951" y="2285"/>
              <a:ext cx="182" cy="199"/>
            </a:xfrm>
            <a:prstGeom prst="rect">
              <a:avLst/>
            </a:prstGeom>
            <a:noFill/>
            <a:ln w="12700" algn="ctr">
              <a:noFill/>
              <a:miter lim="800000"/>
              <a:headEnd/>
              <a:tailEnd/>
            </a:ln>
          </p:spPr>
          <p:txBody>
            <a:bodyPr wrap="none">
              <a:spAutoFit/>
            </a:bodyPr>
            <a:lstStyle/>
            <a:p>
              <a:r>
                <a:rPr lang="en-US" sz="1292" b="1">
                  <a:latin typeface="Calibri" charset="0"/>
                  <a:ea typeface="Calibri" charset="0"/>
                  <a:cs typeface="Calibri" charset="0"/>
                </a:rPr>
                <a:t>a</a:t>
              </a:r>
            </a:p>
          </p:txBody>
        </p:sp>
        <p:sp>
          <p:nvSpPr>
            <p:cNvPr id="21557" name="Rectangle 76"/>
            <p:cNvSpPr>
              <a:spLocks noChangeArrowheads="1"/>
            </p:cNvSpPr>
            <p:nvPr/>
          </p:nvSpPr>
          <p:spPr bwMode="auto">
            <a:xfrm>
              <a:off x="4472" y="2285"/>
              <a:ext cx="187" cy="199"/>
            </a:xfrm>
            <a:prstGeom prst="rect">
              <a:avLst/>
            </a:prstGeom>
            <a:noFill/>
            <a:ln w="12700" algn="ctr">
              <a:noFill/>
              <a:miter lim="800000"/>
              <a:headEnd/>
              <a:tailEnd/>
            </a:ln>
          </p:spPr>
          <p:txBody>
            <a:bodyPr wrap="none">
              <a:spAutoFit/>
            </a:bodyPr>
            <a:lstStyle/>
            <a:p>
              <a:r>
                <a:rPr lang="en-US" sz="1292" b="1">
                  <a:latin typeface="Calibri" charset="0"/>
                  <a:ea typeface="Calibri" charset="0"/>
                  <a:cs typeface="Calibri" charset="0"/>
                </a:rPr>
                <a:t>o</a:t>
              </a:r>
            </a:p>
          </p:txBody>
        </p:sp>
        <p:sp>
          <p:nvSpPr>
            <p:cNvPr id="21558" name="Oval 77"/>
            <p:cNvSpPr>
              <a:spLocks noChangeArrowheads="1"/>
            </p:cNvSpPr>
            <p:nvPr/>
          </p:nvSpPr>
          <p:spPr bwMode="auto">
            <a:xfrm>
              <a:off x="3891" y="1967"/>
              <a:ext cx="91" cy="91"/>
            </a:xfrm>
            <a:prstGeom prst="ellipse">
              <a:avLst/>
            </a:prstGeom>
            <a:noFill/>
            <a:ln w="9525" algn="ctr">
              <a:solidFill>
                <a:schemeClr val="tx1"/>
              </a:solidFill>
              <a:round/>
              <a:headEnd/>
              <a:tailEnd/>
            </a:ln>
          </p:spPr>
          <p:txBody>
            <a:bodyPr wrap="none" anchor="ctr"/>
            <a:lstStyle/>
            <a:p>
              <a:endParaRPr lang="fr-FR" sz="1108">
                <a:latin typeface="Calibri" charset="0"/>
                <a:ea typeface="Calibri" charset="0"/>
                <a:cs typeface="Calibri" charset="0"/>
              </a:endParaRPr>
            </a:p>
          </p:txBody>
        </p:sp>
        <p:cxnSp>
          <p:nvCxnSpPr>
            <p:cNvPr id="21559" name="AutoShape 78"/>
            <p:cNvCxnSpPr>
              <a:cxnSpLocks noChangeShapeType="1"/>
              <a:stCxn id="21543" idx="4"/>
              <a:endCxn id="21558" idx="0"/>
            </p:cNvCxnSpPr>
            <p:nvPr/>
          </p:nvCxnSpPr>
          <p:spPr bwMode="auto">
            <a:xfrm flipH="1">
              <a:off x="3937" y="1563"/>
              <a:ext cx="666" cy="404"/>
            </a:xfrm>
            <a:prstGeom prst="straightConnector1">
              <a:avLst/>
            </a:prstGeom>
            <a:noFill/>
            <a:ln w="12700">
              <a:solidFill>
                <a:schemeClr val="tx1"/>
              </a:solidFill>
              <a:round/>
              <a:headEnd/>
              <a:tailEnd/>
            </a:ln>
          </p:spPr>
        </p:cxnSp>
        <p:sp>
          <p:nvSpPr>
            <p:cNvPr id="21560" name="Rectangle 79"/>
            <p:cNvSpPr>
              <a:spLocks noChangeArrowheads="1"/>
            </p:cNvSpPr>
            <p:nvPr/>
          </p:nvSpPr>
          <p:spPr bwMode="auto">
            <a:xfrm>
              <a:off x="3892" y="1783"/>
              <a:ext cx="182" cy="199"/>
            </a:xfrm>
            <a:prstGeom prst="rect">
              <a:avLst/>
            </a:prstGeom>
            <a:noFill/>
            <a:ln w="12700" algn="ctr">
              <a:noFill/>
              <a:miter lim="800000"/>
              <a:headEnd/>
              <a:tailEnd/>
            </a:ln>
          </p:spPr>
          <p:txBody>
            <a:bodyPr wrap="none">
              <a:spAutoFit/>
            </a:bodyPr>
            <a:lstStyle/>
            <a:p>
              <a:r>
                <a:rPr lang="en-US" sz="1292" b="1">
                  <a:latin typeface="Calibri" charset="0"/>
                  <a:ea typeface="Calibri" charset="0"/>
                  <a:cs typeface="Calibri" charset="0"/>
                </a:rPr>
                <a:t>a</a:t>
              </a:r>
            </a:p>
          </p:txBody>
        </p:sp>
        <p:sp>
          <p:nvSpPr>
            <p:cNvPr id="21561" name="Rectangle 80"/>
            <p:cNvSpPr>
              <a:spLocks noChangeArrowheads="1"/>
            </p:cNvSpPr>
            <p:nvPr/>
          </p:nvSpPr>
          <p:spPr bwMode="auto">
            <a:xfrm>
              <a:off x="3623" y="2110"/>
              <a:ext cx="378" cy="199"/>
            </a:xfrm>
            <a:prstGeom prst="rect">
              <a:avLst/>
            </a:prstGeom>
            <a:noFill/>
            <a:ln w="9525" algn="ctr">
              <a:noFill/>
              <a:miter lim="800000"/>
              <a:headEnd/>
              <a:tailEnd/>
            </a:ln>
          </p:spPr>
          <p:txBody>
            <a:bodyPr wrap="none">
              <a:spAutoFit/>
            </a:bodyPr>
            <a:lstStyle/>
            <a:p>
              <a:pPr algn="l"/>
              <a:r>
                <a:rPr lang="en-US" sz="1292" b="1">
                  <a:latin typeface="Calibri" charset="0"/>
                  <a:ea typeface="Calibri" charset="0"/>
                  <a:cs typeface="Calibri" charset="0"/>
                </a:rPr>
                <a:t>a: 16 </a:t>
              </a:r>
            </a:p>
          </p:txBody>
        </p:sp>
      </p:grpSp>
      <p:grpSp>
        <p:nvGrpSpPr>
          <p:cNvPr id="7" name="Group 81"/>
          <p:cNvGrpSpPr>
            <a:grpSpLocks/>
          </p:cNvGrpSpPr>
          <p:nvPr/>
        </p:nvGrpSpPr>
        <p:grpSpPr bwMode="auto">
          <a:xfrm>
            <a:off x="3492012" y="4306768"/>
            <a:ext cx="3193073" cy="1979735"/>
            <a:chOff x="2143" y="2759"/>
            <a:chExt cx="2179" cy="1351"/>
          </a:xfrm>
        </p:grpSpPr>
        <p:sp>
          <p:nvSpPr>
            <p:cNvPr id="21517" name="Oval 82"/>
            <p:cNvSpPr>
              <a:spLocks noChangeArrowheads="1"/>
            </p:cNvSpPr>
            <p:nvPr/>
          </p:nvSpPr>
          <p:spPr bwMode="auto">
            <a:xfrm>
              <a:off x="3642" y="2759"/>
              <a:ext cx="91" cy="91"/>
            </a:xfrm>
            <a:prstGeom prst="ellipse">
              <a:avLst/>
            </a:prstGeom>
            <a:noFill/>
            <a:ln w="9525" algn="ctr">
              <a:solidFill>
                <a:schemeClr val="tx1"/>
              </a:solidFill>
              <a:round/>
              <a:headEnd/>
              <a:tailEnd/>
            </a:ln>
          </p:spPr>
          <p:txBody>
            <a:bodyPr wrap="none" anchor="ctr"/>
            <a:lstStyle/>
            <a:p>
              <a:endParaRPr lang="fr-FR" sz="1108">
                <a:latin typeface="Calibri" charset="0"/>
                <a:ea typeface="Calibri" charset="0"/>
                <a:cs typeface="Calibri" charset="0"/>
              </a:endParaRPr>
            </a:p>
          </p:txBody>
        </p:sp>
        <p:grpSp>
          <p:nvGrpSpPr>
            <p:cNvPr id="21518" name="Group 83"/>
            <p:cNvGrpSpPr>
              <a:grpSpLocks/>
            </p:cNvGrpSpPr>
            <p:nvPr/>
          </p:nvGrpSpPr>
          <p:grpSpPr bwMode="auto">
            <a:xfrm>
              <a:off x="2143" y="2850"/>
              <a:ext cx="2179" cy="1260"/>
              <a:chOff x="2143" y="2850"/>
              <a:chExt cx="2179" cy="1260"/>
            </a:xfrm>
          </p:grpSpPr>
          <p:sp>
            <p:nvSpPr>
              <p:cNvPr id="21519" name="Rectangle 84"/>
              <p:cNvSpPr>
                <a:spLocks noChangeArrowheads="1"/>
              </p:cNvSpPr>
              <p:nvPr/>
            </p:nvSpPr>
            <p:spPr bwMode="auto">
              <a:xfrm>
                <a:off x="2520" y="3408"/>
                <a:ext cx="646" cy="199"/>
              </a:xfrm>
              <a:prstGeom prst="rect">
                <a:avLst/>
              </a:prstGeom>
              <a:noFill/>
              <a:ln w="9525" algn="ctr">
                <a:noFill/>
                <a:miter lim="800000"/>
                <a:headEnd/>
                <a:tailEnd/>
              </a:ln>
            </p:spPr>
            <p:txBody>
              <a:bodyPr wrap="none">
                <a:spAutoFit/>
              </a:bodyPr>
              <a:lstStyle/>
              <a:p>
                <a:pPr algn="l"/>
                <a:r>
                  <a:rPr lang="en-US" sz="1292" b="1">
                    <a:latin typeface="Calibri" charset="0"/>
                    <a:ea typeface="Calibri" charset="0"/>
                    <a:cs typeface="Calibri" charset="0"/>
                  </a:rPr>
                  <a:t>garden: 18 </a:t>
                </a:r>
              </a:p>
            </p:txBody>
          </p:sp>
          <p:sp>
            <p:nvSpPr>
              <p:cNvPr id="21520" name="Oval 85"/>
              <p:cNvSpPr>
                <a:spLocks noChangeArrowheads="1"/>
              </p:cNvSpPr>
              <p:nvPr/>
            </p:nvSpPr>
            <p:spPr bwMode="auto">
              <a:xfrm>
                <a:off x="3370" y="3258"/>
                <a:ext cx="91" cy="91"/>
              </a:xfrm>
              <a:prstGeom prst="ellipse">
                <a:avLst/>
              </a:prstGeom>
              <a:noFill/>
              <a:ln w="9525" algn="ctr">
                <a:solidFill>
                  <a:schemeClr val="tx1"/>
                </a:solidFill>
                <a:round/>
                <a:headEnd/>
                <a:tailEnd/>
              </a:ln>
            </p:spPr>
            <p:txBody>
              <a:bodyPr wrap="none" anchor="ctr"/>
              <a:lstStyle/>
              <a:p>
                <a:endParaRPr lang="fr-FR" sz="1108">
                  <a:latin typeface="Calibri" charset="0"/>
                  <a:ea typeface="Calibri" charset="0"/>
                  <a:cs typeface="Calibri" charset="0"/>
                </a:endParaRPr>
              </a:p>
            </p:txBody>
          </p:sp>
          <p:sp>
            <p:nvSpPr>
              <p:cNvPr id="21521" name="Oval 86"/>
              <p:cNvSpPr>
                <a:spLocks noChangeArrowheads="1"/>
              </p:cNvSpPr>
              <p:nvPr/>
            </p:nvSpPr>
            <p:spPr bwMode="auto">
              <a:xfrm>
                <a:off x="3869" y="3258"/>
                <a:ext cx="91" cy="91"/>
              </a:xfrm>
              <a:prstGeom prst="ellipse">
                <a:avLst/>
              </a:prstGeom>
              <a:noFill/>
              <a:ln w="9525" algn="ctr">
                <a:solidFill>
                  <a:schemeClr val="tx1"/>
                </a:solidFill>
                <a:round/>
                <a:headEnd/>
                <a:tailEnd/>
              </a:ln>
            </p:spPr>
            <p:txBody>
              <a:bodyPr wrap="none" anchor="ctr"/>
              <a:lstStyle/>
              <a:p>
                <a:endParaRPr lang="fr-FR" sz="1108">
                  <a:latin typeface="Calibri" charset="0"/>
                  <a:ea typeface="Calibri" charset="0"/>
                  <a:cs typeface="Calibri" charset="0"/>
                </a:endParaRPr>
              </a:p>
            </p:txBody>
          </p:sp>
          <p:sp>
            <p:nvSpPr>
              <p:cNvPr id="21522" name="Rectangle 87"/>
              <p:cNvSpPr>
                <a:spLocks noChangeArrowheads="1"/>
              </p:cNvSpPr>
              <p:nvPr/>
            </p:nvSpPr>
            <p:spPr bwMode="auto">
              <a:xfrm>
                <a:off x="3350" y="3911"/>
                <a:ext cx="548" cy="199"/>
              </a:xfrm>
              <a:prstGeom prst="rect">
                <a:avLst/>
              </a:prstGeom>
              <a:noFill/>
              <a:ln w="9525" algn="ctr">
                <a:noFill/>
                <a:miter lim="800000"/>
                <a:headEnd/>
                <a:tailEnd/>
              </a:ln>
            </p:spPr>
            <p:txBody>
              <a:bodyPr wrap="none">
                <a:spAutoFit/>
              </a:bodyPr>
              <a:lstStyle/>
              <a:p>
                <a:pPr algn="l"/>
                <a:r>
                  <a:rPr lang="en-US" sz="1292" b="1">
                    <a:latin typeface="Calibri" charset="0"/>
                    <a:ea typeface="Calibri" charset="0"/>
                    <a:cs typeface="Calibri" charset="0"/>
                  </a:rPr>
                  <a:t>house: 6 </a:t>
                </a:r>
              </a:p>
            </p:txBody>
          </p:sp>
          <p:cxnSp>
            <p:nvCxnSpPr>
              <p:cNvPr id="21523" name="AutoShape 88"/>
              <p:cNvCxnSpPr>
                <a:cxnSpLocks noChangeShapeType="1"/>
                <a:stCxn id="21517" idx="4"/>
                <a:endCxn id="21520" idx="0"/>
              </p:cNvCxnSpPr>
              <p:nvPr/>
            </p:nvCxnSpPr>
            <p:spPr bwMode="auto">
              <a:xfrm flipH="1">
                <a:off x="3416" y="2850"/>
                <a:ext cx="272" cy="408"/>
              </a:xfrm>
              <a:prstGeom prst="straightConnector1">
                <a:avLst/>
              </a:prstGeom>
              <a:noFill/>
              <a:ln w="12700">
                <a:solidFill>
                  <a:schemeClr val="tx1"/>
                </a:solidFill>
                <a:round/>
                <a:headEnd/>
                <a:tailEnd/>
              </a:ln>
            </p:spPr>
          </p:cxnSp>
          <p:cxnSp>
            <p:nvCxnSpPr>
              <p:cNvPr id="21524" name="AutoShape 89"/>
              <p:cNvCxnSpPr>
                <a:cxnSpLocks noChangeShapeType="1"/>
                <a:stCxn id="21517" idx="4"/>
                <a:endCxn id="21521" idx="0"/>
              </p:cNvCxnSpPr>
              <p:nvPr/>
            </p:nvCxnSpPr>
            <p:spPr bwMode="auto">
              <a:xfrm>
                <a:off x="3688" y="2850"/>
                <a:ext cx="227" cy="408"/>
              </a:xfrm>
              <a:prstGeom prst="straightConnector1">
                <a:avLst/>
              </a:prstGeom>
              <a:noFill/>
              <a:ln w="12700">
                <a:solidFill>
                  <a:schemeClr val="tx1"/>
                </a:solidFill>
                <a:round/>
                <a:headEnd/>
                <a:tailEnd/>
              </a:ln>
            </p:spPr>
          </p:cxnSp>
          <p:sp>
            <p:nvSpPr>
              <p:cNvPr id="21525" name="Rectangle 90"/>
              <p:cNvSpPr>
                <a:spLocks noChangeArrowheads="1"/>
              </p:cNvSpPr>
              <p:nvPr/>
            </p:nvSpPr>
            <p:spPr bwMode="auto">
              <a:xfrm>
                <a:off x="3319" y="3064"/>
                <a:ext cx="186" cy="199"/>
              </a:xfrm>
              <a:prstGeom prst="rect">
                <a:avLst/>
              </a:prstGeom>
              <a:noFill/>
              <a:ln w="12700" algn="ctr">
                <a:noFill/>
                <a:miter lim="800000"/>
                <a:headEnd/>
                <a:tailEnd/>
              </a:ln>
            </p:spPr>
            <p:txBody>
              <a:bodyPr wrap="none">
                <a:spAutoFit/>
              </a:bodyPr>
              <a:lstStyle/>
              <a:p>
                <a:r>
                  <a:rPr lang="en-US" sz="1292" b="1">
                    <a:latin typeface="Calibri" charset="0"/>
                    <a:ea typeface="Calibri" charset="0"/>
                    <a:cs typeface="Calibri" charset="0"/>
                  </a:rPr>
                  <a:t>h</a:t>
                </a:r>
              </a:p>
            </p:txBody>
          </p:sp>
          <p:sp>
            <p:nvSpPr>
              <p:cNvPr id="21526" name="Rectangle 91"/>
              <p:cNvSpPr>
                <a:spLocks noChangeArrowheads="1"/>
              </p:cNvSpPr>
              <p:nvPr/>
            </p:nvSpPr>
            <p:spPr bwMode="auto">
              <a:xfrm>
                <a:off x="3873" y="3064"/>
                <a:ext cx="165" cy="199"/>
              </a:xfrm>
              <a:prstGeom prst="rect">
                <a:avLst/>
              </a:prstGeom>
              <a:noFill/>
              <a:ln w="12700" algn="ctr">
                <a:noFill/>
                <a:miter lim="800000"/>
                <a:headEnd/>
                <a:tailEnd/>
              </a:ln>
            </p:spPr>
            <p:txBody>
              <a:bodyPr wrap="none">
                <a:spAutoFit/>
              </a:bodyPr>
              <a:lstStyle/>
              <a:p>
                <a:r>
                  <a:rPr lang="en-US" sz="1292" b="1">
                    <a:latin typeface="Calibri" charset="0"/>
                    <a:ea typeface="Calibri" charset="0"/>
                    <a:cs typeface="Calibri" charset="0"/>
                  </a:rPr>
                  <a:t>t</a:t>
                </a:r>
              </a:p>
            </p:txBody>
          </p:sp>
          <p:sp>
            <p:nvSpPr>
              <p:cNvPr id="21527" name="Oval 92"/>
              <p:cNvSpPr>
                <a:spLocks noChangeArrowheads="1"/>
              </p:cNvSpPr>
              <p:nvPr/>
            </p:nvSpPr>
            <p:spPr bwMode="auto">
              <a:xfrm>
                <a:off x="3096" y="3757"/>
                <a:ext cx="91" cy="91"/>
              </a:xfrm>
              <a:prstGeom prst="ellipse">
                <a:avLst/>
              </a:prstGeom>
              <a:noFill/>
              <a:ln w="9525" algn="ctr">
                <a:solidFill>
                  <a:schemeClr val="tx1"/>
                </a:solidFill>
                <a:round/>
                <a:headEnd/>
                <a:tailEnd/>
              </a:ln>
            </p:spPr>
            <p:txBody>
              <a:bodyPr wrap="none" anchor="ctr"/>
              <a:lstStyle/>
              <a:p>
                <a:endParaRPr lang="fr-FR" sz="1108">
                  <a:latin typeface="Calibri" charset="0"/>
                  <a:ea typeface="Calibri" charset="0"/>
                  <a:cs typeface="Calibri" charset="0"/>
                </a:endParaRPr>
              </a:p>
            </p:txBody>
          </p:sp>
          <p:sp>
            <p:nvSpPr>
              <p:cNvPr id="21528" name="Oval 93"/>
              <p:cNvSpPr>
                <a:spLocks noChangeArrowheads="1"/>
              </p:cNvSpPr>
              <p:nvPr/>
            </p:nvSpPr>
            <p:spPr bwMode="auto">
              <a:xfrm>
                <a:off x="3595" y="3757"/>
                <a:ext cx="91" cy="91"/>
              </a:xfrm>
              <a:prstGeom prst="ellipse">
                <a:avLst/>
              </a:prstGeom>
              <a:noFill/>
              <a:ln w="9525" algn="ctr">
                <a:solidFill>
                  <a:schemeClr val="tx1"/>
                </a:solidFill>
                <a:round/>
                <a:headEnd/>
                <a:tailEnd/>
              </a:ln>
            </p:spPr>
            <p:txBody>
              <a:bodyPr wrap="none" anchor="ctr"/>
              <a:lstStyle/>
              <a:p>
                <a:endParaRPr lang="fr-FR" sz="1108">
                  <a:latin typeface="Calibri" charset="0"/>
                  <a:ea typeface="Calibri" charset="0"/>
                  <a:cs typeface="Calibri" charset="0"/>
                </a:endParaRPr>
              </a:p>
            </p:txBody>
          </p:sp>
          <p:cxnSp>
            <p:nvCxnSpPr>
              <p:cNvPr id="21529" name="AutoShape 94"/>
              <p:cNvCxnSpPr>
                <a:cxnSpLocks noChangeShapeType="1"/>
                <a:endCxn id="21527" idx="0"/>
              </p:cNvCxnSpPr>
              <p:nvPr/>
            </p:nvCxnSpPr>
            <p:spPr bwMode="auto">
              <a:xfrm flipH="1">
                <a:off x="3142" y="3349"/>
                <a:ext cx="272" cy="408"/>
              </a:xfrm>
              <a:prstGeom prst="straightConnector1">
                <a:avLst/>
              </a:prstGeom>
              <a:noFill/>
              <a:ln w="12700">
                <a:solidFill>
                  <a:schemeClr val="tx1"/>
                </a:solidFill>
                <a:round/>
                <a:headEnd/>
                <a:tailEnd/>
              </a:ln>
            </p:spPr>
          </p:cxnSp>
          <p:cxnSp>
            <p:nvCxnSpPr>
              <p:cNvPr id="21530" name="AutoShape 95"/>
              <p:cNvCxnSpPr>
                <a:cxnSpLocks noChangeShapeType="1"/>
                <a:endCxn id="21528" idx="0"/>
              </p:cNvCxnSpPr>
              <p:nvPr/>
            </p:nvCxnSpPr>
            <p:spPr bwMode="auto">
              <a:xfrm>
                <a:off x="3414" y="3349"/>
                <a:ext cx="227" cy="408"/>
              </a:xfrm>
              <a:prstGeom prst="straightConnector1">
                <a:avLst/>
              </a:prstGeom>
              <a:noFill/>
              <a:ln w="12700">
                <a:solidFill>
                  <a:schemeClr val="tx1"/>
                </a:solidFill>
                <a:round/>
                <a:headEnd/>
                <a:tailEnd/>
              </a:ln>
            </p:spPr>
          </p:cxnSp>
          <p:sp>
            <p:nvSpPr>
              <p:cNvPr id="21531" name="Rectangle 96"/>
              <p:cNvSpPr>
                <a:spLocks noChangeArrowheads="1"/>
              </p:cNvSpPr>
              <p:nvPr/>
            </p:nvSpPr>
            <p:spPr bwMode="auto">
              <a:xfrm>
                <a:off x="3021" y="3562"/>
                <a:ext cx="182" cy="199"/>
              </a:xfrm>
              <a:prstGeom prst="rect">
                <a:avLst/>
              </a:prstGeom>
              <a:noFill/>
              <a:ln w="12700" algn="ctr">
                <a:noFill/>
                <a:miter lim="800000"/>
                <a:headEnd/>
                <a:tailEnd/>
              </a:ln>
            </p:spPr>
            <p:txBody>
              <a:bodyPr wrap="none">
                <a:spAutoFit/>
              </a:bodyPr>
              <a:lstStyle/>
              <a:p>
                <a:r>
                  <a:rPr lang="en-US" sz="1292" b="1">
                    <a:latin typeface="Calibri" charset="0"/>
                    <a:ea typeface="Calibri" charset="0"/>
                    <a:cs typeface="Calibri" charset="0"/>
                  </a:rPr>
                  <a:t>a</a:t>
                </a:r>
              </a:p>
            </p:txBody>
          </p:sp>
          <p:sp>
            <p:nvSpPr>
              <p:cNvPr id="21532" name="Rectangle 97"/>
              <p:cNvSpPr>
                <a:spLocks noChangeArrowheads="1"/>
              </p:cNvSpPr>
              <p:nvPr/>
            </p:nvSpPr>
            <p:spPr bwMode="auto">
              <a:xfrm>
                <a:off x="3583" y="3562"/>
                <a:ext cx="187" cy="199"/>
              </a:xfrm>
              <a:prstGeom prst="rect">
                <a:avLst/>
              </a:prstGeom>
              <a:noFill/>
              <a:ln w="12700" algn="ctr">
                <a:noFill/>
                <a:miter lim="800000"/>
                <a:headEnd/>
                <a:tailEnd/>
              </a:ln>
            </p:spPr>
            <p:txBody>
              <a:bodyPr wrap="none">
                <a:spAutoFit/>
              </a:bodyPr>
              <a:lstStyle/>
              <a:p>
                <a:r>
                  <a:rPr lang="en-US" sz="1292" b="1">
                    <a:latin typeface="Calibri" charset="0"/>
                    <a:ea typeface="Calibri" charset="0"/>
                    <a:cs typeface="Calibri" charset="0"/>
                  </a:rPr>
                  <a:t>o</a:t>
                </a:r>
              </a:p>
            </p:txBody>
          </p:sp>
          <p:sp>
            <p:nvSpPr>
              <p:cNvPr id="21533" name="Rectangle 98"/>
              <p:cNvSpPr>
                <a:spLocks noChangeArrowheads="1"/>
              </p:cNvSpPr>
              <p:nvPr/>
            </p:nvSpPr>
            <p:spPr bwMode="auto">
              <a:xfrm>
                <a:off x="2786" y="3907"/>
                <a:ext cx="483" cy="199"/>
              </a:xfrm>
              <a:prstGeom prst="rect">
                <a:avLst/>
              </a:prstGeom>
              <a:noFill/>
              <a:ln w="9525" algn="ctr">
                <a:noFill/>
                <a:miter lim="800000"/>
                <a:headEnd/>
                <a:tailEnd/>
              </a:ln>
            </p:spPr>
            <p:txBody>
              <a:bodyPr wrap="none">
                <a:spAutoFit/>
              </a:bodyPr>
              <a:lstStyle/>
              <a:p>
                <a:pPr algn="l"/>
                <a:r>
                  <a:rPr lang="en-US" sz="1292" b="1">
                    <a:latin typeface="Calibri" charset="0"/>
                    <a:ea typeface="Calibri" charset="0"/>
                    <a:cs typeface="Calibri" charset="0"/>
                  </a:rPr>
                  <a:t>has: 12 </a:t>
                </a:r>
              </a:p>
            </p:txBody>
          </p:sp>
          <p:sp>
            <p:nvSpPr>
              <p:cNvPr id="21534" name="Oval 99"/>
              <p:cNvSpPr>
                <a:spLocks noChangeArrowheads="1"/>
              </p:cNvSpPr>
              <p:nvPr/>
            </p:nvSpPr>
            <p:spPr bwMode="auto">
              <a:xfrm>
                <a:off x="2400" y="3264"/>
                <a:ext cx="91" cy="91"/>
              </a:xfrm>
              <a:prstGeom prst="ellipse">
                <a:avLst/>
              </a:prstGeom>
              <a:noFill/>
              <a:ln w="9525" algn="ctr">
                <a:solidFill>
                  <a:schemeClr val="tx1"/>
                </a:solidFill>
                <a:round/>
                <a:headEnd/>
                <a:tailEnd/>
              </a:ln>
            </p:spPr>
            <p:txBody>
              <a:bodyPr wrap="none" anchor="ctr"/>
              <a:lstStyle/>
              <a:p>
                <a:endParaRPr lang="fr-FR" sz="1108">
                  <a:latin typeface="Calibri" charset="0"/>
                  <a:ea typeface="Calibri" charset="0"/>
                  <a:cs typeface="Calibri" charset="0"/>
                </a:endParaRPr>
              </a:p>
            </p:txBody>
          </p:sp>
          <p:cxnSp>
            <p:nvCxnSpPr>
              <p:cNvPr id="21535" name="AutoShape 100"/>
              <p:cNvCxnSpPr>
                <a:cxnSpLocks noChangeShapeType="1"/>
                <a:stCxn id="21517" idx="4"/>
                <a:endCxn id="21534" idx="0"/>
              </p:cNvCxnSpPr>
              <p:nvPr/>
            </p:nvCxnSpPr>
            <p:spPr bwMode="auto">
              <a:xfrm flipH="1">
                <a:off x="2446" y="2850"/>
                <a:ext cx="1242" cy="414"/>
              </a:xfrm>
              <a:prstGeom prst="straightConnector1">
                <a:avLst/>
              </a:prstGeom>
              <a:noFill/>
              <a:ln w="12700">
                <a:solidFill>
                  <a:schemeClr val="tx1"/>
                </a:solidFill>
                <a:round/>
                <a:headEnd/>
                <a:tailEnd/>
              </a:ln>
            </p:spPr>
          </p:cxnSp>
          <p:sp>
            <p:nvSpPr>
              <p:cNvPr id="21536" name="Rectangle 101"/>
              <p:cNvSpPr>
                <a:spLocks noChangeArrowheads="1"/>
              </p:cNvSpPr>
              <p:nvPr/>
            </p:nvSpPr>
            <p:spPr bwMode="auto">
              <a:xfrm>
                <a:off x="2423" y="3064"/>
                <a:ext cx="182" cy="199"/>
              </a:xfrm>
              <a:prstGeom prst="rect">
                <a:avLst/>
              </a:prstGeom>
              <a:noFill/>
              <a:ln w="12700" algn="ctr">
                <a:noFill/>
                <a:miter lim="800000"/>
                <a:headEnd/>
                <a:tailEnd/>
              </a:ln>
            </p:spPr>
            <p:txBody>
              <a:bodyPr wrap="none">
                <a:spAutoFit/>
              </a:bodyPr>
              <a:lstStyle/>
              <a:p>
                <a:r>
                  <a:rPr lang="en-US" sz="1292" b="1">
                    <a:latin typeface="Calibri" charset="0"/>
                    <a:ea typeface="Calibri" charset="0"/>
                    <a:cs typeface="Calibri" charset="0"/>
                  </a:rPr>
                  <a:t>a</a:t>
                </a:r>
              </a:p>
            </p:txBody>
          </p:sp>
          <p:sp>
            <p:nvSpPr>
              <p:cNvPr id="21537" name="Rectangle 102"/>
              <p:cNvSpPr>
                <a:spLocks noChangeArrowheads="1"/>
              </p:cNvSpPr>
              <p:nvPr/>
            </p:nvSpPr>
            <p:spPr bwMode="auto">
              <a:xfrm>
                <a:off x="2143" y="3408"/>
                <a:ext cx="378" cy="199"/>
              </a:xfrm>
              <a:prstGeom prst="rect">
                <a:avLst/>
              </a:prstGeom>
              <a:noFill/>
              <a:ln w="9525" algn="ctr">
                <a:noFill/>
                <a:miter lim="800000"/>
                <a:headEnd/>
                <a:tailEnd/>
              </a:ln>
            </p:spPr>
            <p:txBody>
              <a:bodyPr wrap="none">
                <a:spAutoFit/>
              </a:bodyPr>
              <a:lstStyle/>
              <a:p>
                <a:pPr algn="l"/>
                <a:r>
                  <a:rPr lang="en-US" sz="1292" b="1">
                    <a:latin typeface="Calibri" charset="0"/>
                    <a:ea typeface="Calibri" charset="0"/>
                    <a:cs typeface="Calibri" charset="0"/>
                  </a:rPr>
                  <a:t>a: 16 </a:t>
                </a:r>
              </a:p>
            </p:txBody>
          </p:sp>
          <p:sp>
            <p:nvSpPr>
              <p:cNvPr id="21538" name="Oval 103"/>
              <p:cNvSpPr>
                <a:spLocks noChangeArrowheads="1"/>
              </p:cNvSpPr>
              <p:nvPr/>
            </p:nvSpPr>
            <p:spPr bwMode="auto">
              <a:xfrm>
                <a:off x="2851" y="3263"/>
                <a:ext cx="91" cy="91"/>
              </a:xfrm>
              <a:prstGeom prst="ellipse">
                <a:avLst/>
              </a:prstGeom>
              <a:noFill/>
              <a:ln w="9525" algn="ctr">
                <a:solidFill>
                  <a:schemeClr val="tx1"/>
                </a:solidFill>
                <a:round/>
                <a:headEnd/>
                <a:tailEnd/>
              </a:ln>
            </p:spPr>
            <p:txBody>
              <a:bodyPr wrap="none" anchor="ctr"/>
              <a:lstStyle/>
              <a:p>
                <a:endParaRPr lang="fr-FR" sz="1108">
                  <a:latin typeface="Calibri" charset="0"/>
                  <a:ea typeface="Calibri" charset="0"/>
                  <a:cs typeface="Calibri" charset="0"/>
                </a:endParaRPr>
              </a:p>
            </p:txBody>
          </p:sp>
          <p:cxnSp>
            <p:nvCxnSpPr>
              <p:cNvPr id="21539" name="AutoShape 104"/>
              <p:cNvCxnSpPr>
                <a:cxnSpLocks noChangeShapeType="1"/>
                <a:stCxn id="21517" idx="4"/>
                <a:endCxn id="21538" idx="0"/>
              </p:cNvCxnSpPr>
              <p:nvPr/>
            </p:nvCxnSpPr>
            <p:spPr bwMode="auto">
              <a:xfrm flipH="1">
                <a:off x="2897" y="2850"/>
                <a:ext cx="791" cy="413"/>
              </a:xfrm>
              <a:prstGeom prst="straightConnector1">
                <a:avLst/>
              </a:prstGeom>
              <a:noFill/>
              <a:ln w="12700">
                <a:solidFill>
                  <a:schemeClr val="tx1"/>
                </a:solidFill>
                <a:round/>
                <a:headEnd/>
                <a:tailEnd/>
              </a:ln>
            </p:spPr>
          </p:cxnSp>
          <p:sp>
            <p:nvSpPr>
              <p:cNvPr id="21540" name="Rectangle 105"/>
              <p:cNvSpPr>
                <a:spLocks noChangeArrowheads="1"/>
              </p:cNvSpPr>
              <p:nvPr/>
            </p:nvSpPr>
            <p:spPr bwMode="auto">
              <a:xfrm>
                <a:off x="2912" y="3064"/>
                <a:ext cx="180" cy="199"/>
              </a:xfrm>
              <a:prstGeom prst="rect">
                <a:avLst/>
              </a:prstGeom>
              <a:noFill/>
              <a:ln w="12700" algn="ctr">
                <a:noFill/>
                <a:miter lim="800000"/>
                <a:headEnd/>
                <a:tailEnd/>
              </a:ln>
            </p:spPr>
            <p:txBody>
              <a:bodyPr wrap="none">
                <a:spAutoFit/>
              </a:bodyPr>
              <a:lstStyle/>
              <a:p>
                <a:r>
                  <a:rPr lang="en-US" sz="1292" b="1">
                    <a:latin typeface="Calibri" charset="0"/>
                    <a:ea typeface="Calibri" charset="0"/>
                    <a:cs typeface="Calibri" charset="0"/>
                  </a:rPr>
                  <a:t>g</a:t>
                </a:r>
              </a:p>
            </p:txBody>
          </p:sp>
          <p:sp>
            <p:nvSpPr>
              <p:cNvPr id="21541" name="Rectangle 106"/>
              <p:cNvSpPr>
                <a:spLocks noChangeArrowheads="1"/>
              </p:cNvSpPr>
              <p:nvPr/>
            </p:nvSpPr>
            <p:spPr bwMode="auto">
              <a:xfrm>
                <a:off x="3732" y="3408"/>
                <a:ext cx="590" cy="199"/>
              </a:xfrm>
              <a:prstGeom prst="rect">
                <a:avLst/>
              </a:prstGeom>
              <a:noFill/>
              <a:ln w="9525" algn="ctr">
                <a:noFill/>
                <a:miter lim="800000"/>
                <a:headEnd/>
                <a:tailEnd/>
              </a:ln>
            </p:spPr>
            <p:txBody>
              <a:bodyPr wrap="none">
                <a:spAutoFit/>
              </a:bodyPr>
              <a:lstStyle/>
              <a:p>
                <a:pPr algn="l"/>
                <a:r>
                  <a:rPr lang="en-US" sz="1292" b="1">
                    <a:latin typeface="Calibri" charset="0"/>
                    <a:ea typeface="Calibri" charset="0"/>
                    <a:cs typeface="Calibri" charset="0"/>
                  </a:rPr>
                  <a:t>the: 1, 25 </a:t>
                </a:r>
              </a:p>
            </p:txBody>
          </p:sp>
        </p:grpSp>
      </p:grpSp>
    </p:spTree>
    <p:extLst>
      <p:ext uri="{BB962C8B-B14F-4D97-AF65-F5344CB8AC3E}">
        <p14:creationId xmlns:p14="http://schemas.microsoft.com/office/powerpoint/2010/main" val="2464211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p:spPr>
        <p:txBody>
          <a:bodyPr/>
          <a:lstStyle/>
          <a:p>
            <a:r>
              <a:rPr lang="fr-CH"/>
              <a:t>©2023, Karl Aberer, EPFL-IC, Laboratoire de systèmes d'informations répartis </a:t>
            </a:r>
            <a:endParaRPr lang="en-GB"/>
          </a:p>
        </p:txBody>
      </p:sp>
      <p:sp>
        <p:nvSpPr>
          <p:cNvPr id="22531" name="Rectangle 2"/>
          <p:cNvSpPr>
            <a:spLocks noGrp="1" noChangeArrowheads="1"/>
          </p:cNvSpPr>
          <p:nvPr>
            <p:ph type="title"/>
          </p:nvPr>
        </p:nvSpPr>
        <p:spPr/>
        <p:txBody>
          <a:bodyPr/>
          <a:lstStyle/>
          <a:p>
            <a:pPr eaLnBrk="1" hangingPunct="1"/>
            <a:r>
              <a:rPr lang="en-US"/>
              <a:t>Example</a:t>
            </a:r>
          </a:p>
        </p:txBody>
      </p:sp>
      <p:sp>
        <p:nvSpPr>
          <p:cNvPr id="22532" name="Rectangle 3"/>
          <p:cNvSpPr>
            <a:spLocks noGrp="1" noChangeArrowheads="1"/>
          </p:cNvSpPr>
          <p:nvPr>
            <p:ph type="body" idx="1"/>
          </p:nvPr>
        </p:nvSpPr>
        <p:spPr>
          <a:xfrm>
            <a:off x="517281" y="1502020"/>
            <a:ext cx="7666892" cy="731226"/>
          </a:xfrm>
        </p:spPr>
        <p:txBody>
          <a:bodyPr/>
          <a:lstStyle/>
          <a:p>
            <a:pPr>
              <a:spcBef>
                <a:spcPct val="50000"/>
              </a:spcBef>
              <a:buFontTx/>
              <a:buNone/>
            </a:pPr>
            <a:r>
              <a:rPr lang="en-US" sz="923"/>
              <a:t>1         6             12     16    18               25      29             36      40         45                54      58               66    70</a:t>
            </a:r>
          </a:p>
          <a:p>
            <a:pPr>
              <a:spcBef>
                <a:spcPct val="50000"/>
              </a:spcBef>
              <a:buFontTx/>
              <a:buNone/>
            </a:pPr>
            <a:r>
              <a:rPr lang="en-US" sz="1292" b="1"/>
              <a:t>the house has a  garden. the garden has many flowers. the flowers are beautiful</a:t>
            </a:r>
          </a:p>
        </p:txBody>
      </p:sp>
      <p:sp>
        <p:nvSpPr>
          <p:cNvPr id="22533" name="Rectangle 4"/>
          <p:cNvSpPr>
            <a:spLocks noChangeArrowheads="1"/>
          </p:cNvSpPr>
          <p:nvPr/>
        </p:nvSpPr>
        <p:spPr bwMode="auto">
          <a:xfrm>
            <a:off x="3795347" y="3339613"/>
            <a:ext cx="1192891" cy="291170"/>
          </a:xfrm>
          <a:prstGeom prst="rect">
            <a:avLst/>
          </a:prstGeom>
          <a:noFill/>
          <a:ln w="9525" algn="ctr">
            <a:noFill/>
            <a:miter lim="800000"/>
            <a:headEnd/>
            <a:tailEnd/>
          </a:ln>
        </p:spPr>
        <p:txBody>
          <a:bodyPr wrap="none">
            <a:spAutoFit/>
          </a:bodyPr>
          <a:lstStyle/>
          <a:p>
            <a:pPr algn="l"/>
            <a:r>
              <a:rPr lang="en-US" sz="1292" b="1">
                <a:latin typeface="Calibri" charset="0"/>
                <a:ea typeface="Calibri" charset="0"/>
                <a:cs typeface="Calibri" charset="0"/>
              </a:rPr>
              <a:t>garden: 18, 29 </a:t>
            </a:r>
          </a:p>
        </p:txBody>
      </p:sp>
      <p:sp>
        <p:nvSpPr>
          <p:cNvPr id="22534" name="Oval 5"/>
          <p:cNvSpPr>
            <a:spLocks noChangeArrowheads="1"/>
          </p:cNvSpPr>
          <p:nvPr/>
        </p:nvSpPr>
        <p:spPr bwMode="auto">
          <a:xfrm>
            <a:off x="4507525" y="2388579"/>
            <a:ext cx="133350" cy="133350"/>
          </a:xfrm>
          <a:prstGeom prst="ellipse">
            <a:avLst/>
          </a:prstGeom>
          <a:solidFill>
            <a:schemeClr val="tx1"/>
          </a:solidFill>
          <a:ln w="9525" algn="ctr">
            <a:solidFill>
              <a:schemeClr val="tx1"/>
            </a:solidFill>
            <a:round/>
            <a:headEnd/>
            <a:tailEnd/>
          </a:ln>
        </p:spPr>
        <p:txBody>
          <a:bodyPr wrap="none" anchor="ctr"/>
          <a:lstStyle/>
          <a:p>
            <a:endParaRPr lang="fr-FR" sz="1108">
              <a:latin typeface="Calibri" charset="0"/>
              <a:ea typeface="Calibri" charset="0"/>
              <a:cs typeface="Calibri" charset="0"/>
            </a:endParaRPr>
          </a:p>
        </p:txBody>
      </p:sp>
      <p:sp>
        <p:nvSpPr>
          <p:cNvPr id="22535" name="Oval 6"/>
          <p:cNvSpPr>
            <a:spLocks noChangeArrowheads="1"/>
          </p:cNvSpPr>
          <p:nvPr/>
        </p:nvSpPr>
        <p:spPr bwMode="auto">
          <a:xfrm>
            <a:off x="5190394" y="3217986"/>
            <a:ext cx="133350" cy="133350"/>
          </a:xfrm>
          <a:prstGeom prst="ellipse">
            <a:avLst/>
          </a:prstGeom>
          <a:solidFill>
            <a:schemeClr val="tx1"/>
          </a:solidFill>
          <a:ln w="9525" algn="ctr">
            <a:solidFill>
              <a:schemeClr val="tx1"/>
            </a:solidFill>
            <a:round/>
            <a:headEnd/>
            <a:tailEnd/>
          </a:ln>
        </p:spPr>
        <p:txBody>
          <a:bodyPr wrap="none" anchor="ctr"/>
          <a:lstStyle/>
          <a:p>
            <a:endParaRPr lang="fr-FR" sz="1108">
              <a:latin typeface="Calibri" charset="0"/>
              <a:ea typeface="Calibri" charset="0"/>
              <a:cs typeface="Calibri" charset="0"/>
            </a:endParaRPr>
          </a:p>
        </p:txBody>
      </p:sp>
      <p:sp>
        <p:nvSpPr>
          <p:cNvPr id="22536" name="Oval 7"/>
          <p:cNvSpPr>
            <a:spLocks noChangeArrowheads="1"/>
          </p:cNvSpPr>
          <p:nvPr/>
        </p:nvSpPr>
        <p:spPr bwMode="auto">
          <a:xfrm>
            <a:off x="7284427" y="3217986"/>
            <a:ext cx="133350" cy="133350"/>
          </a:xfrm>
          <a:prstGeom prst="ellipse">
            <a:avLst/>
          </a:prstGeom>
          <a:solidFill>
            <a:schemeClr val="tx1"/>
          </a:solidFill>
          <a:ln w="9525" algn="ctr">
            <a:solidFill>
              <a:schemeClr val="tx1"/>
            </a:solidFill>
            <a:round/>
            <a:headEnd/>
            <a:tailEnd/>
          </a:ln>
        </p:spPr>
        <p:txBody>
          <a:bodyPr wrap="none" anchor="ctr"/>
          <a:lstStyle/>
          <a:p>
            <a:endParaRPr lang="fr-FR" sz="1108">
              <a:latin typeface="Calibri" charset="0"/>
              <a:ea typeface="Calibri" charset="0"/>
              <a:cs typeface="Calibri" charset="0"/>
            </a:endParaRPr>
          </a:p>
        </p:txBody>
      </p:sp>
      <p:sp>
        <p:nvSpPr>
          <p:cNvPr id="22537" name="Rectangle 8"/>
          <p:cNvSpPr>
            <a:spLocks noChangeArrowheads="1"/>
          </p:cNvSpPr>
          <p:nvPr/>
        </p:nvSpPr>
        <p:spPr bwMode="auto">
          <a:xfrm>
            <a:off x="5336932" y="4085493"/>
            <a:ext cx="803425" cy="291170"/>
          </a:xfrm>
          <a:prstGeom prst="rect">
            <a:avLst/>
          </a:prstGeom>
          <a:noFill/>
          <a:ln w="9525" algn="ctr">
            <a:noFill/>
            <a:miter lim="800000"/>
            <a:headEnd/>
            <a:tailEnd/>
          </a:ln>
        </p:spPr>
        <p:txBody>
          <a:bodyPr wrap="none">
            <a:spAutoFit/>
          </a:bodyPr>
          <a:lstStyle/>
          <a:p>
            <a:pPr algn="l"/>
            <a:r>
              <a:rPr lang="en-US" sz="1292" b="1">
                <a:latin typeface="Calibri" charset="0"/>
                <a:ea typeface="Calibri" charset="0"/>
                <a:cs typeface="Calibri" charset="0"/>
              </a:rPr>
              <a:t>house: 6 </a:t>
            </a:r>
          </a:p>
        </p:txBody>
      </p:sp>
      <p:cxnSp>
        <p:nvCxnSpPr>
          <p:cNvPr id="22538" name="AutoShape 9"/>
          <p:cNvCxnSpPr>
            <a:cxnSpLocks noChangeShapeType="1"/>
            <a:stCxn id="22534" idx="4"/>
            <a:endCxn id="22535" idx="0"/>
          </p:cNvCxnSpPr>
          <p:nvPr/>
        </p:nvCxnSpPr>
        <p:spPr bwMode="auto">
          <a:xfrm>
            <a:off x="4574932" y="2521928"/>
            <a:ext cx="682869" cy="696057"/>
          </a:xfrm>
          <a:prstGeom prst="straightConnector1">
            <a:avLst/>
          </a:prstGeom>
          <a:noFill/>
          <a:ln w="12700">
            <a:solidFill>
              <a:schemeClr val="tx1"/>
            </a:solidFill>
            <a:round/>
            <a:headEnd/>
            <a:tailEnd/>
          </a:ln>
        </p:spPr>
      </p:cxnSp>
      <p:cxnSp>
        <p:nvCxnSpPr>
          <p:cNvPr id="22539" name="AutoShape 10"/>
          <p:cNvCxnSpPr>
            <a:cxnSpLocks noChangeShapeType="1"/>
            <a:stCxn id="22534" idx="4"/>
            <a:endCxn id="22536" idx="0"/>
          </p:cNvCxnSpPr>
          <p:nvPr/>
        </p:nvCxnSpPr>
        <p:spPr bwMode="auto">
          <a:xfrm>
            <a:off x="4574932" y="2521928"/>
            <a:ext cx="2776904" cy="696057"/>
          </a:xfrm>
          <a:prstGeom prst="straightConnector1">
            <a:avLst/>
          </a:prstGeom>
          <a:noFill/>
          <a:ln w="12700">
            <a:solidFill>
              <a:schemeClr val="tx1"/>
            </a:solidFill>
            <a:round/>
            <a:headEnd/>
            <a:tailEnd/>
          </a:ln>
        </p:spPr>
      </p:cxnSp>
      <p:sp>
        <p:nvSpPr>
          <p:cNvPr id="22540" name="Rectangle 11"/>
          <p:cNvSpPr>
            <a:spLocks noChangeArrowheads="1"/>
          </p:cNvSpPr>
          <p:nvPr/>
        </p:nvSpPr>
        <p:spPr bwMode="auto">
          <a:xfrm>
            <a:off x="5171940" y="2983523"/>
            <a:ext cx="272832" cy="291170"/>
          </a:xfrm>
          <a:prstGeom prst="rect">
            <a:avLst/>
          </a:prstGeom>
          <a:noFill/>
          <a:ln w="12700" algn="ctr">
            <a:noFill/>
            <a:miter lim="800000"/>
            <a:headEnd/>
            <a:tailEnd/>
          </a:ln>
        </p:spPr>
        <p:txBody>
          <a:bodyPr wrap="none">
            <a:spAutoFit/>
          </a:bodyPr>
          <a:lstStyle/>
          <a:p>
            <a:r>
              <a:rPr lang="en-US" sz="1292" b="1">
                <a:latin typeface="Calibri" charset="0"/>
                <a:ea typeface="Calibri" charset="0"/>
                <a:cs typeface="Calibri" charset="0"/>
              </a:rPr>
              <a:t>h</a:t>
            </a:r>
          </a:p>
        </p:txBody>
      </p:sp>
      <p:sp>
        <p:nvSpPr>
          <p:cNvPr id="22541" name="Rectangle 12"/>
          <p:cNvSpPr>
            <a:spLocks noChangeArrowheads="1"/>
          </p:cNvSpPr>
          <p:nvPr/>
        </p:nvSpPr>
        <p:spPr bwMode="auto">
          <a:xfrm>
            <a:off x="7098031" y="2974732"/>
            <a:ext cx="242375" cy="291170"/>
          </a:xfrm>
          <a:prstGeom prst="rect">
            <a:avLst/>
          </a:prstGeom>
          <a:noFill/>
          <a:ln w="12700" algn="ctr">
            <a:noFill/>
            <a:miter lim="800000"/>
            <a:headEnd/>
            <a:tailEnd/>
          </a:ln>
        </p:spPr>
        <p:txBody>
          <a:bodyPr wrap="none">
            <a:spAutoFit/>
          </a:bodyPr>
          <a:lstStyle/>
          <a:p>
            <a:r>
              <a:rPr lang="en-US" sz="1292" b="1">
                <a:latin typeface="Calibri" charset="0"/>
                <a:ea typeface="Calibri" charset="0"/>
                <a:cs typeface="Calibri" charset="0"/>
              </a:rPr>
              <a:t>t</a:t>
            </a:r>
          </a:p>
        </p:txBody>
      </p:sp>
      <p:sp>
        <p:nvSpPr>
          <p:cNvPr id="22542" name="Oval 13"/>
          <p:cNvSpPr>
            <a:spLocks noChangeArrowheads="1"/>
          </p:cNvSpPr>
          <p:nvPr/>
        </p:nvSpPr>
        <p:spPr bwMode="auto">
          <a:xfrm>
            <a:off x="4797671" y="3899389"/>
            <a:ext cx="133350" cy="133350"/>
          </a:xfrm>
          <a:prstGeom prst="ellipse">
            <a:avLst/>
          </a:prstGeom>
          <a:solidFill>
            <a:schemeClr val="tx1"/>
          </a:solidFill>
          <a:ln w="9525" algn="ctr">
            <a:solidFill>
              <a:schemeClr val="tx1"/>
            </a:solidFill>
            <a:round/>
            <a:headEnd/>
            <a:tailEnd/>
          </a:ln>
        </p:spPr>
        <p:txBody>
          <a:bodyPr wrap="none" anchor="ctr"/>
          <a:lstStyle/>
          <a:p>
            <a:endParaRPr lang="fr-FR" sz="1108">
              <a:latin typeface="Calibri" charset="0"/>
              <a:ea typeface="Calibri" charset="0"/>
              <a:cs typeface="Calibri" charset="0"/>
            </a:endParaRPr>
          </a:p>
        </p:txBody>
      </p:sp>
      <p:sp>
        <p:nvSpPr>
          <p:cNvPr id="22543" name="Oval 14"/>
          <p:cNvSpPr>
            <a:spLocks noChangeArrowheads="1"/>
          </p:cNvSpPr>
          <p:nvPr/>
        </p:nvSpPr>
        <p:spPr bwMode="auto">
          <a:xfrm>
            <a:off x="5528896" y="3899389"/>
            <a:ext cx="133350" cy="133350"/>
          </a:xfrm>
          <a:prstGeom prst="ellipse">
            <a:avLst/>
          </a:prstGeom>
          <a:solidFill>
            <a:schemeClr val="tx1"/>
          </a:solidFill>
          <a:ln w="9525" algn="ctr">
            <a:solidFill>
              <a:schemeClr val="tx1"/>
            </a:solidFill>
            <a:round/>
            <a:headEnd/>
            <a:tailEnd/>
          </a:ln>
        </p:spPr>
        <p:txBody>
          <a:bodyPr wrap="none" anchor="ctr"/>
          <a:lstStyle/>
          <a:p>
            <a:endParaRPr lang="fr-FR" sz="1108">
              <a:latin typeface="Calibri" charset="0"/>
              <a:ea typeface="Calibri" charset="0"/>
              <a:cs typeface="Calibri" charset="0"/>
            </a:endParaRPr>
          </a:p>
        </p:txBody>
      </p:sp>
      <p:cxnSp>
        <p:nvCxnSpPr>
          <p:cNvPr id="22544" name="AutoShape 15"/>
          <p:cNvCxnSpPr>
            <a:cxnSpLocks noChangeShapeType="1"/>
            <a:endCxn id="22542" idx="0"/>
          </p:cNvCxnSpPr>
          <p:nvPr/>
        </p:nvCxnSpPr>
        <p:spPr bwMode="auto">
          <a:xfrm flipH="1">
            <a:off x="4865077" y="3301512"/>
            <a:ext cx="398585" cy="597877"/>
          </a:xfrm>
          <a:prstGeom prst="straightConnector1">
            <a:avLst/>
          </a:prstGeom>
          <a:noFill/>
          <a:ln w="12700">
            <a:solidFill>
              <a:schemeClr val="tx1"/>
            </a:solidFill>
            <a:round/>
            <a:headEnd/>
            <a:tailEnd/>
          </a:ln>
        </p:spPr>
      </p:cxnSp>
      <p:cxnSp>
        <p:nvCxnSpPr>
          <p:cNvPr id="22545" name="AutoShape 16"/>
          <p:cNvCxnSpPr>
            <a:cxnSpLocks noChangeShapeType="1"/>
            <a:endCxn id="22543" idx="0"/>
          </p:cNvCxnSpPr>
          <p:nvPr/>
        </p:nvCxnSpPr>
        <p:spPr bwMode="auto">
          <a:xfrm>
            <a:off x="5263663" y="3301512"/>
            <a:ext cx="332643" cy="597877"/>
          </a:xfrm>
          <a:prstGeom prst="straightConnector1">
            <a:avLst/>
          </a:prstGeom>
          <a:noFill/>
          <a:ln w="12700">
            <a:solidFill>
              <a:schemeClr val="tx1"/>
            </a:solidFill>
            <a:round/>
            <a:headEnd/>
            <a:tailEnd/>
          </a:ln>
        </p:spPr>
      </p:cxnSp>
      <p:sp>
        <p:nvSpPr>
          <p:cNvPr id="22546" name="Rectangle 17"/>
          <p:cNvSpPr>
            <a:spLocks noChangeArrowheads="1"/>
          </p:cNvSpPr>
          <p:nvPr/>
        </p:nvSpPr>
        <p:spPr bwMode="auto">
          <a:xfrm>
            <a:off x="4689373" y="3661997"/>
            <a:ext cx="266420" cy="291170"/>
          </a:xfrm>
          <a:prstGeom prst="rect">
            <a:avLst/>
          </a:prstGeom>
          <a:noFill/>
          <a:ln w="12700" algn="ctr">
            <a:noFill/>
            <a:miter lim="800000"/>
            <a:headEnd/>
            <a:tailEnd/>
          </a:ln>
        </p:spPr>
        <p:txBody>
          <a:bodyPr wrap="none">
            <a:spAutoFit/>
          </a:bodyPr>
          <a:lstStyle/>
          <a:p>
            <a:r>
              <a:rPr lang="en-US" sz="1292" b="1">
                <a:latin typeface="Calibri" charset="0"/>
                <a:ea typeface="Calibri" charset="0"/>
                <a:cs typeface="Calibri" charset="0"/>
              </a:rPr>
              <a:t>a</a:t>
            </a:r>
          </a:p>
        </p:txBody>
      </p:sp>
      <p:sp>
        <p:nvSpPr>
          <p:cNvPr id="22547" name="Rectangle 18"/>
          <p:cNvSpPr>
            <a:spLocks noChangeArrowheads="1"/>
          </p:cNvSpPr>
          <p:nvPr/>
        </p:nvSpPr>
        <p:spPr bwMode="auto">
          <a:xfrm>
            <a:off x="5477405" y="3663463"/>
            <a:ext cx="274434" cy="291170"/>
          </a:xfrm>
          <a:prstGeom prst="rect">
            <a:avLst/>
          </a:prstGeom>
          <a:noFill/>
          <a:ln w="12700" algn="ctr">
            <a:noFill/>
            <a:miter lim="800000"/>
            <a:headEnd/>
            <a:tailEnd/>
          </a:ln>
        </p:spPr>
        <p:txBody>
          <a:bodyPr wrap="none">
            <a:spAutoFit/>
          </a:bodyPr>
          <a:lstStyle/>
          <a:p>
            <a:r>
              <a:rPr lang="en-US" sz="1292" b="1">
                <a:latin typeface="Calibri" charset="0"/>
                <a:ea typeface="Calibri" charset="0"/>
                <a:cs typeface="Calibri" charset="0"/>
              </a:rPr>
              <a:t>o</a:t>
            </a:r>
          </a:p>
        </p:txBody>
      </p:sp>
      <p:sp>
        <p:nvSpPr>
          <p:cNvPr id="22548" name="Rectangle 19"/>
          <p:cNvSpPr>
            <a:spLocks noChangeArrowheads="1"/>
          </p:cNvSpPr>
          <p:nvPr/>
        </p:nvSpPr>
        <p:spPr bwMode="auto">
          <a:xfrm>
            <a:off x="4044463" y="4088424"/>
            <a:ext cx="954107" cy="291170"/>
          </a:xfrm>
          <a:prstGeom prst="rect">
            <a:avLst/>
          </a:prstGeom>
          <a:noFill/>
          <a:ln w="9525" algn="ctr">
            <a:noFill/>
            <a:miter lim="800000"/>
            <a:headEnd/>
            <a:tailEnd/>
          </a:ln>
        </p:spPr>
        <p:txBody>
          <a:bodyPr wrap="none">
            <a:spAutoFit/>
          </a:bodyPr>
          <a:lstStyle/>
          <a:p>
            <a:pPr algn="l"/>
            <a:r>
              <a:rPr lang="en-US" sz="1292" b="1">
                <a:latin typeface="Calibri" charset="0"/>
                <a:ea typeface="Calibri" charset="0"/>
                <a:cs typeface="Calibri" charset="0"/>
              </a:rPr>
              <a:t>has: 12, 36 </a:t>
            </a:r>
          </a:p>
        </p:txBody>
      </p:sp>
      <p:sp>
        <p:nvSpPr>
          <p:cNvPr id="22549" name="Oval 20"/>
          <p:cNvSpPr>
            <a:spLocks noChangeArrowheads="1"/>
          </p:cNvSpPr>
          <p:nvPr/>
        </p:nvSpPr>
        <p:spPr bwMode="auto">
          <a:xfrm>
            <a:off x="1630973" y="3217986"/>
            <a:ext cx="133350" cy="133350"/>
          </a:xfrm>
          <a:prstGeom prst="ellipse">
            <a:avLst/>
          </a:prstGeom>
          <a:solidFill>
            <a:schemeClr val="tx1"/>
          </a:solidFill>
          <a:ln w="9525" algn="ctr">
            <a:solidFill>
              <a:schemeClr val="tx1"/>
            </a:solidFill>
            <a:round/>
            <a:headEnd/>
            <a:tailEnd/>
          </a:ln>
        </p:spPr>
        <p:txBody>
          <a:bodyPr wrap="none" anchor="ctr"/>
          <a:lstStyle/>
          <a:p>
            <a:endParaRPr lang="fr-FR" sz="1108">
              <a:latin typeface="Calibri" charset="0"/>
              <a:ea typeface="Calibri" charset="0"/>
              <a:cs typeface="Calibri" charset="0"/>
            </a:endParaRPr>
          </a:p>
        </p:txBody>
      </p:sp>
      <p:cxnSp>
        <p:nvCxnSpPr>
          <p:cNvPr id="22550" name="AutoShape 21"/>
          <p:cNvCxnSpPr>
            <a:cxnSpLocks noChangeShapeType="1"/>
            <a:stCxn id="22534" idx="4"/>
            <a:endCxn id="22549" idx="0"/>
          </p:cNvCxnSpPr>
          <p:nvPr/>
        </p:nvCxnSpPr>
        <p:spPr bwMode="auto">
          <a:xfrm flipH="1">
            <a:off x="1698381" y="2521928"/>
            <a:ext cx="2876550" cy="696057"/>
          </a:xfrm>
          <a:prstGeom prst="straightConnector1">
            <a:avLst/>
          </a:prstGeom>
          <a:noFill/>
          <a:ln w="12700">
            <a:solidFill>
              <a:schemeClr val="tx1"/>
            </a:solidFill>
            <a:round/>
            <a:headEnd/>
            <a:tailEnd/>
          </a:ln>
        </p:spPr>
      </p:cxnSp>
      <p:sp>
        <p:nvSpPr>
          <p:cNvPr id="22551" name="Rectangle 22"/>
          <p:cNvSpPr>
            <a:spLocks noChangeArrowheads="1"/>
          </p:cNvSpPr>
          <p:nvPr/>
        </p:nvSpPr>
        <p:spPr bwMode="auto">
          <a:xfrm>
            <a:off x="1746880" y="2968869"/>
            <a:ext cx="266420" cy="291170"/>
          </a:xfrm>
          <a:prstGeom prst="rect">
            <a:avLst/>
          </a:prstGeom>
          <a:noFill/>
          <a:ln w="12700" algn="ctr">
            <a:noFill/>
            <a:miter lim="800000"/>
            <a:headEnd/>
            <a:tailEnd/>
          </a:ln>
        </p:spPr>
        <p:txBody>
          <a:bodyPr wrap="none">
            <a:spAutoFit/>
          </a:bodyPr>
          <a:lstStyle/>
          <a:p>
            <a:r>
              <a:rPr lang="en-US" sz="1292" b="1">
                <a:latin typeface="Calibri" charset="0"/>
                <a:ea typeface="Calibri" charset="0"/>
                <a:cs typeface="Calibri" charset="0"/>
              </a:rPr>
              <a:t>a</a:t>
            </a:r>
          </a:p>
        </p:txBody>
      </p:sp>
      <p:sp>
        <p:nvSpPr>
          <p:cNvPr id="22552" name="Rectangle 23"/>
          <p:cNvSpPr>
            <a:spLocks noChangeArrowheads="1"/>
          </p:cNvSpPr>
          <p:nvPr/>
        </p:nvSpPr>
        <p:spPr bwMode="auto">
          <a:xfrm>
            <a:off x="926124" y="3194540"/>
            <a:ext cx="553357" cy="291170"/>
          </a:xfrm>
          <a:prstGeom prst="rect">
            <a:avLst/>
          </a:prstGeom>
          <a:noFill/>
          <a:ln w="9525" algn="ctr">
            <a:noFill/>
            <a:miter lim="800000"/>
            <a:headEnd/>
            <a:tailEnd/>
          </a:ln>
        </p:spPr>
        <p:txBody>
          <a:bodyPr wrap="none">
            <a:spAutoFit/>
          </a:bodyPr>
          <a:lstStyle/>
          <a:p>
            <a:pPr algn="l"/>
            <a:r>
              <a:rPr lang="en-US" sz="1292" b="1">
                <a:latin typeface="Calibri" charset="0"/>
                <a:ea typeface="Calibri" charset="0"/>
                <a:cs typeface="Calibri" charset="0"/>
              </a:rPr>
              <a:t>a: 16 </a:t>
            </a:r>
          </a:p>
        </p:txBody>
      </p:sp>
      <p:sp>
        <p:nvSpPr>
          <p:cNvPr id="22553" name="Oval 24"/>
          <p:cNvSpPr>
            <a:spLocks noChangeArrowheads="1"/>
          </p:cNvSpPr>
          <p:nvPr/>
        </p:nvSpPr>
        <p:spPr bwMode="auto">
          <a:xfrm>
            <a:off x="4403481" y="3217986"/>
            <a:ext cx="133350" cy="133350"/>
          </a:xfrm>
          <a:prstGeom prst="ellipse">
            <a:avLst/>
          </a:prstGeom>
          <a:solidFill>
            <a:schemeClr val="tx1"/>
          </a:solidFill>
          <a:ln w="9525" algn="ctr">
            <a:solidFill>
              <a:schemeClr val="tx1"/>
            </a:solidFill>
            <a:round/>
            <a:headEnd/>
            <a:tailEnd/>
          </a:ln>
        </p:spPr>
        <p:txBody>
          <a:bodyPr wrap="none" anchor="ctr"/>
          <a:lstStyle/>
          <a:p>
            <a:endParaRPr lang="fr-FR" sz="1108">
              <a:latin typeface="Calibri" charset="0"/>
              <a:ea typeface="Calibri" charset="0"/>
              <a:cs typeface="Calibri" charset="0"/>
            </a:endParaRPr>
          </a:p>
        </p:txBody>
      </p:sp>
      <p:cxnSp>
        <p:nvCxnSpPr>
          <p:cNvPr id="22554" name="AutoShape 25"/>
          <p:cNvCxnSpPr>
            <a:cxnSpLocks noChangeShapeType="1"/>
            <a:stCxn id="22534" idx="4"/>
            <a:endCxn id="22553" idx="0"/>
          </p:cNvCxnSpPr>
          <p:nvPr/>
        </p:nvCxnSpPr>
        <p:spPr bwMode="auto">
          <a:xfrm flipH="1">
            <a:off x="4470889" y="2521928"/>
            <a:ext cx="104042" cy="696057"/>
          </a:xfrm>
          <a:prstGeom prst="straightConnector1">
            <a:avLst/>
          </a:prstGeom>
          <a:noFill/>
          <a:ln w="12700">
            <a:solidFill>
              <a:schemeClr val="tx1"/>
            </a:solidFill>
            <a:round/>
            <a:headEnd/>
            <a:tailEnd/>
          </a:ln>
        </p:spPr>
      </p:cxnSp>
      <p:sp>
        <p:nvSpPr>
          <p:cNvPr id="22555" name="Rectangle 26"/>
          <p:cNvSpPr>
            <a:spLocks noChangeArrowheads="1"/>
          </p:cNvSpPr>
          <p:nvPr/>
        </p:nvSpPr>
        <p:spPr bwMode="auto">
          <a:xfrm>
            <a:off x="4466039" y="2967404"/>
            <a:ext cx="263214" cy="291170"/>
          </a:xfrm>
          <a:prstGeom prst="rect">
            <a:avLst/>
          </a:prstGeom>
          <a:noFill/>
          <a:ln w="12700" algn="ctr">
            <a:noFill/>
            <a:miter lim="800000"/>
            <a:headEnd/>
            <a:tailEnd/>
          </a:ln>
        </p:spPr>
        <p:txBody>
          <a:bodyPr wrap="none">
            <a:spAutoFit/>
          </a:bodyPr>
          <a:lstStyle/>
          <a:p>
            <a:r>
              <a:rPr lang="en-US" sz="1292" b="1">
                <a:latin typeface="Calibri" charset="0"/>
                <a:ea typeface="Calibri" charset="0"/>
                <a:cs typeface="Calibri" charset="0"/>
              </a:rPr>
              <a:t>g</a:t>
            </a:r>
          </a:p>
        </p:txBody>
      </p:sp>
      <p:sp>
        <p:nvSpPr>
          <p:cNvPr id="22556" name="Rectangle 27"/>
          <p:cNvSpPr>
            <a:spLocks noChangeArrowheads="1"/>
          </p:cNvSpPr>
          <p:nvPr/>
        </p:nvSpPr>
        <p:spPr bwMode="auto">
          <a:xfrm>
            <a:off x="6564924" y="3429001"/>
            <a:ext cx="1111202" cy="291170"/>
          </a:xfrm>
          <a:prstGeom prst="rect">
            <a:avLst/>
          </a:prstGeom>
          <a:noFill/>
          <a:ln w="9525" algn="ctr">
            <a:noFill/>
            <a:miter lim="800000"/>
            <a:headEnd/>
            <a:tailEnd/>
          </a:ln>
        </p:spPr>
        <p:txBody>
          <a:bodyPr wrap="none">
            <a:spAutoFit/>
          </a:bodyPr>
          <a:lstStyle/>
          <a:p>
            <a:pPr algn="l"/>
            <a:r>
              <a:rPr lang="en-US" sz="1292" b="1">
                <a:latin typeface="Calibri" charset="0"/>
                <a:ea typeface="Calibri" charset="0"/>
                <a:cs typeface="Calibri" charset="0"/>
              </a:rPr>
              <a:t>the: 1, 25, 54 </a:t>
            </a:r>
          </a:p>
        </p:txBody>
      </p:sp>
      <p:sp>
        <p:nvSpPr>
          <p:cNvPr id="22557" name="Oval 28"/>
          <p:cNvSpPr>
            <a:spLocks noChangeArrowheads="1"/>
          </p:cNvSpPr>
          <p:nvPr/>
        </p:nvSpPr>
        <p:spPr bwMode="auto">
          <a:xfrm>
            <a:off x="3575540" y="3217986"/>
            <a:ext cx="133350" cy="133350"/>
          </a:xfrm>
          <a:prstGeom prst="ellipse">
            <a:avLst/>
          </a:prstGeom>
          <a:solidFill>
            <a:schemeClr val="tx1"/>
          </a:solidFill>
          <a:ln w="9525" algn="ctr">
            <a:solidFill>
              <a:schemeClr val="tx1"/>
            </a:solidFill>
            <a:round/>
            <a:headEnd/>
            <a:tailEnd/>
          </a:ln>
        </p:spPr>
        <p:txBody>
          <a:bodyPr wrap="none" anchor="ctr"/>
          <a:lstStyle/>
          <a:p>
            <a:endParaRPr lang="fr-FR" sz="1108">
              <a:latin typeface="Calibri" charset="0"/>
              <a:ea typeface="Calibri" charset="0"/>
              <a:cs typeface="Calibri" charset="0"/>
            </a:endParaRPr>
          </a:p>
        </p:txBody>
      </p:sp>
      <p:cxnSp>
        <p:nvCxnSpPr>
          <p:cNvPr id="22558" name="AutoShape 29"/>
          <p:cNvCxnSpPr>
            <a:cxnSpLocks noChangeShapeType="1"/>
            <a:stCxn id="22534" idx="4"/>
            <a:endCxn id="22557" idx="0"/>
          </p:cNvCxnSpPr>
          <p:nvPr/>
        </p:nvCxnSpPr>
        <p:spPr bwMode="auto">
          <a:xfrm flipH="1">
            <a:off x="3642946" y="2521928"/>
            <a:ext cx="931985" cy="696057"/>
          </a:xfrm>
          <a:prstGeom prst="straightConnector1">
            <a:avLst/>
          </a:prstGeom>
          <a:noFill/>
          <a:ln w="12700">
            <a:solidFill>
              <a:schemeClr val="tx1"/>
            </a:solidFill>
            <a:round/>
            <a:headEnd/>
            <a:tailEnd/>
          </a:ln>
        </p:spPr>
      </p:cxnSp>
      <p:sp>
        <p:nvSpPr>
          <p:cNvPr id="22559" name="Rectangle 30"/>
          <p:cNvSpPr>
            <a:spLocks noChangeArrowheads="1"/>
          </p:cNvSpPr>
          <p:nvPr/>
        </p:nvSpPr>
        <p:spPr bwMode="auto">
          <a:xfrm>
            <a:off x="3492659" y="2933701"/>
            <a:ext cx="237566" cy="291170"/>
          </a:xfrm>
          <a:prstGeom prst="rect">
            <a:avLst/>
          </a:prstGeom>
          <a:noFill/>
          <a:ln w="12700" algn="ctr">
            <a:noFill/>
            <a:miter lim="800000"/>
            <a:headEnd/>
            <a:tailEnd/>
          </a:ln>
        </p:spPr>
        <p:txBody>
          <a:bodyPr wrap="none">
            <a:spAutoFit/>
          </a:bodyPr>
          <a:lstStyle/>
          <a:p>
            <a:r>
              <a:rPr lang="en-US" sz="1292" b="1">
                <a:latin typeface="Calibri" charset="0"/>
                <a:ea typeface="Calibri" charset="0"/>
                <a:cs typeface="Calibri" charset="0"/>
              </a:rPr>
              <a:t>f</a:t>
            </a:r>
          </a:p>
        </p:txBody>
      </p:sp>
      <p:sp>
        <p:nvSpPr>
          <p:cNvPr id="22560" name="Rectangle 31"/>
          <p:cNvSpPr>
            <a:spLocks noChangeArrowheads="1"/>
          </p:cNvSpPr>
          <p:nvPr/>
        </p:nvSpPr>
        <p:spPr bwMode="auto">
          <a:xfrm>
            <a:off x="2880946" y="3577005"/>
            <a:ext cx="1229376" cy="291170"/>
          </a:xfrm>
          <a:prstGeom prst="rect">
            <a:avLst/>
          </a:prstGeom>
          <a:noFill/>
          <a:ln w="9525" algn="ctr">
            <a:noFill/>
            <a:miter lim="800000"/>
            <a:headEnd/>
            <a:tailEnd/>
          </a:ln>
        </p:spPr>
        <p:txBody>
          <a:bodyPr wrap="none">
            <a:spAutoFit/>
          </a:bodyPr>
          <a:lstStyle/>
          <a:p>
            <a:pPr algn="l"/>
            <a:r>
              <a:rPr lang="en-US" sz="1292" b="1">
                <a:latin typeface="Calibri" charset="0"/>
                <a:ea typeface="Calibri" charset="0"/>
                <a:cs typeface="Calibri" charset="0"/>
              </a:rPr>
              <a:t>flowers: 45, 58 </a:t>
            </a:r>
          </a:p>
        </p:txBody>
      </p:sp>
      <p:sp>
        <p:nvSpPr>
          <p:cNvPr id="22561" name="Oval 32"/>
          <p:cNvSpPr>
            <a:spLocks noChangeArrowheads="1"/>
          </p:cNvSpPr>
          <p:nvPr/>
        </p:nvSpPr>
        <p:spPr bwMode="auto">
          <a:xfrm>
            <a:off x="1635371" y="3899389"/>
            <a:ext cx="133350" cy="133350"/>
          </a:xfrm>
          <a:prstGeom prst="ellipse">
            <a:avLst/>
          </a:prstGeom>
          <a:solidFill>
            <a:schemeClr val="tx1"/>
          </a:solidFill>
          <a:ln w="9525" algn="ctr">
            <a:solidFill>
              <a:schemeClr val="tx1"/>
            </a:solidFill>
            <a:round/>
            <a:headEnd/>
            <a:tailEnd/>
          </a:ln>
        </p:spPr>
        <p:txBody>
          <a:bodyPr wrap="none" anchor="ctr"/>
          <a:lstStyle/>
          <a:p>
            <a:endParaRPr lang="fr-FR" sz="1108">
              <a:latin typeface="Calibri" charset="0"/>
              <a:ea typeface="Calibri" charset="0"/>
              <a:cs typeface="Calibri" charset="0"/>
            </a:endParaRPr>
          </a:p>
        </p:txBody>
      </p:sp>
      <p:cxnSp>
        <p:nvCxnSpPr>
          <p:cNvPr id="22562" name="AutoShape 33"/>
          <p:cNvCxnSpPr>
            <a:cxnSpLocks noChangeShapeType="1"/>
            <a:stCxn id="22549" idx="4"/>
            <a:endCxn id="22561" idx="0"/>
          </p:cNvCxnSpPr>
          <p:nvPr/>
        </p:nvCxnSpPr>
        <p:spPr bwMode="auto">
          <a:xfrm>
            <a:off x="1698381" y="3351336"/>
            <a:ext cx="4396" cy="548054"/>
          </a:xfrm>
          <a:prstGeom prst="straightConnector1">
            <a:avLst/>
          </a:prstGeom>
          <a:noFill/>
          <a:ln w="12700">
            <a:solidFill>
              <a:schemeClr val="tx1"/>
            </a:solidFill>
            <a:round/>
            <a:headEnd/>
            <a:tailEnd/>
          </a:ln>
        </p:spPr>
      </p:cxnSp>
      <p:sp>
        <p:nvSpPr>
          <p:cNvPr id="22563" name="Rectangle 34"/>
          <p:cNvSpPr>
            <a:spLocks noChangeArrowheads="1"/>
          </p:cNvSpPr>
          <p:nvPr/>
        </p:nvSpPr>
        <p:spPr bwMode="auto">
          <a:xfrm>
            <a:off x="1291004" y="4029809"/>
            <a:ext cx="694164" cy="291170"/>
          </a:xfrm>
          <a:prstGeom prst="rect">
            <a:avLst/>
          </a:prstGeom>
          <a:noFill/>
          <a:ln w="9525" algn="ctr">
            <a:noFill/>
            <a:miter lim="800000"/>
            <a:headEnd/>
            <a:tailEnd/>
          </a:ln>
        </p:spPr>
        <p:txBody>
          <a:bodyPr wrap="none">
            <a:spAutoFit/>
          </a:bodyPr>
          <a:lstStyle/>
          <a:p>
            <a:pPr algn="l"/>
            <a:r>
              <a:rPr lang="en-US" sz="1292" b="1">
                <a:latin typeface="Calibri" charset="0"/>
                <a:ea typeface="Calibri" charset="0"/>
                <a:cs typeface="Calibri" charset="0"/>
              </a:rPr>
              <a:t>are: 66 </a:t>
            </a:r>
          </a:p>
        </p:txBody>
      </p:sp>
      <p:sp>
        <p:nvSpPr>
          <p:cNvPr id="22564" name="Rectangle 35"/>
          <p:cNvSpPr>
            <a:spLocks noChangeArrowheads="1"/>
          </p:cNvSpPr>
          <p:nvPr/>
        </p:nvSpPr>
        <p:spPr bwMode="auto">
          <a:xfrm>
            <a:off x="1487003" y="3628293"/>
            <a:ext cx="243978" cy="291170"/>
          </a:xfrm>
          <a:prstGeom prst="rect">
            <a:avLst/>
          </a:prstGeom>
          <a:noFill/>
          <a:ln w="12700" algn="ctr">
            <a:noFill/>
            <a:miter lim="800000"/>
            <a:headEnd/>
            <a:tailEnd/>
          </a:ln>
        </p:spPr>
        <p:txBody>
          <a:bodyPr wrap="none">
            <a:spAutoFit/>
          </a:bodyPr>
          <a:lstStyle/>
          <a:p>
            <a:r>
              <a:rPr lang="en-US" sz="1292" b="1">
                <a:latin typeface="Calibri" charset="0"/>
                <a:ea typeface="Calibri" charset="0"/>
                <a:cs typeface="Calibri" charset="0"/>
              </a:rPr>
              <a:t>r</a:t>
            </a:r>
          </a:p>
        </p:txBody>
      </p:sp>
      <p:sp>
        <p:nvSpPr>
          <p:cNvPr id="22565" name="Oval 36"/>
          <p:cNvSpPr>
            <a:spLocks noChangeArrowheads="1"/>
          </p:cNvSpPr>
          <p:nvPr/>
        </p:nvSpPr>
        <p:spPr bwMode="auto">
          <a:xfrm>
            <a:off x="5980235" y="3217986"/>
            <a:ext cx="133350" cy="133350"/>
          </a:xfrm>
          <a:prstGeom prst="ellipse">
            <a:avLst/>
          </a:prstGeom>
          <a:solidFill>
            <a:schemeClr val="tx1"/>
          </a:solidFill>
          <a:ln w="9525" algn="ctr">
            <a:solidFill>
              <a:schemeClr val="tx1"/>
            </a:solidFill>
            <a:round/>
            <a:headEnd/>
            <a:tailEnd/>
          </a:ln>
        </p:spPr>
        <p:txBody>
          <a:bodyPr wrap="none" anchor="ctr"/>
          <a:lstStyle/>
          <a:p>
            <a:endParaRPr lang="fr-FR" sz="1108">
              <a:latin typeface="Calibri" charset="0"/>
              <a:ea typeface="Calibri" charset="0"/>
              <a:cs typeface="Calibri" charset="0"/>
            </a:endParaRPr>
          </a:p>
        </p:txBody>
      </p:sp>
      <p:cxnSp>
        <p:nvCxnSpPr>
          <p:cNvPr id="22566" name="AutoShape 37"/>
          <p:cNvCxnSpPr>
            <a:cxnSpLocks noChangeShapeType="1"/>
            <a:stCxn id="22534" idx="4"/>
            <a:endCxn id="22565" idx="0"/>
          </p:cNvCxnSpPr>
          <p:nvPr/>
        </p:nvCxnSpPr>
        <p:spPr bwMode="auto">
          <a:xfrm>
            <a:off x="4574931" y="2521928"/>
            <a:ext cx="1472712" cy="696057"/>
          </a:xfrm>
          <a:prstGeom prst="straightConnector1">
            <a:avLst/>
          </a:prstGeom>
          <a:noFill/>
          <a:ln w="12700">
            <a:solidFill>
              <a:schemeClr val="tx1"/>
            </a:solidFill>
            <a:round/>
            <a:headEnd/>
            <a:tailEnd/>
          </a:ln>
        </p:spPr>
      </p:cxnSp>
      <p:sp>
        <p:nvSpPr>
          <p:cNvPr id="22567" name="Rectangle 38"/>
          <p:cNvSpPr>
            <a:spLocks noChangeArrowheads="1"/>
          </p:cNvSpPr>
          <p:nvPr/>
        </p:nvSpPr>
        <p:spPr bwMode="auto">
          <a:xfrm>
            <a:off x="5597770" y="3423140"/>
            <a:ext cx="851708" cy="291170"/>
          </a:xfrm>
          <a:prstGeom prst="rect">
            <a:avLst/>
          </a:prstGeom>
          <a:noFill/>
          <a:ln w="9525" algn="ctr">
            <a:noFill/>
            <a:miter lim="800000"/>
            <a:headEnd/>
            <a:tailEnd/>
          </a:ln>
        </p:spPr>
        <p:txBody>
          <a:bodyPr wrap="none">
            <a:spAutoFit/>
          </a:bodyPr>
          <a:lstStyle/>
          <a:p>
            <a:pPr algn="l"/>
            <a:r>
              <a:rPr lang="en-US" sz="1292" b="1">
                <a:latin typeface="Calibri" charset="0"/>
                <a:ea typeface="Calibri" charset="0"/>
                <a:cs typeface="Calibri" charset="0"/>
              </a:rPr>
              <a:t>many: 40 </a:t>
            </a:r>
          </a:p>
        </p:txBody>
      </p:sp>
      <p:sp>
        <p:nvSpPr>
          <p:cNvPr id="22568" name="Oval 39"/>
          <p:cNvSpPr>
            <a:spLocks noChangeArrowheads="1"/>
          </p:cNvSpPr>
          <p:nvPr/>
        </p:nvSpPr>
        <p:spPr bwMode="auto">
          <a:xfrm>
            <a:off x="2517532" y="3217986"/>
            <a:ext cx="133350" cy="133350"/>
          </a:xfrm>
          <a:prstGeom prst="ellipse">
            <a:avLst/>
          </a:prstGeom>
          <a:solidFill>
            <a:schemeClr val="tx1"/>
          </a:solidFill>
          <a:ln w="9525" algn="ctr">
            <a:solidFill>
              <a:schemeClr val="tx1"/>
            </a:solidFill>
            <a:round/>
            <a:headEnd/>
            <a:tailEnd/>
          </a:ln>
        </p:spPr>
        <p:txBody>
          <a:bodyPr wrap="none" anchor="ctr"/>
          <a:lstStyle/>
          <a:p>
            <a:endParaRPr lang="fr-FR" sz="1108">
              <a:latin typeface="Calibri" charset="0"/>
              <a:ea typeface="Calibri" charset="0"/>
              <a:cs typeface="Calibri" charset="0"/>
            </a:endParaRPr>
          </a:p>
        </p:txBody>
      </p:sp>
      <p:cxnSp>
        <p:nvCxnSpPr>
          <p:cNvPr id="22569" name="AutoShape 40"/>
          <p:cNvCxnSpPr>
            <a:cxnSpLocks noChangeShapeType="1"/>
            <a:stCxn id="22534" idx="4"/>
            <a:endCxn id="22568" idx="0"/>
          </p:cNvCxnSpPr>
          <p:nvPr/>
        </p:nvCxnSpPr>
        <p:spPr bwMode="auto">
          <a:xfrm flipH="1">
            <a:off x="2584940" y="2521928"/>
            <a:ext cx="1989992" cy="696057"/>
          </a:xfrm>
          <a:prstGeom prst="straightConnector1">
            <a:avLst/>
          </a:prstGeom>
          <a:noFill/>
          <a:ln w="12700">
            <a:solidFill>
              <a:schemeClr val="tx1"/>
            </a:solidFill>
            <a:round/>
            <a:headEnd/>
            <a:tailEnd/>
          </a:ln>
        </p:spPr>
      </p:cxnSp>
      <p:sp>
        <p:nvSpPr>
          <p:cNvPr id="22570" name="Rectangle 41"/>
          <p:cNvSpPr>
            <a:spLocks noChangeArrowheads="1"/>
          </p:cNvSpPr>
          <p:nvPr/>
        </p:nvSpPr>
        <p:spPr bwMode="auto">
          <a:xfrm>
            <a:off x="2452920" y="2948354"/>
            <a:ext cx="272832" cy="291170"/>
          </a:xfrm>
          <a:prstGeom prst="rect">
            <a:avLst/>
          </a:prstGeom>
          <a:noFill/>
          <a:ln w="12700" algn="ctr">
            <a:noFill/>
            <a:miter lim="800000"/>
            <a:headEnd/>
            <a:tailEnd/>
          </a:ln>
        </p:spPr>
        <p:txBody>
          <a:bodyPr wrap="none">
            <a:spAutoFit/>
          </a:bodyPr>
          <a:lstStyle/>
          <a:p>
            <a:r>
              <a:rPr lang="en-US" sz="1292" b="1">
                <a:latin typeface="Calibri" charset="0"/>
                <a:ea typeface="Calibri" charset="0"/>
                <a:cs typeface="Calibri" charset="0"/>
              </a:rPr>
              <a:t>b</a:t>
            </a:r>
          </a:p>
        </p:txBody>
      </p:sp>
      <p:sp>
        <p:nvSpPr>
          <p:cNvPr id="22571" name="Rectangle 42"/>
          <p:cNvSpPr>
            <a:spLocks noChangeArrowheads="1"/>
          </p:cNvSpPr>
          <p:nvPr/>
        </p:nvSpPr>
        <p:spPr bwMode="auto">
          <a:xfrm>
            <a:off x="1919655" y="3345475"/>
            <a:ext cx="1055097" cy="291170"/>
          </a:xfrm>
          <a:prstGeom prst="rect">
            <a:avLst/>
          </a:prstGeom>
          <a:noFill/>
          <a:ln w="9525" algn="ctr">
            <a:noFill/>
            <a:miter lim="800000"/>
            <a:headEnd/>
            <a:tailEnd/>
          </a:ln>
        </p:spPr>
        <p:txBody>
          <a:bodyPr wrap="none">
            <a:spAutoFit/>
          </a:bodyPr>
          <a:lstStyle/>
          <a:p>
            <a:pPr algn="l"/>
            <a:r>
              <a:rPr lang="en-US" sz="1292" b="1">
                <a:latin typeface="Calibri" charset="0"/>
                <a:ea typeface="Calibri" charset="0"/>
                <a:cs typeface="Calibri" charset="0"/>
              </a:rPr>
              <a:t>beautiful: 70</a:t>
            </a:r>
          </a:p>
        </p:txBody>
      </p:sp>
      <p:sp>
        <p:nvSpPr>
          <p:cNvPr id="22572" name="Rectangle 43"/>
          <p:cNvSpPr>
            <a:spLocks noChangeArrowheads="1"/>
          </p:cNvSpPr>
          <p:nvPr/>
        </p:nvSpPr>
        <p:spPr bwMode="auto">
          <a:xfrm>
            <a:off x="5896043" y="2989386"/>
            <a:ext cx="319319" cy="291170"/>
          </a:xfrm>
          <a:prstGeom prst="rect">
            <a:avLst/>
          </a:prstGeom>
          <a:noFill/>
          <a:ln w="12700" algn="ctr">
            <a:noFill/>
            <a:miter lim="800000"/>
            <a:headEnd/>
            <a:tailEnd/>
          </a:ln>
        </p:spPr>
        <p:txBody>
          <a:bodyPr wrap="none">
            <a:spAutoFit/>
          </a:bodyPr>
          <a:lstStyle/>
          <a:p>
            <a:r>
              <a:rPr lang="en-US" sz="1292" b="1">
                <a:latin typeface="Calibri" charset="0"/>
                <a:ea typeface="Calibri" charset="0"/>
                <a:cs typeface="Calibri" charset="0"/>
              </a:rPr>
              <a:t>m</a:t>
            </a:r>
          </a:p>
        </p:txBody>
      </p:sp>
      <p:sp>
        <p:nvSpPr>
          <p:cNvPr id="22573" name="Rectangle 44"/>
          <p:cNvSpPr>
            <a:spLocks noChangeArrowheads="1"/>
          </p:cNvSpPr>
          <p:nvPr/>
        </p:nvSpPr>
        <p:spPr bwMode="auto">
          <a:xfrm>
            <a:off x="1969477" y="4441582"/>
            <a:ext cx="1192506" cy="1881862"/>
          </a:xfrm>
          <a:prstGeom prst="rect">
            <a:avLst/>
          </a:prstGeom>
          <a:noFill/>
          <a:ln w="9525" algn="ctr">
            <a:noFill/>
            <a:miter lim="800000"/>
            <a:headEnd/>
            <a:tailEnd/>
          </a:ln>
        </p:spPr>
        <p:txBody>
          <a:bodyPr wrap="none">
            <a:spAutoFit/>
          </a:bodyPr>
          <a:lstStyle/>
          <a:p>
            <a:pPr algn="l"/>
            <a:r>
              <a:rPr lang="en-US" sz="1292" b="1">
                <a:latin typeface="Calibri" charset="0"/>
                <a:ea typeface="Calibri" charset="0"/>
                <a:cs typeface="Calibri" charset="0"/>
              </a:rPr>
              <a:t>a: 16</a:t>
            </a:r>
          </a:p>
          <a:p>
            <a:pPr algn="l"/>
            <a:r>
              <a:rPr lang="en-US" sz="1292" b="1">
                <a:latin typeface="Calibri" charset="0"/>
                <a:ea typeface="Calibri" charset="0"/>
                <a:cs typeface="Calibri" charset="0"/>
              </a:rPr>
              <a:t>are: 66</a:t>
            </a:r>
          </a:p>
          <a:p>
            <a:pPr algn="l"/>
            <a:r>
              <a:rPr lang="en-US" sz="1292" b="1">
                <a:latin typeface="Calibri" charset="0"/>
                <a:ea typeface="Calibri" charset="0"/>
                <a:cs typeface="Calibri" charset="0"/>
              </a:rPr>
              <a:t>beautiful: 70</a:t>
            </a:r>
          </a:p>
          <a:p>
            <a:pPr algn="l"/>
            <a:r>
              <a:rPr lang="en-US" sz="1292" b="1">
                <a:latin typeface="Calibri" charset="0"/>
                <a:ea typeface="Calibri" charset="0"/>
                <a:cs typeface="Calibri" charset="0"/>
              </a:rPr>
              <a:t>flowers: 45, 58</a:t>
            </a:r>
          </a:p>
          <a:p>
            <a:pPr algn="l"/>
            <a:r>
              <a:rPr lang="en-US" sz="1292" b="1">
                <a:latin typeface="Calibri" charset="0"/>
                <a:ea typeface="Calibri" charset="0"/>
                <a:cs typeface="Calibri" charset="0"/>
              </a:rPr>
              <a:t>garden: 18, 29</a:t>
            </a:r>
          </a:p>
          <a:p>
            <a:pPr algn="l"/>
            <a:r>
              <a:rPr lang="en-US" sz="1292" b="1">
                <a:latin typeface="Calibri" charset="0"/>
                <a:ea typeface="Calibri" charset="0"/>
                <a:cs typeface="Calibri" charset="0"/>
              </a:rPr>
              <a:t>has: 12, 36 </a:t>
            </a:r>
          </a:p>
          <a:p>
            <a:pPr algn="l"/>
            <a:r>
              <a:rPr lang="en-US" sz="1292" b="1">
                <a:latin typeface="Calibri" charset="0"/>
                <a:ea typeface="Calibri" charset="0"/>
                <a:cs typeface="Calibri" charset="0"/>
              </a:rPr>
              <a:t>house: 6 </a:t>
            </a:r>
          </a:p>
          <a:p>
            <a:pPr algn="l"/>
            <a:r>
              <a:rPr lang="en-US" sz="1292" b="1">
                <a:latin typeface="Calibri" charset="0"/>
                <a:ea typeface="Calibri" charset="0"/>
                <a:cs typeface="Calibri" charset="0"/>
              </a:rPr>
              <a:t>many: 40</a:t>
            </a:r>
          </a:p>
          <a:p>
            <a:pPr algn="l"/>
            <a:r>
              <a:rPr lang="en-US" sz="1292" b="1">
                <a:latin typeface="Calibri" charset="0"/>
                <a:ea typeface="Calibri" charset="0"/>
                <a:cs typeface="Calibri" charset="0"/>
              </a:rPr>
              <a:t>the: 1, 25, 54  </a:t>
            </a:r>
          </a:p>
        </p:txBody>
      </p:sp>
      <p:sp>
        <p:nvSpPr>
          <p:cNvPr id="22574" name="Rectangle 45"/>
          <p:cNvSpPr>
            <a:spLocks noChangeArrowheads="1"/>
          </p:cNvSpPr>
          <p:nvPr/>
        </p:nvSpPr>
        <p:spPr bwMode="auto">
          <a:xfrm>
            <a:off x="761195" y="5159621"/>
            <a:ext cx="1105047" cy="291170"/>
          </a:xfrm>
          <a:prstGeom prst="rect">
            <a:avLst/>
          </a:prstGeom>
          <a:noFill/>
          <a:ln w="12700" algn="ctr">
            <a:noFill/>
            <a:miter lim="800000"/>
            <a:headEnd/>
            <a:tailEnd/>
          </a:ln>
        </p:spPr>
        <p:txBody>
          <a:bodyPr wrap="none">
            <a:spAutoFit/>
          </a:bodyPr>
          <a:lstStyle/>
          <a:p>
            <a:r>
              <a:rPr lang="en-US" sz="1292">
                <a:latin typeface="Calibri" charset="0"/>
                <a:ea typeface="Calibri" charset="0"/>
                <a:cs typeface="Calibri" charset="0"/>
              </a:rPr>
              <a:t>inverted file I</a:t>
            </a:r>
            <a:r>
              <a:rPr lang="en-US" sz="1292" b="1">
                <a:latin typeface="Calibri" charset="0"/>
                <a:ea typeface="Calibri" charset="0"/>
                <a:cs typeface="Calibri" charset="0"/>
              </a:rPr>
              <a:t> </a:t>
            </a:r>
          </a:p>
        </p:txBody>
      </p:sp>
      <p:sp>
        <p:nvSpPr>
          <p:cNvPr id="22575" name="Rectangle 46"/>
          <p:cNvSpPr>
            <a:spLocks noChangeArrowheads="1"/>
          </p:cNvSpPr>
          <p:nvPr/>
        </p:nvSpPr>
        <p:spPr bwMode="auto">
          <a:xfrm>
            <a:off x="4021016" y="5178670"/>
            <a:ext cx="3467616" cy="291170"/>
          </a:xfrm>
          <a:prstGeom prst="rect">
            <a:avLst/>
          </a:prstGeom>
          <a:noFill/>
          <a:ln w="9525" algn="ctr">
            <a:noFill/>
            <a:miter lim="800000"/>
            <a:headEnd/>
            <a:tailEnd/>
          </a:ln>
        </p:spPr>
        <p:txBody>
          <a:bodyPr wrap="none">
            <a:spAutoFit/>
          </a:bodyPr>
          <a:lstStyle/>
          <a:p>
            <a:pPr algn="l"/>
            <a:r>
              <a:rPr lang="en-US" sz="1292" b="1">
                <a:latin typeface="Calibri" charset="0"/>
                <a:ea typeface="Calibri" charset="0"/>
                <a:cs typeface="Calibri" charset="0"/>
              </a:rPr>
              <a:t>16, 66, 70, 45, 58, 18, 29, 12, 36, 6, 40, 1, 25, 54  </a:t>
            </a:r>
          </a:p>
        </p:txBody>
      </p:sp>
      <p:sp>
        <p:nvSpPr>
          <p:cNvPr id="22576" name="Rectangle 47"/>
          <p:cNvSpPr>
            <a:spLocks noChangeArrowheads="1"/>
          </p:cNvSpPr>
          <p:nvPr/>
        </p:nvSpPr>
        <p:spPr bwMode="auto">
          <a:xfrm>
            <a:off x="5080975" y="5592091"/>
            <a:ext cx="1029193" cy="291170"/>
          </a:xfrm>
          <a:prstGeom prst="rect">
            <a:avLst/>
          </a:prstGeom>
          <a:noFill/>
          <a:ln w="12700" algn="ctr">
            <a:noFill/>
            <a:miter lim="800000"/>
            <a:headEnd/>
            <a:tailEnd/>
          </a:ln>
        </p:spPr>
        <p:txBody>
          <a:bodyPr wrap="none">
            <a:spAutoFit/>
          </a:bodyPr>
          <a:lstStyle/>
          <a:p>
            <a:r>
              <a:rPr lang="en-US" sz="1292">
                <a:latin typeface="Calibri" charset="0"/>
                <a:ea typeface="Calibri" charset="0"/>
                <a:cs typeface="Calibri" charset="0"/>
              </a:rPr>
              <a:t>postings file</a:t>
            </a:r>
            <a:r>
              <a:rPr lang="en-US" sz="1292" b="1">
                <a:latin typeface="Calibri" charset="0"/>
                <a:ea typeface="Calibri" charset="0"/>
                <a:cs typeface="Calibri" charset="0"/>
              </a:rPr>
              <a:t> </a:t>
            </a:r>
          </a:p>
        </p:txBody>
      </p:sp>
    </p:spTree>
    <p:extLst>
      <p:ext uri="{BB962C8B-B14F-4D97-AF65-F5344CB8AC3E}">
        <p14:creationId xmlns:p14="http://schemas.microsoft.com/office/powerpoint/2010/main" val="29928180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fr-CH"/>
              <a:t>©2023, Karl Aberer, EPFL-IC, Laboratoire de systèmes d'informations répartis </a:t>
            </a:r>
            <a:endParaRPr lang="en-GB"/>
          </a:p>
        </p:txBody>
      </p:sp>
      <p:sp>
        <p:nvSpPr>
          <p:cNvPr id="23555" name="Rectangle 2"/>
          <p:cNvSpPr>
            <a:spLocks noGrp="1" noChangeArrowheads="1"/>
          </p:cNvSpPr>
          <p:nvPr>
            <p:ph type="title"/>
          </p:nvPr>
        </p:nvSpPr>
        <p:spPr/>
        <p:txBody>
          <a:bodyPr/>
          <a:lstStyle/>
          <a:p>
            <a:pPr eaLnBrk="1" hangingPunct="1"/>
            <a:r>
              <a:rPr lang="en-US"/>
              <a:t>Example</a:t>
            </a:r>
          </a:p>
        </p:txBody>
      </p:sp>
      <p:sp>
        <p:nvSpPr>
          <p:cNvPr id="23556" name="Rectangle 3"/>
          <p:cNvSpPr>
            <a:spLocks noGrp="1" noChangeArrowheads="1"/>
          </p:cNvSpPr>
          <p:nvPr>
            <p:ph type="body" idx="1"/>
          </p:nvPr>
        </p:nvSpPr>
        <p:spPr>
          <a:xfrm>
            <a:off x="517281" y="1502020"/>
            <a:ext cx="7666892" cy="731226"/>
          </a:xfrm>
        </p:spPr>
        <p:txBody>
          <a:bodyPr/>
          <a:lstStyle/>
          <a:p>
            <a:pPr>
              <a:spcBef>
                <a:spcPct val="50000"/>
              </a:spcBef>
              <a:buFontTx/>
              <a:buNone/>
            </a:pPr>
            <a:r>
              <a:rPr lang="en-US" sz="923"/>
              <a:t>1         6             12     16    18               25      29             36      40         45                54      58               66    70</a:t>
            </a:r>
          </a:p>
          <a:p>
            <a:pPr>
              <a:spcBef>
                <a:spcPct val="50000"/>
              </a:spcBef>
              <a:buFontTx/>
              <a:buNone/>
            </a:pPr>
            <a:r>
              <a:rPr lang="en-US" sz="1292" b="1"/>
              <a:t>the house has a  garden. the garden has many flowers. the flowers are beautiful</a:t>
            </a:r>
          </a:p>
        </p:txBody>
      </p:sp>
      <p:sp>
        <p:nvSpPr>
          <p:cNvPr id="23557" name="Rectangle 4"/>
          <p:cNvSpPr>
            <a:spLocks noChangeArrowheads="1"/>
          </p:cNvSpPr>
          <p:nvPr/>
        </p:nvSpPr>
        <p:spPr bwMode="auto">
          <a:xfrm>
            <a:off x="3941885" y="3339613"/>
            <a:ext cx="862672" cy="291170"/>
          </a:xfrm>
          <a:prstGeom prst="rect">
            <a:avLst/>
          </a:prstGeom>
          <a:noFill/>
          <a:ln w="9525" algn="ctr">
            <a:noFill/>
            <a:miter lim="800000"/>
            <a:headEnd/>
            <a:tailEnd/>
          </a:ln>
        </p:spPr>
        <p:txBody>
          <a:bodyPr wrap="none">
            <a:spAutoFit/>
          </a:bodyPr>
          <a:lstStyle/>
          <a:p>
            <a:pPr algn="l"/>
            <a:r>
              <a:rPr lang="en-US" sz="1292" b="1">
                <a:latin typeface="Calibri" charset="0"/>
                <a:ea typeface="Calibri" charset="0"/>
                <a:cs typeface="Calibri" charset="0"/>
              </a:rPr>
              <a:t>garden: 6 </a:t>
            </a:r>
          </a:p>
        </p:txBody>
      </p:sp>
      <p:sp>
        <p:nvSpPr>
          <p:cNvPr id="23558" name="Oval 5"/>
          <p:cNvSpPr>
            <a:spLocks noChangeArrowheads="1"/>
          </p:cNvSpPr>
          <p:nvPr/>
        </p:nvSpPr>
        <p:spPr bwMode="auto">
          <a:xfrm>
            <a:off x="4507525" y="2388579"/>
            <a:ext cx="133350" cy="133350"/>
          </a:xfrm>
          <a:prstGeom prst="ellipse">
            <a:avLst/>
          </a:prstGeom>
          <a:solidFill>
            <a:schemeClr val="tx1"/>
          </a:solidFill>
          <a:ln w="9525" algn="ctr">
            <a:solidFill>
              <a:schemeClr val="tx1"/>
            </a:solidFill>
            <a:round/>
            <a:headEnd/>
            <a:tailEnd/>
          </a:ln>
        </p:spPr>
        <p:txBody>
          <a:bodyPr wrap="none" anchor="ctr"/>
          <a:lstStyle/>
          <a:p>
            <a:endParaRPr lang="fr-FR" sz="1108"/>
          </a:p>
        </p:txBody>
      </p:sp>
      <p:sp>
        <p:nvSpPr>
          <p:cNvPr id="23559" name="Oval 6"/>
          <p:cNvSpPr>
            <a:spLocks noChangeArrowheads="1"/>
          </p:cNvSpPr>
          <p:nvPr/>
        </p:nvSpPr>
        <p:spPr bwMode="auto">
          <a:xfrm>
            <a:off x="5190394" y="3217986"/>
            <a:ext cx="133350" cy="133350"/>
          </a:xfrm>
          <a:prstGeom prst="ellipse">
            <a:avLst/>
          </a:prstGeom>
          <a:solidFill>
            <a:schemeClr val="tx1"/>
          </a:solidFill>
          <a:ln w="9525" algn="ctr">
            <a:solidFill>
              <a:schemeClr val="tx1"/>
            </a:solidFill>
            <a:round/>
            <a:headEnd/>
            <a:tailEnd/>
          </a:ln>
        </p:spPr>
        <p:txBody>
          <a:bodyPr wrap="none" anchor="ctr"/>
          <a:lstStyle/>
          <a:p>
            <a:endParaRPr lang="fr-FR" sz="1108">
              <a:latin typeface="Calibri" charset="0"/>
              <a:ea typeface="Calibri" charset="0"/>
              <a:cs typeface="Calibri" charset="0"/>
            </a:endParaRPr>
          </a:p>
        </p:txBody>
      </p:sp>
      <p:sp>
        <p:nvSpPr>
          <p:cNvPr id="23560" name="Oval 7"/>
          <p:cNvSpPr>
            <a:spLocks noChangeArrowheads="1"/>
          </p:cNvSpPr>
          <p:nvPr/>
        </p:nvSpPr>
        <p:spPr bwMode="auto">
          <a:xfrm>
            <a:off x="7284427" y="3217986"/>
            <a:ext cx="133350" cy="133350"/>
          </a:xfrm>
          <a:prstGeom prst="ellipse">
            <a:avLst/>
          </a:prstGeom>
          <a:solidFill>
            <a:schemeClr val="tx1"/>
          </a:solidFill>
          <a:ln w="9525" algn="ctr">
            <a:solidFill>
              <a:schemeClr val="tx1"/>
            </a:solidFill>
            <a:round/>
            <a:headEnd/>
            <a:tailEnd/>
          </a:ln>
        </p:spPr>
        <p:txBody>
          <a:bodyPr wrap="none" anchor="ctr"/>
          <a:lstStyle/>
          <a:p>
            <a:endParaRPr lang="fr-FR" sz="1108">
              <a:latin typeface="Calibri" charset="0"/>
              <a:ea typeface="Calibri" charset="0"/>
              <a:cs typeface="Calibri" charset="0"/>
            </a:endParaRPr>
          </a:p>
        </p:txBody>
      </p:sp>
      <p:sp>
        <p:nvSpPr>
          <p:cNvPr id="23561" name="Rectangle 8"/>
          <p:cNvSpPr>
            <a:spLocks noChangeArrowheads="1"/>
          </p:cNvSpPr>
          <p:nvPr/>
        </p:nvSpPr>
        <p:spPr bwMode="auto">
          <a:xfrm>
            <a:off x="5336932" y="4085493"/>
            <a:ext cx="886781" cy="291170"/>
          </a:xfrm>
          <a:prstGeom prst="rect">
            <a:avLst/>
          </a:prstGeom>
          <a:noFill/>
          <a:ln w="9525" algn="ctr">
            <a:noFill/>
            <a:miter lim="800000"/>
            <a:headEnd/>
            <a:tailEnd/>
          </a:ln>
        </p:spPr>
        <p:txBody>
          <a:bodyPr wrap="none">
            <a:spAutoFit/>
          </a:bodyPr>
          <a:lstStyle/>
          <a:p>
            <a:pPr algn="l"/>
            <a:r>
              <a:rPr lang="en-US" sz="1292" b="1">
                <a:latin typeface="Calibri" charset="0"/>
                <a:ea typeface="Calibri" charset="0"/>
                <a:cs typeface="Calibri" charset="0"/>
              </a:rPr>
              <a:t>house: 10 </a:t>
            </a:r>
          </a:p>
        </p:txBody>
      </p:sp>
      <p:cxnSp>
        <p:nvCxnSpPr>
          <p:cNvPr id="23562" name="AutoShape 9"/>
          <p:cNvCxnSpPr>
            <a:cxnSpLocks noChangeShapeType="1"/>
            <a:stCxn id="23558" idx="4"/>
            <a:endCxn id="23559" idx="0"/>
          </p:cNvCxnSpPr>
          <p:nvPr/>
        </p:nvCxnSpPr>
        <p:spPr bwMode="auto">
          <a:xfrm>
            <a:off x="4574932" y="2521928"/>
            <a:ext cx="682869" cy="696057"/>
          </a:xfrm>
          <a:prstGeom prst="straightConnector1">
            <a:avLst/>
          </a:prstGeom>
          <a:noFill/>
          <a:ln w="12700">
            <a:solidFill>
              <a:schemeClr val="tx1"/>
            </a:solidFill>
            <a:round/>
            <a:headEnd/>
            <a:tailEnd/>
          </a:ln>
        </p:spPr>
      </p:cxnSp>
      <p:cxnSp>
        <p:nvCxnSpPr>
          <p:cNvPr id="23563" name="AutoShape 10"/>
          <p:cNvCxnSpPr>
            <a:cxnSpLocks noChangeShapeType="1"/>
            <a:stCxn id="23558" idx="4"/>
            <a:endCxn id="23560" idx="0"/>
          </p:cNvCxnSpPr>
          <p:nvPr/>
        </p:nvCxnSpPr>
        <p:spPr bwMode="auto">
          <a:xfrm>
            <a:off x="4574932" y="2521928"/>
            <a:ext cx="2776904" cy="696057"/>
          </a:xfrm>
          <a:prstGeom prst="straightConnector1">
            <a:avLst/>
          </a:prstGeom>
          <a:noFill/>
          <a:ln w="12700">
            <a:solidFill>
              <a:schemeClr val="tx1"/>
            </a:solidFill>
            <a:round/>
            <a:headEnd/>
            <a:tailEnd/>
          </a:ln>
        </p:spPr>
      </p:cxnSp>
      <p:sp>
        <p:nvSpPr>
          <p:cNvPr id="23564" name="Rectangle 11"/>
          <p:cNvSpPr>
            <a:spLocks noChangeArrowheads="1"/>
          </p:cNvSpPr>
          <p:nvPr/>
        </p:nvSpPr>
        <p:spPr bwMode="auto">
          <a:xfrm>
            <a:off x="5171940" y="2983523"/>
            <a:ext cx="272832" cy="291170"/>
          </a:xfrm>
          <a:prstGeom prst="rect">
            <a:avLst/>
          </a:prstGeom>
          <a:noFill/>
          <a:ln w="12700" algn="ctr">
            <a:noFill/>
            <a:miter lim="800000"/>
            <a:headEnd/>
            <a:tailEnd/>
          </a:ln>
        </p:spPr>
        <p:txBody>
          <a:bodyPr wrap="none">
            <a:spAutoFit/>
          </a:bodyPr>
          <a:lstStyle/>
          <a:p>
            <a:r>
              <a:rPr lang="en-US" sz="1292" b="1">
                <a:latin typeface="Calibri" charset="0"/>
                <a:ea typeface="Calibri" charset="0"/>
                <a:cs typeface="Calibri" charset="0"/>
              </a:rPr>
              <a:t>h</a:t>
            </a:r>
          </a:p>
        </p:txBody>
      </p:sp>
      <p:sp>
        <p:nvSpPr>
          <p:cNvPr id="23565" name="Rectangle 12"/>
          <p:cNvSpPr>
            <a:spLocks noChangeArrowheads="1"/>
          </p:cNvSpPr>
          <p:nvPr/>
        </p:nvSpPr>
        <p:spPr bwMode="auto">
          <a:xfrm>
            <a:off x="7098031" y="2974732"/>
            <a:ext cx="242375" cy="291170"/>
          </a:xfrm>
          <a:prstGeom prst="rect">
            <a:avLst/>
          </a:prstGeom>
          <a:noFill/>
          <a:ln w="12700" algn="ctr">
            <a:noFill/>
            <a:miter lim="800000"/>
            <a:headEnd/>
            <a:tailEnd/>
          </a:ln>
        </p:spPr>
        <p:txBody>
          <a:bodyPr wrap="none">
            <a:spAutoFit/>
          </a:bodyPr>
          <a:lstStyle/>
          <a:p>
            <a:r>
              <a:rPr lang="en-US" sz="1292" b="1">
                <a:latin typeface="Calibri" charset="0"/>
                <a:ea typeface="Calibri" charset="0"/>
                <a:cs typeface="Calibri" charset="0"/>
              </a:rPr>
              <a:t>t</a:t>
            </a:r>
          </a:p>
        </p:txBody>
      </p:sp>
      <p:sp>
        <p:nvSpPr>
          <p:cNvPr id="23566" name="Oval 13"/>
          <p:cNvSpPr>
            <a:spLocks noChangeArrowheads="1"/>
          </p:cNvSpPr>
          <p:nvPr/>
        </p:nvSpPr>
        <p:spPr bwMode="auto">
          <a:xfrm>
            <a:off x="4797671" y="3899389"/>
            <a:ext cx="133350" cy="133350"/>
          </a:xfrm>
          <a:prstGeom prst="ellipse">
            <a:avLst/>
          </a:prstGeom>
          <a:solidFill>
            <a:schemeClr val="tx1"/>
          </a:solidFill>
          <a:ln w="9525" algn="ctr">
            <a:solidFill>
              <a:schemeClr val="tx1"/>
            </a:solidFill>
            <a:round/>
            <a:headEnd/>
            <a:tailEnd/>
          </a:ln>
        </p:spPr>
        <p:txBody>
          <a:bodyPr wrap="none" anchor="ctr"/>
          <a:lstStyle/>
          <a:p>
            <a:endParaRPr lang="fr-FR" sz="1108">
              <a:latin typeface="Calibri" charset="0"/>
              <a:ea typeface="Calibri" charset="0"/>
              <a:cs typeface="Calibri" charset="0"/>
            </a:endParaRPr>
          </a:p>
        </p:txBody>
      </p:sp>
      <p:sp>
        <p:nvSpPr>
          <p:cNvPr id="23567" name="Oval 14"/>
          <p:cNvSpPr>
            <a:spLocks noChangeArrowheads="1"/>
          </p:cNvSpPr>
          <p:nvPr/>
        </p:nvSpPr>
        <p:spPr bwMode="auto">
          <a:xfrm>
            <a:off x="5528896" y="3899389"/>
            <a:ext cx="133350" cy="133350"/>
          </a:xfrm>
          <a:prstGeom prst="ellipse">
            <a:avLst/>
          </a:prstGeom>
          <a:solidFill>
            <a:schemeClr val="tx1"/>
          </a:solidFill>
          <a:ln w="9525" algn="ctr">
            <a:solidFill>
              <a:schemeClr val="tx1"/>
            </a:solidFill>
            <a:round/>
            <a:headEnd/>
            <a:tailEnd/>
          </a:ln>
        </p:spPr>
        <p:txBody>
          <a:bodyPr wrap="none" anchor="ctr"/>
          <a:lstStyle/>
          <a:p>
            <a:endParaRPr lang="fr-FR" sz="1108">
              <a:latin typeface="Calibri" charset="0"/>
              <a:ea typeface="Calibri" charset="0"/>
              <a:cs typeface="Calibri" charset="0"/>
            </a:endParaRPr>
          </a:p>
        </p:txBody>
      </p:sp>
      <p:cxnSp>
        <p:nvCxnSpPr>
          <p:cNvPr id="23568" name="AutoShape 15"/>
          <p:cNvCxnSpPr>
            <a:cxnSpLocks noChangeShapeType="1"/>
            <a:endCxn id="23566" idx="0"/>
          </p:cNvCxnSpPr>
          <p:nvPr/>
        </p:nvCxnSpPr>
        <p:spPr bwMode="auto">
          <a:xfrm flipH="1">
            <a:off x="4865077" y="3301512"/>
            <a:ext cx="398585" cy="597877"/>
          </a:xfrm>
          <a:prstGeom prst="straightConnector1">
            <a:avLst/>
          </a:prstGeom>
          <a:noFill/>
          <a:ln w="12700">
            <a:solidFill>
              <a:schemeClr val="tx1"/>
            </a:solidFill>
            <a:round/>
            <a:headEnd/>
            <a:tailEnd/>
          </a:ln>
        </p:spPr>
      </p:cxnSp>
      <p:cxnSp>
        <p:nvCxnSpPr>
          <p:cNvPr id="23569" name="AutoShape 16"/>
          <p:cNvCxnSpPr>
            <a:cxnSpLocks noChangeShapeType="1"/>
            <a:endCxn id="23567" idx="0"/>
          </p:cNvCxnSpPr>
          <p:nvPr/>
        </p:nvCxnSpPr>
        <p:spPr bwMode="auto">
          <a:xfrm>
            <a:off x="5263663" y="3301512"/>
            <a:ext cx="332643" cy="597877"/>
          </a:xfrm>
          <a:prstGeom prst="straightConnector1">
            <a:avLst/>
          </a:prstGeom>
          <a:noFill/>
          <a:ln w="12700">
            <a:solidFill>
              <a:schemeClr val="tx1"/>
            </a:solidFill>
            <a:round/>
            <a:headEnd/>
            <a:tailEnd/>
          </a:ln>
        </p:spPr>
      </p:cxnSp>
      <p:sp>
        <p:nvSpPr>
          <p:cNvPr id="23570" name="Rectangle 17"/>
          <p:cNvSpPr>
            <a:spLocks noChangeArrowheads="1"/>
          </p:cNvSpPr>
          <p:nvPr/>
        </p:nvSpPr>
        <p:spPr bwMode="auto">
          <a:xfrm>
            <a:off x="4689373" y="3661997"/>
            <a:ext cx="266420" cy="291170"/>
          </a:xfrm>
          <a:prstGeom prst="rect">
            <a:avLst/>
          </a:prstGeom>
          <a:noFill/>
          <a:ln w="12700" algn="ctr">
            <a:noFill/>
            <a:miter lim="800000"/>
            <a:headEnd/>
            <a:tailEnd/>
          </a:ln>
        </p:spPr>
        <p:txBody>
          <a:bodyPr wrap="none">
            <a:spAutoFit/>
          </a:bodyPr>
          <a:lstStyle/>
          <a:p>
            <a:r>
              <a:rPr lang="en-US" sz="1292" b="1">
                <a:latin typeface="Calibri" charset="0"/>
                <a:ea typeface="Calibri" charset="0"/>
                <a:cs typeface="Calibri" charset="0"/>
              </a:rPr>
              <a:t>a</a:t>
            </a:r>
          </a:p>
        </p:txBody>
      </p:sp>
      <p:sp>
        <p:nvSpPr>
          <p:cNvPr id="23571" name="Rectangle 18"/>
          <p:cNvSpPr>
            <a:spLocks noChangeArrowheads="1"/>
          </p:cNvSpPr>
          <p:nvPr/>
        </p:nvSpPr>
        <p:spPr bwMode="auto">
          <a:xfrm>
            <a:off x="5477405" y="3663463"/>
            <a:ext cx="274434" cy="291170"/>
          </a:xfrm>
          <a:prstGeom prst="rect">
            <a:avLst/>
          </a:prstGeom>
          <a:noFill/>
          <a:ln w="12700" algn="ctr">
            <a:noFill/>
            <a:miter lim="800000"/>
            <a:headEnd/>
            <a:tailEnd/>
          </a:ln>
        </p:spPr>
        <p:txBody>
          <a:bodyPr wrap="none">
            <a:spAutoFit/>
          </a:bodyPr>
          <a:lstStyle/>
          <a:p>
            <a:r>
              <a:rPr lang="en-US" sz="1292" b="1">
                <a:latin typeface="Calibri" charset="0"/>
                <a:ea typeface="Calibri" charset="0"/>
                <a:cs typeface="Calibri" charset="0"/>
              </a:rPr>
              <a:t>o</a:t>
            </a:r>
          </a:p>
        </p:txBody>
      </p:sp>
      <p:sp>
        <p:nvSpPr>
          <p:cNvPr id="23572" name="Rectangle 19"/>
          <p:cNvSpPr>
            <a:spLocks noChangeArrowheads="1"/>
          </p:cNvSpPr>
          <p:nvPr/>
        </p:nvSpPr>
        <p:spPr bwMode="auto">
          <a:xfrm>
            <a:off x="4454770" y="4088424"/>
            <a:ext cx="623889" cy="291170"/>
          </a:xfrm>
          <a:prstGeom prst="rect">
            <a:avLst/>
          </a:prstGeom>
          <a:noFill/>
          <a:ln w="9525" algn="ctr">
            <a:noFill/>
            <a:miter lim="800000"/>
            <a:headEnd/>
            <a:tailEnd/>
          </a:ln>
        </p:spPr>
        <p:txBody>
          <a:bodyPr wrap="none">
            <a:spAutoFit/>
          </a:bodyPr>
          <a:lstStyle/>
          <a:p>
            <a:pPr algn="l"/>
            <a:r>
              <a:rPr lang="en-US" sz="1292" b="1">
                <a:latin typeface="Calibri" charset="0"/>
                <a:ea typeface="Calibri" charset="0"/>
                <a:cs typeface="Calibri" charset="0"/>
              </a:rPr>
              <a:t>has: 8 </a:t>
            </a:r>
          </a:p>
        </p:txBody>
      </p:sp>
      <p:sp>
        <p:nvSpPr>
          <p:cNvPr id="23573" name="Oval 20"/>
          <p:cNvSpPr>
            <a:spLocks noChangeArrowheads="1"/>
          </p:cNvSpPr>
          <p:nvPr/>
        </p:nvSpPr>
        <p:spPr bwMode="auto">
          <a:xfrm>
            <a:off x="1630973" y="3217986"/>
            <a:ext cx="133350" cy="133350"/>
          </a:xfrm>
          <a:prstGeom prst="ellipse">
            <a:avLst/>
          </a:prstGeom>
          <a:solidFill>
            <a:schemeClr val="tx1"/>
          </a:solidFill>
          <a:ln w="9525" algn="ctr">
            <a:solidFill>
              <a:schemeClr val="tx1"/>
            </a:solidFill>
            <a:round/>
            <a:headEnd/>
            <a:tailEnd/>
          </a:ln>
        </p:spPr>
        <p:txBody>
          <a:bodyPr wrap="none" anchor="ctr"/>
          <a:lstStyle/>
          <a:p>
            <a:endParaRPr lang="fr-FR" sz="1108">
              <a:latin typeface="Calibri" charset="0"/>
              <a:ea typeface="Calibri" charset="0"/>
              <a:cs typeface="Calibri" charset="0"/>
            </a:endParaRPr>
          </a:p>
        </p:txBody>
      </p:sp>
      <p:cxnSp>
        <p:nvCxnSpPr>
          <p:cNvPr id="23574" name="AutoShape 21"/>
          <p:cNvCxnSpPr>
            <a:cxnSpLocks noChangeShapeType="1"/>
            <a:stCxn id="23558" idx="4"/>
            <a:endCxn id="23573" idx="0"/>
          </p:cNvCxnSpPr>
          <p:nvPr/>
        </p:nvCxnSpPr>
        <p:spPr bwMode="auto">
          <a:xfrm flipH="1">
            <a:off x="1698381" y="2521928"/>
            <a:ext cx="2876550" cy="696057"/>
          </a:xfrm>
          <a:prstGeom prst="straightConnector1">
            <a:avLst/>
          </a:prstGeom>
          <a:noFill/>
          <a:ln w="12700">
            <a:solidFill>
              <a:schemeClr val="tx1"/>
            </a:solidFill>
            <a:round/>
            <a:headEnd/>
            <a:tailEnd/>
          </a:ln>
        </p:spPr>
      </p:cxnSp>
      <p:sp>
        <p:nvSpPr>
          <p:cNvPr id="23575" name="Rectangle 22"/>
          <p:cNvSpPr>
            <a:spLocks noChangeArrowheads="1"/>
          </p:cNvSpPr>
          <p:nvPr/>
        </p:nvSpPr>
        <p:spPr bwMode="auto">
          <a:xfrm>
            <a:off x="1746880" y="2968869"/>
            <a:ext cx="266420" cy="291170"/>
          </a:xfrm>
          <a:prstGeom prst="rect">
            <a:avLst/>
          </a:prstGeom>
          <a:noFill/>
          <a:ln w="12700" algn="ctr">
            <a:noFill/>
            <a:miter lim="800000"/>
            <a:headEnd/>
            <a:tailEnd/>
          </a:ln>
        </p:spPr>
        <p:txBody>
          <a:bodyPr wrap="none">
            <a:spAutoFit/>
          </a:bodyPr>
          <a:lstStyle/>
          <a:p>
            <a:r>
              <a:rPr lang="en-US" sz="1292" b="1">
                <a:latin typeface="Calibri" charset="0"/>
                <a:ea typeface="Calibri" charset="0"/>
                <a:cs typeface="Calibri" charset="0"/>
              </a:rPr>
              <a:t>a</a:t>
            </a:r>
          </a:p>
        </p:txBody>
      </p:sp>
      <p:sp>
        <p:nvSpPr>
          <p:cNvPr id="23576" name="Rectangle 23"/>
          <p:cNvSpPr>
            <a:spLocks noChangeArrowheads="1"/>
          </p:cNvSpPr>
          <p:nvPr/>
        </p:nvSpPr>
        <p:spPr bwMode="auto">
          <a:xfrm>
            <a:off x="1079989" y="3179886"/>
            <a:ext cx="470000" cy="291170"/>
          </a:xfrm>
          <a:prstGeom prst="rect">
            <a:avLst/>
          </a:prstGeom>
          <a:noFill/>
          <a:ln w="9525" algn="ctr">
            <a:noFill/>
            <a:miter lim="800000"/>
            <a:headEnd/>
            <a:tailEnd/>
          </a:ln>
        </p:spPr>
        <p:txBody>
          <a:bodyPr wrap="none">
            <a:spAutoFit/>
          </a:bodyPr>
          <a:lstStyle/>
          <a:p>
            <a:pPr algn="l"/>
            <a:r>
              <a:rPr lang="en-US" sz="1292" b="1">
                <a:latin typeface="Calibri" charset="0"/>
                <a:ea typeface="Calibri" charset="0"/>
                <a:cs typeface="Calibri" charset="0"/>
              </a:rPr>
              <a:t>a: 1 </a:t>
            </a:r>
          </a:p>
        </p:txBody>
      </p:sp>
      <p:sp>
        <p:nvSpPr>
          <p:cNvPr id="23577" name="Oval 24"/>
          <p:cNvSpPr>
            <a:spLocks noChangeArrowheads="1"/>
          </p:cNvSpPr>
          <p:nvPr/>
        </p:nvSpPr>
        <p:spPr bwMode="auto">
          <a:xfrm>
            <a:off x="4403481" y="3217986"/>
            <a:ext cx="133350" cy="133350"/>
          </a:xfrm>
          <a:prstGeom prst="ellipse">
            <a:avLst/>
          </a:prstGeom>
          <a:solidFill>
            <a:schemeClr val="tx1"/>
          </a:solidFill>
          <a:ln w="9525" algn="ctr">
            <a:solidFill>
              <a:schemeClr val="tx1"/>
            </a:solidFill>
            <a:round/>
            <a:headEnd/>
            <a:tailEnd/>
          </a:ln>
        </p:spPr>
        <p:txBody>
          <a:bodyPr wrap="none" anchor="ctr"/>
          <a:lstStyle/>
          <a:p>
            <a:endParaRPr lang="fr-FR" sz="1108">
              <a:latin typeface="Calibri" charset="0"/>
              <a:ea typeface="Calibri" charset="0"/>
              <a:cs typeface="Calibri" charset="0"/>
            </a:endParaRPr>
          </a:p>
        </p:txBody>
      </p:sp>
      <p:cxnSp>
        <p:nvCxnSpPr>
          <p:cNvPr id="23578" name="AutoShape 25"/>
          <p:cNvCxnSpPr>
            <a:cxnSpLocks noChangeShapeType="1"/>
            <a:stCxn id="23558" idx="4"/>
            <a:endCxn id="23577" idx="0"/>
          </p:cNvCxnSpPr>
          <p:nvPr/>
        </p:nvCxnSpPr>
        <p:spPr bwMode="auto">
          <a:xfrm flipH="1">
            <a:off x="4470889" y="2521928"/>
            <a:ext cx="104042" cy="696057"/>
          </a:xfrm>
          <a:prstGeom prst="straightConnector1">
            <a:avLst/>
          </a:prstGeom>
          <a:noFill/>
          <a:ln w="12700">
            <a:solidFill>
              <a:schemeClr val="tx1"/>
            </a:solidFill>
            <a:round/>
            <a:headEnd/>
            <a:tailEnd/>
          </a:ln>
        </p:spPr>
      </p:cxnSp>
      <p:sp>
        <p:nvSpPr>
          <p:cNvPr id="23579" name="Rectangle 26"/>
          <p:cNvSpPr>
            <a:spLocks noChangeArrowheads="1"/>
          </p:cNvSpPr>
          <p:nvPr/>
        </p:nvSpPr>
        <p:spPr bwMode="auto">
          <a:xfrm>
            <a:off x="4466039" y="2967404"/>
            <a:ext cx="263214" cy="291170"/>
          </a:xfrm>
          <a:prstGeom prst="rect">
            <a:avLst/>
          </a:prstGeom>
          <a:noFill/>
          <a:ln w="12700" algn="ctr">
            <a:noFill/>
            <a:miter lim="800000"/>
            <a:headEnd/>
            <a:tailEnd/>
          </a:ln>
        </p:spPr>
        <p:txBody>
          <a:bodyPr wrap="none">
            <a:spAutoFit/>
          </a:bodyPr>
          <a:lstStyle/>
          <a:p>
            <a:r>
              <a:rPr lang="en-US" sz="1292" b="1">
                <a:latin typeface="Calibri" charset="0"/>
                <a:ea typeface="Calibri" charset="0"/>
                <a:cs typeface="Calibri" charset="0"/>
              </a:rPr>
              <a:t>g</a:t>
            </a:r>
          </a:p>
        </p:txBody>
      </p:sp>
      <p:sp>
        <p:nvSpPr>
          <p:cNvPr id="23580" name="Rectangle 27"/>
          <p:cNvSpPr>
            <a:spLocks noChangeArrowheads="1"/>
          </p:cNvSpPr>
          <p:nvPr/>
        </p:nvSpPr>
        <p:spPr bwMode="auto">
          <a:xfrm>
            <a:off x="6916617" y="3429001"/>
            <a:ext cx="700833" cy="291170"/>
          </a:xfrm>
          <a:prstGeom prst="rect">
            <a:avLst/>
          </a:prstGeom>
          <a:noFill/>
          <a:ln w="9525" algn="ctr">
            <a:noFill/>
            <a:miter lim="800000"/>
            <a:headEnd/>
            <a:tailEnd/>
          </a:ln>
        </p:spPr>
        <p:txBody>
          <a:bodyPr wrap="none">
            <a:spAutoFit/>
          </a:bodyPr>
          <a:lstStyle/>
          <a:p>
            <a:pPr algn="l"/>
            <a:r>
              <a:rPr lang="en-US" sz="1292" b="1">
                <a:latin typeface="Calibri" charset="0"/>
                <a:ea typeface="Calibri" charset="0"/>
                <a:cs typeface="Calibri" charset="0"/>
              </a:rPr>
              <a:t>the: 12 </a:t>
            </a:r>
          </a:p>
        </p:txBody>
      </p:sp>
      <p:sp>
        <p:nvSpPr>
          <p:cNvPr id="23581" name="Oval 28"/>
          <p:cNvSpPr>
            <a:spLocks noChangeArrowheads="1"/>
          </p:cNvSpPr>
          <p:nvPr/>
        </p:nvSpPr>
        <p:spPr bwMode="auto">
          <a:xfrm>
            <a:off x="3575540" y="3217986"/>
            <a:ext cx="133350" cy="133350"/>
          </a:xfrm>
          <a:prstGeom prst="ellipse">
            <a:avLst/>
          </a:prstGeom>
          <a:solidFill>
            <a:schemeClr val="tx1"/>
          </a:solidFill>
          <a:ln w="9525" algn="ctr">
            <a:solidFill>
              <a:schemeClr val="tx1"/>
            </a:solidFill>
            <a:round/>
            <a:headEnd/>
            <a:tailEnd/>
          </a:ln>
        </p:spPr>
        <p:txBody>
          <a:bodyPr wrap="none" anchor="ctr"/>
          <a:lstStyle/>
          <a:p>
            <a:endParaRPr lang="fr-FR" sz="1108">
              <a:latin typeface="Calibri" charset="0"/>
              <a:ea typeface="Calibri" charset="0"/>
              <a:cs typeface="Calibri" charset="0"/>
            </a:endParaRPr>
          </a:p>
        </p:txBody>
      </p:sp>
      <p:cxnSp>
        <p:nvCxnSpPr>
          <p:cNvPr id="23582" name="AutoShape 29"/>
          <p:cNvCxnSpPr>
            <a:cxnSpLocks noChangeShapeType="1"/>
            <a:stCxn id="23558" idx="4"/>
            <a:endCxn id="23581" idx="0"/>
          </p:cNvCxnSpPr>
          <p:nvPr/>
        </p:nvCxnSpPr>
        <p:spPr bwMode="auto">
          <a:xfrm flipH="1">
            <a:off x="3642946" y="2521928"/>
            <a:ext cx="931985" cy="696057"/>
          </a:xfrm>
          <a:prstGeom prst="straightConnector1">
            <a:avLst/>
          </a:prstGeom>
          <a:noFill/>
          <a:ln w="12700">
            <a:solidFill>
              <a:schemeClr val="tx1"/>
            </a:solidFill>
            <a:round/>
            <a:headEnd/>
            <a:tailEnd/>
          </a:ln>
        </p:spPr>
      </p:cxnSp>
      <p:sp>
        <p:nvSpPr>
          <p:cNvPr id="23583" name="Rectangle 30"/>
          <p:cNvSpPr>
            <a:spLocks noChangeArrowheads="1"/>
          </p:cNvSpPr>
          <p:nvPr/>
        </p:nvSpPr>
        <p:spPr bwMode="auto">
          <a:xfrm>
            <a:off x="3492659" y="2933701"/>
            <a:ext cx="237566" cy="291170"/>
          </a:xfrm>
          <a:prstGeom prst="rect">
            <a:avLst/>
          </a:prstGeom>
          <a:noFill/>
          <a:ln w="12700" algn="ctr">
            <a:noFill/>
            <a:miter lim="800000"/>
            <a:headEnd/>
            <a:tailEnd/>
          </a:ln>
        </p:spPr>
        <p:txBody>
          <a:bodyPr wrap="none">
            <a:spAutoFit/>
          </a:bodyPr>
          <a:lstStyle/>
          <a:p>
            <a:r>
              <a:rPr lang="en-US" sz="1292" b="1">
                <a:latin typeface="Calibri" charset="0"/>
                <a:ea typeface="Calibri" charset="0"/>
                <a:cs typeface="Calibri" charset="0"/>
              </a:rPr>
              <a:t>f</a:t>
            </a:r>
          </a:p>
        </p:txBody>
      </p:sp>
      <p:sp>
        <p:nvSpPr>
          <p:cNvPr id="23584" name="Rectangle 31"/>
          <p:cNvSpPr>
            <a:spLocks noChangeArrowheads="1"/>
          </p:cNvSpPr>
          <p:nvPr/>
        </p:nvSpPr>
        <p:spPr bwMode="auto">
          <a:xfrm>
            <a:off x="2880947" y="3577005"/>
            <a:ext cx="899157" cy="291170"/>
          </a:xfrm>
          <a:prstGeom prst="rect">
            <a:avLst/>
          </a:prstGeom>
          <a:noFill/>
          <a:ln w="9525" algn="ctr">
            <a:noFill/>
            <a:miter lim="800000"/>
            <a:headEnd/>
            <a:tailEnd/>
          </a:ln>
        </p:spPr>
        <p:txBody>
          <a:bodyPr wrap="none">
            <a:spAutoFit/>
          </a:bodyPr>
          <a:lstStyle/>
          <a:p>
            <a:pPr algn="l"/>
            <a:r>
              <a:rPr lang="en-US" sz="1292" b="1">
                <a:latin typeface="Calibri" charset="0"/>
                <a:ea typeface="Calibri" charset="0"/>
                <a:cs typeface="Calibri" charset="0"/>
              </a:rPr>
              <a:t>flowers: 4 </a:t>
            </a:r>
          </a:p>
        </p:txBody>
      </p:sp>
      <p:sp>
        <p:nvSpPr>
          <p:cNvPr id="23585" name="Oval 32"/>
          <p:cNvSpPr>
            <a:spLocks noChangeArrowheads="1"/>
          </p:cNvSpPr>
          <p:nvPr/>
        </p:nvSpPr>
        <p:spPr bwMode="auto">
          <a:xfrm>
            <a:off x="1635371" y="3899389"/>
            <a:ext cx="133350" cy="133350"/>
          </a:xfrm>
          <a:prstGeom prst="ellipse">
            <a:avLst/>
          </a:prstGeom>
          <a:solidFill>
            <a:schemeClr val="tx1"/>
          </a:solidFill>
          <a:ln w="9525" algn="ctr">
            <a:solidFill>
              <a:schemeClr val="tx1"/>
            </a:solidFill>
            <a:round/>
            <a:headEnd/>
            <a:tailEnd/>
          </a:ln>
        </p:spPr>
        <p:txBody>
          <a:bodyPr wrap="none" anchor="ctr"/>
          <a:lstStyle/>
          <a:p>
            <a:endParaRPr lang="fr-FR" sz="1108">
              <a:latin typeface="Calibri" charset="0"/>
              <a:ea typeface="Calibri" charset="0"/>
              <a:cs typeface="Calibri" charset="0"/>
            </a:endParaRPr>
          </a:p>
        </p:txBody>
      </p:sp>
      <p:cxnSp>
        <p:nvCxnSpPr>
          <p:cNvPr id="23586" name="AutoShape 33"/>
          <p:cNvCxnSpPr>
            <a:cxnSpLocks noChangeShapeType="1"/>
            <a:stCxn id="23573" idx="4"/>
            <a:endCxn id="23585" idx="0"/>
          </p:cNvCxnSpPr>
          <p:nvPr/>
        </p:nvCxnSpPr>
        <p:spPr bwMode="auto">
          <a:xfrm>
            <a:off x="1698381" y="3351336"/>
            <a:ext cx="4396" cy="548054"/>
          </a:xfrm>
          <a:prstGeom prst="straightConnector1">
            <a:avLst/>
          </a:prstGeom>
          <a:noFill/>
          <a:ln w="12700">
            <a:solidFill>
              <a:schemeClr val="tx1"/>
            </a:solidFill>
            <a:round/>
            <a:headEnd/>
            <a:tailEnd/>
          </a:ln>
        </p:spPr>
      </p:cxnSp>
      <p:sp>
        <p:nvSpPr>
          <p:cNvPr id="23587" name="Rectangle 34"/>
          <p:cNvSpPr>
            <a:spLocks noChangeArrowheads="1"/>
          </p:cNvSpPr>
          <p:nvPr/>
        </p:nvSpPr>
        <p:spPr bwMode="auto">
          <a:xfrm>
            <a:off x="1291004" y="4029809"/>
            <a:ext cx="610808" cy="291170"/>
          </a:xfrm>
          <a:prstGeom prst="rect">
            <a:avLst/>
          </a:prstGeom>
          <a:noFill/>
          <a:ln w="9525" algn="ctr">
            <a:noFill/>
            <a:miter lim="800000"/>
            <a:headEnd/>
            <a:tailEnd/>
          </a:ln>
        </p:spPr>
        <p:txBody>
          <a:bodyPr wrap="none">
            <a:spAutoFit/>
          </a:bodyPr>
          <a:lstStyle/>
          <a:p>
            <a:pPr algn="l"/>
            <a:r>
              <a:rPr lang="en-US" sz="1292" b="1">
                <a:latin typeface="Calibri" charset="0"/>
                <a:ea typeface="Calibri" charset="0"/>
                <a:cs typeface="Calibri" charset="0"/>
              </a:rPr>
              <a:t>are: 2 </a:t>
            </a:r>
          </a:p>
        </p:txBody>
      </p:sp>
      <p:sp>
        <p:nvSpPr>
          <p:cNvPr id="23588" name="Rectangle 35"/>
          <p:cNvSpPr>
            <a:spLocks noChangeArrowheads="1"/>
          </p:cNvSpPr>
          <p:nvPr/>
        </p:nvSpPr>
        <p:spPr bwMode="auto">
          <a:xfrm>
            <a:off x="1487003" y="3628293"/>
            <a:ext cx="243978" cy="291170"/>
          </a:xfrm>
          <a:prstGeom prst="rect">
            <a:avLst/>
          </a:prstGeom>
          <a:noFill/>
          <a:ln w="12700" algn="ctr">
            <a:noFill/>
            <a:miter lim="800000"/>
            <a:headEnd/>
            <a:tailEnd/>
          </a:ln>
        </p:spPr>
        <p:txBody>
          <a:bodyPr wrap="none">
            <a:spAutoFit/>
          </a:bodyPr>
          <a:lstStyle/>
          <a:p>
            <a:r>
              <a:rPr lang="en-US" sz="1292" b="1">
                <a:latin typeface="Calibri" charset="0"/>
                <a:ea typeface="Calibri" charset="0"/>
                <a:cs typeface="Calibri" charset="0"/>
              </a:rPr>
              <a:t>r</a:t>
            </a:r>
          </a:p>
        </p:txBody>
      </p:sp>
      <p:sp>
        <p:nvSpPr>
          <p:cNvPr id="23589" name="Oval 36"/>
          <p:cNvSpPr>
            <a:spLocks noChangeArrowheads="1"/>
          </p:cNvSpPr>
          <p:nvPr/>
        </p:nvSpPr>
        <p:spPr bwMode="auto">
          <a:xfrm>
            <a:off x="5980235" y="3217986"/>
            <a:ext cx="133350" cy="133350"/>
          </a:xfrm>
          <a:prstGeom prst="ellipse">
            <a:avLst/>
          </a:prstGeom>
          <a:solidFill>
            <a:schemeClr val="tx1"/>
          </a:solidFill>
          <a:ln w="9525" algn="ctr">
            <a:solidFill>
              <a:schemeClr val="tx1"/>
            </a:solidFill>
            <a:round/>
            <a:headEnd/>
            <a:tailEnd/>
          </a:ln>
        </p:spPr>
        <p:txBody>
          <a:bodyPr wrap="none" anchor="ctr"/>
          <a:lstStyle/>
          <a:p>
            <a:endParaRPr lang="fr-FR" sz="1108">
              <a:latin typeface="Calibri" charset="0"/>
              <a:ea typeface="Calibri" charset="0"/>
              <a:cs typeface="Calibri" charset="0"/>
            </a:endParaRPr>
          </a:p>
        </p:txBody>
      </p:sp>
      <p:cxnSp>
        <p:nvCxnSpPr>
          <p:cNvPr id="23590" name="AutoShape 37"/>
          <p:cNvCxnSpPr>
            <a:cxnSpLocks noChangeShapeType="1"/>
            <a:stCxn id="23558" idx="4"/>
            <a:endCxn id="23589" idx="0"/>
          </p:cNvCxnSpPr>
          <p:nvPr/>
        </p:nvCxnSpPr>
        <p:spPr bwMode="auto">
          <a:xfrm>
            <a:off x="4574931" y="2521928"/>
            <a:ext cx="1472712" cy="696057"/>
          </a:xfrm>
          <a:prstGeom prst="straightConnector1">
            <a:avLst/>
          </a:prstGeom>
          <a:noFill/>
          <a:ln w="12700">
            <a:solidFill>
              <a:schemeClr val="tx1"/>
            </a:solidFill>
            <a:round/>
            <a:headEnd/>
            <a:tailEnd/>
          </a:ln>
        </p:spPr>
      </p:cxnSp>
      <p:sp>
        <p:nvSpPr>
          <p:cNvPr id="23591" name="Rectangle 38"/>
          <p:cNvSpPr>
            <a:spLocks noChangeArrowheads="1"/>
          </p:cNvSpPr>
          <p:nvPr/>
        </p:nvSpPr>
        <p:spPr bwMode="auto">
          <a:xfrm>
            <a:off x="5597770" y="3423140"/>
            <a:ext cx="851708" cy="291170"/>
          </a:xfrm>
          <a:prstGeom prst="rect">
            <a:avLst/>
          </a:prstGeom>
          <a:noFill/>
          <a:ln w="9525" algn="ctr">
            <a:noFill/>
            <a:miter lim="800000"/>
            <a:headEnd/>
            <a:tailEnd/>
          </a:ln>
        </p:spPr>
        <p:txBody>
          <a:bodyPr wrap="none">
            <a:spAutoFit/>
          </a:bodyPr>
          <a:lstStyle/>
          <a:p>
            <a:pPr algn="l"/>
            <a:r>
              <a:rPr lang="en-US" sz="1292" b="1">
                <a:latin typeface="Calibri" charset="0"/>
                <a:ea typeface="Calibri" charset="0"/>
                <a:cs typeface="Calibri" charset="0"/>
              </a:rPr>
              <a:t>many: 11 </a:t>
            </a:r>
          </a:p>
        </p:txBody>
      </p:sp>
      <p:sp>
        <p:nvSpPr>
          <p:cNvPr id="23592" name="Oval 39"/>
          <p:cNvSpPr>
            <a:spLocks noChangeArrowheads="1"/>
          </p:cNvSpPr>
          <p:nvPr/>
        </p:nvSpPr>
        <p:spPr bwMode="auto">
          <a:xfrm>
            <a:off x="2517532" y="3217986"/>
            <a:ext cx="133350" cy="133350"/>
          </a:xfrm>
          <a:prstGeom prst="ellipse">
            <a:avLst/>
          </a:prstGeom>
          <a:solidFill>
            <a:schemeClr val="tx1"/>
          </a:solidFill>
          <a:ln w="9525" algn="ctr">
            <a:solidFill>
              <a:schemeClr val="tx1"/>
            </a:solidFill>
            <a:round/>
            <a:headEnd/>
            <a:tailEnd/>
          </a:ln>
        </p:spPr>
        <p:txBody>
          <a:bodyPr wrap="none" anchor="ctr"/>
          <a:lstStyle/>
          <a:p>
            <a:endParaRPr lang="fr-FR" sz="1108">
              <a:latin typeface="Calibri" charset="0"/>
              <a:ea typeface="Calibri" charset="0"/>
              <a:cs typeface="Calibri" charset="0"/>
            </a:endParaRPr>
          </a:p>
        </p:txBody>
      </p:sp>
      <p:cxnSp>
        <p:nvCxnSpPr>
          <p:cNvPr id="23593" name="AutoShape 40"/>
          <p:cNvCxnSpPr>
            <a:cxnSpLocks noChangeShapeType="1"/>
            <a:stCxn id="23558" idx="4"/>
            <a:endCxn id="23592" idx="0"/>
          </p:cNvCxnSpPr>
          <p:nvPr/>
        </p:nvCxnSpPr>
        <p:spPr bwMode="auto">
          <a:xfrm flipH="1">
            <a:off x="2584940" y="2521928"/>
            <a:ext cx="1989992" cy="696057"/>
          </a:xfrm>
          <a:prstGeom prst="straightConnector1">
            <a:avLst/>
          </a:prstGeom>
          <a:noFill/>
          <a:ln w="12700">
            <a:solidFill>
              <a:schemeClr val="tx1"/>
            </a:solidFill>
            <a:round/>
            <a:headEnd/>
            <a:tailEnd/>
          </a:ln>
        </p:spPr>
      </p:cxnSp>
      <p:sp>
        <p:nvSpPr>
          <p:cNvPr id="23594" name="Rectangle 41"/>
          <p:cNvSpPr>
            <a:spLocks noChangeArrowheads="1"/>
          </p:cNvSpPr>
          <p:nvPr/>
        </p:nvSpPr>
        <p:spPr bwMode="auto">
          <a:xfrm>
            <a:off x="2452920" y="2948354"/>
            <a:ext cx="272832" cy="291170"/>
          </a:xfrm>
          <a:prstGeom prst="rect">
            <a:avLst/>
          </a:prstGeom>
          <a:noFill/>
          <a:ln w="12700" algn="ctr">
            <a:noFill/>
            <a:miter lim="800000"/>
            <a:headEnd/>
            <a:tailEnd/>
          </a:ln>
        </p:spPr>
        <p:txBody>
          <a:bodyPr wrap="none">
            <a:spAutoFit/>
          </a:bodyPr>
          <a:lstStyle/>
          <a:p>
            <a:r>
              <a:rPr lang="en-US" sz="1292" b="1">
                <a:latin typeface="Calibri" charset="0"/>
                <a:ea typeface="Calibri" charset="0"/>
                <a:cs typeface="Calibri" charset="0"/>
              </a:rPr>
              <a:t>b</a:t>
            </a:r>
          </a:p>
        </p:txBody>
      </p:sp>
      <p:sp>
        <p:nvSpPr>
          <p:cNvPr id="23595" name="Rectangle 42"/>
          <p:cNvSpPr>
            <a:spLocks noChangeArrowheads="1"/>
          </p:cNvSpPr>
          <p:nvPr/>
        </p:nvSpPr>
        <p:spPr bwMode="auto">
          <a:xfrm>
            <a:off x="1919654" y="3345475"/>
            <a:ext cx="971741" cy="291170"/>
          </a:xfrm>
          <a:prstGeom prst="rect">
            <a:avLst/>
          </a:prstGeom>
          <a:noFill/>
          <a:ln w="9525" algn="ctr">
            <a:noFill/>
            <a:miter lim="800000"/>
            <a:headEnd/>
            <a:tailEnd/>
          </a:ln>
        </p:spPr>
        <p:txBody>
          <a:bodyPr wrap="none">
            <a:spAutoFit/>
          </a:bodyPr>
          <a:lstStyle/>
          <a:p>
            <a:pPr algn="l"/>
            <a:r>
              <a:rPr lang="en-US" sz="1292" b="1">
                <a:latin typeface="Calibri" charset="0"/>
                <a:ea typeface="Calibri" charset="0"/>
                <a:cs typeface="Calibri" charset="0"/>
              </a:rPr>
              <a:t>beautiful: 3</a:t>
            </a:r>
          </a:p>
        </p:txBody>
      </p:sp>
      <p:sp>
        <p:nvSpPr>
          <p:cNvPr id="23596" name="Rectangle 43"/>
          <p:cNvSpPr>
            <a:spLocks noChangeArrowheads="1"/>
          </p:cNvSpPr>
          <p:nvPr/>
        </p:nvSpPr>
        <p:spPr bwMode="auto">
          <a:xfrm>
            <a:off x="5896043" y="2989386"/>
            <a:ext cx="319319" cy="291170"/>
          </a:xfrm>
          <a:prstGeom prst="rect">
            <a:avLst/>
          </a:prstGeom>
          <a:noFill/>
          <a:ln w="12700" algn="ctr">
            <a:noFill/>
            <a:miter lim="800000"/>
            <a:headEnd/>
            <a:tailEnd/>
          </a:ln>
        </p:spPr>
        <p:txBody>
          <a:bodyPr wrap="none">
            <a:spAutoFit/>
          </a:bodyPr>
          <a:lstStyle/>
          <a:p>
            <a:r>
              <a:rPr lang="en-US" sz="1292" b="1">
                <a:latin typeface="Calibri" charset="0"/>
                <a:ea typeface="Calibri" charset="0"/>
                <a:cs typeface="Calibri" charset="0"/>
              </a:rPr>
              <a:t>m</a:t>
            </a:r>
          </a:p>
        </p:txBody>
      </p:sp>
      <p:sp>
        <p:nvSpPr>
          <p:cNvPr id="23597" name="Rectangle 44"/>
          <p:cNvSpPr>
            <a:spLocks noChangeArrowheads="1"/>
          </p:cNvSpPr>
          <p:nvPr/>
        </p:nvSpPr>
        <p:spPr bwMode="auto">
          <a:xfrm>
            <a:off x="2302120" y="5271905"/>
            <a:ext cx="3467616" cy="291170"/>
          </a:xfrm>
          <a:prstGeom prst="rect">
            <a:avLst/>
          </a:prstGeom>
          <a:noFill/>
          <a:ln w="9525" algn="ctr">
            <a:noFill/>
            <a:miter lim="800000"/>
            <a:headEnd/>
            <a:tailEnd/>
          </a:ln>
        </p:spPr>
        <p:txBody>
          <a:bodyPr wrap="none">
            <a:spAutoFit/>
          </a:bodyPr>
          <a:lstStyle/>
          <a:p>
            <a:pPr algn="l"/>
            <a:r>
              <a:rPr lang="en-US" sz="1292" b="1" dirty="0">
                <a:latin typeface="Calibri" charset="0"/>
                <a:ea typeface="Calibri" charset="0"/>
                <a:cs typeface="Calibri" charset="0"/>
              </a:rPr>
              <a:t>16, 66, 70, 45, 58, 18, 29, 12, 36, 6, 40, 1, 25, 54  </a:t>
            </a:r>
          </a:p>
        </p:txBody>
      </p:sp>
      <p:sp>
        <p:nvSpPr>
          <p:cNvPr id="23598" name="Rectangle 45"/>
          <p:cNvSpPr>
            <a:spLocks noChangeArrowheads="1"/>
          </p:cNvSpPr>
          <p:nvPr/>
        </p:nvSpPr>
        <p:spPr bwMode="auto">
          <a:xfrm>
            <a:off x="3431190" y="5675020"/>
            <a:ext cx="1029193" cy="291170"/>
          </a:xfrm>
          <a:prstGeom prst="rect">
            <a:avLst/>
          </a:prstGeom>
          <a:noFill/>
          <a:ln w="12700" algn="ctr">
            <a:noFill/>
            <a:miter lim="800000"/>
            <a:headEnd/>
            <a:tailEnd/>
          </a:ln>
        </p:spPr>
        <p:txBody>
          <a:bodyPr wrap="none">
            <a:spAutoFit/>
          </a:bodyPr>
          <a:lstStyle/>
          <a:p>
            <a:r>
              <a:rPr lang="en-US" sz="1292">
                <a:latin typeface="Calibri" charset="0"/>
                <a:ea typeface="Calibri" charset="0"/>
                <a:cs typeface="Calibri" charset="0"/>
              </a:rPr>
              <a:t>postings file</a:t>
            </a:r>
            <a:r>
              <a:rPr lang="en-US" sz="1292" b="1">
                <a:latin typeface="Calibri" charset="0"/>
                <a:ea typeface="Calibri" charset="0"/>
                <a:cs typeface="Calibri" charset="0"/>
              </a:rPr>
              <a:t> </a:t>
            </a:r>
          </a:p>
        </p:txBody>
      </p:sp>
      <p:sp>
        <p:nvSpPr>
          <p:cNvPr id="23599" name="AutoShape 46"/>
          <p:cNvSpPr>
            <a:spLocks noChangeArrowheads="1"/>
          </p:cNvSpPr>
          <p:nvPr/>
        </p:nvSpPr>
        <p:spPr bwMode="auto">
          <a:xfrm>
            <a:off x="2010509" y="5188070"/>
            <a:ext cx="3892637" cy="417883"/>
          </a:xfrm>
          <a:prstGeom prst="can">
            <a:avLst>
              <a:gd name="adj" fmla="val 25000"/>
            </a:avLst>
          </a:prstGeom>
          <a:noFill/>
          <a:ln w="12700">
            <a:solidFill>
              <a:schemeClr val="tx1"/>
            </a:solidFill>
            <a:round/>
            <a:headEnd/>
            <a:tailEnd/>
          </a:ln>
        </p:spPr>
        <p:txBody>
          <a:bodyPr wrap="square" anchor="ctr">
            <a:spAutoFit/>
          </a:bodyPr>
          <a:lstStyle/>
          <a:p>
            <a:endParaRPr lang="fr-FR" sz="1108">
              <a:latin typeface="Calibri" charset="0"/>
              <a:ea typeface="Calibri" charset="0"/>
              <a:cs typeface="Calibri" charset="0"/>
            </a:endParaRPr>
          </a:p>
        </p:txBody>
      </p:sp>
    </p:spTree>
    <p:extLst>
      <p:ext uri="{BB962C8B-B14F-4D97-AF65-F5344CB8AC3E}">
        <p14:creationId xmlns:p14="http://schemas.microsoft.com/office/powerpoint/2010/main" val="12043118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p:spPr>
        <p:txBody>
          <a:bodyPr/>
          <a:lstStyle/>
          <a:p>
            <a:r>
              <a:rPr lang="fr-CH"/>
              <a:t>©2023, Karl Aberer, EPFL-IC, Laboratoire de systèmes d'informations répartis </a:t>
            </a:r>
            <a:endParaRPr lang="en-GB"/>
          </a:p>
        </p:txBody>
      </p:sp>
      <p:sp>
        <p:nvSpPr>
          <p:cNvPr id="24579" name="Rectangle 2"/>
          <p:cNvSpPr>
            <a:spLocks noGrp="1" noChangeArrowheads="1"/>
          </p:cNvSpPr>
          <p:nvPr>
            <p:ph type="title"/>
          </p:nvPr>
        </p:nvSpPr>
        <p:spPr>
          <a:noFill/>
        </p:spPr>
        <p:txBody>
          <a:bodyPr vert="horz" wrap="square" lIns="84992" tIns="42497" rIns="84992" bIns="42497" numCol="1" anchor="ctr" anchorCtr="0" compatLnSpc="1">
            <a:prstTxWarp prst="textNoShape">
              <a:avLst/>
            </a:prstTxWarp>
          </a:bodyPr>
          <a:lstStyle/>
          <a:p>
            <a:pPr eaLnBrk="1" hangingPunct="1"/>
            <a:r>
              <a:rPr lang="en-US"/>
              <a:t>Index Construction in Practice</a:t>
            </a:r>
          </a:p>
        </p:txBody>
      </p:sp>
      <p:sp>
        <p:nvSpPr>
          <p:cNvPr id="24580" name="Rectangle 3"/>
          <p:cNvSpPr>
            <a:spLocks noGrp="1" noChangeArrowheads="1"/>
          </p:cNvSpPr>
          <p:nvPr>
            <p:ph type="body" idx="1"/>
          </p:nvPr>
        </p:nvSpPr>
        <p:spPr>
          <a:xfrm>
            <a:off x="178776" y="1502020"/>
            <a:ext cx="8965224" cy="4642338"/>
          </a:xfrm>
          <a:noFill/>
        </p:spPr>
        <p:txBody>
          <a:bodyPr vert="horz" wrap="square" lIns="84992" tIns="42497" rIns="84992" bIns="42497" numCol="1" anchor="t" anchorCtr="0" compatLnSpc="1">
            <a:prstTxWarp prst="textNoShape">
              <a:avLst/>
            </a:prstTxWarp>
          </a:bodyPr>
          <a:lstStyle/>
          <a:p>
            <a:pPr eaLnBrk="1" hangingPunct="1"/>
            <a:r>
              <a:rPr lang="en-US" sz="2585" dirty="0"/>
              <a:t>When using a single node not all index information can be kept in main memory → Index merging</a:t>
            </a:r>
          </a:p>
          <a:p>
            <a:pPr lvl="1" eaLnBrk="1" hangingPunct="1"/>
            <a:r>
              <a:rPr lang="en-US" sz="2215" dirty="0"/>
              <a:t>When no more memory is available, a partial index I</a:t>
            </a:r>
            <a:r>
              <a:rPr lang="en-US" sz="2215" baseline="-25000" dirty="0"/>
              <a:t>i</a:t>
            </a:r>
            <a:r>
              <a:rPr lang="en-US" sz="2215" dirty="0"/>
              <a:t> is written to disk</a:t>
            </a:r>
          </a:p>
          <a:p>
            <a:pPr lvl="1" eaLnBrk="1" hangingPunct="1"/>
            <a:r>
              <a:rPr lang="en-US" sz="2215" dirty="0"/>
              <a:t>The main memory is erased before continuing with the rest of the text</a:t>
            </a:r>
          </a:p>
          <a:p>
            <a:pPr lvl="1" eaLnBrk="1" hangingPunct="1"/>
            <a:r>
              <a:rPr lang="en-US" sz="2215" dirty="0"/>
              <a:t>Once the text is exhausted, a number of partial indices I</a:t>
            </a:r>
            <a:r>
              <a:rPr lang="en-US" sz="2215" baseline="-25000" dirty="0"/>
              <a:t>i</a:t>
            </a:r>
            <a:r>
              <a:rPr lang="en-US" sz="2215" dirty="0"/>
              <a:t> exist on disk</a:t>
            </a:r>
          </a:p>
          <a:p>
            <a:pPr lvl="1" eaLnBrk="1" hangingPunct="1"/>
            <a:r>
              <a:rPr lang="en-US" sz="2215" dirty="0"/>
              <a:t>The partial indices are merged to obtain the final index</a:t>
            </a:r>
          </a:p>
          <a:p>
            <a:pPr eaLnBrk="1" hangingPunct="1">
              <a:buFontTx/>
              <a:buChar char="–"/>
            </a:pPr>
            <a:endParaRPr lang="en-US" sz="1477" dirty="0"/>
          </a:p>
        </p:txBody>
      </p:sp>
    </p:spTree>
    <p:extLst>
      <p:ext uri="{BB962C8B-B14F-4D97-AF65-F5344CB8AC3E}">
        <p14:creationId xmlns:p14="http://schemas.microsoft.com/office/powerpoint/2010/main" val="25361657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Index Merging</a:t>
            </a:r>
          </a:p>
        </p:txBody>
      </p:sp>
      <p:sp>
        <p:nvSpPr>
          <p:cNvPr id="4" name="Footer Placeholder 3"/>
          <p:cNvSpPr>
            <a:spLocks noGrp="1"/>
          </p:cNvSpPr>
          <p:nvPr>
            <p:ph type="ftr" sz="quarter" idx="10"/>
          </p:nvPr>
        </p:nvSpPr>
        <p:spPr/>
        <p:txBody>
          <a:bodyPr/>
          <a:lstStyle/>
          <a:p>
            <a:r>
              <a:rPr lang="fr-CH"/>
              <a:t>©2023, Karl Aberer, EPFL-IC, Laboratoire de systèmes d'informations répartis </a:t>
            </a:r>
            <a:endParaRPr lang="en-GB" dirty="0"/>
          </a:p>
        </p:txBody>
      </p:sp>
      <p:grpSp>
        <p:nvGrpSpPr>
          <p:cNvPr id="5" name="Group 4"/>
          <p:cNvGrpSpPr>
            <a:grpSpLocks/>
          </p:cNvGrpSpPr>
          <p:nvPr/>
        </p:nvGrpSpPr>
        <p:grpSpPr bwMode="auto">
          <a:xfrm>
            <a:off x="916209" y="2033153"/>
            <a:ext cx="7035312" cy="3063206"/>
            <a:chOff x="528" y="1056"/>
            <a:chExt cx="4992" cy="2837"/>
          </a:xfrm>
        </p:grpSpPr>
        <p:sp>
          <p:nvSpPr>
            <p:cNvPr id="6" name="Rectangle 5"/>
            <p:cNvSpPr>
              <a:spLocks noChangeArrowheads="1"/>
            </p:cNvSpPr>
            <p:nvPr/>
          </p:nvSpPr>
          <p:spPr bwMode="auto">
            <a:xfrm>
              <a:off x="528" y="1056"/>
              <a:ext cx="4704" cy="2832"/>
            </a:xfrm>
            <a:prstGeom prst="rect">
              <a:avLst/>
            </a:prstGeom>
            <a:noFill/>
            <a:ln w="9525">
              <a:noFill/>
              <a:miter lim="800000"/>
              <a:headEnd/>
              <a:tailEnd/>
            </a:ln>
          </p:spPr>
          <p:txBody>
            <a:bodyPr lIns="84992" tIns="42497" rIns="84992" bIns="42497"/>
            <a:lstStyle/>
            <a:p>
              <a:pPr marL="316531" indent="-316531">
                <a:spcBef>
                  <a:spcPct val="20000"/>
                </a:spcBef>
                <a:buFontTx/>
                <a:buChar char="•"/>
              </a:pPr>
              <a:endParaRPr lang="en-US" sz="1292" b="1">
                <a:latin typeface="Calibri" charset="0"/>
                <a:ea typeface="Calibri" charset="0"/>
                <a:cs typeface="Calibri" charset="0"/>
              </a:endParaRPr>
            </a:p>
            <a:p>
              <a:pPr marL="316531" indent="-316531">
                <a:spcBef>
                  <a:spcPct val="20000"/>
                </a:spcBef>
                <a:buFontTx/>
                <a:buChar char="•"/>
              </a:pPr>
              <a:endParaRPr lang="en-US" sz="1292" b="1">
                <a:latin typeface="Calibri" charset="0"/>
                <a:ea typeface="Calibri" charset="0"/>
                <a:cs typeface="Calibri" charset="0"/>
              </a:endParaRPr>
            </a:p>
          </p:txBody>
        </p:sp>
        <p:sp>
          <p:nvSpPr>
            <p:cNvPr id="7" name="Rectangle 6"/>
            <p:cNvSpPr>
              <a:spLocks noChangeArrowheads="1"/>
            </p:cNvSpPr>
            <p:nvPr/>
          </p:nvSpPr>
          <p:spPr bwMode="auto">
            <a:xfrm>
              <a:off x="627" y="1155"/>
              <a:ext cx="3835" cy="290"/>
            </a:xfrm>
            <a:prstGeom prst="rect">
              <a:avLst/>
            </a:prstGeom>
            <a:noFill/>
            <a:ln w="12700">
              <a:solidFill>
                <a:schemeClr val="tx1"/>
              </a:solidFill>
              <a:miter lim="800000"/>
              <a:headEnd/>
              <a:tailEnd/>
            </a:ln>
          </p:spPr>
          <p:txBody>
            <a:bodyPr lIns="84992" tIns="42497" rIns="84992" bIns="42497">
              <a:spAutoFit/>
            </a:bodyPr>
            <a:lstStyle/>
            <a:p>
              <a:pPr eaLnBrk="0" hangingPunct="0">
                <a:spcBef>
                  <a:spcPct val="50000"/>
                </a:spcBef>
              </a:pPr>
              <a:r>
                <a:rPr lang="en-US" sz="1477" b="1">
                  <a:latin typeface="Calibri" charset="0"/>
                  <a:ea typeface="Calibri" charset="0"/>
                  <a:cs typeface="Calibri" charset="0"/>
                </a:rPr>
                <a:t>I </a:t>
              </a:r>
              <a:r>
                <a:rPr lang="en-US" sz="1477" b="1" baseline="-25000">
                  <a:latin typeface="Calibri" charset="0"/>
                  <a:ea typeface="Calibri" charset="0"/>
                  <a:cs typeface="Calibri" charset="0"/>
                </a:rPr>
                <a:t>1...8</a:t>
              </a:r>
            </a:p>
          </p:txBody>
        </p:sp>
        <p:sp>
          <p:nvSpPr>
            <p:cNvPr id="8" name="Rectangle 7"/>
            <p:cNvSpPr>
              <a:spLocks noChangeArrowheads="1"/>
            </p:cNvSpPr>
            <p:nvPr/>
          </p:nvSpPr>
          <p:spPr bwMode="auto">
            <a:xfrm>
              <a:off x="627" y="2019"/>
              <a:ext cx="1818" cy="290"/>
            </a:xfrm>
            <a:prstGeom prst="rect">
              <a:avLst/>
            </a:prstGeom>
            <a:noFill/>
            <a:ln w="12700">
              <a:solidFill>
                <a:schemeClr val="tx1"/>
              </a:solidFill>
              <a:miter lim="800000"/>
              <a:headEnd/>
              <a:tailEnd/>
            </a:ln>
          </p:spPr>
          <p:txBody>
            <a:bodyPr lIns="84992" tIns="42497" rIns="84992" bIns="42497">
              <a:spAutoFit/>
            </a:bodyPr>
            <a:lstStyle/>
            <a:p>
              <a:pPr eaLnBrk="0" hangingPunct="0">
                <a:spcBef>
                  <a:spcPct val="50000"/>
                </a:spcBef>
              </a:pPr>
              <a:r>
                <a:rPr lang="en-US" sz="1477" b="1">
                  <a:latin typeface="Calibri" charset="0"/>
                  <a:ea typeface="Calibri" charset="0"/>
                  <a:cs typeface="Calibri" charset="0"/>
                </a:rPr>
                <a:t>I </a:t>
              </a:r>
              <a:r>
                <a:rPr lang="en-US" sz="1477" b="1" baseline="-25000">
                  <a:latin typeface="Calibri" charset="0"/>
                  <a:ea typeface="Calibri" charset="0"/>
                  <a:cs typeface="Calibri" charset="0"/>
                </a:rPr>
                <a:t>1...4</a:t>
              </a:r>
            </a:p>
          </p:txBody>
        </p:sp>
        <p:sp>
          <p:nvSpPr>
            <p:cNvPr id="9" name="Rectangle 8"/>
            <p:cNvSpPr>
              <a:spLocks noChangeArrowheads="1"/>
            </p:cNvSpPr>
            <p:nvPr/>
          </p:nvSpPr>
          <p:spPr bwMode="auto">
            <a:xfrm>
              <a:off x="2643" y="2019"/>
              <a:ext cx="1819" cy="290"/>
            </a:xfrm>
            <a:prstGeom prst="rect">
              <a:avLst/>
            </a:prstGeom>
            <a:noFill/>
            <a:ln w="12700">
              <a:solidFill>
                <a:schemeClr val="tx1"/>
              </a:solidFill>
              <a:miter lim="800000"/>
              <a:headEnd/>
              <a:tailEnd/>
            </a:ln>
          </p:spPr>
          <p:txBody>
            <a:bodyPr lIns="84992" tIns="42497" rIns="84992" bIns="42497">
              <a:spAutoFit/>
            </a:bodyPr>
            <a:lstStyle/>
            <a:p>
              <a:pPr eaLnBrk="0" hangingPunct="0">
                <a:spcBef>
                  <a:spcPct val="50000"/>
                </a:spcBef>
              </a:pPr>
              <a:r>
                <a:rPr lang="en-US" sz="1477" b="1">
                  <a:latin typeface="Calibri" charset="0"/>
                  <a:ea typeface="Calibri" charset="0"/>
                  <a:cs typeface="Calibri" charset="0"/>
                </a:rPr>
                <a:t>I </a:t>
              </a:r>
              <a:r>
                <a:rPr lang="en-US" sz="1477" b="1" baseline="-25000">
                  <a:latin typeface="Calibri" charset="0"/>
                  <a:ea typeface="Calibri" charset="0"/>
                  <a:cs typeface="Calibri" charset="0"/>
                </a:rPr>
                <a:t>5...8</a:t>
              </a:r>
            </a:p>
          </p:txBody>
        </p:sp>
        <p:sp>
          <p:nvSpPr>
            <p:cNvPr id="10" name="Rectangle 9"/>
            <p:cNvSpPr>
              <a:spLocks noChangeArrowheads="1"/>
            </p:cNvSpPr>
            <p:nvPr/>
          </p:nvSpPr>
          <p:spPr bwMode="auto">
            <a:xfrm>
              <a:off x="627" y="2787"/>
              <a:ext cx="810" cy="290"/>
            </a:xfrm>
            <a:prstGeom prst="rect">
              <a:avLst/>
            </a:prstGeom>
            <a:noFill/>
            <a:ln w="12700">
              <a:solidFill>
                <a:schemeClr val="tx1"/>
              </a:solidFill>
              <a:miter lim="800000"/>
              <a:headEnd/>
              <a:tailEnd/>
            </a:ln>
          </p:spPr>
          <p:txBody>
            <a:bodyPr lIns="84992" tIns="42497" rIns="84992" bIns="42497">
              <a:spAutoFit/>
            </a:bodyPr>
            <a:lstStyle/>
            <a:p>
              <a:pPr algn="l" eaLnBrk="0" hangingPunct="0">
                <a:spcBef>
                  <a:spcPct val="50000"/>
                </a:spcBef>
              </a:pPr>
              <a:r>
                <a:rPr lang="en-US" sz="1477" b="1">
                  <a:latin typeface="Calibri" charset="0"/>
                  <a:ea typeface="Calibri" charset="0"/>
                  <a:cs typeface="Calibri" charset="0"/>
                </a:rPr>
                <a:t>I </a:t>
              </a:r>
              <a:r>
                <a:rPr lang="en-US" sz="1477" b="1" baseline="-25000">
                  <a:latin typeface="Calibri" charset="0"/>
                  <a:ea typeface="Calibri" charset="0"/>
                  <a:cs typeface="Calibri" charset="0"/>
                </a:rPr>
                <a:t>1...2</a:t>
              </a:r>
            </a:p>
          </p:txBody>
        </p:sp>
        <p:sp>
          <p:nvSpPr>
            <p:cNvPr id="11" name="Rectangle 10"/>
            <p:cNvSpPr>
              <a:spLocks noChangeArrowheads="1"/>
            </p:cNvSpPr>
            <p:nvPr/>
          </p:nvSpPr>
          <p:spPr bwMode="auto">
            <a:xfrm>
              <a:off x="1635" y="2787"/>
              <a:ext cx="810" cy="290"/>
            </a:xfrm>
            <a:prstGeom prst="rect">
              <a:avLst/>
            </a:prstGeom>
            <a:noFill/>
            <a:ln w="12700">
              <a:solidFill>
                <a:schemeClr val="tx1"/>
              </a:solidFill>
              <a:miter lim="800000"/>
              <a:headEnd/>
              <a:tailEnd/>
            </a:ln>
          </p:spPr>
          <p:txBody>
            <a:bodyPr lIns="84992" tIns="42497" rIns="84992" bIns="42497">
              <a:spAutoFit/>
            </a:bodyPr>
            <a:lstStyle/>
            <a:p>
              <a:pPr algn="l" eaLnBrk="0" hangingPunct="0">
                <a:spcBef>
                  <a:spcPct val="50000"/>
                </a:spcBef>
              </a:pPr>
              <a:r>
                <a:rPr lang="en-US" sz="1477" b="1">
                  <a:latin typeface="Calibri" charset="0"/>
                  <a:ea typeface="Calibri" charset="0"/>
                  <a:cs typeface="Calibri" charset="0"/>
                </a:rPr>
                <a:t>I </a:t>
              </a:r>
              <a:r>
                <a:rPr lang="en-US" sz="1477" b="1" baseline="-25000">
                  <a:latin typeface="Calibri" charset="0"/>
                  <a:ea typeface="Calibri" charset="0"/>
                  <a:cs typeface="Calibri" charset="0"/>
                </a:rPr>
                <a:t>3...4</a:t>
              </a:r>
            </a:p>
          </p:txBody>
        </p:sp>
        <p:sp>
          <p:nvSpPr>
            <p:cNvPr id="12" name="Rectangle 11"/>
            <p:cNvSpPr>
              <a:spLocks noChangeArrowheads="1"/>
            </p:cNvSpPr>
            <p:nvPr/>
          </p:nvSpPr>
          <p:spPr bwMode="auto">
            <a:xfrm>
              <a:off x="2691" y="2787"/>
              <a:ext cx="810" cy="290"/>
            </a:xfrm>
            <a:prstGeom prst="rect">
              <a:avLst/>
            </a:prstGeom>
            <a:noFill/>
            <a:ln w="12700">
              <a:solidFill>
                <a:schemeClr val="tx1"/>
              </a:solidFill>
              <a:miter lim="800000"/>
              <a:headEnd/>
              <a:tailEnd/>
            </a:ln>
          </p:spPr>
          <p:txBody>
            <a:bodyPr lIns="84992" tIns="42497" rIns="84992" bIns="42497">
              <a:spAutoFit/>
            </a:bodyPr>
            <a:lstStyle/>
            <a:p>
              <a:pPr algn="l" eaLnBrk="0" hangingPunct="0">
                <a:spcBef>
                  <a:spcPct val="50000"/>
                </a:spcBef>
              </a:pPr>
              <a:r>
                <a:rPr lang="en-US" sz="1477" b="1">
                  <a:latin typeface="Calibri" charset="0"/>
                  <a:ea typeface="Calibri" charset="0"/>
                  <a:cs typeface="Calibri" charset="0"/>
                </a:rPr>
                <a:t>I </a:t>
              </a:r>
              <a:r>
                <a:rPr lang="en-US" sz="1477" b="1" baseline="-25000">
                  <a:latin typeface="Calibri" charset="0"/>
                  <a:ea typeface="Calibri" charset="0"/>
                  <a:cs typeface="Calibri" charset="0"/>
                </a:rPr>
                <a:t>5...6</a:t>
              </a:r>
            </a:p>
          </p:txBody>
        </p:sp>
        <p:sp>
          <p:nvSpPr>
            <p:cNvPr id="13" name="Rectangle 12"/>
            <p:cNvSpPr>
              <a:spLocks noChangeArrowheads="1"/>
            </p:cNvSpPr>
            <p:nvPr/>
          </p:nvSpPr>
          <p:spPr bwMode="auto">
            <a:xfrm>
              <a:off x="3652" y="2787"/>
              <a:ext cx="810" cy="290"/>
            </a:xfrm>
            <a:prstGeom prst="rect">
              <a:avLst/>
            </a:prstGeom>
            <a:noFill/>
            <a:ln w="12700">
              <a:solidFill>
                <a:schemeClr val="tx1"/>
              </a:solidFill>
              <a:miter lim="800000"/>
              <a:headEnd/>
              <a:tailEnd/>
            </a:ln>
          </p:spPr>
          <p:txBody>
            <a:bodyPr lIns="84992" tIns="42497" rIns="84992" bIns="42497">
              <a:spAutoFit/>
            </a:bodyPr>
            <a:lstStyle/>
            <a:p>
              <a:pPr algn="l" eaLnBrk="0" hangingPunct="0">
                <a:spcBef>
                  <a:spcPct val="50000"/>
                </a:spcBef>
              </a:pPr>
              <a:r>
                <a:rPr lang="en-US" sz="1477" b="1">
                  <a:latin typeface="Calibri" charset="0"/>
                  <a:ea typeface="Calibri" charset="0"/>
                  <a:cs typeface="Calibri" charset="0"/>
                </a:rPr>
                <a:t>I </a:t>
              </a:r>
              <a:r>
                <a:rPr lang="en-US" sz="1477" b="1" baseline="-25000">
                  <a:latin typeface="Calibri" charset="0"/>
                  <a:ea typeface="Calibri" charset="0"/>
                  <a:cs typeface="Calibri" charset="0"/>
                </a:rPr>
                <a:t>7...8</a:t>
              </a:r>
            </a:p>
          </p:txBody>
        </p:sp>
        <p:sp>
          <p:nvSpPr>
            <p:cNvPr id="14" name="Rectangle 13"/>
            <p:cNvSpPr>
              <a:spLocks noChangeArrowheads="1"/>
            </p:cNvSpPr>
            <p:nvPr/>
          </p:nvSpPr>
          <p:spPr bwMode="auto">
            <a:xfrm>
              <a:off x="627" y="3603"/>
              <a:ext cx="330" cy="290"/>
            </a:xfrm>
            <a:prstGeom prst="rect">
              <a:avLst/>
            </a:prstGeom>
            <a:noFill/>
            <a:ln w="12700">
              <a:solidFill>
                <a:schemeClr val="tx1"/>
              </a:solidFill>
              <a:miter lim="800000"/>
              <a:headEnd/>
              <a:tailEnd/>
            </a:ln>
          </p:spPr>
          <p:txBody>
            <a:bodyPr lIns="84992" tIns="42497" rIns="84992" bIns="42497">
              <a:spAutoFit/>
            </a:bodyPr>
            <a:lstStyle/>
            <a:p>
              <a:pPr algn="l" eaLnBrk="0" hangingPunct="0">
                <a:spcBef>
                  <a:spcPct val="50000"/>
                </a:spcBef>
              </a:pPr>
              <a:r>
                <a:rPr lang="en-US" sz="1477" b="1" dirty="0">
                  <a:latin typeface="Calibri" charset="0"/>
                  <a:ea typeface="Calibri" charset="0"/>
                  <a:cs typeface="Calibri" charset="0"/>
                </a:rPr>
                <a:t>I </a:t>
              </a:r>
              <a:r>
                <a:rPr lang="en-US" sz="1477" b="1" baseline="-25000" dirty="0">
                  <a:latin typeface="Calibri" charset="0"/>
                  <a:ea typeface="Calibri" charset="0"/>
                  <a:cs typeface="Calibri" charset="0"/>
                </a:rPr>
                <a:t>1</a:t>
              </a:r>
            </a:p>
          </p:txBody>
        </p:sp>
        <p:sp>
          <p:nvSpPr>
            <p:cNvPr id="15" name="Rectangle 14"/>
            <p:cNvSpPr>
              <a:spLocks noChangeArrowheads="1"/>
            </p:cNvSpPr>
            <p:nvPr/>
          </p:nvSpPr>
          <p:spPr bwMode="auto">
            <a:xfrm>
              <a:off x="1107" y="3603"/>
              <a:ext cx="330" cy="290"/>
            </a:xfrm>
            <a:prstGeom prst="rect">
              <a:avLst/>
            </a:prstGeom>
            <a:noFill/>
            <a:ln w="12700">
              <a:solidFill>
                <a:schemeClr val="tx1"/>
              </a:solidFill>
              <a:miter lim="800000"/>
              <a:headEnd/>
              <a:tailEnd/>
            </a:ln>
          </p:spPr>
          <p:txBody>
            <a:bodyPr lIns="84992" tIns="42497" rIns="84992" bIns="42497">
              <a:spAutoFit/>
            </a:bodyPr>
            <a:lstStyle/>
            <a:p>
              <a:pPr algn="l" eaLnBrk="0" hangingPunct="0">
                <a:spcBef>
                  <a:spcPct val="50000"/>
                </a:spcBef>
              </a:pPr>
              <a:r>
                <a:rPr lang="en-US" sz="1477" b="1">
                  <a:latin typeface="Calibri" charset="0"/>
                  <a:ea typeface="Calibri" charset="0"/>
                  <a:cs typeface="Calibri" charset="0"/>
                </a:rPr>
                <a:t>I </a:t>
              </a:r>
              <a:r>
                <a:rPr lang="en-US" sz="1477" b="1" baseline="-25000">
                  <a:latin typeface="Calibri" charset="0"/>
                  <a:ea typeface="Calibri" charset="0"/>
                  <a:cs typeface="Calibri" charset="0"/>
                </a:rPr>
                <a:t>2</a:t>
              </a:r>
            </a:p>
          </p:txBody>
        </p:sp>
        <p:sp>
          <p:nvSpPr>
            <p:cNvPr id="16" name="Rectangle 15"/>
            <p:cNvSpPr>
              <a:spLocks noChangeArrowheads="1"/>
            </p:cNvSpPr>
            <p:nvPr/>
          </p:nvSpPr>
          <p:spPr bwMode="auto">
            <a:xfrm>
              <a:off x="1635" y="3603"/>
              <a:ext cx="330" cy="290"/>
            </a:xfrm>
            <a:prstGeom prst="rect">
              <a:avLst/>
            </a:prstGeom>
            <a:noFill/>
            <a:ln w="12700">
              <a:solidFill>
                <a:schemeClr val="tx1"/>
              </a:solidFill>
              <a:miter lim="800000"/>
              <a:headEnd/>
              <a:tailEnd/>
            </a:ln>
          </p:spPr>
          <p:txBody>
            <a:bodyPr lIns="84992" tIns="42497" rIns="84992" bIns="42497">
              <a:spAutoFit/>
            </a:bodyPr>
            <a:lstStyle/>
            <a:p>
              <a:pPr algn="l" eaLnBrk="0" hangingPunct="0">
                <a:spcBef>
                  <a:spcPct val="50000"/>
                </a:spcBef>
              </a:pPr>
              <a:r>
                <a:rPr lang="en-US" sz="1477" b="1">
                  <a:latin typeface="Calibri" charset="0"/>
                  <a:ea typeface="Calibri" charset="0"/>
                  <a:cs typeface="Calibri" charset="0"/>
                </a:rPr>
                <a:t>I </a:t>
              </a:r>
              <a:r>
                <a:rPr lang="en-US" sz="1477" b="1" baseline="-25000">
                  <a:latin typeface="Calibri" charset="0"/>
                  <a:ea typeface="Calibri" charset="0"/>
                  <a:cs typeface="Calibri" charset="0"/>
                </a:rPr>
                <a:t>3</a:t>
              </a:r>
            </a:p>
          </p:txBody>
        </p:sp>
        <p:sp>
          <p:nvSpPr>
            <p:cNvPr id="17" name="Rectangle 16"/>
            <p:cNvSpPr>
              <a:spLocks noChangeArrowheads="1"/>
            </p:cNvSpPr>
            <p:nvPr/>
          </p:nvSpPr>
          <p:spPr bwMode="auto">
            <a:xfrm>
              <a:off x="2115" y="3603"/>
              <a:ext cx="330" cy="290"/>
            </a:xfrm>
            <a:prstGeom prst="rect">
              <a:avLst/>
            </a:prstGeom>
            <a:noFill/>
            <a:ln w="12700">
              <a:solidFill>
                <a:schemeClr val="tx1"/>
              </a:solidFill>
              <a:miter lim="800000"/>
              <a:headEnd/>
              <a:tailEnd/>
            </a:ln>
          </p:spPr>
          <p:txBody>
            <a:bodyPr lIns="84992" tIns="42497" rIns="84992" bIns="42497">
              <a:spAutoFit/>
            </a:bodyPr>
            <a:lstStyle/>
            <a:p>
              <a:pPr algn="l" eaLnBrk="0" hangingPunct="0">
                <a:spcBef>
                  <a:spcPct val="50000"/>
                </a:spcBef>
              </a:pPr>
              <a:r>
                <a:rPr lang="en-US" sz="1477" b="1">
                  <a:latin typeface="Calibri" charset="0"/>
                  <a:ea typeface="Calibri" charset="0"/>
                  <a:cs typeface="Calibri" charset="0"/>
                </a:rPr>
                <a:t>I </a:t>
              </a:r>
              <a:r>
                <a:rPr lang="en-US" sz="1477" b="1" baseline="-25000">
                  <a:latin typeface="Calibri" charset="0"/>
                  <a:ea typeface="Calibri" charset="0"/>
                  <a:cs typeface="Calibri" charset="0"/>
                </a:rPr>
                <a:t>4</a:t>
              </a:r>
            </a:p>
          </p:txBody>
        </p:sp>
        <p:sp>
          <p:nvSpPr>
            <p:cNvPr id="18" name="Rectangle 17"/>
            <p:cNvSpPr>
              <a:spLocks noChangeArrowheads="1"/>
            </p:cNvSpPr>
            <p:nvPr/>
          </p:nvSpPr>
          <p:spPr bwMode="auto">
            <a:xfrm>
              <a:off x="2691" y="3603"/>
              <a:ext cx="330" cy="290"/>
            </a:xfrm>
            <a:prstGeom prst="rect">
              <a:avLst/>
            </a:prstGeom>
            <a:noFill/>
            <a:ln w="12700">
              <a:solidFill>
                <a:schemeClr val="tx1"/>
              </a:solidFill>
              <a:miter lim="800000"/>
              <a:headEnd/>
              <a:tailEnd/>
            </a:ln>
          </p:spPr>
          <p:txBody>
            <a:bodyPr lIns="84992" tIns="42497" rIns="84992" bIns="42497">
              <a:spAutoFit/>
            </a:bodyPr>
            <a:lstStyle/>
            <a:p>
              <a:pPr algn="l" eaLnBrk="0" hangingPunct="0">
                <a:spcBef>
                  <a:spcPct val="50000"/>
                </a:spcBef>
              </a:pPr>
              <a:r>
                <a:rPr lang="en-US" sz="1477" b="1" dirty="0">
                  <a:latin typeface="Calibri" charset="0"/>
                  <a:ea typeface="Calibri" charset="0"/>
                  <a:cs typeface="Calibri" charset="0"/>
                </a:rPr>
                <a:t>I </a:t>
              </a:r>
              <a:r>
                <a:rPr lang="en-US" sz="1477" b="1" baseline="-25000" dirty="0">
                  <a:latin typeface="Calibri" charset="0"/>
                  <a:ea typeface="Calibri" charset="0"/>
                  <a:cs typeface="Calibri" charset="0"/>
                </a:rPr>
                <a:t>5</a:t>
              </a:r>
            </a:p>
          </p:txBody>
        </p:sp>
        <p:sp>
          <p:nvSpPr>
            <p:cNvPr id="19" name="Rectangle 18"/>
            <p:cNvSpPr>
              <a:spLocks noChangeArrowheads="1"/>
            </p:cNvSpPr>
            <p:nvPr/>
          </p:nvSpPr>
          <p:spPr bwMode="auto">
            <a:xfrm>
              <a:off x="3171" y="3603"/>
              <a:ext cx="330" cy="290"/>
            </a:xfrm>
            <a:prstGeom prst="rect">
              <a:avLst/>
            </a:prstGeom>
            <a:noFill/>
            <a:ln w="12700">
              <a:solidFill>
                <a:schemeClr val="tx1"/>
              </a:solidFill>
              <a:miter lim="800000"/>
              <a:headEnd/>
              <a:tailEnd/>
            </a:ln>
          </p:spPr>
          <p:txBody>
            <a:bodyPr lIns="84992" tIns="42497" rIns="84992" bIns="42497">
              <a:spAutoFit/>
            </a:bodyPr>
            <a:lstStyle/>
            <a:p>
              <a:pPr algn="l" eaLnBrk="0" hangingPunct="0">
                <a:spcBef>
                  <a:spcPct val="50000"/>
                </a:spcBef>
              </a:pPr>
              <a:r>
                <a:rPr lang="en-US" sz="1477" b="1">
                  <a:latin typeface="Calibri" charset="0"/>
                  <a:ea typeface="Calibri" charset="0"/>
                  <a:cs typeface="Calibri" charset="0"/>
                </a:rPr>
                <a:t>I </a:t>
              </a:r>
              <a:r>
                <a:rPr lang="en-US" sz="1477" b="1" baseline="-25000">
                  <a:latin typeface="Calibri" charset="0"/>
                  <a:ea typeface="Calibri" charset="0"/>
                  <a:cs typeface="Calibri" charset="0"/>
                </a:rPr>
                <a:t>6</a:t>
              </a:r>
            </a:p>
          </p:txBody>
        </p:sp>
        <p:sp>
          <p:nvSpPr>
            <p:cNvPr id="20" name="Rectangle 19"/>
            <p:cNvSpPr>
              <a:spLocks noChangeArrowheads="1"/>
            </p:cNvSpPr>
            <p:nvPr/>
          </p:nvSpPr>
          <p:spPr bwMode="auto">
            <a:xfrm>
              <a:off x="3699" y="3603"/>
              <a:ext cx="330" cy="290"/>
            </a:xfrm>
            <a:prstGeom prst="rect">
              <a:avLst/>
            </a:prstGeom>
            <a:noFill/>
            <a:ln w="12700">
              <a:solidFill>
                <a:schemeClr val="tx1"/>
              </a:solidFill>
              <a:miter lim="800000"/>
              <a:headEnd/>
              <a:tailEnd/>
            </a:ln>
          </p:spPr>
          <p:txBody>
            <a:bodyPr lIns="84992" tIns="42497" rIns="84992" bIns="42497">
              <a:spAutoFit/>
            </a:bodyPr>
            <a:lstStyle/>
            <a:p>
              <a:pPr algn="l" eaLnBrk="0" hangingPunct="0">
                <a:spcBef>
                  <a:spcPct val="50000"/>
                </a:spcBef>
              </a:pPr>
              <a:r>
                <a:rPr lang="en-US" sz="1477" b="1">
                  <a:latin typeface="Calibri" charset="0"/>
                  <a:ea typeface="Calibri" charset="0"/>
                  <a:cs typeface="Calibri" charset="0"/>
                </a:rPr>
                <a:t>I </a:t>
              </a:r>
              <a:r>
                <a:rPr lang="en-US" sz="1477" b="1" baseline="-25000">
                  <a:latin typeface="Calibri" charset="0"/>
                  <a:ea typeface="Calibri" charset="0"/>
                  <a:cs typeface="Calibri" charset="0"/>
                </a:rPr>
                <a:t>7</a:t>
              </a:r>
            </a:p>
          </p:txBody>
        </p:sp>
        <p:sp>
          <p:nvSpPr>
            <p:cNvPr id="21" name="Rectangle 20"/>
            <p:cNvSpPr>
              <a:spLocks noChangeArrowheads="1"/>
            </p:cNvSpPr>
            <p:nvPr/>
          </p:nvSpPr>
          <p:spPr bwMode="auto">
            <a:xfrm>
              <a:off x="4179" y="3602"/>
              <a:ext cx="330" cy="290"/>
            </a:xfrm>
            <a:prstGeom prst="rect">
              <a:avLst/>
            </a:prstGeom>
            <a:noFill/>
            <a:ln w="12700">
              <a:solidFill>
                <a:schemeClr val="tx1"/>
              </a:solidFill>
              <a:miter lim="800000"/>
              <a:headEnd/>
              <a:tailEnd/>
            </a:ln>
          </p:spPr>
          <p:txBody>
            <a:bodyPr lIns="84992" tIns="42497" rIns="84992" bIns="42497">
              <a:spAutoFit/>
            </a:bodyPr>
            <a:lstStyle/>
            <a:p>
              <a:pPr algn="l" eaLnBrk="0" hangingPunct="0">
                <a:spcBef>
                  <a:spcPct val="50000"/>
                </a:spcBef>
              </a:pPr>
              <a:r>
                <a:rPr lang="en-US" sz="1477" b="1">
                  <a:latin typeface="Calibri" charset="0"/>
                  <a:ea typeface="Calibri" charset="0"/>
                  <a:cs typeface="Calibri" charset="0"/>
                </a:rPr>
                <a:t>I </a:t>
              </a:r>
              <a:r>
                <a:rPr lang="en-US" sz="1477" b="1" baseline="-25000">
                  <a:latin typeface="Calibri" charset="0"/>
                  <a:ea typeface="Calibri" charset="0"/>
                  <a:cs typeface="Calibri" charset="0"/>
                </a:rPr>
                <a:t>8</a:t>
              </a:r>
            </a:p>
          </p:txBody>
        </p:sp>
        <p:sp>
          <p:nvSpPr>
            <p:cNvPr id="22" name="AutoShape 21"/>
            <p:cNvSpPr>
              <a:spLocks noChangeArrowheads="1"/>
            </p:cNvSpPr>
            <p:nvPr/>
          </p:nvSpPr>
          <p:spPr bwMode="auto">
            <a:xfrm>
              <a:off x="817" y="3169"/>
              <a:ext cx="382" cy="286"/>
            </a:xfrm>
            <a:prstGeom prst="roundRect">
              <a:avLst>
                <a:gd name="adj" fmla="val 16657"/>
              </a:avLst>
            </a:prstGeom>
            <a:noFill/>
            <a:ln w="12700">
              <a:solidFill>
                <a:schemeClr val="tx1"/>
              </a:solidFill>
              <a:round/>
              <a:headEnd/>
              <a:tailEnd/>
            </a:ln>
          </p:spPr>
          <p:txBody>
            <a:bodyPr wrap="none" anchor="ctr"/>
            <a:lstStyle/>
            <a:p>
              <a:endParaRPr lang="fr-FR" sz="1108">
                <a:latin typeface="Calibri" charset="0"/>
                <a:ea typeface="Calibri" charset="0"/>
                <a:cs typeface="Calibri" charset="0"/>
              </a:endParaRPr>
            </a:p>
          </p:txBody>
        </p:sp>
        <p:sp>
          <p:nvSpPr>
            <p:cNvPr id="23" name="Rectangle 22"/>
            <p:cNvSpPr>
              <a:spLocks noChangeArrowheads="1"/>
            </p:cNvSpPr>
            <p:nvPr/>
          </p:nvSpPr>
          <p:spPr bwMode="auto">
            <a:xfrm>
              <a:off x="912" y="3216"/>
              <a:ext cx="240" cy="264"/>
            </a:xfrm>
            <a:prstGeom prst="rect">
              <a:avLst/>
            </a:prstGeom>
            <a:noFill/>
            <a:ln w="9525">
              <a:noFill/>
              <a:miter lim="800000"/>
              <a:headEnd/>
              <a:tailEnd/>
            </a:ln>
          </p:spPr>
          <p:txBody>
            <a:bodyPr lIns="84992" tIns="42497" rIns="84992" bIns="42497">
              <a:spAutoFit/>
            </a:bodyPr>
            <a:lstStyle/>
            <a:p>
              <a:pPr eaLnBrk="0" hangingPunct="0">
                <a:spcBef>
                  <a:spcPct val="50000"/>
                </a:spcBef>
              </a:pPr>
              <a:r>
                <a:rPr lang="en-US" sz="1292">
                  <a:latin typeface="Calibri" charset="0"/>
                  <a:ea typeface="Calibri" charset="0"/>
                  <a:cs typeface="Calibri" charset="0"/>
                </a:rPr>
                <a:t>1</a:t>
              </a:r>
            </a:p>
          </p:txBody>
        </p:sp>
        <p:sp>
          <p:nvSpPr>
            <p:cNvPr id="24" name="AutoShape 23"/>
            <p:cNvSpPr>
              <a:spLocks noChangeArrowheads="1"/>
            </p:cNvSpPr>
            <p:nvPr/>
          </p:nvSpPr>
          <p:spPr bwMode="auto">
            <a:xfrm>
              <a:off x="1825" y="3169"/>
              <a:ext cx="382" cy="286"/>
            </a:xfrm>
            <a:prstGeom prst="roundRect">
              <a:avLst>
                <a:gd name="adj" fmla="val 16657"/>
              </a:avLst>
            </a:prstGeom>
            <a:noFill/>
            <a:ln w="12700">
              <a:solidFill>
                <a:schemeClr val="tx1"/>
              </a:solidFill>
              <a:round/>
              <a:headEnd/>
              <a:tailEnd/>
            </a:ln>
          </p:spPr>
          <p:txBody>
            <a:bodyPr wrap="none" anchor="ctr"/>
            <a:lstStyle/>
            <a:p>
              <a:endParaRPr lang="fr-FR" sz="1108">
                <a:latin typeface="Calibri" charset="0"/>
                <a:ea typeface="Calibri" charset="0"/>
                <a:cs typeface="Calibri" charset="0"/>
              </a:endParaRPr>
            </a:p>
          </p:txBody>
        </p:sp>
        <p:sp>
          <p:nvSpPr>
            <p:cNvPr id="25" name="AutoShape 24"/>
            <p:cNvSpPr>
              <a:spLocks noChangeArrowheads="1"/>
            </p:cNvSpPr>
            <p:nvPr/>
          </p:nvSpPr>
          <p:spPr bwMode="auto">
            <a:xfrm>
              <a:off x="2929" y="3169"/>
              <a:ext cx="382" cy="286"/>
            </a:xfrm>
            <a:prstGeom prst="roundRect">
              <a:avLst>
                <a:gd name="adj" fmla="val 16657"/>
              </a:avLst>
            </a:prstGeom>
            <a:noFill/>
            <a:ln w="12700">
              <a:solidFill>
                <a:schemeClr val="tx1"/>
              </a:solidFill>
              <a:round/>
              <a:headEnd/>
              <a:tailEnd/>
            </a:ln>
          </p:spPr>
          <p:txBody>
            <a:bodyPr wrap="none" anchor="ctr"/>
            <a:lstStyle/>
            <a:p>
              <a:endParaRPr lang="fr-FR" sz="1108">
                <a:latin typeface="Calibri" charset="0"/>
                <a:ea typeface="Calibri" charset="0"/>
                <a:cs typeface="Calibri" charset="0"/>
              </a:endParaRPr>
            </a:p>
          </p:txBody>
        </p:sp>
        <p:sp>
          <p:nvSpPr>
            <p:cNvPr id="26" name="AutoShape 25"/>
            <p:cNvSpPr>
              <a:spLocks noChangeArrowheads="1"/>
            </p:cNvSpPr>
            <p:nvPr/>
          </p:nvSpPr>
          <p:spPr bwMode="auto">
            <a:xfrm>
              <a:off x="3841" y="3169"/>
              <a:ext cx="382" cy="286"/>
            </a:xfrm>
            <a:prstGeom prst="roundRect">
              <a:avLst>
                <a:gd name="adj" fmla="val 16657"/>
              </a:avLst>
            </a:prstGeom>
            <a:noFill/>
            <a:ln w="12700">
              <a:solidFill>
                <a:schemeClr val="tx1"/>
              </a:solidFill>
              <a:round/>
              <a:headEnd/>
              <a:tailEnd/>
            </a:ln>
          </p:spPr>
          <p:txBody>
            <a:bodyPr wrap="none" anchor="ctr"/>
            <a:lstStyle/>
            <a:p>
              <a:endParaRPr lang="fr-FR" sz="1108">
                <a:latin typeface="Calibri" charset="0"/>
                <a:ea typeface="Calibri" charset="0"/>
                <a:cs typeface="Calibri" charset="0"/>
              </a:endParaRPr>
            </a:p>
          </p:txBody>
        </p:sp>
        <p:sp>
          <p:nvSpPr>
            <p:cNvPr id="27" name="Rectangle 26"/>
            <p:cNvSpPr>
              <a:spLocks noChangeArrowheads="1"/>
            </p:cNvSpPr>
            <p:nvPr/>
          </p:nvSpPr>
          <p:spPr bwMode="auto">
            <a:xfrm>
              <a:off x="1920" y="3216"/>
              <a:ext cx="240" cy="264"/>
            </a:xfrm>
            <a:prstGeom prst="rect">
              <a:avLst/>
            </a:prstGeom>
            <a:noFill/>
            <a:ln w="9525">
              <a:noFill/>
              <a:miter lim="800000"/>
              <a:headEnd/>
              <a:tailEnd/>
            </a:ln>
          </p:spPr>
          <p:txBody>
            <a:bodyPr lIns="84992" tIns="42497" rIns="84992" bIns="42497">
              <a:spAutoFit/>
            </a:bodyPr>
            <a:lstStyle/>
            <a:p>
              <a:pPr eaLnBrk="0" hangingPunct="0">
                <a:spcBef>
                  <a:spcPct val="50000"/>
                </a:spcBef>
              </a:pPr>
              <a:r>
                <a:rPr lang="en-US" sz="1292">
                  <a:latin typeface="Calibri" charset="0"/>
                  <a:ea typeface="Calibri" charset="0"/>
                  <a:cs typeface="Calibri" charset="0"/>
                </a:rPr>
                <a:t>2</a:t>
              </a:r>
            </a:p>
          </p:txBody>
        </p:sp>
        <p:sp>
          <p:nvSpPr>
            <p:cNvPr id="28" name="Rectangle 27"/>
            <p:cNvSpPr>
              <a:spLocks noChangeArrowheads="1"/>
            </p:cNvSpPr>
            <p:nvPr/>
          </p:nvSpPr>
          <p:spPr bwMode="auto">
            <a:xfrm>
              <a:off x="3025" y="3216"/>
              <a:ext cx="239" cy="264"/>
            </a:xfrm>
            <a:prstGeom prst="rect">
              <a:avLst/>
            </a:prstGeom>
            <a:noFill/>
            <a:ln w="9525">
              <a:noFill/>
              <a:miter lim="800000"/>
              <a:headEnd/>
              <a:tailEnd/>
            </a:ln>
          </p:spPr>
          <p:txBody>
            <a:bodyPr lIns="84992" tIns="42497" rIns="84992" bIns="42497">
              <a:spAutoFit/>
            </a:bodyPr>
            <a:lstStyle/>
            <a:p>
              <a:pPr eaLnBrk="0" hangingPunct="0">
                <a:spcBef>
                  <a:spcPct val="50000"/>
                </a:spcBef>
              </a:pPr>
              <a:r>
                <a:rPr lang="en-US" sz="1292">
                  <a:latin typeface="Calibri" charset="0"/>
                  <a:ea typeface="Calibri" charset="0"/>
                  <a:cs typeface="Calibri" charset="0"/>
                </a:rPr>
                <a:t>4</a:t>
              </a:r>
            </a:p>
          </p:txBody>
        </p:sp>
        <p:sp>
          <p:nvSpPr>
            <p:cNvPr id="29" name="Rectangle 28"/>
            <p:cNvSpPr>
              <a:spLocks noChangeArrowheads="1"/>
            </p:cNvSpPr>
            <p:nvPr/>
          </p:nvSpPr>
          <p:spPr bwMode="auto">
            <a:xfrm>
              <a:off x="3936" y="3216"/>
              <a:ext cx="240" cy="264"/>
            </a:xfrm>
            <a:prstGeom prst="rect">
              <a:avLst/>
            </a:prstGeom>
            <a:noFill/>
            <a:ln w="9525">
              <a:noFill/>
              <a:miter lim="800000"/>
              <a:headEnd/>
              <a:tailEnd/>
            </a:ln>
          </p:spPr>
          <p:txBody>
            <a:bodyPr lIns="84992" tIns="42497" rIns="84992" bIns="42497">
              <a:spAutoFit/>
            </a:bodyPr>
            <a:lstStyle/>
            <a:p>
              <a:pPr eaLnBrk="0" hangingPunct="0">
                <a:spcBef>
                  <a:spcPct val="50000"/>
                </a:spcBef>
              </a:pPr>
              <a:r>
                <a:rPr lang="en-US" sz="1292">
                  <a:latin typeface="Calibri" charset="0"/>
                  <a:ea typeface="Calibri" charset="0"/>
                  <a:cs typeface="Calibri" charset="0"/>
                </a:rPr>
                <a:t>5</a:t>
              </a:r>
            </a:p>
          </p:txBody>
        </p:sp>
        <p:sp>
          <p:nvSpPr>
            <p:cNvPr id="30" name="AutoShape 29"/>
            <p:cNvSpPr>
              <a:spLocks noChangeArrowheads="1"/>
            </p:cNvSpPr>
            <p:nvPr/>
          </p:nvSpPr>
          <p:spPr bwMode="auto">
            <a:xfrm>
              <a:off x="1345" y="2353"/>
              <a:ext cx="430" cy="286"/>
            </a:xfrm>
            <a:prstGeom prst="roundRect">
              <a:avLst>
                <a:gd name="adj" fmla="val 16657"/>
              </a:avLst>
            </a:prstGeom>
            <a:noFill/>
            <a:ln w="12700">
              <a:solidFill>
                <a:schemeClr val="tx1"/>
              </a:solidFill>
              <a:round/>
              <a:headEnd/>
              <a:tailEnd/>
            </a:ln>
          </p:spPr>
          <p:txBody>
            <a:bodyPr wrap="none" anchor="ctr"/>
            <a:lstStyle/>
            <a:p>
              <a:endParaRPr lang="fr-FR" sz="1108">
                <a:latin typeface="Calibri" charset="0"/>
                <a:ea typeface="Calibri" charset="0"/>
                <a:cs typeface="Calibri" charset="0"/>
              </a:endParaRPr>
            </a:p>
          </p:txBody>
        </p:sp>
        <p:sp>
          <p:nvSpPr>
            <p:cNvPr id="31" name="AutoShape 30"/>
            <p:cNvSpPr>
              <a:spLocks noChangeArrowheads="1"/>
            </p:cNvSpPr>
            <p:nvPr/>
          </p:nvSpPr>
          <p:spPr bwMode="auto">
            <a:xfrm>
              <a:off x="3361" y="2353"/>
              <a:ext cx="430" cy="286"/>
            </a:xfrm>
            <a:prstGeom prst="roundRect">
              <a:avLst>
                <a:gd name="adj" fmla="val 16657"/>
              </a:avLst>
            </a:prstGeom>
            <a:noFill/>
            <a:ln w="12700">
              <a:solidFill>
                <a:schemeClr val="tx1"/>
              </a:solidFill>
              <a:round/>
              <a:headEnd/>
              <a:tailEnd/>
            </a:ln>
          </p:spPr>
          <p:txBody>
            <a:bodyPr wrap="none" anchor="ctr"/>
            <a:lstStyle/>
            <a:p>
              <a:endParaRPr lang="fr-FR" sz="1108">
                <a:latin typeface="Calibri" charset="0"/>
                <a:ea typeface="Calibri" charset="0"/>
                <a:cs typeface="Calibri" charset="0"/>
              </a:endParaRPr>
            </a:p>
          </p:txBody>
        </p:sp>
        <p:sp>
          <p:nvSpPr>
            <p:cNvPr id="32" name="Rectangle 31"/>
            <p:cNvSpPr>
              <a:spLocks noChangeArrowheads="1"/>
            </p:cNvSpPr>
            <p:nvPr/>
          </p:nvSpPr>
          <p:spPr bwMode="auto">
            <a:xfrm>
              <a:off x="1440" y="2401"/>
              <a:ext cx="240" cy="264"/>
            </a:xfrm>
            <a:prstGeom prst="rect">
              <a:avLst/>
            </a:prstGeom>
            <a:noFill/>
            <a:ln w="9525">
              <a:noFill/>
              <a:miter lim="800000"/>
              <a:headEnd/>
              <a:tailEnd/>
            </a:ln>
          </p:spPr>
          <p:txBody>
            <a:bodyPr lIns="84992" tIns="42497" rIns="84992" bIns="42497">
              <a:spAutoFit/>
            </a:bodyPr>
            <a:lstStyle/>
            <a:p>
              <a:pPr eaLnBrk="0" hangingPunct="0">
                <a:spcBef>
                  <a:spcPct val="50000"/>
                </a:spcBef>
              </a:pPr>
              <a:r>
                <a:rPr lang="en-US" sz="1292">
                  <a:latin typeface="Calibri" charset="0"/>
                  <a:ea typeface="Calibri" charset="0"/>
                  <a:cs typeface="Calibri" charset="0"/>
                </a:rPr>
                <a:t>3</a:t>
              </a:r>
            </a:p>
          </p:txBody>
        </p:sp>
        <p:sp>
          <p:nvSpPr>
            <p:cNvPr id="33" name="Rectangle 32"/>
            <p:cNvSpPr>
              <a:spLocks noChangeArrowheads="1"/>
            </p:cNvSpPr>
            <p:nvPr/>
          </p:nvSpPr>
          <p:spPr bwMode="auto">
            <a:xfrm>
              <a:off x="3456" y="2401"/>
              <a:ext cx="240" cy="264"/>
            </a:xfrm>
            <a:prstGeom prst="rect">
              <a:avLst/>
            </a:prstGeom>
            <a:noFill/>
            <a:ln w="9525">
              <a:noFill/>
              <a:miter lim="800000"/>
              <a:headEnd/>
              <a:tailEnd/>
            </a:ln>
          </p:spPr>
          <p:txBody>
            <a:bodyPr lIns="84992" tIns="42497" rIns="84992" bIns="42497">
              <a:spAutoFit/>
            </a:bodyPr>
            <a:lstStyle/>
            <a:p>
              <a:pPr eaLnBrk="0" hangingPunct="0">
                <a:spcBef>
                  <a:spcPct val="50000"/>
                </a:spcBef>
              </a:pPr>
              <a:r>
                <a:rPr lang="en-US" sz="1292">
                  <a:latin typeface="Calibri" charset="0"/>
                  <a:ea typeface="Calibri" charset="0"/>
                  <a:cs typeface="Calibri" charset="0"/>
                </a:rPr>
                <a:t>6</a:t>
              </a:r>
            </a:p>
          </p:txBody>
        </p:sp>
        <p:sp>
          <p:nvSpPr>
            <p:cNvPr id="34" name="AutoShape 33"/>
            <p:cNvSpPr>
              <a:spLocks noChangeArrowheads="1"/>
            </p:cNvSpPr>
            <p:nvPr/>
          </p:nvSpPr>
          <p:spPr bwMode="auto">
            <a:xfrm>
              <a:off x="2353" y="1585"/>
              <a:ext cx="430" cy="286"/>
            </a:xfrm>
            <a:prstGeom prst="roundRect">
              <a:avLst>
                <a:gd name="adj" fmla="val 16657"/>
              </a:avLst>
            </a:prstGeom>
            <a:noFill/>
            <a:ln w="12700">
              <a:solidFill>
                <a:schemeClr val="tx1"/>
              </a:solidFill>
              <a:round/>
              <a:headEnd/>
              <a:tailEnd/>
            </a:ln>
          </p:spPr>
          <p:txBody>
            <a:bodyPr wrap="none" anchor="ctr"/>
            <a:lstStyle/>
            <a:p>
              <a:endParaRPr lang="fr-FR" sz="1108">
                <a:latin typeface="Calibri" charset="0"/>
                <a:ea typeface="Calibri" charset="0"/>
                <a:cs typeface="Calibri" charset="0"/>
              </a:endParaRPr>
            </a:p>
          </p:txBody>
        </p:sp>
        <p:sp>
          <p:nvSpPr>
            <p:cNvPr id="35" name="Rectangle 34"/>
            <p:cNvSpPr>
              <a:spLocks noChangeArrowheads="1"/>
            </p:cNvSpPr>
            <p:nvPr/>
          </p:nvSpPr>
          <p:spPr bwMode="auto">
            <a:xfrm>
              <a:off x="2448" y="1632"/>
              <a:ext cx="240" cy="264"/>
            </a:xfrm>
            <a:prstGeom prst="rect">
              <a:avLst/>
            </a:prstGeom>
            <a:noFill/>
            <a:ln w="9525">
              <a:noFill/>
              <a:miter lim="800000"/>
              <a:headEnd/>
              <a:tailEnd/>
            </a:ln>
          </p:spPr>
          <p:txBody>
            <a:bodyPr lIns="84992" tIns="42497" rIns="84992" bIns="42497">
              <a:spAutoFit/>
            </a:bodyPr>
            <a:lstStyle/>
            <a:p>
              <a:pPr eaLnBrk="0" hangingPunct="0">
                <a:spcBef>
                  <a:spcPct val="50000"/>
                </a:spcBef>
              </a:pPr>
              <a:r>
                <a:rPr lang="en-US" sz="1292">
                  <a:latin typeface="Calibri" charset="0"/>
                  <a:ea typeface="Calibri" charset="0"/>
                  <a:cs typeface="Calibri" charset="0"/>
                </a:rPr>
                <a:t>7</a:t>
              </a:r>
            </a:p>
          </p:txBody>
        </p:sp>
        <p:sp>
          <p:nvSpPr>
            <p:cNvPr id="36" name="Freeform 35"/>
            <p:cNvSpPr>
              <a:spLocks/>
            </p:cNvSpPr>
            <p:nvPr/>
          </p:nvSpPr>
          <p:spPr bwMode="auto">
            <a:xfrm>
              <a:off x="768" y="3456"/>
              <a:ext cx="217" cy="145"/>
            </a:xfrm>
            <a:custGeom>
              <a:avLst/>
              <a:gdLst>
                <a:gd name="T0" fmla="*/ 0 w 217"/>
                <a:gd name="T1" fmla="*/ 144 h 145"/>
                <a:gd name="T2" fmla="*/ 0 w 217"/>
                <a:gd name="T3" fmla="*/ 72 h 145"/>
                <a:gd name="T4" fmla="*/ 216 w 217"/>
                <a:gd name="T5" fmla="*/ 72 h 145"/>
                <a:gd name="T6" fmla="*/ 216 w 217"/>
                <a:gd name="T7" fmla="*/ 0 h 145"/>
                <a:gd name="T8" fmla="*/ 0 60000 65536"/>
                <a:gd name="T9" fmla="*/ 0 60000 65536"/>
                <a:gd name="T10" fmla="*/ 0 60000 65536"/>
                <a:gd name="T11" fmla="*/ 0 60000 65536"/>
                <a:gd name="T12" fmla="*/ 0 w 217"/>
                <a:gd name="T13" fmla="*/ 0 h 145"/>
                <a:gd name="T14" fmla="*/ 217 w 217"/>
                <a:gd name="T15" fmla="*/ 145 h 145"/>
              </a:gdLst>
              <a:ahLst/>
              <a:cxnLst>
                <a:cxn ang="T8">
                  <a:pos x="T0" y="T1"/>
                </a:cxn>
                <a:cxn ang="T9">
                  <a:pos x="T2" y="T3"/>
                </a:cxn>
                <a:cxn ang="T10">
                  <a:pos x="T4" y="T5"/>
                </a:cxn>
                <a:cxn ang="T11">
                  <a:pos x="T6" y="T7"/>
                </a:cxn>
              </a:cxnLst>
              <a:rect l="T12" t="T13" r="T14" b="T15"/>
              <a:pathLst>
                <a:path w="217" h="145">
                  <a:moveTo>
                    <a:pt x="0" y="144"/>
                  </a:moveTo>
                  <a:lnTo>
                    <a:pt x="0" y="72"/>
                  </a:lnTo>
                  <a:lnTo>
                    <a:pt x="216" y="72"/>
                  </a:lnTo>
                  <a:lnTo>
                    <a:pt x="216" y="0"/>
                  </a:lnTo>
                </a:path>
              </a:pathLst>
            </a:custGeom>
            <a:noFill/>
            <a:ln w="12700" cap="rnd">
              <a:solidFill>
                <a:schemeClr val="tx1"/>
              </a:solidFill>
              <a:round/>
              <a:headEnd type="none" w="sm" len="sm"/>
              <a:tailEnd type="stealth" w="med" len="med"/>
            </a:ln>
          </p:spPr>
          <p:txBody>
            <a:bodyPr/>
            <a:lstStyle/>
            <a:p>
              <a:endParaRPr lang="fr-FR" sz="1108">
                <a:latin typeface="Calibri" charset="0"/>
                <a:ea typeface="Calibri" charset="0"/>
                <a:cs typeface="Calibri" charset="0"/>
              </a:endParaRPr>
            </a:p>
          </p:txBody>
        </p:sp>
        <p:sp>
          <p:nvSpPr>
            <p:cNvPr id="37" name="Freeform 36"/>
            <p:cNvSpPr>
              <a:spLocks/>
            </p:cNvSpPr>
            <p:nvPr/>
          </p:nvSpPr>
          <p:spPr bwMode="auto">
            <a:xfrm>
              <a:off x="1056" y="3456"/>
              <a:ext cx="241" cy="154"/>
            </a:xfrm>
            <a:custGeom>
              <a:avLst/>
              <a:gdLst>
                <a:gd name="T0" fmla="*/ 240 w 241"/>
                <a:gd name="T1" fmla="*/ 153 h 154"/>
                <a:gd name="T2" fmla="*/ 240 w 241"/>
                <a:gd name="T3" fmla="*/ 77 h 154"/>
                <a:gd name="T4" fmla="*/ 0 w 241"/>
                <a:gd name="T5" fmla="*/ 77 h 154"/>
                <a:gd name="T6" fmla="*/ 0 w 241"/>
                <a:gd name="T7" fmla="*/ 0 h 154"/>
                <a:gd name="T8" fmla="*/ 0 60000 65536"/>
                <a:gd name="T9" fmla="*/ 0 60000 65536"/>
                <a:gd name="T10" fmla="*/ 0 60000 65536"/>
                <a:gd name="T11" fmla="*/ 0 60000 65536"/>
                <a:gd name="T12" fmla="*/ 0 w 241"/>
                <a:gd name="T13" fmla="*/ 0 h 154"/>
                <a:gd name="T14" fmla="*/ 241 w 241"/>
                <a:gd name="T15" fmla="*/ 154 h 154"/>
              </a:gdLst>
              <a:ahLst/>
              <a:cxnLst>
                <a:cxn ang="T8">
                  <a:pos x="T0" y="T1"/>
                </a:cxn>
                <a:cxn ang="T9">
                  <a:pos x="T2" y="T3"/>
                </a:cxn>
                <a:cxn ang="T10">
                  <a:pos x="T4" y="T5"/>
                </a:cxn>
                <a:cxn ang="T11">
                  <a:pos x="T6" y="T7"/>
                </a:cxn>
              </a:cxnLst>
              <a:rect l="T12" t="T13" r="T14" b="T15"/>
              <a:pathLst>
                <a:path w="241" h="154">
                  <a:moveTo>
                    <a:pt x="240" y="153"/>
                  </a:moveTo>
                  <a:lnTo>
                    <a:pt x="240" y="77"/>
                  </a:lnTo>
                  <a:lnTo>
                    <a:pt x="0" y="77"/>
                  </a:lnTo>
                  <a:lnTo>
                    <a:pt x="0" y="0"/>
                  </a:lnTo>
                </a:path>
              </a:pathLst>
            </a:custGeom>
            <a:noFill/>
            <a:ln w="12700" cap="rnd">
              <a:solidFill>
                <a:schemeClr val="tx1"/>
              </a:solidFill>
              <a:round/>
              <a:headEnd type="none" w="sm" len="sm"/>
              <a:tailEnd type="stealth" w="med" len="med"/>
            </a:ln>
          </p:spPr>
          <p:txBody>
            <a:bodyPr/>
            <a:lstStyle/>
            <a:p>
              <a:endParaRPr lang="fr-FR" sz="1108">
                <a:latin typeface="Calibri" charset="0"/>
                <a:ea typeface="Calibri" charset="0"/>
                <a:cs typeface="Calibri" charset="0"/>
              </a:endParaRPr>
            </a:p>
          </p:txBody>
        </p:sp>
        <p:sp>
          <p:nvSpPr>
            <p:cNvPr id="38" name="Freeform 37"/>
            <p:cNvSpPr>
              <a:spLocks/>
            </p:cNvSpPr>
            <p:nvPr/>
          </p:nvSpPr>
          <p:spPr bwMode="auto">
            <a:xfrm>
              <a:off x="1776" y="3456"/>
              <a:ext cx="217" cy="145"/>
            </a:xfrm>
            <a:custGeom>
              <a:avLst/>
              <a:gdLst>
                <a:gd name="T0" fmla="*/ 0 w 217"/>
                <a:gd name="T1" fmla="*/ 144 h 145"/>
                <a:gd name="T2" fmla="*/ 0 w 217"/>
                <a:gd name="T3" fmla="*/ 72 h 145"/>
                <a:gd name="T4" fmla="*/ 216 w 217"/>
                <a:gd name="T5" fmla="*/ 72 h 145"/>
                <a:gd name="T6" fmla="*/ 216 w 217"/>
                <a:gd name="T7" fmla="*/ 0 h 145"/>
                <a:gd name="T8" fmla="*/ 0 60000 65536"/>
                <a:gd name="T9" fmla="*/ 0 60000 65536"/>
                <a:gd name="T10" fmla="*/ 0 60000 65536"/>
                <a:gd name="T11" fmla="*/ 0 60000 65536"/>
                <a:gd name="T12" fmla="*/ 0 w 217"/>
                <a:gd name="T13" fmla="*/ 0 h 145"/>
                <a:gd name="T14" fmla="*/ 217 w 217"/>
                <a:gd name="T15" fmla="*/ 145 h 145"/>
              </a:gdLst>
              <a:ahLst/>
              <a:cxnLst>
                <a:cxn ang="T8">
                  <a:pos x="T0" y="T1"/>
                </a:cxn>
                <a:cxn ang="T9">
                  <a:pos x="T2" y="T3"/>
                </a:cxn>
                <a:cxn ang="T10">
                  <a:pos x="T4" y="T5"/>
                </a:cxn>
                <a:cxn ang="T11">
                  <a:pos x="T6" y="T7"/>
                </a:cxn>
              </a:cxnLst>
              <a:rect l="T12" t="T13" r="T14" b="T15"/>
              <a:pathLst>
                <a:path w="217" h="145">
                  <a:moveTo>
                    <a:pt x="0" y="144"/>
                  </a:moveTo>
                  <a:lnTo>
                    <a:pt x="0" y="72"/>
                  </a:lnTo>
                  <a:lnTo>
                    <a:pt x="216" y="72"/>
                  </a:lnTo>
                  <a:lnTo>
                    <a:pt x="216" y="0"/>
                  </a:lnTo>
                </a:path>
              </a:pathLst>
            </a:custGeom>
            <a:noFill/>
            <a:ln w="12700" cap="rnd">
              <a:solidFill>
                <a:schemeClr val="tx1"/>
              </a:solidFill>
              <a:round/>
              <a:headEnd type="none" w="sm" len="sm"/>
              <a:tailEnd type="stealth" w="med" len="med"/>
            </a:ln>
          </p:spPr>
          <p:txBody>
            <a:bodyPr/>
            <a:lstStyle/>
            <a:p>
              <a:endParaRPr lang="fr-FR" sz="1108">
                <a:latin typeface="Calibri" charset="0"/>
                <a:ea typeface="Calibri" charset="0"/>
                <a:cs typeface="Calibri" charset="0"/>
              </a:endParaRPr>
            </a:p>
          </p:txBody>
        </p:sp>
        <p:sp>
          <p:nvSpPr>
            <p:cNvPr id="39" name="Freeform 38"/>
            <p:cNvSpPr>
              <a:spLocks/>
            </p:cNvSpPr>
            <p:nvPr/>
          </p:nvSpPr>
          <p:spPr bwMode="auto">
            <a:xfrm>
              <a:off x="2064" y="3456"/>
              <a:ext cx="241" cy="154"/>
            </a:xfrm>
            <a:custGeom>
              <a:avLst/>
              <a:gdLst>
                <a:gd name="T0" fmla="*/ 240 w 241"/>
                <a:gd name="T1" fmla="*/ 153 h 154"/>
                <a:gd name="T2" fmla="*/ 240 w 241"/>
                <a:gd name="T3" fmla="*/ 77 h 154"/>
                <a:gd name="T4" fmla="*/ 0 w 241"/>
                <a:gd name="T5" fmla="*/ 77 h 154"/>
                <a:gd name="T6" fmla="*/ 0 w 241"/>
                <a:gd name="T7" fmla="*/ 0 h 154"/>
                <a:gd name="T8" fmla="*/ 0 60000 65536"/>
                <a:gd name="T9" fmla="*/ 0 60000 65536"/>
                <a:gd name="T10" fmla="*/ 0 60000 65536"/>
                <a:gd name="T11" fmla="*/ 0 60000 65536"/>
                <a:gd name="T12" fmla="*/ 0 w 241"/>
                <a:gd name="T13" fmla="*/ 0 h 154"/>
                <a:gd name="T14" fmla="*/ 241 w 241"/>
                <a:gd name="T15" fmla="*/ 154 h 154"/>
              </a:gdLst>
              <a:ahLst/>
              <a:cxnLst>
                <a:cxn ang="T8">
                  <a:pos x="T0" y="T1"/>
                </a:cxn>
                <a:cxn ang="T9">
                  <a:pos x="T2" y="T3"/>
                </a:cxn>
                <a:cxn ang="T10">
                  <a:pos x="T4" y="T5"/>
                </a:cxn>
                <a:cxn ang="T11">
                  <a:pos x="T6" y="T7"/>
                </a:cxn>
              </a:cxnLst>
              <a:rect l="T12" t="T13" r="T14" b="T15"/>
              <a:pathLst>
                <a:path w="241" h="154">
                  <a:moveTo>
                    <a:pt x="240" y="153"/>
                  </a:moveTo>
                  <a:lnTo>
                    <a:pt x="240" y="77"/>
                  </a:lnTo>
                  <a:lnTo>
                    <a:pt x="0" y="77"/>
                  </a:lnTo>
                  <a:lnTo>
                    <a:pt x="0" y="0"/>
                  </a:lnTo>
                </a:path>
              </a:pathLst>
            </a:custGeom>
            <a:noFill/>
            <a:ln w="12700" cap="rnd">
              <a:solidFill>
                <a:schemeClr val="tx1"/>
              </a:solidFill>
              <a:round/>
              <a:headEnd type="none" w="sm" len="sm"/>
              <a:tailEnd type="stealth" w="med" len="med"/>
            </a:ln>
          </p:spPr>
          <p:txBody>
            <a:bodyPr/>
            <a:lstStyle/>
            <a:p>
              <a:endParaRPr lang="fr-FR" sz="1108">
                <a:latin typeface="Calibri" charset="0"/>
                <a:ea typeface="Calibri" charset="0"/>
                <a:cs typeface="Calibri" charset="0"/>
              </a:endParaRPr>
            </a:p>
          </p:txBody>
        </p:sp>
        <p:sp>
          <p:nvSpPr>
            <p:cNvPr id="40" name="Freeform 39"/>
            <p:cNvSpPr>
              <a:spLocks/>
            </p:cNvSpPr>
            <p:nvPr/>
          </p:nvSpPr>
          <p:spPr bwMode="auto">
            <a:xfrm>
              <a:off x="2880" y="3456"/>
              <a:ext cx="217" cy="145"/>
            </a:xfrm>
            <a:custGeom>
              <a:avLst/>
              <a:gdLst>
                <a:gd name="T0" fmla="*/ 0 w 217"/>
                <a:gd name="T1" fmla="*/ 144 h 145"/>
                <a:gd name="T2" fmla="*/ 0 w 217"/>
                <a:gd name="T3" fmla="*/ 72 h 145"/>
                <a:gd name="T4" fmla="*/ 216 w 217"/>
                <a:gd name="T5" fmla="*/ 72 h 145"/>
                <a:gd name="T6" fmla="*/ 216 w 217"/>
                <a:gd name="T7" fmla="*/ 0 h 145"/>
                <a:gd name="T8" fmla="*/ 0 60000 65536"/>
                <a:gd name="T9" fmla="*/ 0 60000 65536"/>
                <a:gd name="T10" fmla="*/ 0 60000 65536"/>
                <a:gd name="T11" fmla="*/ 0 60000 65536"/>
                <a:gd name="T12" fmla="*/ 0 w 217"/>
                <a:gd name="T13" fmla="*/ 0 h 145"/>
                <a:gd name="T14" fmla="*/ 217 w 217"/>
                <a:gd name="T15" fmla="*/ 145 h 145"/>
              </a:gdLst>
              <a:ahLst/>
              <a:cxnLst>
                <a:cxn ang="T8">
                  <a:pos x="T0" y="T1"/>
                </a:cxn>
                <a:cxn ang="T9">
                  <a:pos x="T2" y="T3"/>
                </a:cxn>
                <a:cxn ang="T10">
                  <a:pos x="T4" y="T5"/>
                </a:cxn>
                <a:cxn ang="T11">
                  <a:pos x="T6" y="T7"/>
                </a:cxn>
              </a:cxnLst>
              <a:rect l="T12" t="T13" r="T14" b="T15"/>
              <a:pathLst>
                <a:path w="217" h="145">
                  <a:moveTo>
                    <a:pt x="0" y="144"/>
                  </a:moveTo>
                  <a:lnTo>
                    <a:pt x="0" y="72"/>
                  </a:lnTo>
                  <a:lnTo>
                    <a:pt x="216" y="72"/>
                  </a:lnTo>
                  <a:lnTo>
                    <a:pt x="216" y="0"/>
                  </a:lnTo>
                </a:path>
              </a:pathLst>
            </a:custGeom>
            <a:noFill/>
            <a:ln w="12700" cap="rnd">
              <a:solidFill>
                <a:schemeClr val="tx1"/>
              </a:solidFill>
              <a:round/>
              <a:headEnd type="none" w="sm" len="sm"/>
              <a:tailEnd type="stealth" w="med" len="med"/>
            </a:ln>
          </p:spPr>
          <p:txBody>
            <a:bodyPr/>
            <a:lstStyle/>
            <a:p>
              <a:endParaRPr lang="fr-FR" sz="1108">
                <a:latin typeface="Calibri" charset="0"/>
                <a:ea typeface="Calibri" charset="0"/>
                <a:cs typeface="Calibri" charset="0"/>
              </a:endParaRPr>
            </a:p>
          </p:txBody>
        </p:sp>
        <p:sp>
          <p:nvSpPr>
            <p:cNvPr id="41" name="Freeform 40"/>
            <p:cNvSpPr>
              <a:spLocks/>
            </p:cNvSpPr>
            <p:nvPr/>
          </p:nvSpPr>
          <p:spPr bwMode="auto">
            <a:xfrm>
              <a:off x="3168" y="3456"/>
              <a:ext cx="241" cy="154"/>
            </a:xfrm>
            <a:custGeom>
              <a:avLst/>
              <a:gdLst>
                <a:gd name="T0" fmla="*/ 240 w 241"/>
                <a:gd name="T1" fmla="*/ 153 h 154"/>
                <a:gd name="T2" fmla="*/ 240 w 241"/>
                <a:gd name="T3" fmla="*/ 77 h 154"/>
                <a:gd name="T4" fmla="*/ 0 w 241"/>
                <a:gd name="T5" fmla="*/ 77 h 154"/>
                <a:gd name="T6" fmla="*/ 0 w 241"/>
                <a:gd name="T7" fmla="*/ 0 h 154"/>
                <a:gd name="T8" fmla="*/ 0 60000 65536"/>
                <a:gd name="T9" fmla="*/ 0 60000 65536"/>
                <a:gd name="T10" fmla="*/ 0 60000 65536"/>
                <a:gd name="T11" fmla="*/ 0 60000 65536"/>
                <a:gd name="T12" fmla="*/ 0 w 241"/>
                <a:gd name="T13" fmla="*/ 0 h 154"/>
                <a:gd name="T14" fmla="*/ 241 w 241"/>
                <a:gd name="T15" fmla="*/ 154 h 154"/>
              </a:gdLst>
              <a:ahLst/>
              <a:cxnLst>
                <a:cxn ang="T8">
                  <a:pos x="T0" y="T1"/>
                </a:cxn>
                <a:cxn ang="T9">
                  <a:pos x="T2" y="T3"/>
                </a:cxn>
                <a:cxn ang="T10">
                  <a:pos x="T4" y="T5"/>
                </a:cxn>
                <a:cxn ang="T11">
                  <a:pos x="T6" y="T7"/>
                </a:cxn>
              </a:cxnLst>
              <a:rect l="T12" t="T13" r="T14" b="T15"/>
              <a:pathLst>
                <a:path w="241" h="154">
                  <a:moveTo>
                    <a:pt x="240" y="153"/>
                  </a:moveTo>
                  <a:lnTo>
                    <a:pt x="240" y="77"/>
                  </a:lnTo>
                  <a:lnTo>
                    <a:pt x="0" y="77"/>
                  </a:lnTo>
                  <a:lnTo>
                    <a:pt x="0" y="0"/>
                  </a:lnTo>
                </a:path>
              </a:pathLst>
            </a:custGeom>
            <a:noFill/>
            <a:ln w="12700" cap="rnd">
              <a:solidFill>
                <a:schemeClr val="tx1"/>
              </a:solidFill>
              <a:round/>
              <a:headEnd type="none" w="sm" len="sm"/>
              <a:tailEnd type="stealth" w="med" len="med"/>
            </a:ln>
          </p:spPr>
          <p:txBody>
            <a:bodyPr/>
            <a:lstStyle/>
            <a:p>
              <a:endParaRPr lang="fr-FR" sz="1108">
                <a:latin typeface="Calibri" charset="0"/>
                <a:ea typeface="Calibri" charset="0"/>
                <a:cs typeface="Calibri" charset="0"/>
              </a:endParaRPr>
            </a:p>
          </p:txBody>
        </p:sp>
        <p:sp>
          <p:nvSpPr>
            <p:cNvPr id="42" name="Freeform 41"/>
            <p:cNvSpPr>
              <a:spLocks/>
            </p:cNvSpPr>
            <p:nvPr/>
          </p:nvSpPr>
          <p:spPr bwMode="auto">
            <a:xfrm>
              <a:off x="3792" y="3456"/>
              <a:ext cx="217" cy="145"/>
            </a:xfrm>
            <a:custGeom>
              <a:avLst/>
              <a:gdLst>
                <a:gd name="T0" fmla="*/ 0 w 217"/>
                <a:gd name="T1" fmla="*/ 144 h 145"/>
                <a:gd name="T2" fmla="*/ 0 w 217"/>
                <a:gd name="T3" fmla="*/ 72 h 145"/>
                <a:gd name="T4" fmla="*/ 216 w 217"/>
                <a:gd name="T5" fmla="*/ 72 h 145"/>
                <a:gd name="T6" fmla="*/ 216 w 217"/>
                <a:gd name="T7" fmla="*/ 0 h 145"/>
                <a:gd name="T8" fmla="*/ 0 60000 65536"/>
                <a:gd name="T9" fmla="*/ 0 60000 65536"/>
                <a:gd name="T10" fmla="*/ 0 60000 65536"/>
                <a:gd name="T11" fmla="*/ 0 60000 65536"/>
                <a:gd name="T12" fmla="*/ 0 w 217"/>
                <a:gd name="T13" fmla="*/ 0 h 145"/>
                <a:gd name="T14" fmla="*/ 217 w 217"/>
                <a:gd name="T15" fmla="*/ 145 h 145"/>
              </a:gdLst>
              <a:ahLst/>
              <a:cxnLst>
                <a:cxn ang="T8">
                  <a:pos x="T0" y="T1"/>
                </a:cxn>
                <a:cxn ang="T9">
                  <a:pos x="T2" y="T3"/>
                </a:cxn>
                <a:cxn ang="T10">
                  <a:pos x="T4" y="T5"/>
                </a:cxn>
                <a:cxn ang="T11">
                  <a:pos x="T6" y="T7"/>
                </a:cxn>
              </a:cxnLst>
              <a:rect l="T12" t="T13" r="T14" b="T15"/>
              <a:pathLst>
                <a:path w="217" h="145">
                  <a:moveTo>
                    <a:pt x="0" y="144"/>
                  </a:moveTo>
                  <a:lnTo>
                    <a:pt x="0" y="72"/>
                  </a:lnTo>
                  <a:lnTo>
                    <a:pt x="216" y="72"/>
                  </a:lnTo>
                  <a:lnTo>
                    <a:pt x="216" y="0"/>
                  </a:lnTo>
                </a:path>
              </a:pathLst>
            </a:custGeom>
            <a:noFill/>
            <a:ln w="12700" cap="rnd">
              <a:solidFill>
                <a:schemeClr val="tx1"/>
              </a:solidFill>
              <a:round/>
              <a:headEnd type="none" w="sm" len="sm"/>
              <a:tailEnd type="stealth" w="med" len="med"/>
            </a:ln>
          </p:spPr>
          <p:txBody>
            <a:bodyPr/>
            <a:lstStyle/>
            <a:p>
              <a:endParaRPr lang="fr-FR" sz="1108">
                <a:latin typeface="Calibri" charset="0"/>
                <a:ea typeface="Calibri" charset="0"/>
                <a:cs typeface="Calibri" charset="0"/>
              </a:endParaRPr>
            </a:p>
          </p:txBody>
        </p:sp>
        <p:sp>
          <p:nvSpPr>
            <p:cNvPr id="43" name="Freeform 42"/>
            <p:cNvSpPr>
              <a:spLocks/>
            </p:cNvSpPr>
            <p:nvPr/>
          </p:nvSpPr>
          <p:spPr bwMode="auto">
            <a:xfrm>
              <a:off x="4080" y="3456"/>
              <a:ext cx="241" cy="154"/>
            </a:xfrm>
            <a:custGeom>
              <a:avLst/>
              <a:gdLst>
                <a:gd name="T0" fmla="*/ 240 w 241"/>
                <a:gd name="T1" fmla="*/ 153 h 154"/>
                <a:gd name="T2" fmla="*/ 240 w 241"/>
                <a:gd name="T3" fmla="*/ 77 h 154"/>
                <a:gd name="T4" fmla="*/ 0 w 241"/>
                <a:gd name="T5" fmla="*/ 77 h 154"/>
                <a:gd name="T6" fmla="*/ 0 w 241"/>
                <a:gd name="T7" fmla="*/ 0 h 154"/>
                <a:gd name="T8" fmla="*/ 0 60000 65536"/>
                <a:gd name="T9" fmla="*/ 0 60000 65536"/>
                <a:gd name="T10" fmla="*/ 0 60000 65536"/>
                <a:gd name="T11" fmla="*/ 0 60000 65536"/>
                <a:gd name="T12" fmla="*/ 0 w 241"/>
                <a:gd name="T13" fmla="*/ 0 h 154"/>
                <a:gd name="T14" fmla="*/ 241 w 241"/>
                <a:gd name="T15" fmla="*/ 154 h 154"/>
              </a:gdLst>
              <a:ahLst/>
              <a:cxnLst>
                <a:cxn ang="T8">
                  <a:pos x="T0" y="T1"/>
                </a:cxn>
                <a:cxn ang="T9">
                  <a:pos x="T2" y="T3"/>
                </a:cxn>
                <a:cxn ang="T10">
                  <a:pos x="T4" y="T5"/>
                </a:cxn>
                <a:cxn ang="T11">
                  <a:pos x="T6" y="T7"/>
                </a:cxn>
              </a:cxnLst>
              <a:rect l="T12" t="T13" r="T14" b="T15"/>
              <a:pathLst>
                <a:path w="241" h="154">
                  <a:moveTo>
                    <a:pt x="240" y="153"/>
                  </a:moveTo>
                  <a:lnTo>
                    <a:pt x="240" y="77"/>
                  </a:lnTo>
                  <a:lnTo>
                    <a:pt x="0" y="77"/>
                  </a:lnTo>
                  <a:lnTo>
                    <a:pt x="0" y="0"/>
                  </a:lnTo>
                </a:path>
              </a:pathLst>
            </a:custGeom>
            <a:noFill/>
            <a:ln w="12700" cap="rnd">
              <a:solidFill>
                <a:schemeClr val="tx1"/>
              </a:solidFill>
              <a:round/>
              <a:headEnd type="none" w="sm" len="sm"/>
              <a:tailEnd type="stealth" w="med" len="med"/>
            </a:ln>
          </p:spPr>
          <p:txBody>
            <a:bodyPr/>
            <a:lstStyle/>
            <a:p>
              <a:endParaRPr lang="fr-FR" sz="1108">
                <a:latin typeface="Calibri" charset="0"/>
                <a:ea typeface="Calibri" charset="0"/>
                <a:cs typeface="Calibri" charset="0"/>
              </a:endParaRPr>
            </a:p>
          </p:txBody>
        </p:sp>
        <p:sp>
          <p:nvSpPr>
            <p:cNvPr id="44" name="Freeform 43"/>
            <p:cNvSpPr>
              <a:spLocks/>
            </p:cNvSpPr>
            <p:nvPr/>
          </p:nvSpPr>
          <p:spPr bwMode="auto">
            <a:xfrm>
              <a:off x="1296" y="2640"/>
              <a:ext cx="217" cy="145"/>
            </a:xfrm>
            <a:custGeom>
              <a:avLst/>
              <a:gdLst>
                <a:gd name="T0" fmla="*/ 0 w 217"/>
                <a:gd name="T1" fmla="*/ 144 h 145"/>
                <a:gd name="T2" fmla="*/ 0 w 217"/>
                <a:gd name="T3" fmla="*/ 72 h 145"/>
                <a:gd name="T4" fmla="*/ 216 w 217"/>
                <a:gd name="T5" fmla="*/ 72 h 145"/>
                <a:gd name="T6" fmla="*/ 216 w 217"/>
                <a:gd name="T7" fmla="*/ 0 h 145"/>
                <a:gd name="T8" fmla="*/ 0 60000 65536"/>
                <a:gd name="T9" fmla="*/ 0 60000 65536"/>
                <a:gd name="T10" fmla="*/ 0 60000 65536"/>
                <a:gd name="T11" fmla="*/ 0 60000 65536"/>
                <a:gd name="T12" fmla="*/ 0 w 217"/>
                <a:gd name="T13" fmla="*/ 0 h 145"/>
                <a:gd name="T14" fmla="*/ 217 w 217"/>
                <a:gd name="T15" fmla="*/ 145 h 145"/>
              </a:gdLst>
              <a:ahLst/>
              <a:cxnLst>
                <a:cxn ang="T8">
                  <a:pos x="T0" y="T1"/>
                </a:cxn>
                <a:cxn ang="T9">
                  <a:pos x="T2" y="T3"/>
                </a:cxn>
                <a:cxn ang="T10">
                  <a:pos x="T4" y="T5"/>
                </a:cxn>
                <a:cxn ang="T11">
                  <a:pos x="T6" y="T7"/>
                </a:cxn>
              </a:cxnLst>
              <a:rect l="T12" t="T13" r="T14" b="T15"/>
              <a:pathLst>
                <a:path w="217" h="145">
                  <a:moveTo>
                    <a:pt x="0" y="144"/>
                  </a:moveTo>
                  <a:lnTo>
                    <a:pt x="0" y="72"/>
                  </a:lnTo>
                  <a:lnTo>
                    <a:pt x="216" y="72"/>
                  </a:lnTo>
                  <a:lnTo>
                    <a:pt x="216" y="0"/>
                  </a:lnTo>
                </a:path>
              </a:pathLst>
            </a:custGeom>
            <a:noFill/>
            <a:ln w="12700" cap="rnd">
              <a:solidFill>
                <a:schemeClr val="tx1"/>
              </a:solidFill>
              <a:round/>
              <a:headEnd type="none" w="sm" len="sm"/>
              <a:tailEnd type="stealth" w="med" len="med"/>
            </a:ln>
          </p:spPr>
          <p:txBody>
            <a:bodyPr/>
            <a:lstStyle/>
            <a:p>
              <a:endParaRPr lang="fr-FR" sz="1108">
                <a:latin typeface="Calibri" charset="0"/>
                <a:ea typeface="Calibri" charset="0"/>
                <a:cs typeface="Calibri" charset="0"/>
              </a:endParaRPr>
            </a:p>
          </p:txBody>
        </p:sp>
        <p:sp>
          <p:nvSpPr>
            <p:cNvPr id="45" name="Freeform 44"/>
            <p:cNvSpPr>
              <a:spLocks/>
            </p:cNvSpPr>
            <p:nvPr/>
          </p:nvSpPr>
          <p:spPr bwMode="auto">
            <a:xfrm>
              <a:off x="1584" y="2640"/>
              <a:ext cx="241" cy="154"/>
            </a:xfrm>
            <a:custGeom>
              <a:avLst/>
              <a:gdLst>
                <a:gd name="T0" fmla="*/ 240 w 241"/>
                <a:gd name="T1" fmla="*/ 153 h 154"/>
                <a:gd name="T2" fmla="*/ 240 w 241"/>
                <a:gd name="T3" fmla="*/ 77 h 154"/>
                <a:gd name="T4" fmla="*/ 0 w 241"/>
                <a:gd name="T5" fmla="*/ 77 h 154"/>
                <a:gd name="T6" fmla="*/ 0 w 241"/>
                <a:gd name="T7" fmla="*/ 0 h 154"/>
                <a:gd name="T8" fmla="*/ 0 60000 65536"/>
                <a:gd name="T9" fmla="*/ 0 60000 65536"/>
                <a:gd name="T10" fmla="*/ 0 60000 65536"/>
                <a:gd name="T11" fmla="*/ 0 60000 65536"/>
                <a:gd name="T12" fmla="*/ 0 w 241"/>
                <a:gd name="T13" fmla="*/ 0 h 154"/>
                <a:gd name="T14" fmla="*/ 241 w 241"/>
                <a:gd name="T15" fmla="*/ 154 h 154"/>
              </a:gdLst>
              <a:ahLst/>
              <a:cxnLst>
                <a:cxn ang="T8">
                  <a:pos x="T0" y="T1"/>
                </a:cxn>
                <a:cxn ang="T9">
                  <a:pos x="T2" y="T3"/>
                </a:cxn>
                <a:cxn ang="T10">
                  <a:pos x="T4" y="T5"/>
                </a:cxn>
                <a:cxn ang="T11">
                  <a:pos x="T6" y="T7"/>
                </a:cxn>
              </a:cxnLst>
              <a:rect l="T12" t="T13" r="T14" b="T15"/>
              <a:pathLst>
                <a:path w="241" h="154">
                  <a:moveTo>
                    <a:pt x="240" y="153"/>
                  </a:moveTo>
                  <a:lnTo>
                    <a:pt x="240" y="77"/>
                  </a:lnTo>
                  <a:lnTo>
                    <a:pt x="0" y="77"/>
                  </a:lnTo>
                  <a:lnTo>
                    <a:pt x="0" y="0"/>
                  </a:lnTo>
                </a:path>
              </a:pathLst>
            </a:custGeom>
            <a:noFill/>
            <a:ln w="12700" cap="rnd">
              <a:solidFill>
                <a:schemeClr val="tx1"/>
              </a:solidFill>
              <a:round/>
              <a:headEnd type="none" w="sm" len="sm"/>
              <a:tailEnd type="stealth" w="med" len="med"/>
            </a:ln>
          </p:spPr>
          <p:txBody>
            <a:bodyPr/>
            <a:lstStyle/>
            <a:p>
              <a:endParaRPr lang="fr-FR" sz="1108">
                <a:latin typeface="Calibri" charset="0"/>
                <a:ea typeface="Calibri" charset="0"/>
                <a:cs typeface="Calibri" charset="0"/>
              </a:endParaRPr>
            </a:p>
          </p:txBody>
        </p:sp>
        <p:sp>
          <p:nvSpPr>
            <p:cNvPr id="46" name="Freeform 45"/>
            <p:cNvSpPr>
              <a:spLocks/>
            </p:cNvSpPr>
            <p:nvPr/>
          </p:nvSpPr>
          <p:spPr bwMode="auto">
            <a:xfrm>
              <a:off x="3312" y="2640"/>
              <a:ext cx="217" cy="145"/>
            </a:xfrm>
            <a:custGeom>
              <a:avLst/>
              <a:gdLst>
                <a:gd name="T0" fmla="*/ 0 w 217"/>
                <a:gd name="T1" fmla="*/ 144 h 145"/>
                <a:gd name="T2" fmla="*/ 0 w 217"/>
                <a:gd name="T3" fmla="*/ 72 h 145"/>
                <a:gd name="T4" fmla="*/ 216 w 217"/>
                <a:gd name="T5" fmla="*/ 72 h 145"/>
                <a:gd name="T6" fmla="*/ 216 w 217"/>
                <a:gd name="T7" fmla="*/ 0 h 145"/>
                <a:gd name="T8" fmla="*/ 0 60000 65536"/>
                <a:gd name="T9" fmla="*/ 0 60000 65536"/>
                <a:gd name="T10" fmla="*/ 0 60000 65536"/>
                <a:gd name="T11" fmla="*/ 0 60000 65536"/>
                <a:gd name="T12" fmla="*/ 0 w 217"/>
                <a:gd name="T13" fmla="*/ 0 h 145"/>
                <a:gd name="T14" fmla="*/ 217 w 217"/>
                <a:gd name="T15" fmla="*/ 145 h 145"/>
              </a:gdLst>
              <a:ahLst/>
              <a:cxnLst>
                <a:cxn ang="T8">
                  <a:pos x="T0" y="T1"/>
                </a:cxn>
                <a:cxn ang="T9">
                  <a:pos x="T2" y="T3"/>
                </a:cxn>
                <a:cxn ang="T10">
                  <a:pos x="T4" y="T5"/>
                </a:cxn>
                <a:cxn ang="T11">
                  <a:pos x="T6" y="T7"/>
                </a:cxn>
              </a:cxnLst>
              <a:rect l="T12" t="T13" r="T14" b="T15"/>
              <a:pathLst>
                <a:path w="217" h="145">
                  <a:moveTo>
                    <a:pt x="0" y="144"/>
                  </a:moveTo>
                  <a:lnTo>
                    <a:pt x="0" y="72"/>
                  </a:lnTo>
                  <a:lnTo>
                    <a:pt x="216" y="72"/>
                  </a:lnTo>
                  <a:lnTo>
                    <a:pt x="216" y="0"/>
                  </a:lnTo>
                </a:path>
              </a:pathLst>
            </a:custGeom>
            <a:noFill/>
            <a:ln w="12700" cap="rnd">
              <a:solidFill>
                <a:schemeClr val="tx1"/>
              </a:solidFill>
              <a:round/>
              <a:headEnd type="none" w="sm" len="sm"/>
              <a:tailEnd type="stealth" w="med" len="med"/>
            </a:ln>
          </p:spPr>
          <p:txBody>
            <a:bodyPr/>
            <a:lstStyle/>
            <a:p>
              <a:endParaRPr lang="fr-FR" sz="1108">
                <a:latin typeface="Calibri" charset="0"/>
                <a:ea typeface="Calibri" charset="0"/>
                <a:cs typeface="Calibri" charset="0"/>
              </a:endParaRPr>
            </a:p>
          </p:txBody>
        </p:sp>
        <p:sp>
          <p:nvSpPr>
            <p:cNvPr id="47" name="Freeform 46"/>
            <p:cNvSpPr>
              <a:spLocks/>
            </p:cNvSpPr>
            <p:nvPr/>
          </p:nvSpPr>
          <p:spPr bwMode="auto">
            <a:xfrm>
              <a:off x="3600" y="2640"/>
              <a:ext cx="241" cy="154"/>
            </a:xfrm>
            <a:custGeom>
              <a:avLst/>
              <a:gdLst>
                <a:gd name="T0" fmla="*/ 240 w 241"/>
                <a:gd name="T1" fmla="*/ 153 h 154"/>
                <a:gd name="T2" fmla="*/ 240 w 241"/>
                <a:gd name="T3" fmla="*/ 77 h 154"/>
                <a:gd name="T4" fmla="*/ 0 w 241"/>
                <a:gd name="T5" fmla="*/ 77 h 154"/>
                <a:gd name="T6" fmla="*/ 0 w 241"/>
                <a:gd name="T7" fmla="*/ 0 h 154"/>
                <a:gd name="T8" fmla="*/ 0 60000 65536"/>
                <a:gd name="T9" fmla="*/ 0 60000 65536"/>
                <a:gd name="T10" fmla="*/ 0 60000 65536"/>
                <a:gd name="T11" fmla="*/ 0 60000 65536"/>
                <a:gd name="T12" fmla="*/ 0 w 241"/>
                <a:gd name="T13" fmla="*/ 0 h 154"/>
                <a:gd name="T14" fmla="*/ 241 w 241"/>
                <a:gd name="T15" fmla="*/ 154 h 154"/>
              </a:gdLst>
              <a:ahLst/>
              <a:cxnLst>
                <a:cxn ang="T8">
                  <a:pos x="T0" y="T1"/>
                </a:cxn>
                <a:cxn ang="T9">
                  <a:pos x="T2" y="T3"/>
                </a:cxn>
                <a:cxn ang="T10">
                  <a:pos x="T4" y="T5"/>
                </a:cxn>
                <a:cxn ang="T11">
                  <a:pos x="T6" y="T7"/>
                </a:cxn>
              </a:cxnLst>
              <a:rect l="T12" t="T13" r="T14" b="T15"/>
              <a:pathLst>
                <a:path w="241" h="154">
                  <a:moveTo>
                    <a:pt x="240" y="153"/>
                  </a:moveTo>
                  <a:lnTo>
                    <a:pt x="240" y="77"/>
                  </a:lnTo>
                  <a:lnTo>
                    <a:pt x="0" y="77"/>
                  </a:lnTo>
                  <a:lnTo>
                    <a:pt x="0" y="0"/>
                  </a:lnTo>
                </a:path>
              </a:pathLst>
            </a:custGeom>
            <a:noFill/>
            <a:ln w="12700" cap="rnd">
              <a:solidFill>
                <a:schemeClr val="tx1"/>
              </a:solidFill>
              <a:round/>
              <a:headEnd type="none" w="sm" len="sm"/>
              <a:tailEnd type="stealth" w="med" len="med"/>
            </a:ln>
          </p:spPr>
          <p:txBody>
            <a:bodyPr/>
            <a:lstStyle/>
            <a:p>
              <a:endParaRPr lang="fr-FR" sz="1108">
                <a:latin typeface="Calibri" charset="0"/>
                <a:ea typeface="Calibri" charset="0"/>
                <a:cs typeface="Calibri" charset="0"/>
              </a:endParaRPr>
            </a:p>
          </p:txBody>
        </p:sp>
        <p:sp>
          <p:nvSpPr>
            <p:cNvPr id="48" name="Freeform 47"/>
            <p:cNvSpPr>
              <a:spLocks/>
            </p:cNvSpPr>
            <p:nvPr/>
          </p:nvSpPr>
          <p:spPr bwMode="auto">
            <a:xfrm>
              <a:off x="2304" y="1872"/>
              <a:ext cx="217" cy="145"/>
            </a:xfrm>
            <a:custGeom>
              <a:avLst/>
              <a:gdLst>
                <a:gd name="T0" fmla="*/ 0 w 217"/>
                <a:gd name="T1" fmla="*/ 144 h 145"/>
                <a:gd name="T2" fmla="*/ 0 w 217"/>
                <a:gd name="T3" fmla="*/ 72 h 145"/>
                <a:gd name="T4" fmla="*/ 216 w 217"/>
                <a:gd name="T5" fmla="*/ 72 h 145"/>
                <a:gd name="T6" fmla="*/ 216 w 217"/>
                <a:gd name="T7" fmla="*/ 0 h 145"/>
                <a:gd name="T8" fmla="*/ 0 60000 65536"/>
                <a:gd name="T9" fmla="*/ 0 60000 65536"/>
                <a:gd name="T10" fmla="*/ 0 60000 65536"/>
                <a:gd name="T11" fmla="*/ 0 60000 65536"/>
                <a:gd name="T12" fmla="*/ 0 w 217"/>
                <a:gd name="T13" fmla="*/ 0 h 145"/>
                <a:gd name="T14" fmla="*/ 217 w 217"/>
                <a:gd name="T15" fmla="*/ 145 h 145"/>
              </a:gdLst>
              <a:ahLst/>
              <a:cxnLst>
                <a:cxn ang="T8">
                  <a:pos x="T0" y="T1"/>
                </a:cxn>
                <a:cxn ang="T9">
                  <a:pos x="T2" y="T3"/>
                </a:cxn>
                <a:cxn ang="T10">
                  <a:pos x="T4" y="T5"/>
                </a:cxn>
                <a:cxn ang="T11">
                  <a:pos x="T6" y="T7"/>
                </a:cxn>
              </a:cxnLst>
              <a:rect l="T12" t="T13" r="T14" b="T15"/>
              <a:pathLst>
                <a:path w="217" h="145">
                  <a:moveTo>
                    <a:pt x="0" y="144"/>
                  </a:moveTo>
                  <a:lnTo>
                    <a:pt x="0" y="72"/>
                  </a:lnTo>
                  <a:lnTo>
                    <a:pt x="216" y="72"/>
                  </a:lnTo>
                  <a:lnTo>
                    <a:pt x="216" y="0"/>
                  </a:lnTo>
                </a:path>
              </a:pathLst>
            </a:custGeom>
            <a:noFill/>
            <a:ln w="12700" cap="rnd">
              <a:solidFill>
                <a:schemeClr val="tx1"/>
              </a:solidFill>
              <a:round/>
              <a:headEnd type="none" w="sm" len="sm"/>
              <a:tailEnd type="stealth" w="med" len="med"/>
            </a:ln>
          </p:spPr>
          <p:txBody>
            <a:bodyPr/>
            <a:lstStyle/>
            <a:p>
              <a:endParaRPr lang="fr-FR" sz="1108">
                <a:latin typeface="Calibri" charset="0"/>
                <a:ea typeface="Calibri" charset="0"/>
                <a:cs typeface="Calibri" charset="0"/>
              </a:endParaRPr>
            </a:p>
          </p:txBody>
        </p:sp>
        <p:sp>
          <p:nvSpPr>
            <p:cNvPr id="49" name="Freeform 48"/>
            <p:cNvSpPr>
              <a:spLocks/>
            </p:cNvSpPr>
            <p:nvPr/>
          </p:nvSpPr>
          <p:spPr bwMode="auto">
            <a:xfrm>
              <a:off x="2592" y="1872"/>
              <a:ext cx="241" cy="154"/>
            </a:xfrm>
            <a:custGeom>
              <a:avLst/>
              <a:gdLst>
                <a:gd name="T0" fmla="*/ 240 w 241"/>
                <a:gd name="T1" fmla="*/ 153 h 154"/>
                <a:gd name="T2" fmla="*/ 240 w 241"/>
                <a:gd name="T3" fmla="*/ 77 h 154"/>
                <a:gd name="T4" fmla="*/ 0 w 241"/>
                <a:gd name="T5" fmla="*/ 77 h 154"/>
                <a:gd name="T6" fmla="*/ 0 w 241"/>
                <a:gd name="T7" fmla="*/ 0 h 154"/>
                <a:gd name="T8" fmla="*/ 0 60000 65536"/>
                <a:gd name="T9" fmla="*/ 0 60000 65536"/>
                <a:gd name="T10" fmla="*/ 0 60000 65536"/>
                <a:gd name="T11" fmla="*/ 0 60000 65536"/>
                <a:gd name="T12" fmla="*/ 0 w 241"/>
                <a:gd name="T13" fmla="*/ 0 h 154"/>
                <a:gd name="T14" fmla="*/ 241 w 241"/>
                <a:gd name="T15" fmla="*/ 154 h 154"/>
              </a:gdLst>
              <a:ahLst/>
              <a:cxnLst>
                <a:cxn ang="T8">
                  <a:pos x="T0" y="T1"/>
                </a:cxn>
                <a:cxn ang="T9">
                  <a:pos x="T2" y="T3"/>
                </a:cxn>
                <a:cxn ang="T10">
                  <a:pos x="T4" y="T5"/>
                </a:cxn>
                <a:cxn ang="T11">
                  <a:pos x="T6" y="T7"/>
                </a:cxn>
              </a:cxnLst>
              <a:rect l="T12" t="T13" r="T14" b="T15"/>
              <a:pathLst>
                <a:path w="241" h="154">
                  <a:moveTo>
                    <a:pt x="240" y="153"/>
                  </a:moveTo>
                  <a:lnTo>
                    <a:pt x="240" y="77"/>
                  </a:lnTo>
                  <a:lnTo>
                    <a:pt x="0" y="77"/>
                  </a:lnTo>
                  <a:lnTo>
                    <a:pt x="0" y="0"/>
                  </a:lnTo>
                </a:path>
              </a:pathLst>
            </a:custGeom>
            <a:noFill/>
            <a:ln w="12700" cap="rnd">
              <a:solidFill>
                <a:schemeClr val="tx1"/>
              </a:solidFill>
              <a:round/>
              <a:headEnd type="none" w="sm" len="sm"/>
              <a:tailEnd type="stealth" w="med" len="med"/>
            </a:ln>
          </p:spPr>
          <p:txBody>
            <a:bodyPr/>
            <a:lstStyle/>
            <a:p>
              <a:endParaRPr lang="fr-FR" sz="1108">
                <a:latin typeface="Calibri" charset="0"/>
                <a:ea typeface="Calibri" charset="0"/>
                <a:cs typeface="Calibri" charset="0"/>
              </a:endParaRPr>
            </a:p>
          </p:txBody>
        </p:sp>
        <p:sp>
          <p:nvSpPr>
            <p:cNvPr id="50" name="Line 49"/>
            <p:cNvSpPr>
              <a:spLocks noChangeShapeType="1"/>
            </p:cNvSpPr>
            <p:nvPr/>
          </p:nvSpPr>
          <p:spPr bwMode="auto">
            <a:xfrm flipV="1">
              <a:off x="2544" y="1440"/>
              <a:ext cx="0" cy="96"/>
            </a:xfrm>
            <a:prstGeom prst="line">
              <a:avLst/>
            </a:prstGeom>
            <a:noFill/>
            <a:ln w="12700">
              <a:solidFill>
                <a:schemeClr val="tx1"/>
              </a:solidFill>
              <a:round/>
              <a:headEnd type="none" w="sm" len="sm"/>
              <a:tailEnd type="stealth" w="med" len="med"/>
            </a:ln>
          </p:spPr>
          <p:txBody>
            <a:bodyPr/>
            <a:lstStyle/>
            <a:p>
              <a:endParaRPr lang="en-US" sz="1108">
                <a:latin typeface="Calibri" charset="0"/>
                <a:ea typeface="Calibri" charset="0"/>
                <a:cs typeface="Calibri" charset="0"/>
              </a:endParaRPr>
            </a:p>
          </p:txBody>
        </p:sp>
        <p:sp>
          <p:nvSpPr>
            <p:cNvPr id="51" name="Rectangle 50"/>
            <p:cNvSpPr>
              <a:spLocks noChangeArrowheads="1"/>
            </p:cNvSpPr>
            <p:nvPr/>
          </p:nvSpPr>
          <p:spPr bwMode="auto">
            <a:xfrm>
              <a:off x="4608" y="1152"/>
              <a:ext cx="816" cy="264"/>
            </a:xfrm>
            <a:prstGeom prst="rect">
              <a:avLst/>
            </a:prstGeom>
            <a:noFill/>
            <a:ln w="9525">
              <a:noFill/>
              <a:miter lim="800000"/>
              <a:headEnd/>
              <a:tailEnd/>
            </a:ln>
          </p:spPr>
          <p:txBody>
            <a:bodyPr lIns="84992" tIns="42497" rIns="84992" bIns="42497">
              <a:spAutoFit/>
            </a:bodyPr>
            <a:lstStyle/>
            <a:p>
              <a:pPr algn="l" eaLnBrk="0" hangingPunct="0">
                <a:spcBef>
                  <a:spcPct val="50000"/>
                </a:spcBef>
              </a:pPr>
              <a:r>
                <a:rPr lang="en-US" sz="1292">
                  <a:latin typeface="Calibri" charset="0"/>
                  <a:ea typeface="Calibri" charset="0"/>
                  <a:cs typeface="Calibri" charset="0"/>
                </a:rPr>
                <a:t>final index</a:t>
              </a:r>
            </a:p>
          </p:txBody>
        </p:sp>
        <p:sp>
          <p:nvSpPr>
            <p:cNvPr id="52" name="Rectangle 51"/>
            <p:cNvSpPr>
              <a:spLocks noChangeArrowheads="1"/>
            </p:cNvSpPr>
            <p:nvPr/>
          </p:nvSpPr>
          <p:spPr bwMode="auto">
            <a:xfrm>
              <a:off x="4560" y="3599"/>
              <a:ext cx="912" cy="264"/>
            </a:xfrm>
            <a:prstGeom prst="rect">
              <a:avLst/>
            </a:prstGeom>
            <a:noFill/>
            <a:ln w="9525">
              <a:noFill/>
              <a:miter lim="800000"/>
              <a:headEnd/>
              <a:tailEnd/>
            </a:ln>
          </p:spPr>
          <p:txBody>
            <a:bodyPr lIns="84992" tIns="42497" rIns="84992" bIns="42497">
              <a:spAutoFit/>
            </a:bodyPr>
            <a:lstStyle/>
            <a:p>
              <a:pPr algn="l" eaLnBrk="0" hangingPunct="0">
                <a:spcBef>
                  <a:spcPct val="50000"/>
                </a:spcBef>
              </a:pPr>
              <a:r>
                <a:rPr lang="en-US" sz="1292">
                  <a:latin typeface="Calibri" charset="0"/>
                  <a:ea typeface="Calibri" charset="0"/>
                  <a:cs typeface="Calibri" charset="0"/>
                </a:rPr>
                <a:t>initial indices</a:t>
              </a:r>
            </a:p>
          </p:txBody>
        </p:sp>
        <p:sp>
          <p:nvSpPr>
            <p:cNvPr id="53" name="Rectangle 52"/>
            <p:cNvSpPr>
              <a:spLocks noChangeArrowheads="1"/>
            </p:cNvSpPr>
            <p:nvPr/>
          </p:nvSpPr>
          <p:spPr bwMode="auto">
            <a:xfrm>
              <a:off x="4608" y="3168"/>
              <a:ext cx="912" cy="264"/>
            </a:xfrm>
            <a:prstGeom prst="rect">
              <a:avLst/>
            </a:prstGeom>
            <a:noFill/>
            <a:ln w="9525">
              <a:noFill/>
              <a:miter lim="800000"/>
              <a:headEnd/>
              <a:tailEnd/>
            </a:ln>
          </p:spPr>
          <p:txBody>
            <a:bodyPr lIns="84992" tIns="42497" rIns="84992" bIns="42497">
              <a:spAutoFit/>
            </a:bodyPr>
            <a:lstStyle/>
            <a:p>
              <a:pPr algn="l" eaLnBrk="0" hangingPunct="0">
                <a:spcBef>
                  <a:spcPct val="50000"/>
                </a:spcBef>
              </a:pPr>
              <a:r>
                <a:rPr lang="en-US" sz="1292">
                  <a:latin typeface="Calibri" charset="0"/>
                  <a:ea typeface="Calibri" charset="0"/>
                  <a:cs typeface="Calibri" charset="0"/>
                </a:rPr>
                <a:t>level 1</a:t>
              </a:r>
            </a:p>
          </p:txBody>
        </p:sp>
        <p:sp>
          <p:nvSpPr>
            <p:cNvPr id="54" name="Rectangle 53"/>
            <p:cNvSpPr>
              <a:spLocks noChangeArrowheads="1"/>
            </p:cNvSpPr>
            <p:nvPr/>
          </p:nvSpPr>
          <p:spPr bwMode="auto">
            <a:xfrm>
              <a:off x="4608" y="2401"/>
              <a:ext cx="912" cy="264"/>
            </a:xfrm>
            <a:prstGeom prst="rect">
              <a:avLst/>
            </a:prstGeom>
            <a:noFill/>
            <a:ln w="9525">
              <a:noFill/>
              <a:miter lim="800000"/>
              <a:headEnd/>
              <a:tailEnd/>
            </a:ln>
          </p:spPr>
          <p:txBody>
            <a:bodyPr lIns="84992" tIns="42497" rIns="84992" bIns="42497">
              <a:spAutoFit/>
            </a:bodyPr>
            <a:lstStyle/>
            <a:p>
              <a:pPr algn="l" eaLnBrk="0" hangingPunct="0">
                <a:spcBef>
                  <a:spcPct val="50000"/>
                </a:spcBef>
              </a:pPr>
              <a:r>
                <a:rPr lang="en-US" sz="1292">
                  <a:latin typeface="Calibri" charset="0"/>
                  <a:ea typeface="Calibri" charset="0"/>
                  <a:cs typeface="Calibri" charset="0"/>
                </a:rPr>
                <a:t>level 2</a:t>
              </a:r>
            </a:p>
          </p:txBody>
        </p:sp>
        <p:sp>
          <p:nvSpPr>
            <p:cNvPr id="55" name="Rectangle 54"/>
            <p:cNvSpPr>
              <a:spLocks noChangeArrowheads="1"/>
            </p:cNvSpPr>
            <p:nvPr/>
          </p:nvSpPr>
          <p:spPr bwMode="auto">
            <a:xfrm>
              <a:off x="4608" y="1632"/>
              <a:ext cx="912" cy="264"/>
            </a:xfrm>
            <a:prstGeom prst="rect">
              <a:avLst/>
            </a:prstGeom>
            <a:noFill/>
            <a:ln w="9525">
              <a:noFill/>
              <a:miter lim="800000"/>
              <a:headEnd/>
              <a:tailEnd/>
            </a:ln>
          </p:spPr>
          <p:txBody>
            <a:bodyPr lIns="84992" tIns="42497" rIns="84992" bIns="42497">
              <a:spAutoFit/>
            </a:bodyPr>
            <a:lstStyle/>
            <a:p>
              <a:pPr algn="l" eaLnBrk="0" hangingPunct="0">
                <a:spcBef>
                  <a:spcPct val="50000"/>
                </a:spcBef>
              </a:pPr>
              <a:r>
                <a:rPr lang="en-US" sz="1292">
                  <a:latin typeface="Calibri" charset="0"/>
                  <a:ea typeface="Calibri" charset="0"/>
                  <a:cs typeface="Calibri" charset="0"/>
                </a:rPr>
                <a:t>level 3</a:t>
              </a:r>
            </a:p>
          </p:txBody>
        </p:sp>
        <p:sp>
          <p:nvSpPr>
            <p:cNvPr id="56" name="Line 55"/>
            <p:cNvSpPr>
              <a:spLocks noChangeShapeType="1"/>
            </p:cNvSpPr>
            <p:nvPr/>
          </p:nvSpPr>
          <p:spPr bwMode="auto">
            <a:xfrm flipV="1">
              <a:off x="1008" y="3072"/>
              <a:ext cx="0" cy="96"/>
            </a:xfrm>
            <a:prstGeom prst="line">
              <a:avLst/>
            </a:prstGeom>
            <a:noFill/>
            <a:ln w="12700">
              <a:solidFill>
                <a:schemeClr val="tx1"/>
              </a:solidFill>
              <a:round/>
              <a:headEnd type="none" w="sm" len="sm"/>
              <a:tailEnd type="stealth" w="med" len="med"/>
            </a:ln>
          </p:spPr>
          <p:txBody>
            <a:bodyPr/>
            <a:lstStyle/>
            <a:p>
              <a:endParaRPr lang="en-US" sz="1108">
                <a:latin typeface="Calibri" charset="0"/>
                <a:ea typeface="Calibri" charset="0"/>
                <a:cs typeface="Calibri" charset="0"/>
              </a:endParaRPr>
            </a:p>
          </p:txBody>
        </p:sp>
        <p:sp>
          <p:nvSpPr>
            <p:cNvPr id="57" name="Line 56"/>
            <p:cNvSpPr>
              <a:spLocks noChangeShapeType="1"/>
            </p:cNvSpPr>
            <p:nvPr/>
          </p:nvSpPr>
          <p:spPr bwMode="auto">
            <a:xfrm flipV="1">
              <a:off x="2016" y="3072"/>
              <a:ext cx="0" cy="96"/>
            </a:xfrm>
            <a:prstGeom prst="line">
              <a:avLst/>
            </a:prstGeom>
            <a:noFill/>
            <a:ln w="12700">
              <a:solidFill>
                <a:schemeClr val="tx1"/>
              </a:solidFill>
              <a:round/>
              <a:headEnd type="none" w="sm" len="sm"/>
              <a:tailEnd type="stealth" w="med" len="med"/>
            </a:ln>
          </p:spPr>
          <p:txBody>
            <a:bodyPr/>
            <a:lstStyle/>
            <a:p>
              <a:endParaRPr lang="en-US" sz="1108">
                <a:latin typeface="Calibri" charset="0"/>
                <a:ea typeface="Calibri" charset="0"/>
                <a:cs typeface="Calibri" charset="0"/>
              </a:endParaRPr>
            </a:p>
          </p:txBody>
        </p:sp>
        <p:sp>
          <p:nvSpPr>
            <p:cNvPr id="58" name="Line 57"/>
            <p:cNvSpPr>
              <a:spLocks noChangeShapeType="1"/>
            </p:cNvSpPr>
            <p:nvPr/>
          </p:nvSpPr>
          <p:spPr bwMode="auto">
            <a:xfrm flipV="1">
              <a:off x="3600" y="2256"/>
              <a:ext cx="0" cy="96"/>
            </a:xfrm>
            <a:prstGeom prst="line">
              <a:avLst/>
            </a:prstGeom>
            <a:noFill/>
            <a:ln w="12700">
              <a:solidFill>
                <a:schemeClr val="tx1"/>
              </a:solidFill>
              <a:round/>
              <a:headEnd type="none" w="sm" len="sm"/>
              <a:tailEnd type="stealth" w="med" len="med"/>
            </a:ln>
          </p:spPr>
          <p:txBody>
            <a:bodyPr/>
            <a:lstStyle/>
            <a:p>
              <a:endParaRPr lang="en-US" sz="1108">
                <a:latin typeface="Calibri" charset="0"/>
                <a:ea typeface="Calibri" charset="0"/>
                <a:cs typeface="Calibri" charset="0"/>
              </a:endParaRPr>
            </a:p>
          </p:txBody>
        </p:sp>
        <p:sp>
          <p:nvSpPr>
            <p:cNvPr id="59" name="Line 58"/>
            <p:cNvSpPr>
              <a:spLocks noChangeShapeType="1"/>
            </p:cNvSpPr>
            <p:nvPr/>
          </p:nvSpPr>
          <p:spPr bwMode="auto">
            <a:xfrm flipV="1">
              <a:off x="1536" y="2256"/>
              <a:ext cx="0" cy="96"/>
            </a:xfrm>
            <a:prstGeom prst="line">
              <a:avLst/>
            </a:prstGeom>
            <a:noFill/>
            <a:ln w="12700">
              <a:solidFill>
                <a:schemeClr val="tx1"/>
              </a:solidFill>
              <a:round/>
              <a:headEnd type="none" w="sm" len="sm"/>
              <a:tailEnd type="stealth" w="med" len="med"/>
            </a:ln>
          </p:spPr>
          <p:txBody>
            <a:bodyPr/>
            <a:lstStyle/>
            <a:p>
              <a:endParaRPr lang="en-US" sz="1108">
                <a:latin typeface="Calibri" charset="0"/>
                <a:ea typeface="Calibri" charset="0"/>
                <a:cs typeface="Calibri" charset="0"/>
              </a:endParaRPr>
            </a:p>
          </p:txBody>
        </p:sp>
        <p:sp>
          <p:nvSpPr>
            <p:cNvPr id="60" name="Line 59"/>
            <p:cNvSpPr>
              <a:spLocks noChangeShapeType="1"/>
            </p:cNvSpPr>
            <p:nvPr/>
          </p:nvSpPr>
          <p:spPr bwMode="auto">
            <a:xfrm flipV="1">
              <a:off x="4032" y="3072"/>
              <a:ext cx="0" cy="96"/>
            </a:xfrm>
            <a:prstGeom prst="line">
              <a:avLst/>
            </a:prstGeom>
            <a:noFill/>
            <a:ln w="12700">
              <a:solidFill>
                <a:schemeClr val="tx1"/>
              </a:solidFill>
              <a:round/>
              <a:headEnd type="none" w="sm" len="sm"/>
              <a:tailEnd type="stealth" w="med" len="med"/>
            </a:ln>
          </p:spPr>
          <p:txBody>
            <a:bodyPr/>
            <a:lstStyle/>
            <a:p>
              <a:endParaRPr lang="en-US" sz="1108">
                <a:latin typeface="Calibri" charset="0"/>
                <a:ea typeface="Calibri" charset="0"/>
                <a:cs typeface="Calibri" charset="0"/>
              </a:endParaRPr>
            </a:p>
          </p:txBody>
        </p:sp>
        <p:sp>
          <p:nvSpPr>
            <p:cNvPr id="61" name="Line 60"/>
            <p:cNvSpPr>
              <a:spLocks noChangeShapeType="1"/>
            </p:cNvSpPr>
            <p:nvPr/>
          </p:nvSpPr>
          <p:spPr bwMode="auto">
            <a:xfrm flipV="1">
              <a:off x="3120" y="3072"/>
              <a:ext cx="0" cy="96"/>
            </a:xfrm>
            <a:prstGeom prst="line">
              <a:avLst/>
            </a:prstGeom>
            <a:noFill/>
            <a:ln w="12700">
              <a:solidFill>
                <a:schemeClr val="tx1"/>
              </a:solidFill>
              <a:round/>
              <a:headEnd type="none" w="sm" len="sm"/>
              <a:tailEnd type="stealth" w="med" len="med"/>
            </a:ln>
          </p:spPr>
          <p:txBody>
            <a:bodyPr/>
            <a:lstStyle/>
            <a:p>
              <a:endParaRPr lang="en-US" sz="1108">
                <a:latin typeface="Calibri" charset="0"/>
                <a:ea typeface="Calibri" charset="0"/>
                <a:cs typeface="Calibri" charset="0"/>
              </a:endParaRPr>
            </a:p>
          </p:txBody>
        </p:sp>
      </p:grpSp>
      <p:sp>
        <p:nvSpPr>
          <p:cNvPr id="62" name="Rectangle 13"/>
          <p:cNvSpPr>
            <a:spLocks noChangeArrowheads="1"/>
          </p:cNvSpPr>
          <p:nvPr/>
        </p:nvSpPr>
        <p:spPr bwMode="auto">
          <a:xfrm>
            <a:off x="1049148" y="5290130"/>
            <a:ext cx="465075" cy="369876"/>
          </a:xfrm>
          <a:prstGeom prst="rect">
            <a:avLst/>
          </a:prstGeom>
          <a:solidFill>
            <a:schemeClr val="bg1"/>
          </a:solidFill>
          <a:ln w="12700">
            <a:solidFill>
              <a:schemeClr val="tx1"/>
            </a:solidFill>
            <a:miter lim="800000"/>
            <a:headEnd/>
            <a:tailEnd/>
          </a:ln>
        </p:spPr>
        <p:txBody>
          <a:bodyPr lIns="84992" tIns="42497" rIns="84992" bIns="42497">
            <a:spAutoFit/>
          </a:bodyPr>
          <a:lstStyle/>
          <a:p>
            <a:pPr algn="l" eaLnBrk="0" hangingPunct="0">
              <a:spcBef>
                <a:spcPct val="50000"/>
              </a:spcBef>
            </a:pPr>
            <a:r>
              <a:rPr lang="en-US" sz="1846" b="1" dirty="0">
                <a:latin typeface="Calibri" charset="0"/>
                <a:ea typeface="Calibri" charset="0"/>
                <a:cs typeface="Calibri" charset="0"/>
              </a:rPr>
              <a:t>D </a:t>
            </a:r>
            <a:r>
              <a:rPr lang="en-US" sz="1846" b="1" baseline="-25000" dirty="0">
                <a:latin typeface="Calibri" charset="0"/>
                <a:ea typeface="Calibri" charset="0"/>
                <a:cs typeface="Calibri" charset="0"/>
              </a:rPr>
              <a:t>1</a:t>
            </a:r>
          </a:p>
        </p:txBody>
      </p:sp>
      <p:sp>
        <p:nvSpPr>
          <p:cNvPr id="63" name="Rectangle 13"/>
          <p:cNvSpPr>
            <a:spLocks noChangeArrowheads="1"/>
          </p:cNvSpPr>
          <p:nvPr/>
        </p:nvSpPr>
        <p:spPr bwMode="auto">
          <a:xfrm>
            <a:off x="1713838" y="5290130"/>
            <a:ext cx="465075" cy="369876"/>
          </a:xfrm>
          <a:prstGeom prst="rect">
            <a:avLst/>
          </a:prstGeom>
          <a:solidFill>
            <a:schemeClr val="bg1"/>
          </a:solidFill>
          <a:ln w="12700">
            <a:solidFill>
              <a:schemeClr val="tx1"/>
            </a:solidFill>
            <a:miter lim="800000"/>
            <a:headEnd/>
            <a:tailEnd/>
          </a:ln>
        </p:spPr>
        <p:txBody>
          <a:bodyPr lIns="84992" tIns="42497" rIns="84992" bIns="42497">
            <a:spAutoFit/>
          </a:bodyPr>
          <a:lstStyle/>
          <a:p>
            <a:pPr algn="l" eaLnBrk="0" hangingPunct="0">
              <a:spcBef>
                <a:spcPct val="50000"/>
              </a:spcBef>
            </a:pPr>
            <a:r>
              <a:rPr lang="en-US" sz="1846" b="1" dirty="0">
                <a:latin typeface="Calibri" charset="0"/>
                <a:ea typeface="Calibri" charset="0"/>
                <a:cs typeface="Calibri" charset="0"/>
              </a:rPr>
              <a:t>D </a:t>
            </a:r>
            <a:r>
              <a:rPr lang="en-US" sz="1846" b="1" baseline="-25000" dirty="0">
                <a:latin typeface="Calibri" charset="0"/>
                <a:ea typeface="Calibri" charset="0"/>
                <a:cs typeface="Calibri" charset="0"/>
              </a:rPr>
              <a:t>2</a:t>
            </a:r>
          </a:p>
        </p:txBody>
      </p:sp>
      <p:sp>
        <p:nvSpPr>
          <p:cNvPr id="64" name="Rectangle 13"/>
          <p:cNvSpPr>
            <a:spLocks noChangeArrowheads="1"/>
          </p:cNvSpPr>
          <p:nvPr/>
        </p:nvSpPr>
        <p:spPr bwMode="auto">
          <a:xfrm>
            <a:off x="2511465" y="5290130"/>
            <a:ext cx="465075" cy="369876"/>
          </a:xfrm>
          <a:prstGeom prst="rect">
            <a:avLst/>
          </a:prstGeom>
          <a:solidFill>
            <a:schemeClr val="bg1"/>
          </a:solidFill>
          <a:ln w="12700">
            <a:solidFill>
              <a:schemeClr val="tx1"/>
            </a:solidFill>
            <a:miter lim="800000"/>
            <a:headEnd/>
            <a:tailEnd/>
          </a:ln>
        </p:spPr>
        <p:txBody>
          <a:bodyPr lIns="84992" tIns="42497" rIns="84992" bIns="42497">
            <a:spAutoFit/>
          </a:bodyPr>
          <a:lstStyle/>
          <a:p>
            <a:pPr algn="l" eaLnBrk="0" hangingPunct="0">
              <a:spcBef>
                <a:spcPct val="50000"/>
              </a:spcBef>
            </a:pPr>
            <a:r>
              <a:rPr lang="en-US" sz="1846" b="1" dirty="0">
                <a:latin typeface="Calibri" charset="0"/>
                <a:ea typeface="Calibri" charset="0"/>
                <a:cs typeface="Calibri" charset="0"/>
              </a:rPr>
              <a:t>D </a:t>
            </a:r>
            <a:r>
              <a:rPr lang="en-US" sz="1846" b="1" baseline="-25000" dirty="0">
                <a:latin typeface="Calibri" charset="0"/>
                <a:ea typeface="Calibri" charset="0"/>
                <a:cs typeface="Calibri" charset="0"/>
              </a:rPr>
              <a:t>3</a:t>
            </a:r>
          </a:p>
        </p:txBody>
      </p:sp>
      <p:sp>
        <p:nvSpPr>
          <p:cNvPr id="65" name="Rectangle 13"/>
          <p:cNvSpPr>
            <a:spLocks noChangeArrowheads="1"/>
          </p:cNvSpPr>
          <p:nvPr/>
        </p:nvSpPr>
        <p:spPr bwMode="auto">
          <a:xfrm>
            <a:off x="3176154" y="5290130"/>
            <a:ext cx="465075" cy="369876"/>
          </a:xfrm>
          <a:prstGeom prst="rect">
            <a:avLst/>
          </a:prstGeom>
          <a:solidFill>
            <a:schemeClr val="bg1"/>
          </a:solidFill>
          <a:ln w="12700">
            <a:solidFill>
              <a:schemeClr val="tx1"/>
            </a:solidFill>
            <a:miter lim="800000"/>
            <a:headEnd/>
            <a:tailEnd/>
          </a:ln>
        </p:spPr>
        <p:txBody>
          <a:bodyPr lIns="84992" tIns="42497" rIns="84992" bIns="42497">
            <a:spAutoFit/>
          </a:bodyPr>
          <a:lstStyle/>
          <a:p>
            <a:pPr algn="l" eaLnBrk="0" hangingPunct="0">
              <a:spcBef>
                <a:spcPct val="50000"/>
              </a:spcBef>
            </a:pPr>
            <a:r>
              <a:rPr lang="en-US" sz="1846" b="1" dirty="0">
                <a:latin typeface="Calibri" charset="0"/>
                <a:ea typeface="Calibri" charset="0"/>
                <a:cs typeface="Calibri" charset="0"/>
              </a:rPr>
              <a:t>D </a:t>
            </a:r>
            <a:r>
              <a:rPr lang="en-US" sz="1846" b="1" baseline="-25000" dirty="0">
                <a:latin typeface="Calibri" charset="0"/>
                <a:ea typeface="Calibri" charset="0"/>
                <a:cs typeface="Calibri" charset="0"/>
              </a:rPr>
              <a:t>4</a:t>
            </a:r>
          </a:p>
        </p:txBody>
      </p:sp>
      <p:sp>
        <p:nvSpPr>
          <p:cNvPr id="66" name="Rectangle 13"/>
          <p:cNvSpPr>
            <a:spLocks noChangeArrowheads="1"/>
          </p:cNvSpPr>
          <p:nvPr/>
        </p:nvSpPr>
        <p:spPr bwMode="auto">
          <a:xfrm>
            <a:off x="3973781" y="5290130"/>
            <a:ext cx="465075" cy="369876"/>
          </a:xfrm>
          <a:prstGeom prst="rect">
            <a:avLst/>
          </a:prstGeom>
          <a:solidFill>
            <a:schemeClr val="bg1"/>
          </a:solidFill>
          <a:ln w="12700">
            <a:solidFill>
              <a:schemeClr val="tx1"/>
            </a:solidFill>
            <a:miter lim="800000"/>
            <a:headEnd/>
            <a:tailEnd/>
          </a:ln>
        </p:spPr>
        <p:txBody>
          <a:bodyPr lIns="84992" tIns="42497" rIns="84992" bIns="42497">
            <a:spAutoFit/>
          </a:bodyPr>
          <a:lstStyle/>
          <a:p>
            <a:pPr algn="l" eaLnBrk="0" hangingPunct="0">
              <a:spcBef>
                <a:spcPct val="50000"/>
              </a:spcBef>
            </a:pPr>
            <a:r>
              <a:rPr lang="en-US" sz="1846" b="1" dirty="0">
                <a:latin typeface="Calibri" charset="0"/>
                <a:ea typeface="Calibri" charset="0"/>
                <a:cs typeface="Calibri" charset="0"/>
              </a:rPr>
              <a:t>D </a:t>
            </a:r>
            <a:r>
              <a:rPr lang="en-US" sz="1846" b="1" baseline="-25000" dirty="0">
                <a:latin typeface="Calibri" charset="0"/>
                <a:ea typeface="Calibri" charset="0"/>
                <a:cs typeface="Calibri" charset="0"/>
              </a:rPr>
              <a:t>5</a:t>
            </a:r>
          </a:p>
        </p:txBody>
      </p:sp>
      <p:sp>
        <p:nvSpPr>
          <p:cNvPr id="67" name="Rectangle 13"/>
          <p:cNvSpPr>
            <a:spLocks noChangeArrowheads="1"/>
          </p:cNvSpPr>
          <p:nvPr/>
        </p:nvSpPr>
        <p:spPr bwMode="auto">
          <a:xfrm>
            <a:off x="4638470" y="5290130"/>
            <a:ext cx="465075" cy="369876"/>
          </a:xfrm>
          <a:prstGeom prst="rect">
            <a:avLst/>
          </a:prstGeom>
          <a:solidFill>
            <a:schemeClr val="bg1"/>
          </a:solidFill>
          <a:ln w="12700">
            <a:solidFill>
              <a:schemeClr val="tx1"/>
            </a:solidFill>
            <a:miter lim="800000"/>
            <a:headEnd/>
            <a:tailEnd/>
          </a:ln>
        </p:spPr>
        <p:txBody>
          <a:bodyPr lIns="84992" tIns="42497" rIns="84992" bIns="42497">
            <a:spAutoFit/>
          </a:bodyPr>
          <a:lstStyle/>
          <a:p>
            <a:pPr algn="l" eaLnBrk="0" hangingPunct="0">
              <a:spcBef>
                <a:spcPct val="50000"/>
              </a:spcBef>
            </a:pPr>
            <a:r>
              <a:rPr lang="en-US" sz="1846" b="1" dirty="0">
                <a:latin typeface="Calibri" charset="0"/>
                <a:ea typeface="Calibri" charset="0"/>
                <a:cs typeface="Calibri" charset="0"/>
              </a:rPr>
              <a:t>D </a:t>
            </a:r>
            <a:r>
              <a:rPr lang="en-US" sz="1846" b="1" baseline="-25000" dirty="0">
                <a:latin typeface="Calibri" charset="0"/>
                <a:ea typeface="Calibri" charset="0"/>
                <a:cs typeface="Calibri" charset="0"/>
              </a:rPr>
              <a:t>6</a:t>
            </a:r>
          </a:p>
        </p:txBody>
      </p:sp>
      <p:sp>
        <p:nvSpPr>
          <p:cNvPr id="68" name="Rectangle 13"/>
          <p:cNvSpPr>
            <a:spLocks noChangeArrowheads="1"/>
          </p:cNvSpPr>
          <p:nvPr/>
        </p:nvSpPr>
        <p:spPr bwMode="auto">
          <a:xfrm>
            <a:off x="5369628" y="5290130"/>
            <a:ext cx="465075" cy="369876"/>
          </a:xfrm>
          <a:prstGeom prst="rect">
            <a:avLst/>
          </a:prstGeom>
          <a:solidFill>
            <a:schemeClr val="bg1"/>
          </a:solidFill>
          <a:ln w="12700">
            <a:solidFill>
              <a:schemeClr val="tx1"/>
            </a:solidFill>
            <a:miter lim="800000"/>
            <a:headEnd/>
            <a:tailEnd/>
          </a:ln>
        </p:spPr>
        <p:txBody>
          <a:bodyPr lIns="84992" tIns="42497" rIns="84992" bIns="42497">
            <a:spAutoFit/>
          </a:bodyPr>
          <a:lstStyle/>
          <a:p>
            <a:pPr algn="l" eaLnBrk="0" hangingPunct="0">
              <a:spcBef>
                <a:spcPct val="50000"/>
              </a:spcBef>
            </a:pPr>
            <a:r>
              <a:rPr lang="en-US" sz="1846" b="1" dirty="0">
                <a:latin typeface="Calibri" charset="0"/>
                <a:ea typeface="Calibri" charset="0"/>
                <a:cs typeface="Calibri" charset="0"/>
              </a:rPr>
              <a:t>D </a:t>
            </a:r>
            <a:r>
              <a:rPr lang="en-US" sz="1846" b="1" baseline="-25000" dirty="0">
                <a:latin typeface="Calibri" charset="0"/>
                <a:ea typeface="Calibri" charset="0"/>
                <a:cs typeface="Calibri" charset="0"/>
              </a:rPr>
              <a:t>7</a:t>
            </a:r>
          </a:p>
        </p:txBody>
      </p:sp>
      <p:sp>
        <p:nvSpPr>
          <p:cNvPr id="69" name="Rectangle 13"/>
          <p:cNvSpPr>
            <a:spLocks noChangeArrowheads="1"/>
          </p:cNvSpPr>
          <p:nvPr/>
        </p:nvSpPr>
        <p:spPr bwMode="auto">
          <a:xfrm>
            <a:off x="6034318" y="5290130"/>
            <a:ext cx="465075" cy="369876"/>
          </a:xfrm>
          <a:prstGeom prst="rect">
            <a:avLst/>
          </a:prstGeom>
          <a:solidFill>
            <a:schemeClr val="bg1"/>
          </a:solidFill>
          <a:ln w="12700">
            <a:solidFill>
              <a:schemeClr val="tx1"/>
            </a:solidFill>
            <a:miter lim="800000"/>
            <a:headEnd/>
            <a:tailEnd/>
          </a:ln>
        </p:spPr>
        <p:txBody>
          <a:bodyPr lIns="84992" tIns="42497" rIns="84992" bIns="42497">
            <a:spAutoFit/>
          </a:bodyPr>
          <a:lstStyle/>
          <a:p>
            <a:pPr algn="l" eaLnBrk="0" hangingPunct="0">
              <a:spcBef>
                <a:spcPct val="50000"/>
              </a:spcBef>
            </a:pPr>
            <a:r>
              <a:rPr lang="en-US" sz="1846" b="1" dirty="0">
                <a:latin typeface="Calibri" charset="0"/>
                <a:ea typeface="Calibri" charset="0"/>
                <a:cs typeface="Calibri" charset="0"/>
              </a:rPr>
              <a:t>D </a:t>
            </a:r>
            <a:r>
              <a:rPr lang="en-US" sz="1846" b="1" baseline="-25000" dirty="0">
                <a:latin typeface="Calibri" charset="0"/>
                <a:ea typeface="Calibri" charset="0"/>
                <a:cs typeface="Calibri" charset="0"/>
              </a:rPr>
              <a:t>8</a:t>
            </a:r>
          </a:p>
        </p:txBody>
      </p:sp>
      <p:sp>
        <p:nvSpPr>
          <p:cNvPr id="3" name="Rectangle 2">
            <a:extLst>
              <a:ext uri="{FF2B5EF4-FFF2-40B4-BE49-F238E27FC236}">
                <a16:creationId xmlns:a16="http://schemas.microsoft.com/office/drawing/2014/main" id="{B66445EB-3D94-4A4C-BBCF-E42CBF7AA39A}"/>
              </a:ext>
            </a:extLst>
          </p:cNvPr>
          <p:cNvSpPr/>
          <p:nvPr/>
        </p:nvSpPr>
        <p:spPr>
          <a:xfrm>
            <a:off x="167355" y="1434275"/>
            <a:ext cx="4709687" cy="490134"/>
          </a:xfrm>
          <a:prstGeom prst="rect">
            <a:avLst/>
          </a:prstGeom>
        </p:spPr>
        <p:txBody>
          <a:bodyPr wrap="none">
            <a:spAutoFit/>
          </a:bodyPr>
          <a:lstStyle/>
          <a:p>
            <a:r>
              <a:rPr lang="en-GB" sz="2585">
                <a:latin typeface="Calibri"/>
                <a:ea typeface="ＭＳ Ｐゴシック" pitchFamily="34" charset="-128"/>
                <a:cs typeface="Calibri"/>
              </a:rPr>
              <a:t>BSBI: Blocked sort-based Indexing</a:t>
            </a:r>
            <a:endParaRPr lang="en-US" sz="2585">
              <a:latin typeface="Calibri"/>
              <a:ea typeface="ＭＳ Ｐゴシック" pitchFamily="34" charset="-128"/>
              <a:cs typeface="Calibri"/>
            </a:endParaRPr>
          </a:p>
        </p:txBody>
      </p:sp>
    </p:spTree>
    <p:extLst>
      <p:ext uri="{BB962C8B-B14F-4D97-AF65-F5344CB8AC3E}">
        <p14:creationId xmlns:p14="http://schemas.microsoft.com/office/powerpoint/2010/main" val="23569682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0"/>
          </p:nvPr>
        </p:nvSpPr>
        <p:spPr>
          <a:noFill/>
        </p:spPr>
        <p:txBody>
          <a:bodyPr/>
          <a:lstStyle/>
          <a:p>
            <a:r>
              <a:rPr lang="fr-CH"/>
              <a:t>©2023, Karl Aberer, EPFL-IC, Laboratoire de systèmes d'informations répartis </a:t>
            </a:r>
            <a:endParaRPr lang="en-GB"/>
          </a:p>
        </p:txBody>
      </p:sp>
      <p:sp>
        <p:nvSpPr>
          <p:cNvPr id="25603" name="Rectangle 2"/>
          <p:cNvSpPr>
            <a:spLocks noGrp="1" noChangeArrowheads="1"/>
          </p:cNvSpPr>
          <p:nvPr>
            <p:ph type="title"/>
          </p:nvPr>
        </p:nvSpPr>
        <p:spPr/>
        <p:txBody>
          <a:bodyPr/>
          <a:lstStyle/>
          <a:p>
            <a:pPr eaLnBrk="1" hangingPunct="1"/>
            <a:r>
              <a:rPr lang="en-US"/>
              <a:t>Example</a:t>
            </a:r>
          </a:p>
        </p:txBody>
      </p:sp>
      <p:sp>
        <p:nvSpPr>
          <p:cNvPr id="25604" name="Rectangle 3"/>
          <p:cNvSpPr>
            <a:spLocks noGrp="1" noChangeArrowheads="1"/>
          </p:cNvSpPr>
          <p:nvPr>
            <p:ph type="body" idx="1"/>
          </p:nvPr>
        </p:nvSpPr>
        <p:spPr>
          <a:xfrm>
            <a:off x="517281" y="1502020"/>
            <a:ext cx="7666892" cy="744415"/>
          </a:xfrm>
          <a:noFill/>
        </p:spPr>
        <p:txBody>
          <a:bodyPr/>
          <a:lstStyle/>
          <a:p>
            <a:pPr>
              <a:spcBef>
                <a:spcPct val="50000"/>
              </a:spcBef>
              <a:buFontTx/>
              <a:buNone/>
            </a:pPr>
            <a:r>
              <a:rPr lang="en-US" sz="923"/>
              <a:t>1         6             12     16    18               25      29             36                     40         45                54      58               66    70</a:t>
            </a:r>
          </a:p>
          <a:p>
            <a:pPr>
              <a:spcBef>
                <a:spcPct val="50000"/>
              </a:spcBef>
              <a:buFontTx/>
              <a:buNone/>
            </a:pPr>
            <a:r>
              <a:rPr lang="en-US" sz="1292" b="1"/>
              <a:t>the house has a  garden. the garden has         many flowers. the flowers are beautiful</a:t>
            </a:r>
          </a:p>
        </p:txBody>
      </p:sp>
      <p:sp>
        <p:nvSpPr>
          <p:cNvPr id="25605" name="Rectangle 4"/>
          <p:cNvSpPr>
            <a:spLocks noChangeArrowheads="1"/>
          </p:cNvSpPr>
          <p:nvPr/>
        </p:nvSpPr>
        <p:spPr bwMode="auto">
          <a:xfrm>
            <a:off x="5268058" y="2092570"/>
            <a:ext cx="1192506" cy="1086516"/>
          </a:xfrm>
          <a:prstGeom prst="rect">
            <a:avLst/>
          </a:prstGeom>
          <a:noFill/>
          <a:ln w="9525" algn="ctr">
            <a:noFill/>
            <a:miter lim="800000"/>
            <a:headEnd/>
            <a:tailEnd/>
          </a:ln>
        </p:spPr>
        <p:txBody>
          <a:bodyPr wrap="none">
            <a:spAutoFit/>
          </a:bodyPr>
          <a:lstStyle/>
          <a:p>
            <a:pPr algn="l"/>
            <a:r>
              <a:rPr lang="en-US" sz="1292" b="1">
                <a:latin typeface="Calibri" charset="0"/>
                <a:ea typeface="Calibri" charset="0"/>
                <a:cs typeface="Calibri" charset="0"/>
              </a:rPr>
              <a:t>are: 66</a:t>
            </a:r>
          </a:p>
          <a:p>
            <a:pPr algn="l"/>
            <a:r>
              <a:rPr lang="en-US" sz="1292" b="1">
                <a:latin typeface="Calibri" charset="0"/>
                <a:ea typeface="Calibri" charset="0"/>
                <a:cs typeface="Calibri" charset="0"/>
              </a:rPr>
              <a:t>beautiful: 70</a:t>
            </a:r>
          </a:p>
          <a:p>
            <a:pPr algn="l"/>
            <a:r>
              <a:rPr lang="en-US" sz="1292" b="1">
                <a:latin typeface="Calibri" charset="0"/>
                <a:ea typeface="Calibri" charset="0"/>
                <a:cs typeface="Calibri" charset="0"/>
              </a:rPr>
              <a:t>flowers: 45, 58</a:t>
            </a:r>
          </a:p>
          <a:p>
            <a:pPr algn="l"/>
            <a:r>
              <a:rPr lang="en-US" sz="1292" b="1">
                <a:latin typeface="Calibri" charset="0"/>
                <a:ea typeface="Calibri" charset="0"/>
                <a:cs typeface="Calibri" charset="0"/>
              </a:rPr>
              <a:t>many: 40</a:t>
            </a:r>
          </a:p>
          <a:p>
            <a:pPr algn="l"/>
            <a:r>
              <a:rPr lang="en-US" sz="1292" b="1">
                <a:latin typeface="Calibri" charset="0"/>
                <a:ea typeface="Calibri" charset="0"/>
                <a:cs typeface="Calibri" charset="0"/>
              </a:rPr>
              <a:t>the: 54  </a:t>
            </a:r>
          </a:p>
        </p:txBody>
      </p:sp>
      <p:sp>
        <p:nvSpPr>
          <p:cNvPr id="25606" name="Rectangle 5"/>
          <p:cNvSpPr>
            <a:spLocks noChangeArrowheads="1"/>
          </p:cNvSpPr>
          <p:nvPr/>
        </p:nvSpPr>
        <p:spPr bwMode="auto">
          <a:xfrm>
            <a:off x="1507881" y="2092570"/>
            <a:ext cx="1156022" cy="1086516"/>
          </a:xfrm>
          <a:prstGeom prst="rect">
            <a:avLst/>
          </a:prstGeom>
          <a:noFill/>
          <a:ln w="9525" algn="ctr">
            <a:noFill/>
            <a:miter lim="800000"/>
            <a:headEnd/>
            <a:tailEnd/>
          </a:ln>
        </p:spPr>
        <p:txBody>
          <a:bodyPr wrap="none">
            <a:spAutoFit/>
          </a:bodyPr>
          <a:lstStyle/>
          <a:p>
            <a:pPr algn="l"/>
            <a:r>
              <a:rPr lang="en-US" sz="1292" b="1">
                <a:latin typeface="Calibri" charset="0"/>
                <a:ea typeface="Calibri" charset="0"/>
                <a:cs typeface="Calibri" charset="0"/>
              </a:rPr>
              <a:t>a: 16</a:t>
            </a:r>
          </a:p>
          <a:p>
            <a:pPr algn="l"/>
            <a:r>
              <a:rPr lang="en-US" sz="1292" b="1">
                <a:latin typeface="Calibri" charset="0"/>
                <a:ea typeface="Calibri" charset="0"/>
                <a:cs typeface="Calibri" charset="0"/>
              </a:rPr>
              <a:t>garden: 18, 29</a:t>
            </a:r>
          </a:p>
          <a:p>
            <a:pPr algn="l"/>
            <a:r>
              <a:rPr lang="en-US" sz="1292" b="1">
                <a:latin typeface="Calibri" charset="0"/>
                <a:ea typeface="Calibri" charset="0"/>
                <a:cs typeface="Calibri" charset="0"/>
              </a:rPr>
              <a:t>has: 12, 36 </a:t>
            </a:r>
          </a:p>
          <a:p>
            <a:pPr algn="l"/>
            <a:r>
              <a:rPr lang="en-US" sz="1292" b="1">
                <a:latin typeface="Calibri" charset="0"/>
                <a:ea typeface="Calibri" charset="0"/>
                <a:cs typeface="Calibri" charset="0"/>
              </a:rPr>
              <a:t>house: 6 </a:t>
            </a:r>
          </a:p>
          <a:p>
            <a:pPr algn="l"/>
            <a:r>
              <a:rPr lang="en-US" sz="1292" b="1">
                <a:latin typeface="Calibri" charset="0"/>
                <a:ea typeface="Calibri" charset="0"/>
                <a:cs typeface="Calibri" charset="0"/>
              </a:rPr>
              <a:t>the: 1, 25 </a:t>
            </a:r>
          </a:p>
        </p:txBody>
      </p:sp>
      <p:sp>
        <p:nvSpPr>
          <p:cNvPr id="25607" name="Rectangle 6"/>
          <p:cNvSpPr>
            <a:spLocks noChangeArrowheads="1"/>
          </p:cNvSpPr>
          <p:nvPr/>
        </p:nvSpPr>
        <p:spPr bwMode="auto">
          <a:xfrm>
            <a:off x="599317" y="2319704"/>
            <a:ext cx="779637" cy="490006"/>
          </a:xfrm>
          <a:prstGeom prst="rect">
            <a:avLst/>
          </a:prstGeom>
          <a:noFill/>
          <a:ln w="12700" algn="ctr">
            <a:noFill/>
            <a:miter lim="800000"/>
            <a:headEnd/>
            <a:tailEnd/>
          </a:ln>
        </p:spPr>
        <p:txBody>
          <a:bodyPr wrap="none">
            <a:spAutoFit/>
          </a:bodyPr>
          <a:lstStyle/>
          <a:p>
            <a:r>
              <a:rPr lang="en-US" sz="1292">
                <a:latin typeface="Calibri" charset="0"/>
                <a:ea typeface="Calibri" charset="0"/>
                <a:cs typeface="Calibri" charset="0"/>
              </a:rPr>
              <a:t>inverted </a:t>
            </a:r>
          </a:p>
          <a:p>
            <a:r>
              <a:rPr lang="en-US" sz="1292">
                <a:latin typeface="Calibri" charset="0"/>
                <a:ea typeface="Calibri" charset="0"/>
                <a:cs typeface="Calibri" charset="0"/>
              </a:rPr>
              <a:t>file I1</a:t>
            </a:r>
            <a:r>
              <a:rPr lang="en-US" sz="1292" b="1">
                <a:latin typeface="Calibri" charset="0"/>
                <a:ea typeface="Calibri" charset="0"/>
                <a:cs typeface="Calibri" charset="0"/>
              </a:rPr>
              <a:t> </a:t>
            </a:r>
          </a:p>
        </p:txBody>
      </p:sp>
      <p:sp>
        <p:nvSpPr>
          <p:cNvPr id="25608" name="Rectangle 7"/>
          <p:cNvSpPr>
            <a:spLocks noChangeArrowheads="1"/>
          </p:cNvSpPr>
          <p:nvPr/>
        </p:nvSpPr>
        <p:spPr bwMode="auto">
          <a:xfrm>
            <a:off x="6830132" y="2319704"/>
            <a:ext cx="779637" cy="490006"/>
          </a:xfrm>
          <a:prstGeom prst="rect">
            <a:avLst/>
          </a:prstGeom>
          <a:noFill/>
          <a:ln w="12700" algn="ctr">
            <a:noFill/>
            <a:miter lim="800000"/>
            <a:headEnd/>
            <a:tailEnd/>
          </a:ln>
        </p:spPr>
        <p:txBody>
          <a:bodyPr wrap="none">
            <a:spAutoFit/>
          </a:bodyPr>
          <a:lstStyle/>
          <a:p>
            <a:r>
              <a:rPr lang="en-US" sz="1292">
                <a:latin typeface="Calibri" charset="0"/>
                <a:ea typeface="Calibri" charset="0"/>
                <a:cs typeface="Calibri" charset="0"/>
              </a:rPr>
              <a:t>inverted </a:t>
            </a:r>
          </a:p>
          <a:p>
            <a:r>
              <a:rPr lang="en-US" sz="1292">
                <a:latin typeface="Calibri" charset="0"/>
                <a:ea typeface="Calibri" charset="0"/>
                <a:cs typeface="Calibri" charset="0"/>
              </a:rPr>
              <a:t>file I2</a:t>
            </a:r>
            <a:r>
              <a:rPr lang="en-US" sz="1292" b="1">
                <a:latin typeface="Calibri" charset="0"/>
                <a:ea typeface="Calibri" charset="0"/>
                <a:cs typeface="Calibri" charset="0"/>
              </a:rPr>
              <a:t> </a:t>
            </a:r>
          </a:p>
        </p:txBody>
      </p:sp>
      <p:sp>
        <p:nvSpPr>
          <p:cNvPr id="25609" name="Line 8"/>
          <p:cNvSpPr>
            <a:spLocks noChangeShapeType="1"/>
          </p:cNvSpPr>
          <p:nvPr/>
        </p:nvSpPr>
        <p:spPr bwMode="auto">
          <a:xfrm>
            <a:off x="3222381" y="2111620"/>
            <a:ext cx="0" cy="914400"/>
          </a:xfrm>
          <a:prstGeom prst="line">
            <a:avLst/>
          </a:prstGeom>
          <a:noFill/>
          <a:ln w="12700">
            <a:solidFill>
              <a:schemeClr val="tx1"/>
            </a:solidFill>
            <a:round/>
            <a:headEnd type="none" w="sm" len="sm"/>
            <a:tailEnd type="stealth" w="med" len="med"/>
          </a:ln>
        </p:spPr>
        <p:txBody>
          <a:bodyPr/>
          <a:lstStyle/>
          <a:p>
            <a:endParaRPr lang="en-US" sz="1108">
              <a:latin typeface="Calibri" charset="0"/>
              <a:ea typeface="Calibri" charset="0"/>
              <a:cs typeface="Calibri" charset="0"/>
            </a:endParaRPr>
          </a:p>
        </p:txBody>
      </p:sp>
      <p:sp>
        <p:nvSpPr>
          <p:cNvPr id="25610" name="Line 9"/>
          <p:cNvSpPr>
            <a:spLocks noChangeShapeType="1"/>
          </p:cNvSpPr>
          <p:nvPr/>
        </p:nvSpPr>
        <p:spPr bwMode="auto">
          <a:xfrm>
            <a:off x="5033597" y="2091104"/>
            <a:ext cx="0" cy="914400"/>
          </a:xfrm>
          <a:prstGeom prst="line">
            <a:avLst/>
          </a:prstGeom>
          <a:noFill/>
          <a:ln w="12700">
            <a:solidFill>
              <a:schemeClr val="tx1"/>
            </a:solidFill>
            <a:round/>
            <a:headEnd type="none" w="sm" len="sm"/>
            <a:tailEnd type="stealth" w="med" len="med"/>
          </a:ln>
        </p:spPr>
        <p:txBody>
          <a:bodyPr/>
          <a:lstStyle/>
          <a:p>
            <a:endParaRPr lang="en-US" sz="1108">
              <a:latin typeface="Calibri" charset="0"/>
              <a:ea typeface="Calibri" charset="0"/>
              <a:cs typeface="Calibri" charset="0"/>
            </a:endParaRPr>
          </a:p>
        </p:txBody>
      </p:sp>
      <p:sp>
        <p:nvSpPr>
          <p:cNvPr id="327690" name="Rectangle 10"/>
          <p:cNvSpPr>
            <a:spLocks noChangeArrowheads="1"/>
          </p:cNvSpPr>
          <p:nvPr/>
        </p:nvSpPr>
        <p:spPr bwMode="auto">
          <a:xfrm>
            <a:off x="3412881" y="3382109"/>
            <a:ext cx="1192506" cy="1881862"/>
          </a:xfrm>
          <a:prstGeom prst="rect">
            <a:avLst/>
          </a:prstGeom>
          <a:noFill/>
          <a:ln w="9525" algn="ctr">
            <a:noFill/>
            <a:miter lim="800000"/>
            <a:headEnd/>
            <a:tailEnd/>
          </a:ln>
        </p:spPr>
        <p:txBody>
          <a:bodyPr wrap="none">
            <a:spAutoFit/>
          </a:bodyPr>
          <a:lstStyle/>
          <a:p>
            <a:pPr algn="l"/>
            <a:r>
              <a:rPr lang="en-US" sz="1292" b="1">
                <a:latin typeface="Calibri" charset="0"/>
                <a:ea typeface="Calibri" charset="0"/>
                <a:cs typeface="Calibri" charset="0"/>
              </a:rPr>
              <a:t>a: 16</a:t>
            </a:r>
          </a:p>
          <a:p>
            <a:pPr algn="l"/>
            <a:r>
              <a:rPr lang="en-US" sz="1292" b="1">
                <a:latin typeface="Calibri" charset="0"/>
                <a:ea typeface="Calibri" charset="0"/>
                <a:cs typeface="Calibri" charset="0"/>
              </a:rPr>
              <a:t>are: 66</a:t>
            </a:r>
          </a:p>
          <a:p>
            <a:pPr algn="l"/>
            <a:r>
              <a:rPr lang="en-US" sz="1292" b="1">
                <a:latin typeface="Calibri" charset="0"/>
                <a:ea typeface="Calibri" charset="0"/>
                <a:cs typeface="Calibri" charset="0"/>
              </a:rPr>
              <a:t>beautiful: 70</a:t>
            </a:r>
          </a:p>
          <a:p>
            <a:pPr algn="l"/>
            <a:r>
              <a:rPr lang="en-US" sz="1292" b="1">
                <a:latin typeface="Calibri" charset="0"/>
                <a:ea typeface="Calibri" charset="0"/>
                <a:cs typeface="Calibri" charset="0"/>
              </a:rPr>
              <a:t>flowers: 45, 58</a:t>
            </a:r>
          </a:p>
          <a:p>
            <a:pPr algn="l"/>
            <a:r>
              <a:rPr lang="en-US" sz="1292" b="1">
                <a:latin typeface="Calibri" charset="0"/>
                <a:ea typeface="Calibri" charset="0"/>
                <a:cs typeface="Calibri" charset="0"/>
              </a:rPr>
              <a:t>garden: 18, 29</a:t>
            </a:r>
          </a:p>
          <a:p>
            <a:pPr algn="l"/>
            <a:r>
              <a:rPr lang="en-US" sz="1292" b="1">
                <a:latin typeface="Calibri" charset="0"/>
                <a:ea typeface="Calibri" charset="0"/>
                <a:cs typeface="Calibri" charset="0"/>
              </a:rPr>
              <a:t>has: 12, 36 </a:t>
            </a:r>
          </a:p>
          <a:p>
            <a:pPr algn="l"/>
            <a:r>
              <a:rPr lang="en-US" sz="1292" b="1">
                <a:latin typeface="Calibri" charset="0"/>
                <a:ea typeface="Calibri" charset="0"/>
                <a:cs typeface="Calibri" charset="0"/>
              </a:rPr>
              <a:t>house: 6 </a:t>
            </a:r>
          </a:p>
          <a:p>
            <a:pPr algn="l"/>
            <a:r>
              <a:rPr lang="en-US" sz="1292" b="1">
                <a:latin typeface="Calibri" charset="0"/>
                <a:ea typeface="Calibri" charset="0"/>
                <a:cs typeface="Calibri" charset="0"/>
              </a:rPr>
              <a:t>many: 40</a:t>
            </a:r>
          </a:p>
          <a:p>
            <a:pPr algn="l"/>
            <a:r>
              <a:rPr lang="en-US" sz="1292" b="1">
                <a:latin typeface="Calibri" charset="0"/>
                <a:ea typeface="Calibri" charset="0"/>
                <a:cs typeface="Calibri" charset="0"/>
              </a:rPr>
              <a:t>the: 1, 25, 54  </a:t>
            </a:r>
          </a:p>
        </p:txBody>
      </p:sp>
      <p:grpSp>
        <p:nvGrpSpPr>
          <p:cNvPr id="2" name="Group 11"/>
          <p:cNvGrpSpPr>
            <a:grpSpLocks/>
          </p:cNvGrpSpPr>
          <p:nvPr/>
        </p:nvGrpSpPr>
        <p:grpSpPr bwMode="auto">
          <a:xfrm>
            <a:off x="774299" y="4968500"/>
            <a:ext cx="1905000" cy="584689"/>
            <a:chOff x="403" y="3193"/>
            <a:chExt cx="1300" cy="399"/>
          </a:xfrm>
        </p:grpSpPr>
        <p:sp>
          <p:nvSpPr>
            <p:cNvPr id="25614" name="Rectangle 12"/>
            <p:cNvSpPr>
              <a:spLocks noChangeArrowheads="1"/>
            </p:cNvSpPr>
            <p:nvPr/>
          </p:nvSpPr>
          <p:spPr bwMode="auto">
            <a:xfrm>
              <a:off x="524" y="3193"/>
              <a:ext cx="1156" cy="199"/>
            </a:xfrm>
            <a:prstGeom prst="rect">
              <a:avLst/>
            </a:prstGeom>
            <a:noFill/>
            <a:ln w="12700" algn="ctr">
              <a:noFill/>
              <a:miter lim="800000"/>
              <a:headEnd/>
              <a:tailEnd/>
            </a:ln>
          </p:spPr>
          <p:txBody>
            <a:bodyPr wrap="none">
              <a:spAutoFit/>
            </a:bodyPr>
            <a:lstStyle/>
            <a:p>
              <a:r>
                <a:rPr lang="en-US" sz="1292" b="1">
                  <a:latin typeface="Calibri" charset="0"/>
                  <a:ea typeface="Calibri" charset="0"/>
                  <a:cs typeface="Calibri" charset="0"/>
                </a:rPr>
                <a:t>1, 25 + 54 -&gt; 1, 25, 54  </a:t>
              </a:r>
            </a:p>
          </p:txBody>
        </p:sp>
        <p:sp>
          <p:nvSpPr>
            <p:cNvPr id="25615" name="Rectangle 13"/>
            <p:cNvSpPr>
              <a:spLocks noChangeArrowheads="1"/>
            </p:cNvSpPr>
            <p:nvPr/>
          </p:nvSpPr>
          <p:spPr bwMode="auto">
            <a:xfrm>
              <a:off x="403" y="3393"/>
              <a:ext cx="1300" cy="199"/>
            </a:xfrm>
            <a:prstGeom prst="rect">
              <a:avLst/>
            </a:prstGeom>
            <a:noFill/>
            <a:ln w="12700" algn="ctr">
              <a:noFill/>
              <a:miter lim="800000"/>
              <a:headEnd/>
              <a:tailEnd/>
            </a:ln>
          </p:spPr>
          <p:txBody>
            <a:bodyPr wrap="none">
              <a:spAutoFit/>
            </a:bodyPr>
            <a:lstStyle/>
            <a:p>
              <a:r>
                <a:rPr lang="en-US" sz="1292">
                  <a:latin typeface="Calibri" charset="0"/>
                  <a:ea typeface="Calibri" charset="0"/>
                  <a:cs typeface="Calibri" charset="0"/>
                </a:rPr>
                <a:t>concatenate inverted lists</a:t>
              </a:r>
              <a:endParaRPr lang="en-US" sz="1292" b="1">
                <a:latin typeface="Calibri" charset="0"/>
                <a:ea typeface="Calibri" charset="0"/>
                <a:cs typeface="Calibri" charset="0"/>
              </a:endParaRPr>
            </a:p>
          </p:txBody>
        </p:sp>
      </p:grpSp>
      <p:sp>
        <p:nvSpPr>
          <p:cNvPr id="327694" name="Rectangle 14"/>
          <p:cNvSpPr>
            <a:spLocks noChangeArrowheads="1"/>
          </p:cNvSpPr>
          <p:nvPr/>
        </p:nvSpPr>
        <p:spPr bwMode="auto">
          <a:xfrm>
            <a:off x="6050887" y="5068767"/>
            <a:ext cx="1645002" cy="467436"/>
          </a:xfrm>
          <a:prstGeom prst="rect">
            <a:avLst/>
          </a:prstGeom>
          <a:noFill/>
          <a:ln w="12700" algn="ctr">
            <a:noFill/>
            <a:miter lim="800000"/>
            <a:headEnd/>
            <a:tailEnd/>
          </a:ln>
        </p:spPr>
        <p:txBody>
          <a:bodyPr wrap="none">
            <a:spAutoFit/>
          </a:bodyPr>
          <a:lstStyle/>
          <a:p>
            <a:pPr>
              <a:spcBef>
                <a:spcPct val="20000"/>
              </a:spcBef>
            </a:pPr>
            <a:r>
              <a:rPr lang="en-US" sz="1108" dirty="0">
                <a:latin typeface="Calibri" charset="0"/>
                <a:ea typeface="Calibri" charset="0"/>
                <a:cs typeface="Calibri" charset="0"/>
              </a:rPr>
              <a:t>total cost: </a:t>
            </a:r>
            <a:r>
              <a:rPr lang="en-US" sz="1108" i="1" dirty="0">
                <a:latin typeface="Calibri" charset="0"/>
                <a:ea typeface="Calibri" charset="0"/>
                <a:cs typeface="Calibri" charset="0"/>
              </a:rPr>
              <a:t>O(n log</a:t>
            </a:r>
            <a:r>
              <a:rPr lang="en-US" sz="1108" i="1" baseline="-25000" dirty="0">
                <a:latin typeface="Calibri" charset="0"/>
                <a:ea typeface="Calibri" charset="0"/>
                <a:cs typeface="Calibri" charset="0"/>
              </a:rPr>
              <a:t>2</a:t>
            </a:r>
            <a:r>
              <a:rPr lang="en-US" sz="1108" i="1" dirty="0">
                <a:latin typeface="Calibri" charset="0"/>
                <a:ea typeface="Calibri" charset="0"/>
                <a:cs typeface="Calibri" charset="0"/>
              </a:rPr>
              <a:t>(n/M))</a:t>
            </a:r>
          </a:p>
          <a:p>
            <a:pPr>
              <a:spcBef>
                <a:spcPct val="20000"/>
              </a:spcBef>
            </a:pPr>
            <a:r>
              <a:rPr lang="en-US" sz="1108" i="1" dirty="0">
                <a:latin typeface="Calibri" charset="0"/>
                <a:ea typeface="Calibri" charset="0"/>
                <a:cs typeface="Calibri" charset="0"/>
              </a:rPr>
              <a:t>M size of memory</a:t>
            </a:r>
          </a:p>
        </p:txBody>
      </p:sp>
    </p:spTree>
    <p:extLst>
      <p:ext uri="{BB962C8B-B14F-4D97-AF65-F5344CB8AC3E}">
        <p14:creationId xmlns:p14="http://schemas.microsoft.com/office/powerpoint/2010/main" val="3625983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7690">
                                            <p:txEl>
                                              <p:pRg st="0" end="0"/>
                                            </p:txEl>
                                          </p:spTgt>
                                        </p:tgtEl>
                                        <p:attrNameLst>
                                          <p:attrName>style.visibility</p:attrName>
                                        </p:attrNameLst>
                                      </p:cBhvr>
                                      <p:to>
                                        <p:strVal val="visible"/>
                                      </p:to>
                                    </p:set>
                                    <p:animEffect transition="in" filter="blinds(horizontal)">
                                      <p:cBhvr>
                                        <p:cTn id="7" dur="500"/>
                                        <p:tgtEl>
                                          <p:spTgt spid="32769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27690">
                                            <p:txEl>
                                              <p:pRg st="1" end="1"/>
                                            </p:txEl>
                                          </p:spTgt>
                                        </p:tgtEl>
                                        <p:attrNameLst>
                                          <p:attrName>style.visibility</p:attrName>
                                        </p:attrNameLst>
                                      </p:cBhvr>
                                      <p:to>
                                        <p:strVal val="visible"/>
                                      </p:to>
                                    </p:set>
                                    <p:animEffect transition="in" filter="blinds(horizontal)">
                                      <p:cBhvr>
                                        <p:cTn id="12" dur="500"/>
                                        <p:tgtEl>
                                          <p:spTgt spid="32769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27690">
                                            <p:txEl>
                                              <p:pRg st="2" end="2"/>
                                            </p:txEl>
                                          </p:spTgt>
                                        </p:tgtEl>
                                        <p:attrNameLst>
                                          <p:attrName>style.visibility</p:attrName>
                                        </p:attrNameLst>
                                      </p:cBhvr>
                                      <p:to>
                                        <p:strVal val="visible"/>
                                      </p:to>
                                    </p:set>
                                    <p:animEffect transition="in" filter="blinds(horizontal)">
                                      <p:cBhvr>
                                        <p:cTn id="17" dur="500"/>
                                        <p:tgtEl>
                                          <p:spTgt spid="32769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27690">
                                            <p:txEl>
                                              <p:pRg st="3" end="3"/>
                                            </p:txEl>
                                          </p:spTgt>
                                        </p:tgtEl>
                                        <p:attrNameLst>
                                          <p:attrName>style.visibility</p:attrName>
                                        </p:attrNameLst>
                                      </p:cBhvr>
                                      <p:to>
                                        <p:strVal val="visible"/>
                                      </p:to>
                                    </p:set>
                                    <p:animEffect transition="in" filter="blinds(horizontal)">
                                      <p:cBhvr>
                                        <p:cTn id="22" dur="500"/>
                                        <p:tgtEl>
                                          <p:spTgt spid="32769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27690">
                                            <p:txEl>
                                              <p:pRg st="4" end="4"/>
                                            </p:txEl>
                                          </p:spTgt>
                                        </p:tgtEl>
                                        <p:attrNameLst>
                                          <p:attrName>style.visibility</p:attrName>
                                        </p:attrNameLst>
                                      </p:cBhvr>
                                      <p:to>
                                        <p:strVal val="visible"/>
                                      </p:to>
                                    </p:set>
                                    <p:animEffect transition="in" filter="blinds(horizontal)">
                                      <p:cBhvr>
                                        <p:cTn id="27" dur="500"/>
                                        <p:tgtEl>
                                          <p:spTgt spid="32769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27690">
                                            <p:txEl>
                                              <p:pRg st="5" end="5"/>
                                            </p:txEl>
                                          </p:spTgt>
                                        </p:tgtEl>
                                        <p:attrNameLst>
                                          <p:attrName>style.visibility</p:attrName>
                                        </p:attrNameLst>
                                      </p:cBhvr>
                                      <p:to>
                                        <p:strVal val="visible"/>
                                      </p:to>
                                    </p:set>
                                    <p:animEffect transition="in" filter="blinds(horizontal)">
                                      <p:cBhvr>
                                        <p:cTn id="32" dur="500"/>
                                        <p:tgtEl>
                                          <p:spTgt spid="32769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27690">
                                            <p:txEl>
                                              <p:pRg st="6" end="6"/>
                                            </p:txEl>
                                          </p:spTgt>
                                        </p:tgtEl>
                                        <p:attrNameLst>
                                          <p:attrName>style.visibility</p:attrName>
                                        </p:attrNameLst>
                                      </p:cBhvr>
                                      <p:to>
                                        <p:strVal val="visible"/>
                                      </p:to>
                                    </p:set>
                                    <p:animEffect transition="in" filter="blinds(horizontal)">
                                      <p:cBhvr>
                                        <p:cTn id="37" dur="500"/>
                                        <p:tgtEl>
                                          <p:spTgt spid="32769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27690">
                                            <p:txEl>
                                              <p:pRg st="7" end="7"/>
                                            </p:txEl>
                                          </p:spTgt>
                                        </p:tgtEl>
                                        <p:attrNameLst>
                                          <p:attrName>style.visibility</p:attrName>
                                        </p:attrNameLst>
                                      </p:cBhvr>
                                      <p:to>
                                        <p:strVal val="visible"/>
                                      </p:to>
                                    </p:set>
                                    <p:animEffect transition="in" filter="blinds(horizontal)">
                                      <p:cBhvr>
                                        <p:cTn id="42" dur="500"/>
                                        <p:tgtEl>
                                          <p:spTgt spid="327690">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27690">
                                            <p:txEl>
                                              <p:pRg st="8" end="8"/>
                                            </p:txEl>
                                          </p:spTgt>
                                        </p:tgtEl>
                                        <p:attrNameLst>
                                          <p:attrName>style.visibility</p:attrName>
                                        </p:attrNameLst>
                                      </p:cBhvr>
                                      <p:to>
                                        <p:strVal val="visible"/>
                                      </p:to>
                                    </p:set>
                                    <p:animEffect transition="in" filter="blinds(horizontal)">
                                      <p:cBhvr>
                                        <p:cTn id="47" dur="500"/>
                                        <p:tgtEl>
                                          <p:spTgt spid="327690">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2"/>
                                        </p:tgtEl>
                                        <p:attrNameLst>
                                          <p:attrName>style.visibility</p:attrName>
                                        </p:attrNameLst>
                                      </p:cBhvr>
                                      <p:to>
                                        <p:strVal val="visible"/>
                                      </p:to>
                                    </p:set>
                                    <p:animEffect transition="in" filter="blinds(horizontal)">
                                      <p:cBhvr>
                                        <p:cTn id="52" dur="500"/>
                                        <p:tgtEl>
                                          <p:spTgt spid="2"/>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327694"/>
                                        </p:tgtEl>
                                        <p:attrNameLst>
                                          <p:attrName>style.visibility</p:attrName>
                                        </p:attrNameLst>
                                      </p:cBhvr>
                                      <p:to>
                                        <p:strVal val="visible"/>
                                      </p:to>
                                    </p:set>
                                    <p:animEffect transition="in" filter="blinds(horizontal)">
                                      <p:cBhvr>
                                        <p:cTn id="57" dur="500"/>
                                        <p:tgtEl>
                                          <p:spTgt spid="3276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690" grpId="0" build="p"/>
      <p:bldP spid="32769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0"/>
          </p:nvPr>
        </p:nvSpPr>
        <p:spPr>
          <a:noFill/>
        </p:spPr>
        <p:txBody>
          <a:bodyPr/>
          <a:lstStyle/>
          <a:p>
            <a:r>
              <a:rPr lang="fr-CH"/>
              <a:t>©2023, Karl Aberer, EPFL-IC, Laboratoire de systèmes d'informations répartis </a:t>
            </a:r>
            <a:endParaRPr lang="en-GB"/>
          </a:p>
        </p:txBody>
      </p:sp>
      <p:sp>
        <p:nvSpPr>
          <p:cNvPr id="26627" name="Rectangle 2"/>
          <p:cNvSpPr>
            <a:spLocks noGrp="1" noChangeArrowheads="1"/>
          </p:cNvSpPr>
          <p:nvPr>
            <p:ph type="title"/>
          </p:nvPr>
        </p:nvSpPr>
        <p:spPr/>
        <p:txBody>
          <a:bodyPr/>
          <a:lstStyle/>
          <a:p>
            <a:pPr eaLnBrk="1" hangingPunct="1"/>
            <a:r>
              <a:rPr lang="en-US"/>
              <a:t>Addressing Granularity</a:t>
            </a:r>
          </a:p>
        </p:txBody>
      </p:sp>
      <p:sp>
        <p:nvSpPr>
          <p:cNvPr id="26628" name="Rectangle 3"/>
          <p:cNvSpPr>
            <a:spLocks noGrp="1" noChangeArrowheads="1"/>
          </p:cNvSpPr>
          <p:nvPr>
            <p:ph type="body" idx="1"/>
          </p:nvPr>
        </p:nvSpPr>
        <p:spPr/>
        <p:txBody>
          <a:bodyPr/>
          <a:lstStyle/>
          <a:p>
            <a:pPr eaLnBrk="1" hangingPunct="1"/>
            <a:r>
              <a:rPr lang="en-US" sz="2585" dirty="0"/>
              <a:t>Documents can be addressed at different granularities</a:t>
            </a:r>
          </a:p>
          <a:p>
            <a:pPr lvl="1" eaLnBrk="1" hangingPunct="1"/>
            <a:r>
              <a:rPr lang="en-US" sz="2215" dirty="0"/>
              <a:t>coarser: text blocks spanning multiple documents</a:t>
            </a:r>
          </a:p>
          <a:p>
            <a:pPr lvl="1" eaLnBrk="1" hangingPunct="1"/>
            <a:r>
              <a:rPr lang="en-US" sz="2215" dirty="0"/>
              <a:t>finer: paragraph, sentence, word level</a:t>
            </a:r>
          </a:p>
          <a:p>
            <a:pPr eaLnBrk="1" hangingPunct="1"/>
            <a:r>
              <a:rPr lang="en-US" sz="2585" dirty="0"/>
              <a:t>General rule</a:t>
            </a:r>
          </a:p>
          <a:p>
            <a:pPr lvl="1" eaLnBrk="1" hangingPunct="1"/>
            <a:r>
              <a:rPr lang="en-US" sz="2215" dirty="0"/>
              <a:t>the finer the granularity the less post-processing but the larger the index</a:t>
            </a:r>
          </a:p>
          <a:p>
            <a:pPr eaLnBrk="1" hangingPunct="1"/>
            <a:r>
              <a:rPr lang="en-US" sz="2585" dirty="0"/>
              <a:t>Example: index size in % of document collection size </a:t>
            </a:r>
          </a:p>
        </p:txBody>
      </p:sp>
      <p:sp>
        <p:nvSpPr>
          <p:cNvPr id="26629" name="Rectangle 4"/>
          <p:cNvSpPr>
            <a:spLocks noChangeArrowheads="1"/>
          </p:cNvSpPr>
          <p:nvPr/>
        </p:nvSpPr>
        <p:spPr bwMode="auto">
          <a:xfrm>
            <a:off x="3307626" y="5125550"/>
            <a:ext cx="1540120" cy="995112"/>
          </a:xfrm>
          <a:prstGeom prst="rect">
            <a:avLst/>
          </a:prstGeom>
          <a:noFill/>
          <a:ln w="12700">
            <a:solidFill>
              <a:schemeClr val="tx1"/>
            </a:solidFill>
            <a:miter lim="800000"/>
            <a:headEnd/>
            <a:tailEnd/>
          </a:ln>
        </p:spPr>
        <p:txBody>
          <a:bodyPr lIns="84992" tIns="42497" rIns="84992" bIns="42497">
            <a:spAutoFit/>
          </a:bodyPr>
          <a:lstStyle/>
          <a:p>
            <a:pPr algn="l" eaLnBrk="0" hangingPunct="0">
              <a:spcBef>
                <a:spcPct val="50000"/>
              </a:spcBef>
            </a:pPr>
            <a:r>
              <a:rPr lang="en-US" sz="1477" b="1">
                <a:latin typeface="Calibri" charset="0"/>
                <a:ea typeface="Calibri" charset="0"/>
                <a:cs typeface="Calibri" charset="0"/>
              </a:rPr>
              <a:t>73%</a:t>
            </a:r>
          </a:p>
          <a:p>
            <a:pPr algn="l" eaLnBrk="0" hangingPunct="0">
              <a:spcBef>
                <a:spcPct val="50000"/>
              </a:spcBef>
            </a:pPr>
            <a:r>
              <a:rPr lang="en-US" sz="1477" b="1">
                <a:latin typeface="Calibri" charset="0"/>
                <a:ea typeface="Calibri" charset="0"/>
                <a:cs typeface="Calibri" charset="0"/>
              </a:rPr>
              <a:t>26%</a:t>
            </a:r>
          </a:p>
          <a:p>
            <a:pPr algn="l" eaLnBrk="0" hangingPunct="0">
              <a:spcBef>
                <a:spcPct val="50000"/>
              </a:spcBef>
            </a:pPr>
            <a:r>
              <a:rPr lang="en-US" sz="1477" b="1">
                <a:latin typeface="Calibri" charset="0"/>
                <a:ea typeface="Calibri" charset="0"/>
                <a:cs typeface="Calibri" charset="0"/>
              </a:rPr>
              <a:t>25%</a:t>
            </a:r>
          </a:p>
        </p:txBody>
      </p:sp>
      <p:sp>
        <p:nvSpPr>
          <p:cNvPr id="26630" name="Rectangle 5"/>
          <p:cNvSpPr>
            <a:spLocks noChangeArrowheads="1"/>
          </p:cNvSpPr>
          <p:nvPr/>
        </p:nvSpPr>
        <p:spPr bwMode="auto">
          <a:xfrm>
            <a:off x="4836021" y="5125550"/>
            <a:ext cx="1559169" cy="995112"/>
          </a:xfrm>
          <a:prstGeom prst="rect">
            <a:avLst/>
          </a:prstGeom>
          <a:noFill/>
          <a:ln w="12700">
            <a:solidFill>
              <a:schemeClr val="tx1"/>
            </a:solidFill>
            <a:miter lim="800000"/>
            <a:headEnd/>
            <a:tailEnd/>
          </a:ln>
        </p:spPr>
        <p:txBody>
          <a:bodyPr lIns="84992" tIns="42497" rIns="84992" bIns="42497">
            <a:spAutoFit/>
          </a:bodyPr>
          <a:lstStyle/>
          <a:p>
            <a:pPr algn="l" eaLnBrk="0" hangingPunct="0">
              <a:spcBef>
                <a:spcPct val="50000"/>
              </a:spcBef>
            </a:pPr>
            <a:r>
              <a:rPr lang="en-US" sz="1477" b="1">
                <a:latin typeface="Calibri" charset="0"/>
                <a:ea typeface="Calibri" charset="0"/>
                <a:cs typeface="Calibri" charset="0"/>
              </a:rPr>
              <a:t>64%</a:t>
            </a:r>
          </a:p>
          <a:p>
            <a:pPr algn="l" eaLnBrk="0" hangingPunct="0">
              <a:spcBef>
                <a:spcPct val="50000"/>
              </a:spcBef>
            </a:pPr>
            <a:r>
              <a:rPr lang="en-US" sz="1477" b="1">
                <a:latin typeface="Calibri" charset="0"/>
                <a:ea typeface="Calibri" charset="0"/>
                <a:cs typeface="Calibri" charset="0"/>
              </a:rPr>
              <a:t>32%</a:t>
            </a:r>
          </a:p>
          <a:p>
            <a:pPr algn="l" eaLnBrk="0" hangingPunct="0">
              <a:spcBef>
                <a:spcPct val="50000"/>
              </a:spcBef>
            </a:pPr>
            <a:r>
              <a:rPr lang="en-US" sz="1477" b="1">
                <a:latin typeface="Calibri" charset="0"/>
                <a:ea typeface="Calibri" charset="0"/>
                <a:cs typeface="Calibri" charset="0"/>
              </a:rPr>
              <a:t>2.4%</a:t>
            </a:r>
          </a:p>
        </p:txBody>
      </p:sp>
      <p:sp>
        <p:nvSpPr>
          <p:cNvPr id="26631" name="Rectangle 6"/>
          <p:cNvSpPr>
            <a:spLocks noChangeArrowheads="1"/>
          </p:cNvSpPr>
          <p:nvPr/>
        </p:nvSpPr>
        <p:spPr bwMode="auto">
          <a:xfrm>
            <a:off x="6383467" y="5125550"/>
            <a:ext cx="1576754" cy="995112"/>
          </a:xfrm>
          <a:prstGeom prst="rect">
            <a:avLst/>
          </a:prstGeom>
          <a:noFill/>
          <a:ln w="12700">
            <a:solidFill>
              <a:schemeClr val="tx1"/>
            </a:solidFill>
            <a:miter lim="800000"/>
            <a:headEnd/>
            <a:tailEnd/>
          </a:ln>
        </p:spPr>
        <p:txBody>
          <a:bodyPr lIns="84992" tIns="42497" rIns="84992" bIns="42497">
            <a:spAutoFit/>
          </a:bodyPr>
          <a:lstStyle/>
          <a:p>
            <a:pPr algn="l" eaLnBrk="0" hangingPunct="0">
              <a:spcBef>
                <a:spcPct val="50000"/>
              </a:spcBef>
            </a:pPr>
            <a:r>
              <a:rPr lang="en-US" sz="1477" b="1">
                <a:latin typeface="Calibri" charset="0"/>
                <a:ea typeface="Calibri" charset="0"/>
                <a:cs typeface="Calibri" charset="0"/>
              </a:rPr>
              <a:t>63%</a:t>
            </a:r>
          </a:p>
          <a:p>
            <a:pPr algn="l" eaLnBrk="0" hangingPunct="0">
              <a:spcBef>
                <a:spcPct val="50000"/>
              </a:spcBef>
            </a:pPr>
            <a:r>
              <a:rPr lang="en-US" sz="1477" b="1">
                <a:latin typeface="Calibri" charset="0"/>
                <a:ea typeface="Calibri" charset="0"/>
                <a:cs typeface="Calibri" charset="0"/>
              </a:rPr>
              <a:t>47%</a:t>
            </a:r>
          </a:p>
          <a:p>
            <a:pPr algn="l" eaLnBrk="0" hangingPunct="0">
              <a:spcBef>
                <a:spcPct val="50000"/>
              </a:spcBef>
            </a:pPr>
            <a:r>
              <a:rPr lang="en-US" sz="1477" b="1">
                <a:latin typeface="Calibri" charset="0"/>
                <a:ea typeface="Calibri" charset="0"/>
                <a:cs typeface="Calibri" charset="0"/>
              </a:rPr>
              <a:t>0.7%</a:t>
            </a:r>
          </a:p>
        </p:txBody>
      </p:sp>
      <p:sp>
        <p:nvSpPr>
          <p:cNvPr id="26632" name="Rectangle 7"/>
          <p:cNvSpPr>
            <a:spLocks noChangeArrowheads="1"/>
          </p:cNvSpPr>
          <p:nvPr/>
        </p:nvSpPr>
        <p:spPr bwMode="auto">
          <a:xfrm>
            <a:off x="917584" y="5125550"/>
            <a:ext cx="2382715" cy="995112"/>
          </a:xfrm>
          <a:prstGeom prst="rect">
            <a:avLst/>
          </a:prstGeom>
          <a:noFill/>
          <a:ln w="12700">
            <a:solidFill>
              <a:schemeClr val="tx1"/>
            </a:solidFill>
            <a:miter lim="800000"/>
            <a:headEnd/>
            <a:tailEnd/>
          </a:ln>
        </p:spPr>
        <p:txBody>
          <a:bodyPr lIns="84992" tIns="42497" rIns="84992" bIns="42497">
            <a:spAutoFit/>
          </a:bodyPr>
          <a:lstStyle/>
          <a:p>
            <a:pPr algn="l" eaLnBrk="0" hangingPunct="0">
              <a:spcBef>
                <a:spcPct val="50000"/>
              </a:spcBef>
            </a:pPr>
            <a:r>
              <a:rPr lang="en-US" sz="1477" b="1">
                <a:latin typeface="Calibri" charset="0"/>
                <a:ea typeface="Calibri" charset="0"/>
                <a:cs typeface="Calibri" charset="0"/>
              </a:rPr>
              <a:t>Addressing words</a:t>
            </a:r>
          </a:p>
          <a:p>
            <a:pPr algn="l" eaLnBrk="0" hangingPunct="0">
              <a:spcBef>
                <a:spcPct val="50000"/>
              </a:spcBef>
            </a:pPr>
            <a:r>
              <a:rPr lang="en-US" sz="1477" b="1">
                <a:latin typeface="Calibri" charset="0"/>
                <a:ea typeface="Calibri" charset="0"/>
                <a:cs typeface="Calibri" charset="0"/>
              </a:rPr>
              <a:t>Addressing documents</a:t>
            </a:r>
          </a:p>
          <a:p>
            <a:pPr algn="l" eaLnBrk="0" hangingPunct="0">
              <a:spcBef>
                <a:spcPct val="50000"/>
              </a:spcBef>
            </a:pPr>
            <a:r>
              <a:rPr lang="en-US" sz="1477" b="1">
                <a:latin typeface="Calibri" charset="0"/>
                <a:ea typeface="Calibri" charset="0"/>
                <a:cs typeface="Calibri" charset="0"/>
              </a:rPr>
              <a:t>Addressing 256K blocks</a:t>
            </a:r>
          </a:p>
        </p:txBody>
      </p:sp>
      <p:sp>
        <p:nvSpPr>
          <p:cNvPr id="26633" name="Rectangle 8"/>
          <p:cNvSpPr>
            <a:spLocks noChangeArrowheads="1"/>
          </p:cNvSpPr>
          <p:nvPr/>
        </p:nvSpPr>
        <p:spPr bwMode="auto">
          <a:xfrm>
            <a:off x="917584" y="4492504"/>
            <a:ext cx="2382715" cy="624254"/>
          </a:xfrm>
          <a:prstGeom prst="rect">
            <a:avLst/>
          </a:prstGeom>
          <a:noFill/>
          <a:ln w="12700">
            <a:solidFill>
              <a:schemeClr val="tx1"/>
            </a:solidFill>
            <a:miter lim="800000"/>
            <a:headEnd/>
            <a:tailEnd/>
          </a:ln>
        </p:spPr>
        <p:txBody>
          <a:bodyPr wrap="none" lIns="84992" tIns="42497" rIns="84992" bIns="42497"/>
          <a:lstStyle/>
          <a:p>
            <a:pPr algn="l" eaLnBrk="0" hangingPunct="0">
              <a:spcBef>
                <a:spcPct val="50000"/>
              </a:spcBef>
            </a:pPr>
            <a:r>
              <a:rPr lang="en-US" sz="1477" b="1">
                <a:latin typeface="Calibri" charset="0"/>
                <a:ea typeface="Calibri" charset="0"/>
                <a:cs typeface="Calibri" charset="0"/>
              </a:rPr>
              <a:t>Index</a:t>
            </a:r>
          </a:p>
        </p:txBody>
      </p:sp>
      <p:sp>
        <p:nvSpPr>
          <p:cNvPr id="26634" name="Rectangle 9"/>
          <p:cNvSpPr>
            <a:spLocks noChangeArrowheads="1"/>
          </p:cNvSpPr>
          <p:nvPr/>
        </p:nvSpPr>
        <p:spPr bwMode="auto">
          <a:xfrm>
            <a:off x="3309092" y="4492504"/>
            <a:ext cx="1538654" cy="624254"/>
          </a:xfrm>
          <a:prstGeom prst="rect">
            <a:avLst/>
          </a:prstGeom>
          <a:noFill/>
          <a:ln w="12700">
            <a:solidFill>
              <a:schemeClr val="tx1"/>
            </a:solidFill>
            <a:miter lim="800000"/>
            <a:headEnd/>
            <a:tailEnd/>
          </a:ln>
        </p:spPr>
        <p:txBody>
          <a:bodyPr wrap="none" lIns="84992" tIns="42497" rIns="84992" bIns="42497"/>
          <a:lstStyle/>
          <a:p>
            <a:pPr eaLnBrk="0" hangingPunct="0">
              <a:spcBef>
                <a:spcPct val="50000"/>
              </a:spcBef>
            </a:pPr>
            <a:r>
              <a:rPr lang="en-US" sz="1385" b="1">
                <a:latin typeface="Calibri" charset="0"/>
                <a:ea typeface="Calibri" charset="0"/>
                <a:cs typeface="Calibri" charset="0"/>
              </a:rPr>
              <a:t>Small collection</a:t>
            </a:r>
          </a:p>
          <a:p>
            <a:pPr eaLnBrk="0" hangingPunct="0">
              <a:spcBef>
                <a:spcPct val="50000"/>
              </a:spcBef>
            </a:pPr>
            <a:r>
              <a:rPr lang="en-US" sz="1385" b="1">
                <a:latin typeface="Calibri" charset="0"/>
                <a:ea typeface="Calibri" charset="0"/>
                <a:cs typeface="Calibri" charset="0"/>
              </a:rPr>
              <a:t>(1Mb)</a:t>
            </a:r>
          </a:p>
        </p:txBody>
      </p:sp>
      <p:sp>
        <p:nvSpPr>
          <p:cNvPr id="26635" name="Rectangle 10"/>
          <p:cNvSpPr>
            <a:spLocks noChangeArrowheads="1"/>
          </p:cNvSpPr>
          <p:nvPr/>
        </p:nvSpPr>
        <p:spPr bwMode="auto">
          <a:xfrm>
            <a:off x="4856538" y="4492504"/>
            <a:ext cx="1538654" cy="624254"/>
          </a:xfrm>
          <a:prstGeom prst="rect">
            <a:avLst/>
          </a:prstGeom>
          <a:noFill/>
          <a:ln w="12700">
            <a:solidFill>
              <a:schemeClr val="tx1"/>
            </a:solidFill>
            <a:miter lim="800000"/>
            <a:headEnd/>
            <a:tailEnd/>
          </a:ln>
        </p:spPr>
        <p:txBody>
          <a:bodyPr wrap="none" lIns="84992" tIns="42497" rIns="84992" bIns="42497"/>
          <a:lstStyle/>
          <a:p>
            <a:pPr eaLnBrk="0" hangingPunct="0">
              <a:spcBef>
                <a:spcPct val="50000"/>
              </a:spcBef>
            </a:pPr>
            <a:r>
              <a:rPr lang="en-US" sz="1385" b="1">
                <a:latin typeface="Calibri" charset="0"/>
                <a:ea typeface="Calibri" charset="0"/>
                <a:cs typeface="Calibri" charset="0"/>
              </a:rPr>
              <a:t>Medium collection</a:t>
            </a:r>
          </a:p>
          <a:p>
            <a:pPr eaLnBrk="0" hangingPunct="0">
              <a:spcBef>
                <a:spcPct val="50000"/>
              </a:spcBef>
            </a:pPr>
            <a:r>
              <a:rPr lang="en-US" sz="1385" b="1">
                <a:latin typeface="Calibri" charset="0"/>
                <a:ea typeface="Calibri" charset="0"/>
                <a:cs typeface="Calibri" charset="0"/>
              </a:rPr>
              <a:t>(200Mb)</a:t>
            </a:r>
          </a:p>
        </p:txBody>
      </p:sp>
      <p:sp>
        <p:nvSpPr>
          <p:cNvPr id="26636" name="Rectangle 11"/>
          <p:cNvSpPr>
            <a:spLocks noChangeArrowheads="1"/>
          </p:cNvSpPr>
          <p:nvPr/>
        </p:nvSpPr>
        <p:spPr bwMode="auto">
          <a:xfrm>
            <a:off x="6403984" y="4492504"/>
            <a:ext cx="1538654" cy="624254"/>
          </a:xfrm>
          <a:prstGeom prst="rect">
            <a:avLst/>
          </a:prstGeom>
          <a:noFill/>
          <a:ln w="12700">
            <a:solidFill>
              <a:schemeClr val="tx1"/>
            </a:solidFill>
            <a:miter lim="800000"/>
            <a:headEnd/>
            <a:tailEnd/>
          </a:ln>
        </p:spPr>
        <p:txBody>
          <a:bodyPr wrap="none" lIns="84992" tIns="42497" rIns="84992" bIns="42497"/>
          <a:lstStyle/>
          <a:p>
            <a:pPr eaLnBrk="0" hangingPunct="0">
              <a:spcBef>
                <a:spcPct val="50000"/>
              </a:spcBef>
            </a:pPr>
            <a:r>
              <a:rPr lang="en-US" sz="1385" b="1">
                <a:latin typeface="Calibri" charset="0"/>
                <a:ea typeface="Calibri" charset="0"/>
                <a:cs typeface="Calibri" charset="0"/>
              </a:rPr>
              <a:t>Large collection</a:t>
            </a:r>
          </a:p>
          <a:p>
            <a:pPr eaLnBrk="0" hangingPunct="0">
              <a:spcBef>
                <a:spcPct val="50000"/>
              </a:spcBef>
            </a:pPr>
            <a:r>
              <a:rPr lang="en-US" sz="1477" b="1">
                <a:latin typeface="Calibri" charset="0"/>
                <a:ea typeface="Calibri" charset="0"/>
                <a:cs typeface="Calibri" charset="0"/>
              </a:rPr>
              <a:t>(2Gb)</a:t>
            </a:r>
          </a:p>
        </p:txBody>
      </p:sp>
    </p:spTree>
    <p:extLst>
      <p:ext uri="{BB962C8B-B14F-4D97-AF65-F5344CB8AC3E}">
        <p14:creationId xmlns:p14="http://schemas.microsoft.com/office/powerpoint/2010/main" val="17761423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Footer Placeholder 3"/>
          <p:cNvSpPr>
            <a:spLocks noGrp="1"/>
          </p:cNvSpPr>
          <p:nvPr>
            <p:ph type="ftr" sz="quarter" idx="10"/>
          </p:nvPr>
        </p:nvSpPr>
        <p:spPr>
          <a:noFill/>
        </p:spPr>
        <p:txBody>
          <a:bodyPr/>
          <a:lstStyle/>
          <a:p>
            <a:r>
              <a:rPr lang="fr-CH"/>
              <a:t>©2023, Karl Aberer, EPFL-IC, Laboratoire de systèmes d'informations répartis </a:t>
            </a:r>
            <a:endParaRPr lang="en-GB"/>
          </a:p>
        </p:txBody>
      </p:sp>
      <p:sp>
        <p:nvSpPr>
          <p:cNvPr id="2053" name="Rectangle 2"/>
          <p:cNvSpPr>
            <a:spLocks noGrp="1" noChangeArrowheads="1"/>
          </p:cNvSpPr>
          <p:nvPr>
            <p:ph type="title"/>
          </p:nvPr>
        </p:nvSpPr>
        <p:spPr>
          <a:noFill/>
        </p:spPr>
        <p:txBody>
          <a:bodyPr vert="horz" wrap="square" lIns="84992" tIns="42497" rIns="84992" bIns="42497" numCol="1" anchor="ctr" anchorCtr="0" compatLnSpc="1">
            <a:prstTxWarp prst="textNoShape">
              <a:avLst/>
            </a:prstTxWarp>
          </a:bodyPr>
          <a:lstStyle/>
          <a:p>
            <a:pPr eaLnBrk="1" hangingPunct="1"/>
            <a:r>
              <a:rPr lang="en-US"/>
              <a:t>Index Compression</a:t>
            </a:r>
          </a:p>
        </p:txBody>
      </p:sp>
      <p:sp>
        <p:nvSpPr>
          <p:cNvPr id="2054" name="Rectangle 3"/>
          <p:cNvSpPr>
            <a:spLocks noGrp="1" noChangeArrowheads="1"/>
          </p:cNvSpPr>
          <p:nvPr>
            <p:ph type="body" idx="1"/>
          </p:nvPr>
        </p:nvSpPr>
        <p:spPr>
          <a:noFill/>
        </p:spPr>
        <p:txBody>
          <a:bodyPr vert="horz" wrap="square" lIns="84992" tIns="42497" rIns="84992" bIns="42497" numCol="1" anchor="t" anchorCtr="0" compatLnSpc="1">
            <a:prstTxWarp prst="textNoShape">
              <a:avLst/>
            </a:prstTxWarp>
          </a:bodyPr>
          <a:lstStyle/>
          <a:p>
            <a:pPr eaLnBrk="1" hangingPunct="1"/>
            <a:r>
              <a:rPr lang="en-US" sz="2585" dirty="0"/>
              <a:t>Documents are ordered and each document identifier </a:t>
            </a:r>
            <a:r>
              <a:rPr lang="en-US" sz="2585" i="1" dirty="0"/>
              <a:t>d</a:t>
            </a:r>
            <a:r>
              <a:rPr lang="en-US" sz="2585" i="1" baseline="-25000" dirty="0"/>
              <a:t>ij</a:t>
            </a:r>
            <a:r>
              <a:rPr lang="en-US" sz="2585" i="1" dirty="0"/>
              <a:t> </a:t>
            </a:r>
            <a:r>
              <a:rPr lang="en-US" sz="2585" dirty="0"/>
              <a:t>is replaced by the difference to the preceding document identifier</a:t>
            </a:r>
          </a:p>
          <a:p>
            <a:pPr lvl="1" eaLnBrk="1" hangingPunct="1"/>
            <a:r>
              <a:rPr lang="en-US" sz="2215" dirty="0"/>
              <a:t>Document identifiers are encoded using fewer bits for smaller, common numbers</a:t>
            </a:r>
          </a:p>
          <a:p>
            <a:pPr lvl="1" eaLnBrk="1" hangingPunct="1"/>
            <a:endParaRPr lang="en-US" sz="2215" dirty="0"/>
          </a:p>
          <a:p>
            <a:pPr lvl="1" eaLnBrk="1" hangingPunct="1"/>
            <a:endParaRPr lang="en-US" sz="2215" dirty="0"/>
          </a:p>
          <a:p>
            <a:pPr lvl="1" eaLnBrk="1" hangingPunct="1"/>
            <a:endParaRPr lang="en-US" sz="2215" dirty="0"/>
          </a:p>
          <a:p>
            <a:pPr lvl="1" eaLnBrk="1" hangingPunct="1"/>
            <a:r>
              <a:rPr lang="en-US" sz="2215" dirty="0"/>
              <a:t>Use of varying length compression further reduces </a:t>
            </a:r>
            <a:br>
              <a:rPr lang="en-US" sz="2215" dirty="0"/>
            </a:br>
            <a:r>
              <a:rPr lang="en-US" sz="2215" dirty="0"/>
              <a:t>space requirement</a:t>
            </a:r>
          </a:p>
          <a:p>
            <a:pPr lvl="1" eaLnBrk="1" hangingPunct="1"/>
            <a:r>
              <a:rPr lang="en-US" sz="2215" dirty="0"/>
              <a:t>In practice index is reduced to 10- 15% of database size</a:t>
            </a:r>
          </a:p>
        </p:txBody>
      </p:sp>
      <p:graphicFrame>
        <p:nvGraphicFramePr>
          <p:cNvPr id="2050" name="Object 5"/>
          <p:cNvGraphicFramePr>
            <a:graphicFrameLocks noChangeAspect="1"/>
          </p:cNvGraphicFramePr>
          <p:nvPr/>
        </p:nvGraphicFramePr>
        <p:xfrm>
          <a:off x="1315023" y="3495470"/>
          <a:ext cx="4453418" cy="1176704"/>
        </p:xfrm>
        <a:graphic>
          <a:graphicData uri="http://schemas.openxmlformats.org/presentationml/2006/ole">
            <mc:AlternateContent xmlns:mc="http://schemas.openxmlformats.org/markup-compatibility/2006">
              <mc:Choice xmlns:v="urn:schemas-microsoft-com:vml" Requires="v">
                <p:oleObj name="Equation" r:id="rId3" imgW="2145726" imgH="634954" progId="Equation.DSMT4">
                  <p:embed/>
                </p:oleObj>
              </mc:Choice>
              <mc:Fallback>
                <p:oleObj name="Equation" r:id="rId3" imgW="2145726" imgH="634954" progId="Equation.DSMT4">
                  <p:embed/>
                  <p:pic>
                    <p:nvPicPr>
                      <p:cNvPr id="205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5023" y="3495470"/>
                        <a:ext cx="4453418" cy="1176704"/>
                      </a:xfrm>
                      <a:prstGeom prst="rect">
                        <a:avLst/>
                      </a:prstGeom>
                      <a:noFill/>
                    </p:spPr>
                  </p:pic>
                </p:oleObj>
              </mc:Fallback>
            </mc:AlternateContent>
          </a:graphicData>
        </a:graphic>
      </p:graphicFrame>
      <p:graphicFrame>
        <p:nvGraphicFramePr>
          <p:cNvPr id="2051" name="Object 6"/>
          <p:cNvGraphicFramePr>
            <a:graphicFrameLocks/>
          </p:cNvGraphicFramePr>
          <p:nvPr/>
        </p:nvGraphicFramePr>
        <p:xfrm>
          <a:off x="7199436" y="3244363"/>
          <a:ext cx="1554773" cy="2108689"/>
        </p:xfrm>
        <a:graphic>
          <a:graphicData uri="http://schemas.openxmlformats.org/presentationml/2006/ole">
            <mc:AlternateContent xmlns:mc="http://schemas.openxmlformats.org/markup-compatibility/2006">
              <mc:Choice xmlns:v="urn:schemas-microsoft-com:vml" Requires="v">
                <p:oleObj name="Worksheet" r:id="rId5" imgW="1244600" imgH="1803400" progId="Excel.Sheet.8">
                  <p:embed/>
                </p:oleObj>
              </mc:Choice>
              <mc:Fallback>
                <p:oleObj name="Worksheet" r:id="rId5" imgW="1244600" imgH="1803400" progId="Excel.Sheet.8">
                  <p:embed/>
                  <p:pic>
                    <p:nvPicPr>
                      <p:cNvPr id="2051" name="Object 6"/>
                      <p:cNvPicPr>
                        <a:picLocks noChangeArrowheads="1"/>
                      </p:cNvPicPr>
                      <p:nvPr/>
                    </p:nvPicPr>
                    <p:blipFill>
                      <a:blip r:embed="rId6"/>
                      <a:srcRect/>
                      <a:stretch>
                        <a:fillRect/>
                      </a:stretch>
                    </p:blipFill>
                    <p:spPr bwMode="auto">
                      <a:xfrm>
                        <a:off x="7199436" y="3244363"/>
                        <a:ext cx="1554773" cy="210868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23047370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title="Question Text"/>
          <p:cNvSpPr>
            <a:spLocks noGrp="1"/>
          </p:cNvSpPr>
          <p:nvPr>
            <p:ph type="title"/>
          </p:nvPr>
        </p:nvSpPr>
        <p:spPr/>
        <p:txBody>
          <a:bodyPr/>
          <a:lstStyle/>
          <a:p>
            <a:r>
              <a:rPr lang="en-GB" dirty="0"/>
              <a:t>Using a </a:t>
            </a:r>
            <a:r>
              <a:rPr lang="en-GB" dirty="0" err="1"/>
              <a:t>trie</a:t>
            </a:r>
            <a:r>
              <a:rPr lang="en-GB" dirty="0"/>
              <a:t> in index construction …</a:t>
            </a:r>
            <a:endParaRPr lang="en-GB" sz="738" dirty="0"/>
          </a:p>
        </p:txBody>
      </p:sp>
      <p:sp>
        <p:nvSpPr>
          <p:cNvPr id="13314" name="TPAnswers" title="Answer Text"/>
          <p:cNvSpPr>
            <a:spLocks noGrp="1"/>
          </p:cNvSpPr>
          <p:nvPr>
            <p:ph idx="1"/>
            <p:custDataLst>
              <p:tags r:id="rId2"/>
            </p:custDataLst>
          </p:nvPr>
        </p:nvSpPr>
        <p:spPr/>
        <p:txBody>
          <a:bodyPr>
            <a:normAutofit/>
          </a:bodyPr>
          <a:lstStyle/>
          <a:p>
            <a:pPr marL="332316" lvl="1" indent="-422041">
              <a:buFont typeface="+mj-lt"/>
              <a:buAutoNum type="arabicPeriod"/>
            </a:pPr>
            <a:r>
              <a:rPr lang="en-GB" dirty="0"/>
              <a:t>Helps to quickly find words that have been seen before</a:t>
            </a:r>
          </a:p>
          <a:p>
            <a:pPr marL="332316" lvl="1" indent="-422041">
              <a:buFont typeface="+mj-lt"/>
              <a:buAutoNum type="arabicPeriod"/>
            </a:pPr>
            <a:r>
              <a:rPr lang="en-GB" dirty="0"/>
              <a:t>Helps to quickly decide whether a word has not seen before</a:t>
            </a:r>
          </a:p>
          <a:p>
            <a:pPr marL="332316" lvl="1" indent="-422041">
              <a:buFont typeface="+mj-lt"/>
              <a:buAutoNum type="arabicPeriod"/>
            </a:pPr>
            <a:r>
              <a:rPr lang="en-GB" dirty="0"/>
              <a:t>Helps to maintain the lexicographic order of words seen in the documents</a:t>
            </a:r>
          </a:p>
          <a:p>
            <a:pPr marL="332316" lvl="1" indent="-422041">
              <a:buFont typeface="+mj-lt"/>
              <a:buAutoNum type="arabicPeriod"/>
            </a:pPr>
            <a:r>
              <a:rPr lang="en-GB" dirty="0"/>
              <a:t>All of the above</a:t>
            </a:r>
          </a:p>
        </p:txBody>
      </p:sp>
      <p:sp>
        <p:nvSpPr>
          <p:cNvPr id="2" name="Footer Placeholder 1">
            <a:extLst>
              <a:ext uri="{FF2B5EF4-FFF2-40B4-BE49-F238E27FC236}">
                <a16:creationId xmlns:a16="http://schemas.microsoft.com/office/drawing/2014/main" id="{CEF4C648-F7AF-1D4C-9946-66BB860DFF1F}"/>
              </a:ext>
            </a:extLst>
          </p:cNvPr>
          <p:cNvSpPr>
            <a:spLocks noGrp="1"/>
          </p:cNvSpPr>
          <p:nvPr>
            <p:ph type="ftr" sz="quarter" idx="10"/>
          </p:nvPr>
        </p:nvSpPr>
        <p:spPr/>
        <p:txBody>
          <a:bodyPr/>
          <a:lstStyle/>
          <a:p>
            <a:pPr>
              <a:defRPr/>
            </a:pPr>
            <a:r>
              <a:rPr lang="fr-CH"/>
              <a:t>©2023, Karl Aberer, EPFL-IC, Laboratoire de systèmes d'informations répartis </a:t>
            </a:r>
            <a:endParaRPr lang="en-GB"/>
          </a:p>
        </p:txBody>
      </p:sp>
      <p:pic>
        <p:nvPicPr>
          <p:cNvPr id="7" name="TPChart" hidden="1" title="Results Chart">
            <a:extLst>
              <a:ext uri="{FF2B5EF4-FFF2-40B4-BE49-F238E27FC236}">
                <a16:creationId xmlns:a16="http://schemas.microsoft.com/office/drawing/2014/main" id="{5BF5D839-0CA8-4744-B985-8E8FC67546F4}"/>
              </a:ext>
            </a:extLst>
          </p:cNvPr>
          <p:cNvPicPr>
            <a:picLocks/>
          </p:cNvPicPr>
          <p:nvPr>
            <p:custDataLst>
              <p:tags r:id="rId3"/>
            </p:custDataLst>
          </p:nvPr>
        </p:nvPicPr>
        <p:blipFill>
          <a:blip r:embed="rId6">
            <a:extLst>
              <a:ext uri="{28A0092B-C50C-407E-A947-70E740481C1C}">
                <a14:useLocalDpi xmlns:a14="http://schemas.microsoft.com/office/drawing/2010/main" val="0"/>
              </a:ext>
            </a:extLst>
          </a:blip>
          <a:stretch>
            <a:fillRect/>
          </a:stretch>
        </p:blipFill>
        <p:spPr>
          <a:xfrm>
            <a:off x="4513384" y="1740877"/>
            <a:ext cx="4220308" cy="4747846"/>
          </a:xfrm>
          <a:prstGeom prst="rect">
            <a:avLst/>
          </a:prstGeom>
        </p:spPr>
      </p:pic>
    </p:spTree>
    <p:custDataLst>
      <p:tags r:id="rId1"/>
    </p:custDataLst>
    <p:extLst>
      <p:ext uri="{BB962C8B-B14F-4D97-AF65-F5344CB8AC3E}">
        <p14:creationId xmlns:p14="http://schemas.microsoft.com/office/powerpoint/2010/main" val="31950499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776" y="559778"/>
            <a:ext cx="8846641" cy="844062"/>
          </a:xfrm>
        </p:spPr>
        <p:txBody>
          <a:bodyPr/>
          <a:lstStyle/>
          <a:p>
            <a:r>
              <a:rPr lang="fr-FR" dirty="0"/>
              <a:t>5.1.2 Web-</a:t>
            </a:r>
            <a:r>
              <a:rPr lang="fr-FR" dirty="0" err="1"/>
              <a:t>Scale</a:t>
            </a:r>
            <a:r>
              <a:rPr lang="fr-FR" dirty="0"/>
              <a:t> </a:t>
            </a:r>
            <a:r>
              <a:rPr lang="fr-FR" dirty="0" err="1"/>
              <a:t>Indexing</a:t>
            </a:r>
            <a:r>
              <a:rPr lang="fr-FR" dirty="0"/>
              <a:t>: </a:t>
            </a:r>
            <a:r>
              <a:rPr lang="fr-FR" dirty="0" err="1"/>
              <a:t>Map-Reduce</a:t>
            </a:r>
            <a:endParaRPr lang="en-GB" dirty="0"/>
          </a:p>
        </p:txBody>
      </p:sp>
      <p:sp>
        <p:nvSpPr>
          <p:cNvPr id="3" name="Content Placeholder 2"/>
          <p:cNvSpPr>
            <a:spLocks noGrp="1"/>
          </p:cNvSpPr>
          <p:nvPr>
            <p:ph idx="1"/>
          </p:nvPr>
        </p:nvSpPr>
        <p:spPr/>
        <p:txBody>
          <a:bodyPr/>
          <a:lstStyle/>
          <a:p>
            <a:pPr eaLnBrk="1" hangingPunct="1"/>
            <a:r>
              <a:rPr lang="en-US" sz="2585" dirty="0"/>
              <a:t>Pioneered by Google: 20PB of data per day (2008)</a:t>
            </a:r>
          </a:p>
          <a:p>
            <a:pPr lvl="1" eaLnBrk="1" hangingPunct="1"/>
            <a:r>
              <a:rPr lang="en-US" sz="2215" dirty="0"/>
              <a:t>Scan 100 TB on 1 node @ 50 MB/s = 23 days</a:t>
            </a:r>
          </a:p>
          <a:p>
            <a:pPr lvl="1" eaLnBrk="1" hangingPunct="1"/>
            <a:r>
              <a:rPr lang="en-US" sz="2215" dirty="0"/>
              <a:t>Scan on 1000-node cluster = 33 minutes</a:t>
            </a:r>
          </a:p>
          <a:p>
            <a:pPr eaLnBrk="1" hangingPunct="1"/>
            <a:endParaRPr lang="en-US" sz="2585" dirty="0"/>
          </a:p>
          <a:p>
            <a:pPr eaLnBrk="1" hangingPunct="1"/>
            <a:r>
              <a:rPr lang="en-US" sz="2585" dirty="0"/>
              <a:t>Cost-efficiency</a:t>
            </a:r>
          </a:p>
          <a:p>
            <a:pPr lvl="1" eaLnBrk="1" hangingPunct="1"/>
            <a:r>
              <a:rPr lang="en-US" sz="2215" dirty="0"/>
              <a:t>Commodity nodes, network (cheap, but unreliable)</a:t>
            </a:r>
          </a:p>
          <a:p>
            <a:pPr lvl="1" eaLnBrk="1" hangingPunct="1"/>
            <a:r>
              <a:rPr lang="en-US" sz="2215" dirty="0"/>
              <a:t>Automatic fault-tolerance (fewer admins)</a:t>
            </a:r>
          </a:p>
          <a:p>
            <a:pPr lvl="1" eaLnBrk="1" hangingPunct="1"/>
            <a:r>
              <a:rPr lang="en-US" sz="2215" dirty="0"/>
              <a:t>Easy to use (fewer programmers)</a:t>
            </a:r>
          </a:p>
          <a:p>
            <a:pPr lvl="1" eaLnBrk="1" hangingPunct="1"/>
            <a:endParaRPr lang="en-US" sz="2215" dirty="0"/>
          </a:p>
          <a:p>
            <a:endParaRPr lang="en-GB" dirty="0"/>
          </a:p>
        </p:txBody>
      </p:sp>
      <p:sp>
        <p:nvSpPr>
          <p:cNvPr id="4" name="Footer Placeholder 3"/>
          <p:cNvSpPr>
            <a:spLocks noGrp="1"/>
          </p:cNvSpPr>
          <p:nvPr>
            <p:ph type="ftr" sz="quarter" idx="10"/>
          </p:nvPr>
        </p:nvSpPr>
        <p:spPr/>
        <p:txBody>
          <a:bodyPr/>
          <a:lstStyle/>
          <a:p>
            <a:r>
              <a:rPr lang="fr-CH"/>
              <a:t>©2023, Karl Aberer, EPFL-IC, Laboratoire de systèmes d'informations répartis </a:t>
            </a:r>
            <a:endParaRPr lang="en-GB" dirty="0"/>
          </a:p>
        </p:txBody>
      </p:sp>
    </p:spTree>
    <p:extLst>
      <p:ext uri="{BB962C8B-B14F-4D97-AF65-F5344CB8AC3E}">
        <p14:creationId xmlns:p14="http://schemas.microsoft.com/office/powerpoint/2010/main" val="451785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p:cNvSpPr>
            <a:spLocks noGrp="1"/>
          </p:cNvSpPr>
          <p:nvPr>
            <p:ph type="ftr" sz="quarter" idx="10"/>
          </p:nvPr>
        </p:nvSpPr>
        <p:spPr>
          <a:noFill/>
        </p:spPr>
        <p:txBody>
          <a:bodyPr/>
          <a:lstStyle/>
          <a:p>
            <a:r>
              <a:rPr lang="fr-CH"/>
              <a:t>©2023, Karl Aberer, EPFL-IC, Laboratoire de systèmes d'informations répartis </a:t>
            </a:r>
            <a:endParaRPr lang="en-GB"/>
          </a:p>
        </p:txBody>
      </p:sp>
      <p:sp>
        <p:nvSpPr>
          <p:cNvPr id="15363" name="Rectangle 2"/>
          <p:cNvSpPr>
            <a:spLocks noGrp="1" noChangeArrowheads="1"/>
          </p:cNvSpPr>
          <p:nvPr>
            <p:ph type="title"/>
          </p:nvPr>
        </p:nvSpPr>
        <p:spPr>
          <a:noFill/>
        </p:spPr>
        <p:txBody>
          <a:bodyPr vert="horz" wrap="square" lIns="84992" tIns="42497" rIns="84992" bIns="42497" numCol="1" anchor="ctr" anchorCtr="0" compatLnSpc="1">
            <a:prstTxWarp prst="textNoShape">
              <a:avLst/>
            </a:prstTxWarp>
          </a:bodyPr>
          <a:lstStyle/>
          <a:p>
            <a:pPr eaLnBrk="1" hangingPunct="1"/>
            <a:r>
              <a:rPr lang="en-US" dirty="0"/>
              <a:t>Term Search</a:t>
            </a:r>
          </a:p>
        </p:txBody>
      </p:sp>
      <p:sp>
        <p:nvSpPr>
          <p:cNvPr id="15364" name="Rectangle 3"/>
          <p:cNvSpPr>
            <a:spLocks noGrp="1" noChangeArrowheads="1"/>
          </p:cNvSpPr>
          <p:nvPr>
            <p:ph type="body" idx="1"/>
          </p:nvPr>
        </p:nvSpPr>
        <p:spPr>
          <a:xfrm>
            <a:off x="517396" y="1501401"/>
            <a:ext cx="7666892" cy="4642338"/>
          </a:xfrm>
          <a:noFill/>
        </p:spPr>
        <p:txBody>
          <a:bodyPr vert="horz" wrap="square" lIns="84992" tIns="42497" rIns="84992" bIns="42497" numCol="1" anchor="t" anchorCtr="0" compatLnSpc="1">
            <a:prstTxWarp prst="textNoShape">
              <a:avLst/>
            </a:prstTxWarp>
          </a:bodyPr>
          <a:lstStyle/>
          <a:p>
            <a:pPr eaLnBrk="1" hangingPunct="1"/>
            <a:r>
              <a:rPr lang="en-US" sz="2585" dirty="0"/>
              <a:t>Problem: text retrieval algorithms need to find words in documents efficiently </a:t>
            </a:r>
          </a:p>
          <a:p>
            <a:pPr lvl="1" eaLnBrk="1" hangingPunct="1"/>
            <a:r>
              <a:rPr lang="en-US" sz="2215" dirty="0"/>
              <a:t>Boolean, probabilistic and vector space retrieval</a:t>
            </a:r>
          </a:p>
          <a:p>
            <a:pPr lvl="1" eaLnBrk="1" hangingPunct="1"/>
            <a:r>
              <a:rPr lang="en-US" sz="2215" dirty="0"/>
              <a:t>Given index term k</a:t>
            </a:r>
            <a:r>
              <a:rPr lang="en-US" sz="2215" baseline="-25000" dirty="0"/>
              <a:t>i</a:t>
            </a:r>
            <a:r>
              <a:rPr lang="en-US" sz="2215" dirty="0"/>
              <a:t>, find document d</a:t>
            </a:r>
            <a:r>
              <a:rPr lang="en-US" sz="2215" baseline="-25000" dirty="0"/>
              <a:t>j</a:t>
            </a:r>
            <a:endParaRPr lang="en-US" sz="2215" dirty="0"/>
          </a:p>
          <a:p>
            <a:pPr eaLnBrk="1" hangingPunct="1">
              <a:buFontTx/>
              <a:buNone/>
            </a:pPr>
            <a:endParaRPr lang="en-US" sz="1662" dirty="0"/>
          </a:p>
          <a:p>
            <a:pPr eaLnBrk="1" hangingPunct="1">
              <a:buFontTx/>
              <a:buNone/>
            </a:pPr>
            <a:endParaRPr lang="en-US" sz="1662" dirty="0"/>
          </a:p>
          <a:p>
            <a:pPr eaLnBrk="1" hangingPunct="1">
              <a:buFontTx/>
              <a:buNone/>
            </a:pPr>
            <a:endParaRPr lang="en-US" sz="1662" dirty="0"/>
          </a:p>
          <a:p>
            <a:pPr eaLnBrk="1" hangingPunct="1">
              <a:buFontTx/>
              <a:buNone/>
            </a:pPr>
            <a:endParaRPr lang="en-US" sz="1662" dirty="0"/>
          </a:p>
          <a:p>
            <a:pPr eaLnBrk="1" hangingPunct="1">
              <a:buFontTx/>
              <a:buNone/>
            </a:pPr>
            <a:endParaRPr lang="en-US" sz="1662" dirty="0"/>
          </a:p>
          <a:p>
            <a:pPr eaLnBrk="1" hangingPunct="1">
              <a:buFontTx/>
              <a:buNone/>
            </a:pPr>
            <a:endParaRPr lang="en-US" sz="1662" dirty="0"/>
          </a:p>
          <a:p>
            <a:pPr eaLnBrk="1" hangingPunct="1">
              <a:buFontTx/>
              <a:buNone/>
            </a:pPr>
            <a:endParaRPr lang="en-US" sz="1662" dirty="0"/>
          </a:p>
        </p:txBody>
      </p:sp>
      <p:sp>
        <p:nvSpPr>
          <p:cNvPr id="15365" name="Rectangle 4"/>
          <p:cNvSpPr>
            <a:spLocks noChangeArrowheads="1"/>
          </p:cNvSpPr>
          <p:nvPr/>
        </p:nvSpPr>
        <p:spPr bwMode="auto">
          <a:xfrm>
            <a:off x="3309090" y="3561938"/>
            <a:ext cx="5184576" cy="2525819"/>
          </a:xfrm>
          <a:prstGeom prst="rect">
            <a:avLst/>
          </a:prstGeom>
          <a:noFill/>
          <a:ln w="9525">
            <a:solidFill>
              <a:schemeClr val="tx1"/>
            </a:solidFill>
            <a:miter lim="800000"/>
            <a:headEnd/>
            <a:tailEnd/>
          </a:ln>
        </p:spPr>
        <p:txBody>
          <a:bodyPr lIns="84992" tIns="42497" rIns="84992" bIns="42497"/>
          <a:lstStyle/>
          <a:p>
            <a:pPr marL="316531" indent="-316531">
              <a:lnSpc>
                <a:spcPct val="90000"/>
              </a:lnSpc>
              <a:spcBef>
                <a:spcPct val="20000"/>
              </a:spcBef>
            </a:pPr>
            <a:r>
              <a:rPr lang="en-US" sz="831" dirty="0">
                <a:latin typeface="Calibri" panose="020F0502020204030204" pitchFamily="34" charset="0"/>
                <a:cs typeface="Calibri" panose="020F0502020204030204" pitchFamily="34" charset="0"/>
              </a:rPr>
              <a:t>B1 A Course on Integral Equations</a:t>
            </a:r>
          </a:p>
          <a:p>
            <a:pPr marL="316531" indent="-316531">
              <a:lnSpc>
                <a:spcPct val="90000"/>
              </a:lnSpc>
              <a:spcBef>
                <a:spcPct val="20000"/>
              </a:spcBef>
            </a:pPr>
            <a:r>
              <a:rPr lang="en-US" sz="831" dirty="0">
                <a:latin typeface="Calibri" panose="020F0502020204030204" pitchFamily="34" charset="0"/>
                <a:cs typeface="Calibri" panose="020F0502020204030204" pitchFamily="34" charset="0"/>
              </a:rPr>
              <a:t>B2 Attractors for Semigroups and Evolution Equations</a:t>
            </a:r>
          </a:p>
          <a:p>
            <a:pPr marL="316531" indent="-316531">
              <a:lnSpc>
                <a:spcPct val="90000"/>
              </a:lnSpc>
              <a:spcBef>
                <a:spcPct val="20000"/>
              </a:spcBef>
            </a:pPr>
            <a:r>
              <a:rPr lang="en-US" sz="831" dirty="0">
                <a:latin typeface="Calibri" panose="020F0502020204030204" pitchFamily="34" charset="0"/>
                <a:cs typeface="Calibri" panose="020F0502020204030204" pitchFamily="34" charset="0"/>
              </a:rPr>
              <a:t>B3 Automatic Differentiation of Algorithms: Theory, Implementation, and Application</a:t>
            </a:r>
          </a:p>
          <a:p>
            <a:pPr marL="316531" indent="-316531">
              <a:lnSpc>
                <a:spcPct val="90000"/>
              </a:lnSpc>
              <a:spcBef>
                <a:spcPct val="20000"/>
              </a:spcBef>
            </a:pPr>
            <a:r>
              <a:rPr lang="en-US" sz="831" dirty="0">
                <a:latin typeface="Calibri" panose="020F0502020204030204" pitchFamily="34" charset="0"/>
                <a:cs typeface="Calibri" panose="020F0502020204030204" pitchFamily="34" charset="0"/>
              </a:rPr>
              <a:t>B4 Geometrical Aspects of Partial Differential Equations</a:t>
            </a:r>
          </a:p>
          <a:p>
            <a:pPr marL="316531" indent="-316531">
              <a:lnSpc>
                <a:spcPct val="90000"/>
              </a:lnSpc>
              <a:spcBef>
                <a:spcPct val="20000"/>
              </a:spcBef>
            </a:pPr>
            <a:r>
              <a:rPr lang="en-US" sz="831" dirty="0">
                <a:latin typeface="Calibri" panose="020F0502020204030204" pitchFamily="34" charset="0"/>
                <a:cs typeface="Calibri" panose="020F0502020204030204" pitchFamily="34" charset="0"/>
              </a:rPr>
              <a:t>B5 Ideals, Varieties, and Algorithms: An Introduction to Computational Algebraic Geometry and Commutative Algebra</a:t>
            </a:r>
          </a:p>
          <a:p>
            <a:pPr marL="316531" indent="-316531">
              <a:lnSpc>
                <a:spcPct val="90000"/>
              </a:lnSpc>
              <a:spcBef>
                <a:spcPct val="20000"/>
              </a:spcBef>
            </a:pPr>
            <a:r>
              <a:rPr lang="en-US" sz="831" dirty="0">
                <a:latin typeface="Calibri" panose="020F0502020204030204" pitchFamily="34" charset="0"/>
                <a:cs typeface="Calibri" panose="020F0502020204030204" pitchFamily="34" charset="0"/>
              </a:rPr>
              <a:t>B6 Introduction to Hamiltonian Dynamical Systems and the N-Body Problem</a:t>
            </a:r>
          </a:p>
          <a:p>
            <a:pPr marL="316531" indent="-316531">
              <a:lnSpc>
                <a:spcPct val="90000"/>
              </a:lnSpc>
              <a:spcBef>
                <a:spcPct val="20000"/>
              </a:spcBef>
            </a:pPr>
            <a:r>
              <a:rPr lang="en-US" sz="831" dirty="0">
                <a:latin typeface="Calibri" panose="020F0502020204030204" pitchFamily="34" charset="0"/>
                <a:cs typeface="Calibri" panose="020F0502020204030204" pitchFamily="34" charset="0"/>
              </a:rPr>
              <a:t>B7 Knapsack Problems: Algorithms and Computer Implementations</a:t>
            </a:r>
          </a:p>
          <a:p>
            <a:pPr marL="316531" indent="-316531">
              <a:lnSpc>
                <a:spcPct val="90000"/>
              </a:lnSpc>
              <a:spcBef>
                <a:spcPct val="20000"/>
              </a:spcBef>
            </a:pPr>
            <a:r>
              <a:rPr lang="en-US" sz="831" dirty="0">
                <a:latin typeface="Calibri" panose="020F0502020204030204" pitchFamily="34" charset="0"/>
                <a:cs typeface="Calibri" panose="020F0502020204030204" pitchFamily="34" charset="0"/>
              </a:rPr>
              <a:t>B8 Methods of Solving Singular Systems of Ordinary Differential Equations</a:t>
            </a:r>
          </a:p>
          <a:p>
            <a:pPr marL="316531" indent="-316531">
              <a:lnSpc>
                <a:spcPct val="90000"/>
              </a:lnSpc>
              <a:spcBef>
                <a:spcPct val="20000"/>
              </a:spcBef>
            </a:pPr>
            <a:r>
              <a:rPr lang="en-US" sz="831" dirty="0">
                <a:latin typeface="Calibri" panose="020F0502020204030204" pitchFamily="34" charset="0"/>
                <a:cs typeface="Calibri" panose="020F0502020204030204" pitchFamily="34" charset="0"/>
              </a:rPr>
              <a:t>B9 Nonlinear Systems</a:t>
            </a:r>
          </a:p>
          <a:p>
            <a:pPr marL="316531" indent="-316531">
              <a:lnSpc>
                <a:spcPct val="90000"/>
              </a:lnSpc>
              <a:spcBef>
                <a:spcPct val="20000"/>
              </a:spcBef>
            </a:pPr>
            <a:r>
              <a:rPr lang="en-US" sz="831" dirty="0">
                <a:latin typeface="Calibri" panose="020F0502020204030204" pitchFamily="34" charset="0"/>
                <a:cs typeface="Calibri" panose="020F0502020204030204" pitchFamily="34" charset="0"/>
              </a:rPr>
              <a:t>B10 Ordinary Differential Equations</a:t>
            </a:r>
          </a:p>
          <a:p>
            <a:pPr marL="316531" indent="-316531">
              <a:lnSpc>
                <a:spcPct val="90000"/>
              </a:lnSpc>
              <a:spcBef>
                <a:spcPct val="20000"/>
              </a:spcBef>
            </a:pPr>
            <a:r>
              <a:rPr lang="en-US" sz="831" dirty="0">
                <a:latin typeface="Calibri" panose="020F0502020204030204" pitchFamily="34" charset="0"/>
                <a:cs typeface="Calibri" panose="020F0502020204030204" pitchFamily="34" charset="0"/>
              </a:rPr>
              <a:t>B11 Oscillation Theory for Neutral Differential Equations with Delay</a:t>
            </a:r>
          </a:p>
          <a:p>
            <a:pPr marL="316531" indent="-316531">
              <a:lnSpc>
                <a:spcPct val="90000"/>
              </a:lnSpc>
              <a:spcBef>
                <a:spcPct val="20000"/>
              </a:spcBef>
            </a:pPr>
            <a:r>
              <a:rPr lang="en-US" sz="831" dirty="0">
                <a:latin typeface="Calibri" panose="020F0502020204030204" pitchFamily="34" charset="0"/>
                <a:cs typeface="Calibri" panose="020F0502020204030204" pitchFamily="34" charset="0"/>
              </a:rPr>
              <a:t>B12 Oscillation Theory of Delay Differential Equations</a:t>
            </a:r>
          </a:p>
          <a:p>
            <a:pPr marL="316531" indent="-316531">
              <a:lnSpc>
                <a:spcPct val="90000"/>
              </a:lnSpc>
              <a:spcBef>
                <a:spcPct val="20000"/>
              </a:spcBef>
            </a:pPr>
            <a:r>
              <a:rPr lang="en-US" sz="831" dirty="0">
                <a:latin typeface="Calibri" panose="020F0502020204030204" pitchFamily="34" charset="0"/>
                <a:cs typeface="Calibri" panose="020F0502020204030204" pitchFamily="34" charset="0"/>
              </a:rPr>
              <a:t>B13 Pseudodifferential Operators and Nonlinear Partial Differential Equations</a:t>
            </a:r>
          </a:p>
          <a:p>
            <a:pPr marL="316531" indent="-316531">
              <a:lnSpc>
                <a:spcPct val="90000"/>
              </a:lnSpc>
              <a:spcBef>
                <a:spcPct val="20000"/>
              </a:spcBef>
            </a:pPr>
            <a:r>
              <a:rPr lang="en-US" sz="831" dirty="0">
                <a:latin typeface="Calibri" panose="020F0502020204030204" pitchFamily="34" charset="0"/>
                <a:cs typeface="Calibri" panose="020F0502020204030204" pitchFamily="34" charset="0"/>
              </a:rPr>
              <a:t>B14 Sinc Methods for Quadrature and Differential Equations</a:t>
            </a:r>
          </a:p>
          <a:p>
            <a:pPr marL="316531" indent="-316531">
              <a:lnSpc>
                <a:spcPct val="90000"/>
              </a:lnSpc>
              <a:spcBef>
                <a:spcPct val="20000"/>
              </a:spcBef>
            </a:pPr>
            <a:r>
              <a:rPr lang="en-US" sz="831" dirty="0">
                <a:latin typeface="Calibri" panose="020F0502020204030204" pitchFamily="34" charset="0"/>
                <a:cs typeface="Calibri" panose="020F0502020204030204" pitchFamily="34" charset="0"/>
              </a:rPr>
              <a:t>B15 Stability of Stochastic Differential Equations with Respect to Semi-Martingales</a:t>
            </a:r>
          </a:p>
          <a:p>
            <a:pPr marL="316531" indent="-316531">
              <a:lnSpc>
                <a:spcPct val="90000"/>
              </a:lnSpc>
              <a:spcBef>
                <a:spcPct val="20000"/>
              </a:spcBef>
            </a:pPr>
            <a:r>
              <a:rPr lang="en-US" sz="831" dirty="0">
                <a:latin typeface="Calibri" panose="020F0502020204030204" pitchFamily="34" charset="0"/>
                <a:cs typeface="Calibri" panose="020F0502020204030204" pitchFamily="34" charset="0"/>
              </a:rPr>
              <a:t>B16 The Boundary Integral Approach to Static and Dynamic Contact Problems</a:t>
            </a:r>
          </a:p>
          <a:p>
            <a:pPr marL="316531" indent="-316531">
              <a:lnSpc>
                <a:spcPct val="90000"/>
              </a:lnSpc>
              <a:spcBef>
                <a:spcPct val="20000"/>
              </a:spcBef>
            </a:pPr>
            <a:r>
              <a:rPr lang="en-US" sz="831" dirty="0">
                <a:latin typeface="Calibri" panose="020F0502020204030204" pitchFamily="34" charset="0"/>
                <a:cs typeface="Calibri" panose="020F0502020204030204" pitchFamily="34" charset="0"/>
              </a:rPr>
              <a:t>B17 The Double Mellin-Barnes Type Integrals and Their Applications to Convolution Theory</a:t>
            </a:r>
          </a:p>
        </p:txBody>
      </p:sp>
      <p:sp>
        <p:nvSpPr>
          <p:cNvPr id="15366" name="Rectangle 5"/>
          <p:cNvSpPr>
            <a:spLocks noChangeArrowheads="1"/>
          </p:cNvSpPr>
          <p:nvPr/>
        </p:nvSpPr>
        <p:spPr bwMode="auto">
          <a:xfrm>
            <a:off x="1166100" y="3896046"/>
            <a:ext cx="1249702" cy="376385"/>
          </a:xfrm>
          <a:prstGeom prst="rect">
            <a:avLst/>
          </a:prstGeom>
          <a:noFill/>
          <a:ln w="9525" algn="ctr">
            <a:noFill/>
            <a:miter lim="800000"/>
            <a:headEnd/>
            <a:tailEnd/>
          </a:ln>
        </p:spPr>
        <p:txBody>
          <a:bodyPr wrap="none">
            <a:spAutoFit/>
          </a:bodyPr>
          <a:lstStyle/>
          <a:p>
            <a:r>
              <a:rPr lang="en-US" sz="1846" dirty="0">
                <a:latin typeface="Calibri" charset="0"/>
                <a:ea typeface="Calibri" charset="0"/>
                <a:cs typeface="Calibri" charset="0"/>
              </a:rPr>
              <a:t>application</a:t>
            </a:r>
          </a:p>
        </p:txBody>
      </p:sp>
      <p:sp>
        <p:nvSpPr>
          <p:cNvPr id="15367" name="Line 6"/>
          <p:cNvSpPr>
            <a:spLocks noChangeShapeType="1"/>
          </p:cNvSpPr>
          <p:nvPr/>
        </p:nvSpPr>
        <p:spPr bwMode="auto">
          <a:xfrm>
            <a:off x="2444515" y="4095338"/>
            <a:ext cx="665285" cy="0"/>
          </a:xfrm>
          <a:prstGeom prst="line">
            <a:avLst/>
          </a:prstGeom>
          <a:noFill/>
          <a:ln w="9525">
            <a:solidFill>
              <a:schemeClr val="tx1"/>
            </a:solidFill>
            <a:round/>
            <a:headEnd/>
            <a:tailEnd type="triangle" w="med" len="med"/>
          </a:ln>
        </p:spPr>
        <p:txBody>
          <a:bodyPr>
            <a:spAutoFit/>
          </a:bodyPr>
          <a:lstStyle/>
          <a:p>
            <a:endParaRPr lang="en-US" sz="1108"/>
          </a:p>
        </p:txBody>
      </p:sp>
      <p:sp>
        <p:nvSpPr>
          <p:cNvPr id="15368" name="Line 7"/>
          <p:cNvSpPr>
            <a:spLocks noChangeShapeType="1"/>
          </p:cNvSpPr>
          <p:nvPr/>
        </p:nvSpPr>
        <p:spPr bwMode="auto">
          <a:xfrm>
            <a:off x="2444515" y="4892507"/>
            <a:ext cx="665285" cy="0"/>
          </a:xfrm>
          <a:prstGeom prst="line">
            <a:avLst/>
          </a:prstGeom>
          <a:noFill/>
          <a:ln w="9525">
            <a:solidFill>
              <a:schemeClr val="tx1"/>
            </a:solidFill>
            <a:round/>
            <a:headEnd type="triangle" w="med" len="med"/>
            <a:tailEnd/>
          </a:ln>
        </p:spPr>
        <p:txBody>
          <a:bodyPr>
            <a:spAutoFit/>
          </a:bodyPr>
          <a:lstStyle/>
          <a:p>
            <a:endParaRPr lang="en-US" sz="1108"/>
          </a:p>
        </p:txBody>
      </p:sp>
      <p:sp>
        <p:nvSpPr>
          <p:cNvPr id="15369" name="Rectangle 8"/>
          <p:cNvSpPr>
            <a:spLocks noChangeArrowheads="1"/>
          </p:cNvSpPr>
          <p:nvPr/>
        </p:nvSpPr>
        <p:spPr bwMode="auto">
          <a:xfrm>
            <a:off x="1332471" y="4693215"/>
            <a:ext cx="914033" cy="376385"/>
          </a:xfrm>
          <a:prstGeom prst="rect">
            <a:avLst/>
          </a:prstGeom>
          <a:noFill/>
          <a:ln w="9525" algn="ctr">
            <a:noFill/>
            <a:miter lim="800000"/>
            <a:headEnd/>
            <a:tailEnd/>
          </a:ln>
        </p:spPr>
        <p:txBody>
          <a:bodyPr wrap="none">
            <a:spAutoFit/>
          </a:bodyPr>
          <a:lstStyle/>
          <a:p>
            <a:r>
              <a:rPr lang="en-US" sz="1846">
                <a:latin typeface="Calibri" charset="0"/>
                <a:ea typeface="Calibri" charset="0"/>
                <a:cs typeface="Calibri" charset="0"/>
              </a:rPr>
              <a:t>B3, B17</a:t>
            </a:r>
          </a:p>
        </p:txBody>
      </p:sp>
    </p:spTree>
    <p:extLst>
      <p:ext uri="{BB962C8B-B14F-4D97-AF65-F5344CB8AC3E}">
        <p14:creationId xmlns:p14="http://schemas.microsoft.com/office/powerpoint/2010/main" val="32838864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Map-Reduce Programming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17281" y="1502020"/>
                <a:ext cx="7909916" cy="4642338"/>
              </a:xfrm>
            </p:spPr>
            <p:txBody>
              <a:bodyPr/>
              <a:lstStyle/>
              <a:p>
                <a:r>
                  <a:rPr lang="en-US" dirty="0"/>
                  <a:t>Data type: 			key-value pairs </a:t>
                </a:r>
                <a14:m>
                  <m:oMath xmlns:m="http://schemas.openxmlformats.org/officeDocument/2006/math">
                    <m:r>
                      <a:rPr lang="fr-CH" b="0" i="1" smtClean="0">
                        <a:latin typeface="Cambria Math" charset="0"/>
                      </a:rPr>
                      <m:t>(</m:t>
                    </m:r>
                    <m:r>
                      <a:rPr lang="fr-CH" b="0" i="1" smtClean="0">
                        <a:latin typeface="Cambria Math" charset="0"/>
                      </a:rPr>
                      <m:t>𝑘</m:t>
                    </m:r>
                    <m:r>
                      <a:rPr lang="fr-CH" b="0" i="1" smtClean="0">
                        <a:latin typeface="Cambria Math" charset="0"/>
                      </a:rPr>
                      <m:t>,</m:t>
                    </m:r>
                    <m:r>
                      <a:rPr lang="fr-CH" b="0" i="1" smtClean="0">
                        <a:latin typeface="Cambria Math" charset="0"/>
                      </a:rPr>
                      <m:t>𝑣</m:t>
                    </m:r>
                    <m:r>
                      <a:rPr lang="fr-CH" b="0" i="1" smtClean="0">
                        <a:latin typeface="Cambria Math" charset="0"/>
                      </a:rPr>
                      <m:t>)</m:t>
                    </m:r>
                  </m:oMath>
                </a14:m>
                <a:endParaRPr lang="en-US" dirty="0"/>
              </a:p>
              <a:p>
                <a:endParaRPr lang="en-US" dirty="0"/>
              </a:p>
              <a:p>
                <a:r>
                  <a:rPr lang="en-US" dirty="0"/>
                  <a:t>Map function: 		</a:t>
                </a:r>
                <a:r>
                  <a:rPr lang="en-US" sz="2215" dirty="0">
                    <a:solidFill>
                      <a:srgbClr val="000000"/>
                    </a:solidFill>
                    <a:latin typeface="Arial" charset="0"/>
                    <a:ea typeface="ＭＳ Ｐゴシック" charset="0"/>
                    <a:cs typeface="ＭＳ Ｐゴシック" charset="0"/>
                  </a:rPr>
                  <a:t> </a:t>
                </a:r>
                <a14:m>
                  <m:oMath xmlns:m="http://schemas.openxmlformats.org/officeDocument/2006/math">
                    <m:r>
                      <a:rPr lang="fr-CH" sz="2215" i="1">
                        <a:solidFill>
                          <a:srgbClr val="000000"/>
                        </a:solidFill>
                        <a:latin typeface="Cambria Math" charset="0"/>
                        <a:ea typeface="ＭＳ Ｐゴシック" charset="0"/>
                        <a:cs typeface="ＭＳ Ｐゴシック" charset="0"/>
                      </a:rPr>
                      <m:t>(</m:t>
                    </m:r>
                    <m:sSub>
                      <m:sSubPr>
                        <m:ctrlPr>
                          <a:rPr lang="fr-CH" sz="2215" i="1">
                            <a:solidFill>
                              <a:srgbClr val="000000"/>
                            </a:solidFill>
                            <a:latin typeface="Cambria Math" panose="02040503050406030204" pitchFamily="18" charset="0"/>
                            <a:ea typeface="ＭＳ Ｐゴシック" charset="0"/>
                            <a:cs typeface="ＭＳ Ｐゴシック" charset="0"/>
                          </a:rPr>
                        </m:ctrlPr>
                      </m:sSubPr>
                      <m:e>
                        <m:r>
                          <a:rPr lang="fr-CH" sz="2215" i="1">
                            <a:solidFill>
                              <a:srgbClr val="000000"/>
                            </a:solidFill>
                            <a:latin typeface="Cambria Math" charset="0"/>
                            <a:ea typeface="ＭＳ Ｐゴシック" charset="0"/>
                            <a:cs typeface="ＭＳ Ｐゴシック" charset="0"/>
                          </a:rPr>
                          <m:t>𝑘</m:t>
                        </m:r>
                      </m:e>
                      <m:sub>
                        <m:r>
                          <a:rPr lang="fr-CH" sz="2215" i="1">
                            <a:solidFill>
                              <a:srgbClr val="000000"/>
                            </a:solidFill>
                            <a:latin typeface="Cambria Math" charset="0"/>
                            <a:ea typeface="ＭＳ Ｐゴシック" charset="0"/>
                            <a:cs typeface="ＭＳ Ｐゴシック" charset="0"/>
                          </a:rPr>
                          <m:t>𝑖𝑛</m:t>
                        </m:r>
                      </m:sub>
                    </m:sSub>
                    <m:r>
                      <a:rPr lang="fr-CH" sz="2215" i="1">
                        <a:solidFill>
                          <a:srgbClr val="000000"/>
                        </a:solidFill>
                        <a:latin typeface="Cambria Math" charset="0"/>
                        <a:ea typeface="ＭＳ Ｐゴシック" charset="0"/>
                        <a:cs typeface="ＭＳ Ｐゴシック" charset="0"/>
                      </a:rPr>
                      <m:t>,</m:t>
                    </m:r>
                    <m:sSub>
                      <m:sSubPr>
                        <m:ctrlPr>
                          <a:rPr lang="fr-CH" sz="2215" i="1">
                            <a:solidFill>
                              <a:srgbClr val="000000"/>
                            </a:solidFill>
                            <a:latin typeface="Cambria Math" panose="02040503050406030204" pitchFamily="18" charset="0"/>
                            <a:ea typeface="ＭＳ Ｐゴシック" charset="0"/>
                            <a:cs typeface="ＭＳ Ｐゴシック" charset="0"/>
                          </a:rPr>
                        </m:ctrlPr>
                      </m:sSubPr>
                      <m:e>
                        <m:r>
                          <a:rPr lang="fr-CH" sz="2215" i="1">
                            <a:solidFill>
                              <a:srgbClr val="000000"/>
                            </a:solidFill>
                            <a:latin typeface="Cambria Math" charset="0"/>
                            <a:ea typeface="ＭＳ Ｐゴシック" charset="0"/>
                            <a:cs typeface="ＭＳ Ｐゴシック" charset="0"/>
                          </a:rPr>
                          <m:t>𝑣</m:t>
                        </m:r>
                      </m:e>
                      <m:sub>
                        <m:r>
                          <a:rPr lang="fr-CH" sz="2215" i="1">
                            <a:solidFill>
                              <a:srgbClr val="000000"/>
                            </a:solidFill>
                            <a:latin typeface="Cambria Math" charset="0"/>
                            <a:ea typeface="ＭＳ Ｐゴシック" charset="0"/>
                            <a:cs typeface="ＭＳ Ｐゴシック" charset="0"/>
                          </a:rPr>
                          <m:t>𝑖𝑛</m:t>
                        </m:r>
                      </m:sub>
                    </m:sSub>
                    <m:r>
                      <a:rPr lang="fr-CH" sz="2215" i="1">
                        <a:solidFill>
                          <a:srgbClr val="000000"/>
                        </a:solidFill>
                        <a:latin typeface="Cambria Math" charset="0"/>
                        <a:ea typeface="ＭＳ Ｐゴシック" charset="0"/>
                        <a:cs typeface="ＭＳ Ｐゴシック" charset="0"/>
                      </a:rPr>
                      <m:t>)</m:t>
                    </m:r>
                    <m:r>
                      <a:rPr lang="fr-CH" sz="2215" i="1">
                        <a:solidFill>
                          <a:srgbClr val="000000"/>
                        </a:solidFill>
                        <a:latin typeface="Cambria Math" charset="0"/>
                        <a:ea typeface="Cambria Math" charset="0"/>
                        <a:cs typeface="Cambria Math" charset="0"/>
                      </a:rPr>
                      <m:t>→</m:t>
                    </m:r>
                    <m:d>
                      <m:dPr>
                        <m:begChr m:val="["/>
                        <m:endChr m:val="]"/>
                        <m:ctrlPr>
                          <a:rPr lang="fr-CH" sz="2215" i="1">
                            <a:solidFill>
                              <a:srgbClr val="000000"/>
                            </a:solidFill>
                            <a:latin typeface="Cambria Math" panose="02040503050406030204" pitchFamily="18" charset="0"/>
                            <a:ea typeface="Cambria Math" charset="0"/>
                          </a:rPr>
                        </m:ctrlPr>
                      </m:dPr>
                      <m:e>
                        <m:d>
                          <m:dPr>
                            <m:ctrlPr>
                              <a:rPr lang="fr-CH" sz="2215" i="1">
                                <a:solidFill>
                                  <a:srgbClr val="000000"/>
                                </a:solidFill>
                                <a:latin typeface="Cambria Math" panose="02040503050406030204" pitchFamily="18" charset="0"/>
                                <a:ea typeface="Cambria Math" charset="0"/>
                                <a:cs typeface="Cambria Math" charset="0"/>
                              </a:rPr>
                            </m:ctrlPr>
                          </m:dPr>
                          <m:e>
                            <m:sSub>
                              <m:sSubPr>
                                <m:ctrlPr>
                                  <a:rPr lang="fr-CH" sz="2215" i="1">
                                    <a:solidFill>
                                      <a:srgbClr val="000000"/>
                                    </a:solidFill>
                                    <a:latin typeface="Cambria Math" panose="02040503050406030204" pitchFamily="18" charset="0"/>
                                    <a:ea typeface="ＭＳ Ｐゴシック" charset="0"/>
                                    <a:cs typeface="ＭＳ Ｐゴシック" charset="0"/>
                                  </a:rPr>
                                </m:ctrlPr>
                              </m:sSubPr>
                              <m:e>
                                <m:r>
                                  <a:rPr lang="fr-CH" sz="2215" i="1">
                                    <a:solidFill>
                                      <a:srgbClr val="000000"/>
                                    </a:solidFill>
                                    <a:latin typeface="Cambria Math" charset="0"/>
                                    <a:ea typeface="ＭＳ Ｐゴシック" charset="0"/>
                                    <a:cs typeface="ＭＳ Ｐゴシック" charset="0"/>
                                  </a:rPr>
                                  <m:t>𝑘</m:t>
                                </m:r>
                              </m:e>
                              <m:sub>
                                <m:r>
                                  <a:rPr lang="fr-CH" sz="2215" i="1">
                                    <a:solidFill>
                                      <a:srgbClr val="000000"/>
                                    </a:solidFill>
                                    <a:latin typeface="Cambria Math" charset="0"/>
                                    <a:ea typeface="ＭＳ Ｐゴシック" charset="0"/>
                                    <a:cs typeface="ＭＳ Ｐゴシック" charset="0"/>
                                  </a:rPr>
                                  <m:t>𝑖𝑛𝑡𝑒𝑟</m:t>
                                </m:r>
                              </m:sub>
                            </m:sSub>
                            <m:r>
                              <a:rPr lang="fr-CH" sz="2215" i="1">
                                <a:solidFill>
                                  <a:srgbClr val="000000"/>
                                </a:solidFill>
                                <a:latin typeface="Cambria Math" charset="0"/>
                                <a:ea typeface="ＭＳ Ｐゴシック" charset="0"/>
                                <a:cs typeface="ＭＳ Ｐゴシック" charset="0"/>
                              </a:rPr>
                              <m:t>,</m:t>
                            </m:r>
                            <m:sSub>
                              <m:sSubPr>
                                <m:ctrlPr>
                                  <a:rPr lang="fr-CH" sz="2215" i="1">
                                    <a:solidFill>
                                      <a:srgbClr val="000000"/>
                                    </a:solidFill>
                                    <a:latin typeface="Cambria Math" panose="02040503050406030204" pitchFamily="18" charset="0"/>
                                    <a:ea typeface="ＭＳ Ｐゴシック" charset="0"/>
                                    <a:cs typeface="ＭＳ Ｐゴシック" charset="0"/>
                                  </a:rPr>
                                </m:ctrlPr>
                              </m:sSubPr>
                              <m:e>
                                <m:r>
                                  <a:rPr lang="fr-CH" sz="2215" i="1">
                                    <a:solidFill>
                                      <a:srgbClr val="000000"/>
                                    </a:solidFill>
                                    <a:latin typeface="Cambria Math" charset="0"/>
                                    <a:ea typeface="ＭＳ Ｐゴシック" charset="0"/>
                                    <a:cs typeface="ＭＳ Ｐゴシック" charset="0"/>
                                  </a:rPr>
                                  <m:t>𝑣</m:t>
                                </m:r>
                              </m:e>
                              <m:sub>
                                <m:r>
                                  <a:rPr lang="fr-CH" sz="2215" i="1">
                                    <a:solidFill>
                                      <a:srgbClr val="000000"/>
                                    </a:solidFill>
                                    <a:latin typeface="Cambria Math" charset="0"/>
                                    <a:ea typeface="ＭＳ Ｐゴシック" charset="0"/>
                                    <a:cs typeface="ＭＳ Ｐゴシック" charset="0"/>
                                  </a:rPr>
                                  <m:t>𝑖𝑛𝑡𝑒𝑟</m:t>
                                </m:r>
                              </m:sub>
                            </m:sSub>
                          </m:e>
                        </m:d>
                      </m:e>
                    </m:d>
                  </m:oMath>
                </a14:m>
                <a:endParaRPr lang="en-US" sz="2215" dirty="0">
                  <a:solidFill>
                    <a:srgbClr val="000000"/>
                  </a:solidFill>
                  <a:latin typeface="Arial" charset="0"/>
                  <a:ea typeface="ＭＳ Ｐゴシック" charset="0"/>
                  <a:cs typeface="ＭＳ Ｐゴシック" charset="0"/>
                </a:endParaRPr>
              </a:p>
              <a:p>
                <a:r>
                  <a:rPr lang="en-US" sz="2215" dirty="0">
                    <a:solidFill>
                      <a:srgbClr val="000000"/>
                    </a:solidFill>
                    <a:latin typeface="Arial" charset="0"/>
                    <a:ea typeface="ＭＳ Ｐゴシック" charset="0"/>
                    <a:cs typeface="ＭＳ Ｐゴシック" charset="0"/>
                  </a:rPr>
                  <a:t>Analyses some input, and produces a list of results</a:t>
                </a:r>
              </a:p>
              <a:p>
                <a:endParaRPr lang="en-US" dirty="0"/>
              </a:p>
              <a:p>
                <a:r>
                  <a:rPr lang="en-US" dirty="0"/>
                  <a:t>Reduce function:  	</a:t>
                </a:r>
                <a14:m>
                  <m:oMath xmlns:m="http://schemas.openxmlformats.org/officeDocument/2006/math">
                    <m:r>
                      <a:rPr lang="fr-CH" sz="2215" i="1">
                        <a:solidFill>
                          <a:srgbClr val="000000"/>
                        </a:solidFill>
                        <a:latin typeface="Cambria Math" charset="0"/>
                        <a:ea typeface="ＭＳ Ｐゴシック" charset="0"/>
                        <a:cs typeface="ＭＳ Ｐゴシック" charset="0"/>
                      </a:rPr>
                      <m:t>(</m:t>
                    </m:r>
                    <m:sSub>
                      <m:sSubPr>
                        <m:ctrlPr>
                          <a:rPr lang="fr-CH" sz="2215" i="1">
                            <a:solidFill>
                              <a:srgbClr val="000000"/>
                            </a:solidFill>
                            <a:latin typeface="Cambria Math" panose="02040503050406030204" pitchFamily="18" charset="0"/>
                            <a:ea typeface="ＭＳ Ｐゴシック" charset="0"/>
                            <a:cs typeface="ＭＳ Ｐゴシック" charset="0"/>
                          </a:rPr>
                        </m:ctrlPr>
                      </m:sSubPr>
                      <m:e>
                        <m:r>
                          <a:rPr lang="fr-CH" sz="2215" i="1">
                            <a:solidFill>
                              <a:srgbClr val="000000"/>
                            </a:solidFill>
                            <a:latin typeface="Cambria Math" charset="0"/>
                            <a:ea typeface="ＭＳ Ｐゴシック" charset="0"/>
                            <a:cs typeface="ＭＳ Ｐゴシック" charset="0"/>
                          </a:rPr>
                          <m:t>𝑘</m:t>
                        </m:r>
                      </m:e>
                      <m:sub>
                        <m:r>
                          <a:rPr lang="fr-CH" sz="2215" i="1">
                            <a:solidFill>
                              <a:srgbClr val="000000"/>
                            </a:solidFill>
                            <a:latin typeface="Cambria Math" charset="0"/>
                            <a:ea typeface="ＭＳ Ｐゴシック" charset="0"/>
                            <a:cs typeface="ＭＳ Ｐゴシック" charset="0"/>
                          </a:rPr>
                          <m:t>𝑖𝑛𝑡𝑒𝑟</m:t>
                        </m:r>
                      </m:sub>
                    </m:sSub>
                    <m:r>
                      <a:rPr lang="fr-CH" sz="2215" i="1">
                        <a:solidFill>
                          <a:srgbClr val="000000"/>
                        </a:solidFill>
                        <a:latin typeface="Cambria Math" charset="0"/>
                        <a:ea typeface="ＭＳ Ｐゴシック" charset="0"/>
                        <a:cs typeface="ＭＳ Ｐゴシック" charset="0"/>
                      </a:rPr>
                      <m:t>,</m:t>
                    </m:r>
                    <m:d>
                      <m:dPr>
                        <m:begChr m:val="["/>
                        <m:endChr m:val="]"/>
                        <m:ctrlPr>
                          <a:rPr lang="fr-CH" sz="2215" i="1">
                            <a:solidFill>
                              <a:srgbClr val="000000"/>
                            </a:solidFill>
                            <a:latin typeface="Cambria Math" panose="02040503050406030204" pitchFamily="18" charset="0"/>
                            <a:ea typeface="ＭＳ Ｐゴシック" charset="0"/>
                          </a:rPr>
                        </m:ctrlPr>
                      </m:dPr>
                      <m:e>
                        <m:sSub>
                          <m:sSubPr>
                            <m:ctrlPr>
                              <a:rPr lang="fr-CH" sz="2215" i="1">
                                <a:solidFill>
                                  <a:srgbClr val="000000"/>
                                </a:solidFill>
                                <a:latin typeface="Cambria Math" panose="02040503050406030204" pitchFamily="18" charset="0"/>
                                <a:ea typeface="ＭＳ Ｐゴシック" charset="0"/>
                                <a:cs typeface="ＭＳ Ｐゴシック" charset="0"/>
                              </a:rPr>
                            </m:ctrlPr>
                          </m:sSubPr>
                          <m:e>
                            <m:r>
                              <a:rPr lang="fr-CH" sz="2215" i="1">
                                <a:solidFill>
                                  <a:srgbClr val="000000"/>
                                </a:solidFill>
                                <a:latin typeface="Cambria Math" charset="0"/>
                                <a:ea typeface="ＭＳ Ｐゴシック" charset="0"/>
                                <a:cs typeface="ＭＳ Ｐゴシック" charset="0"/>
                              </a:rPr>
                              <m:t>𝑣</m:t>
                            </m:r>
                          </m:e>
                          <m:sub>
                            <m:r>
                              <a:rPr lang="fr-CH" sz="2215" i="1">
                                <a:solidFill>
                                  <a:srgbClr val="000000"/>
                                </a:solidFill>
                                <a:latin typeface="Cambria Math" charset="0"/>
                                <a:ea typeface="ＭＳ Ｐゴシック" charset="0"/>
                                <a:cs typeface="ＭＳ Ｐゴシック" charset="0"/>
                              </a:rPr>
                              <m:t>𝑖𝑛𝑡𝑒𝑟</m:t>
                            </m:r>
                          </m:sub>
                        </m:sSub>
                      </m:e>
                    </m:d>
                    <m:r>
                      <a:rPr lang="fr-CH" sz="2215" i="1">
                        <a:solidFill>
                          <a:srgbClr val="000000"/>
                        </a:solidFill>
                        <a:latin typeface="Cambria Math" charset="0"/>
                        <a:ea typeface="ＭＳ Ｐゴシック" charset="0"/>
                        <a:cs typeface="ＭＳ Ｐゴシック" charset="0"/>
                      </a:rPr>
                      <m:t>)</m:t>
                    </m:r>
                    <m:r>
                      <a:rPr lang="fr-CH" sz="2215" i="1">
                        <a:solidFill>
                          <a:srgbClr val="000000"/>
                        </a:solidFill>
                        <a:latin typeface="Cambria Math" charset="0"/>
                        <a:ea typeface="Cambria Math" charset="0"/>
                        <a:cs typeface="Cambria Math" charset="0"/>
                      </a:rPr>
                      <m:t>→</m:t>
                    </m:r>
                    <m:d>
                      <m:dPr>
                        <m:begChr m:val="["/>
                        <m:endChr m:val="]"/>
                        <m:ctrlPr>
                          <a:rPr lang="fr-CH" sz="2215" i="1">
                            <a:solidFill>
                              <a:srgbClr val="000000"/>
                            </a:solidFill>
                            <a:latin typeface="Cambria Math" panose="02040503050406030204" pitchFamily="18" charset="0"/>
                            <a:ea typeface="Cambria Math" charset="0"/>
                          </a:rPr>
                        </m:ctrlPr>
                      </m:dPr>
                      <m:e>
                        <m:d>
                          <m:dPr>
                            <m:ctrlPr>
                              <a:rPr lang="fr-CH" sz="2215" i="1">
                                <a:solidFill>
                                  <a:srgbClr val="000000"/>
                                </a:solidFill>
                                <a:latin typeface="Cambria Math" panose="02040503050406030204" pitchFamily="18" charset="0"/>
                                <a:ea typeface="Cambria Math" charset="0"/>
                                <a:cs typeface="Cambria Math" charset="0"/>
                              </a:rPr>
                            </m:ctrlPr>
                          </m:dPr>
                          <m:e>
                            <m:sSub>
                              <m:sSubPr>
                                <m:ctrlPr>
                                  <a:rPr lang="fr-CH" sz="2215" i="1">
                                    <a:solidFill>
                                      <a:srgbClr val="000000"/>
                                    </a:solidFill>
                                    <a:latin typeface="Cambria Math" panose="02040503050406030204" pitchFamily="18" charset="0"/>
                                    <a:ea typeface="ＭＳ Ｐゴシック" charset="0"/>
                                    <a:cs typeface="ＭＳ Ｐゴシック" charset="0"/>
                                  </a:rPr>
                                </m:ctrlPr>
                              </m:sSubPr>
                              <m:e>
                                <m:r>
                                  <a:rPr lang="fr-CH" sz="2215" i="1">
                                    <a:solidFill>
                                      <a:srgbClr val="000000"/>
                                    </a:solidFill>
                                    <a:latin typeface="Cambria Math" charset="0"/>
                                    <a:ea typeface="ＭＳ Ｐゴシック" charset="0"/>
                                    <a:cs typeface="ＭＳ Ｐゴシック" charset="0"/>
                                  </a:rPr>
                                  <m:t>𝑘</m:t>
                                </m:r>
                              </m:e>
                              <m:sub>
                                <m:r>
                                  <a:rPr lang="fr-CH" sz="2215" i="1">
                                    <a:solidFill>
                                      <a:srgbClr val="000000"/>
                                    </a:solidFill>
                                    <a:latin typeface="Cambria Math" charset="0"/>
                                    <a:ea typeface="ＭＳ Ｐゴシック" charset="0"/>
                                    <a:cs typeface="ＭＳ Ｐゴシック" charset="0"/>
                                  </a:rPr>
                                  <m:t>𝑜𝑢𝑡</m:t>
                                </m:r>
                              </m:sub>
                            </m:sSub>
                            <m:r>
                              <a:rPr lang="fr-CH" sz="2215" i="1">
                                <a:solidFill>
                                  <a:srgbClr val="000000"/>
                                </a:solidFill>
                                <a:latin typeface="Cambria Math" charset="0"/>
                                <a:ea typeface="ＭＳ Ｐゴシック" charset="0"/>
                                <a:cs typeface="ＭＳ Ｐゴシック" charset="0"/>
                              </a:rPr>
                              <m:t>,</m:t>
                            </m:r>
                            <m:sSub>
                              <m:sSubPr>
                                <m:ctrlPr>
                                  <a:rPr lang="fr-CH" sz="2215" i="1">
                                    <a:solidFill>
                                      <a:srgbClr val="000000"/>
                                    </a:solidFill>
                                    <a:latin typeface="Cambria Math" panose="02040503050406030204" pitchFamily="18" charset="0"/>
                                    <a:ea typeface="ＭＳ Ｐゴシック" charset="0"/>
                                    <a:cs typeface="ＭＳ Ｐゴシック" charset="0"/>
                                  </a:rPr>
                                </m:ctrlPr>
                              </m:sSubPr>
                              <m:e>
                                <m:r>
                                  <a:rPr lang="fr-CH" sz="2215" i="1">
                                    <a:solidFill>
                                      <a:srgbClr val="000000"/>
                                    </a:solidFill>
                                    <a:latin typeface="Cambria Math" charset="0"/>
                                    <a:ea typeface="ＭＳ Ｐゴシック" charset="0"/>
                                    <a:cs typeface="ＭＳ Ｐゴシック" charset="0"/>
                                  </a:rPr>
                                  <m:t>𝑣</m:t>
                                </m:r>
                              </m:e>
                              <m:sub>
                                <m:r>
                                  <a:rPr lang="fr-CH" sz="2215" i="1">
                                    <a:solidFill>
                                      <a:srgbClr val="000000"/>
                                    </a:solidFill>
                                    <a:latin typeface="Cambria Math" charset="0"/>
                                    <a:ea typeface="ＭＳ Ｐゴシック" charset="0"/>
                                    <a:cs typeface="ＭＳ Ｐゴシック" charset="0"/>
                                  </a:rPr>
                                  <m:t>𝑜𝑢𝑡</m:t>
                                </m:r>
                              </m:sub>
                            </m:sSub>
                          </m:e>
                        </m:d>
                      </m:e>
                    </m:d>
                  </m:oMath>
                </a14:m>
                <a:endParaRPr lang="en-US" dirty="0"/>
              </a:p>
              <a:p>
                <a:r>
                  <a:rPr lang="en-US" sz="2215" dirty="0">
                    <a:solidFill>
                      <a:srgbClr val="000000"/>
                    </a:solidFill>
                    <a:latin typeface="Arial" charset="0"/>
                    <a:ea typeface="ＭＳ Ｐゴシック" charset="0"/>
                  </a:rPr>
                  <a:t>Takes all results belonging to one key, and computes aggregates</a:t>
                </a:r>
              </a:p>
              <a:p>
                <a:endParaRPr lang="en-US" sz="1662" dirty="0"/>
              </a:p>
              <a:p>
                <a:endParaRPr lang="en-US" sz="1662" dirty="0">
                  <a:latin typeface="Consolas" charset="0"/>
                  <a:cs typeface="Consolas" charset="0"/>
                </a:endParaRP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17281" y="1502020"/>
                <a:ext cx="7909916" cy="4642338"/>
              </a:xfrm>
              <a:blipFill>
                <a:blip r:embed="rId3"/>
                <a:stretch>
                  <a:fillRect l="-1923" t="-1639"/>
                </a:stretch>
              </a:blipFill>
            </p:spPr>
            <p:txBody>
              <a:bodyPr/>
              <a:lstStyle/>
              <a:p>
                <a:r>
                  <a:rPr lang="en-CH">
                    <a:noFill/>
                  </a:rPr>
                  <a:t> </a:t>
                </a:r>
              </a:p>
            </p:txBody>
          </p:sp>
        </mc:Fallback>
      </mc:AlternateContent>
      <p:sp>
        <p:nvSpPr>
          <p:cNvPr id="4" name="Footer Placeholder 3"/>
          <p:cNvSpPr>
            <a:spLocks noGrp="1"/>
          </p:cNvSpPr>
          <p:nvPr>
            <p:ph type="ftr" sz="quarter" idx="10"/>
          </p:nvPr>
        </p:nvSpPr>
        <p:spPr/>
        <p:txBody>
          <a:bodyPr/>
          <a:lstStyle/>
          <a:p>
            <a:r>
              <a:rPr lang="fr-CH"/>
              <a:t>©2023, Karl Aberer, EPFL-IC, Laboratoire de systèmes d'informations répartis </a:t>
            </a:r>
            <a:endParaRPr lang="en-GB" dirty="0"/>
          </a:p>
        </p:txBody>
      </p:sp>
    </p:spTree>
    <p:extLst>
      <p:ext uri="{BB962C8B-B14F-4D97-AF65-F5344CB8AC3E}">
        <p14:creationId xmlns:p14="http://schemas.microsoft.com/office/powerpoint/2010/main" val="36946480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F0285-F64F-664C-A1FE-8948071CE92C}"/>
              </a:ext>
            </a:extLst>
          </p:cNvPr>
          <p:cNvSpPr>
            <a:spLocks noGrp="1"/>
          </p:cNvSpPr>
          <p:nvPr>
            <p:ph type="title"/>
          </p:nvPr>
        </p:nvSpPr>
        <p:spPr/>
        <p:txBody>
          <a:bodyPr/>
          <a:lstStyle/>
          <a:p>
            <a:r>
              <a:rPr lang="en-US" dirty="0"/>
              <a:t>Example</a:t>
            </a:r>
            <a:endParaRPr lang="en-US"/>
          </a:p>
        </p:txBody>
      </p:sp>
      <p:sp>
        <p:nvSpPr>
          <p:cNvPr id="3" name="Content Placeholder 2">
            <a:extLst>
              <a:ext uri="{FF2B5EF4-FFF2-40B4-BE49-F238E27FC236}">
                <a16:creationId xmlns:a16="http://schemas.microsoft.com/office/drawing/2014/main" id="{D44C8FDE-19BA-624C-82C0-3ABC9756623F}"/>
              </a:ext>
            </a:extLst>
          </p:cNvPr>
          <p:cNvSpPr>
            <a:spLocks noGrp="1"/>
          </p:cNvSpPr>
          <p:nvPr>
            <p:ph idx="1"/>
          </p:nvPr>
        </p:nvSpPr>
        <p:spPr/>
        <p:txBody>
          <a:bodyPr/>
          <a:lstStyle/>
          <a:p>
            <a:r>
              <a:rPr lang="en-US" dirty="0"/>
              <a:t>Basic word counter program</a:t>
            </a:r>
          </a:p>
          <a:p>
            <a:endParaRPr lang="en-US" b="1" dirty="0">
              <a:latin typeface="Consolas" charset="0"/>
              <a:cs typeface="Consolas" charset="0"/>
            </a:endParaRPr>
          </a:p>
          <a:p>
            <a:r>
              <a:rPr lang="en-US" sz="2585" b="1" dirty="0" err="1">
                <a:latin typeface="Consolas" charset="0"/>
                <a:cs typeface="Consolas" charset="0"/>
              </a:rPr>
              <a:t>def</a:t>
            </a:r>
            <a:r>
              <a:rPr lang="en-US" sz="2585" b="1" dirty="0">
                <a:latin typeface="Consolas" charset="0"/>
                <a:cs typeface="Consolas" charset="0"/>
              </a:rPr>
              <a:t> </a:t>
            </a:r>
            <a:r>
              <a:rPr lang="en-US" sz="2585" dirty="0">
                <a:latin typeface="Consolas" charset="0"/>
                <a:cs typeface="Consolas" charset="0"/>
              </a:rPr>
              <a:t>mapper(document, line):</a:t>
            </a:r>
            <a:br>
              <a:rPr lang="en-US" sz="2585" dirty="0">
                <a:latin typeface="Consolas" charset="0"/>
                <a:cs typeface="Consolas" charset="0"/>
              </a:rPr>
            </a:br>
            <a:r>
              <a:rPr lang="en-US" sz="2585" b="1" dirty="0" err="1">
                <a:latin typeface="Consolas" charset="0"/>
                <a:cs typeface="Consolas" charset="0"/>
              </a:rPr>
              <a:t>for</a:t>
            </a:r>
            <a:r>
              <a:rPr lang="en-US" sz="2585" dirty="0">
                <a:latin typeface="Consolas" charset="0"/>
                <a:cs typeface="Consolas" charset="0"/>
              </a:rPr>
              <a:t> word </a:t>
            </a:r>
            <a:r>
              <a:rPr lang="en-US" sz="2585" b="1" dirty="0">
                <a:latin typeface="Consolas" charset="0"/>
                <a:cs typeface="Consolas" charset="0"/>
              </a:rPr>
              <a:t>in </a:t>
            </a:r>
            <a:r>
              <a:rPr lang="en-US" sz="2585" dirty="0" err="1">
                <a:latin typeface="Consolas" charset="0"/>
                <a:cs typeface="Consolas" charset="0"/>
              </a:rPr>
              <a:t>line.split</a:t>
            </a:r>
            <a:r>
              <a:rPr lang="en-US" sz="2585" dirty="0">
                <a:latin typeface="Consolas" charset="0"/>
                <a:cs typeface="Consolas" charset="0"/>
              </a:rPr>
              <a:t>(): output(word, 1)</a:t>
            </a:r>
          </a:p>
          <a:p>
            <a:endParaRPr lang="en-US" sz="2585" b="1" dirty="0">
              <a:latin typeface="Consolas" charset="0"/>
              <a:cs typeface="Consolas" charset="0"/>
            </a:endParaRPr>
          </a:p>
          <a:p>
            <a:r>
              <a:rPr lang="en-US" sz="2585" b="1" dirty="0" err="1">
                <a:latin typeface="Consolas" charset="0"/>
                <a:cs typeface="Consolas" charset="0"/>
              </a:rPr>
              <a:t>def</a:t>
            </a:r>
            <a:r>
              <a:rPr lang="en-US" sz="2585" b="1" dirty="0">
                <a:latin typeface="Consolas" charset="0"/>
                <a:cs typeface="Consolas" charset="0"/>
              </a:rPr>
              <a:t> </a:t>
            </a:r>
            <a:r>
              <a:rPr lang="en-US" sz="2585" dirty="0">
                <a:latin typeface="Consolas" charset="0"/>
                <a:cs typeface="Consolas" charset="0"/>
              </a:rPr>
              <a:t>reducer(key, values): </a:t>
            </a:r>
            <a:br>
              <a:rPr lang="en-US" sz="2585" dirty="0">
                <a:latin typeface="Consolas" charset="0"/>
                <a:cs typeface="Consolas" charset="0"/>
              </a:rPr>
            </a:br>
            <a:r>
              <a:rPr lang="en-US" sz="2585" dirty="0">
                <a:latin typeface="Consolas" charset="0"/>
                <a:cs typeface="Consolas" charset="0"/>
              </a:rPr>
              <a:t>output(key, sum(values))</a:t>
            </a:r>
          </a:p>
          <a:p>
            <a:endParaRPr lang="en-US"/>
          </a:p>
        </p:txBody>
      </p:sp>
      <p:sp>
        <p:nvSpPr>
          <p:cNvPr id="4" name="Footer Placeholder 3">
            <a:extLst>
              <a:ext uri="{FF2B5EF4-FFF2-40B4-BE49-F238E27FC236}">
                <a16:creationId xmlns:a16="http://schemas.microsoft.com/office/drawing/2014/main" id="{6AFB8206-0268-E34F-AC93-DEE2FBEA1144}"/>
              </a:ext>
            </a:extLst>
          </p:cNvPr>
          <p:cNvSpPr>
            <a:spLocks noGrp="1"/>
          </p:cNvSpPr>
          <p:nvPr>
            <p:ph type="ftr" sz="quarter" idx="10"/>
          </p:nvPr>
        </p:nvSpPr>
        <p:spPr/>
        <p:txBody>
          <a:bodyPr/>
          <a:lstStyle/>
          <a:p>
            <a:pPr>
              <a:defRPr/>
            </a:pPr>
            <a:r>
              <a:rPr lang="fr-CH"/>
              <a:t>©2023, Karl Aberer, EPFL-IC, Laboratoire de systèmes d'informations répartis </a:t>
            </a:r>
            <a:endParaRPr lang="en-GB"/>
          </a:p>
        </p:txBody>
      </p:sp>
    </p:spTree>
    <p:extLst>
      <p:ext uri="{BB962C8B-B14F-4D97-AF65-F5344CB8AC3E}">
        <p14:creationId xmlns:p14="http://schemas.microsoft.com/office/powerpoint/2010/main" val="2144583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69908-C980-9F4E-A1C9-C3B26CA35E2E}"/>
              </a:ext>
            </a:extLst>
          </p:cNvPr>
          <p:cNvSpPr>
            <a:spLocks noGrp="1"/>
          </p:cNvSpPr>
          <p:nvPr>
            <p:ph type="title"/>
          </p:nvPr>
        </p:nvSpPr>
        <p:spPr/>
        <p:txBody>
          <a:bodyPr/>
          <a:lstStyle/>
          <a:p>
            <a:r>
              <a:rPr lang="en-GB" dirty="0"/>
              <a:t>Map-Reduce Processing Model</a:t>
            </a:r>
            <a:endParaRPr lang="en-US"/>
          </a:p>
        </p:txBody>
      </p:sp>
      <p:pic>
        <p:nvPicPr>
          <p:cNvPr id="6" name="Content Placeholder 5">
            <a:extLst>
              <a:ext uri="{FF2B5EF4-FFF2-40B4-BE49-F238E27FC236}">
                <a16:creationId xmlns:a16="http://schemas.microsoft.com/office/drawing/2014/main" id="{3A8E1799-8AE2-B942-B0D5-E7A994F769E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2113" y="1249723"/>
            <a:ext cx="6692616" cy="4642338"/>
          </a:xfrm>
        </p:spPr>
      </p:pic>
      <p:sp>
        <p:nvSpPr>
          <p:cNvPr id="4" name="Footer Placeholder 3">
            <a:extLst>
              <a:ext uri="{FF2B5EF4-FFF2-40B4-BE49-F238E27FC236}">
                <a16:creationId xmlns:a16="http://schemas.microsoft.com/office/drawing/2014/main" id="{3AF04D9B-723E-6244-9B75-50E01D8AE5E8}"/>
              </a:ext>
            </a:extLst>
          </p:cNvPr>
          <p:cNvSpPr>
            <a:spLocks noGrp="1"/>
          </p:cNvSpPr>
          <p:nvPr>
            <p:ph type="ftr" sz="quarter" idx="10"/>
          </p:nvPr>
        </p:nvSpPr>
        <p:spPr/>
        <p:txBody>
          <a:bodyPr/>
          <a:lstStyle/>
          <a:p>
            <a:pPr>
              <a:defRPr/>
            </a:pPr>
            <a:r>
              <a:rPr lang="fr-CH"/>
              <a:t>©2023, Karl Aberer, EPFL-IC, Laboratoire de systèmes d'informations répartis </a:t>
            </a:r>
            <a:endParaRPr lang="en-GB"/>
          </a:p>
        </p:txBody>
      </p:sp>
      <p:sp>
        <p:nvSpPr>
          <p:cNvPr id="7" name="Rectangle 6">
            <a:extLst>
              <a:ext uri="{FF2B5EF4-FFF2-40B4-BE49-F238E27FC236}">
                <a16:creationId xmlns:a16="http://schemas.microsoft.com/office/drawing/2014/main" id="{7F330870-2C89-674F-BACD-8E9224A070CC}"/>
              </a:ext>
            </a:extLst>
          </p:cNvPr>
          <p:cNvSpPr/>
          <p:nvPr/>
        </p:nvSpPr>
        <p:spPr>
          <a:xfrm>
            <a:off x="6270049" y="1385930"/>
            <a:ext cx="2476255" cy="546945"/>
          </a:xfrm>
          <a:prstGeom prst="rect">
            <a:avLst/>
          </a:prstGeom>
        </p:spPr>
        <p:txBody>
          <a:bodyPr wrap="none">
            <a:spAutoFit/>
          </a:bodyPr>
          <a:lstStyle/>
          <a:p>
            <a:pPr lvl="1" algn="ctr"/>
            <a:r>
              <a:rPr lang="en-US" sz="1477" dirty="0">
                <a:latin typeface="Calibri" charset="0"/>
                <a:cs typeface="Calibri" charset="0"/>
              </a:rPr>
              <a:t>The input data is </a:t>
            </a:r>
          </a:p>
          <a:p>
            <a:pPr lvl="1" algn="ctr"/>
            <a:r>
              <a:rPr lang="en-US" sz="1477" dirty="0">
                <a:latin typeface="Calibri" charset="0"/>
                <a:cs typeface="Calibri" charset="0"/>
              </a:rPr>
              <a:t>partitioned into subsets</a:t>
            </a:r>
          </a:p>
        </p:txBody>
      </p:sp>
      <p:sp>
        <p:nvSpPr>
          <p:cNvPr id="8" name="Rectangle 7">
            <a:extLst>
              <a:ext uri="{FF2B5EF4-FFF2-40B4-BE49-F238E27FC236}">
                <a16:creationId xmlns:a16="http://schemas.microsoft.com/office/drawing/2014/main" id="{23B1DA8A-0EE4-6D40-B8A9-BBD5DDF8A1C1}"/>
              </a:ext>
            </a:extLst>
          </p:cNvPr>
          <p:cNvSpPr/>
          <p:nvPr/>
        </p:nvSpPr>
        <p:spPr>
          <a:xfrm>
            <a:off x="6970122" y="2287566"/>
            <a:ext cx="1553246" cy="546945"/>
          </a:xfrm>
          <a:prstGeom prst="rect">
            <a:avLst/>
          </a:prstGeom>
        </p:spPr>
        <p:txBody>
          <a:bodyPr wrap="none">
            <a:spAutoFit/>
          </a:bodyPr>
          <a:lstStyle/>
          <a:p>
            <a:pPr algn="ctr"/>
            <a:r>
              <a:rPr lang="en-US" sz="1477" dirty="0">
                <a:latin typeface="Calibri" charset="0"/>
                <a:ea typeface="Calibri" charset="0"/>
                <a:cs typeface="Calibri" charset="0"/>
              </a:rPr>
              <a:t>Mappers extract</a:t>
            </a:r>
          </a:p>
          <a:p>
            <a:pPr algn="r"/>
            <a:r>
              <a:rPr lang="en-US" sz="1477" dirty="0">
                <a:latin typeface="Calibri" charset="0"/>
                <a:ea typeface="Calibri" charset="0"/>
                <a:cs typeface="Calibri" charset="0"/>
              </a:rPr>
              <a:t>word occurrences</a:t>
            </a:r>
            <a:endParaRPr lang="fr-FR" sz="1477" dirty="0">
              <a:latin typeface="Calibri" charset="0"/>
              <a:ea typeface="Calibri" charset="0"/>
              <a:cs typeface="Calibri" charset="0"/>
            </a:endParaRPr>
          </a:p>
        </p:txBody>
      </p:sp>
      <p:sp>
        <p:nvSpPr>
          <p:cNvPr id="9" name="Rectangle 8">
            <a:extLst>
              <a:ext uri="{FF2B5EF4-FFF2-40B4-BE49-F238E27FC236}">
                <a16:creationId xmlns:a16="http://schemas.microsoft.com/office/drawing/2014/main" id="{111515A0-1E3D-2844-A0E8-A719B501BD63}"/>
              </a:ext>
            </a:extLst>
          </p:cNvPr>
          <p:cNvSpPr/>
          <p:nvPr/>
        </p:nvSpPr>
        <p:spPr>
          <a:xfrm>
            <a:off x="6378347" y="3300997"/>
            <a:ext cx="2259658" cy="546945"/>
          </a:xfrm>
          <a:prstGeom prst="rect">
            <a:avLst/>
          </a:prstGeom>
        </p:spPr>
        <p:txBody>
          <a:bodyPr wrap="none">
            <a:spAutoFit/>
          </a:bodyPr>
          <a:lstStyle/>
          <a:p>
            <a:pPr lvl="1" algn="ctr" eaLnBrk="1" hangingPunct="1"/>
            <a:r>
              <a:rPr lang="en-US" sz="1477" dirty="0">
                <a:latin typeface="Calibri" charset="0"/>
                <a:ea typeface="Calibri" charset="0"/>
                <a:cs typeface="Calibri" charset="0"/>
              </a:rPr>
              <a:t>The assigned reduce </a:t>
            </a:r>
          </a:p>
          <a:p>
            <a:pPr lvl="1" algn="ctr" eaLnBrk="1" hangingPunct="1"/>
            <a:r>
              <a:rPr lang="en-US" sz="1477" dirty="0">
                <a:latin typeface="Calibri" charset="0"/>
                <a:ea typeface="Calibri" charset="0"/>
                <a:cs typeface="Calibri" charset="0"/>
              </a:rPr>
              <a:t>process is chosen</a:t>
            </a:r>
          </a:p>
        </p:txBody>
      </p:sp>
      <p:sp>
        <p:nvSpPr>
          <p:cNvPr id="10" name="Rectangle 9">
            <a:extLst>
              <a:ext uri="{FF2B5EF4-FFF2-40B4-BE49-F238E27FC236}">
                <a16:creationId xmlns:a16="http://schemas.microsoft.com/office/drawing/2014/main" id="{6191C655-9CB3-824A-AA91-FC08FD4470EF}"/>
              </a:ext>
            </a:extLst>
          </p:cNvPr>
          <p:cNvSpPr/>
          <p:nvPr/>
        </p:nvSpPr>
        <p:spPr>
          <a:xfrm>
            <a:off x="6881895" y="4191685"/>
            <a:ext cx="1737784" cy="546945"/>
          </a:xfrm>
          <a:prstGeom prst="rect">
            <a:avLst/>
          </a:prstGeom>
        </p:spPr>
        <p:txBody>
          <a:bodyPr wrap="none">
            <a:spAutoFit/>
          </a:bodyPr>
          <a:lstStyle/>
          <a:p>
            <a:pPr algn="ctr"/>
            <a:r>
              <a:rPr lang="en-US" sz="1477" dirty="0">
                <a:latin typeface="Calibri" charset="0"/>
                <a:ea typeface="Calibri" charset="0"/>
                <a:cs typeface="Calibri" charset="0"/>
              </a:rPr>
              <a:t>Reducers aggregate </a:t>
            </a:r>
          </a:p>
          <a:p>
            <a:pPr algn="ctr"/>
            <a:r>
              <a:rPr lang="en-US" sz="1477" dirty="0">
                <a:latin typeface="Calibri" charset="0"/>
                <a:ea typeface="Calibri" charset="0"/>
                <a:cs typeface="Calibri" charset="0"/>
              </a:rPr>
              <a:t>word occurrences</a:t>
            </a:r>
            <a:endParaRPr lang="fr-FR" sz="1477" dirty="0">
              <a:latin typeface="Calibri" charset="0"/>
              <a:ea typeface="Calibri" charset="0"/>
              <a:cs typeface="Calibri" charset="0"/>
            </a:endParaRPr>
          </a:p>
        </p:txBody>
      </p:sp>
      <p:sp>
        <p:nvSpPr>
          <p:cNvPr id="11" name="Rectangle 10">
            <a:extLst>
              <a:ext uri="{FF2B5EF4-FFF2-40B4-BE49-F238E27FC236}">
                <a16:creationId xmlns:a16="http://schemas.microsoft.com/office/drawing/2014/main" id="{58FE8A86-8674-FF4E-8B6D-E4C0EF145988}"/>
              </a:ext>
            </a:extLst>
          </p:cNvPr>
          <p:cNvSpPr/>
          <p:nvPr/>
        </p:nvSpPr>
        <p:spPr>
          <a:xfrm>
            <a:off x="6934740" y="5036527"/>
            <a:ext cx="1507400" cy="546945"/>
          </a:xfrm>
          <a:prstGeom prst="rect">
            <a:avLst/>
          </a:prstGeom>
        </p:spPr>
        <p:txBody>
          <a:bodyPr wrap="none">
            <a:spAutoFit/>
          </a:bodyPr>
          <a:lstStyle/>
          <a:p>
            <a:pPr algn="ctr"/>
            <a:r>
              <a:rPr lang="en-US" sz="1477" dirty="0">
                <a:latin typeface="Calibri" charset="0"/>
                <a:ea typeface="Calibri" charset="0"/>
                <a:cs typeface="Calibri" charset="0"/>
              </a:rPr>
              <a:t>Output is written</a:t>
            </a:r>
          </a:p>
          <a:p>
            <a:pPr algn="ctr"/>
            <a:r>
              <a:rPr lang="en-US" sz="1477" dirty="0">
                <a:latin typeface="Calibri" charset="0"/>
                <a:ea typeface="Calibri" charset="0"/>
                <a:cs typeface="Calibri" charset="0"/>
              </a:rPr>
              <a:t> to stable storage</a:t>
            </a:r>
            <a:endParaRPr lang="fr-FR" sz="1477" dirty="0">
              <a:latin typeface="Calibri" charset="0"/>
              <a:ea typeface="Calibri" charset="0"/>
              <a:cs typeface="Calibri" charset="0"/>
            </a:endParaRPr>
          </a:p>
        </p:txBody>
      </p:sp>
      <p:sp>
        <p:nvSpPr>
          <p:cNvPr id="12" name="TextBox 11">
            <a:extLst>
              <a:ext uri="{FF2B5EF4-FFF2-40B4-BE49-F238E27FC236}">
                <a16:creationId xmlns:a16="http://schemas.microsoft.com/office/drawing/2014/main" id="{EAB2D2FF-7D63-3B44-AB56-9C03951374ED}"/>
              </a:ext>
            </a:extLst>
          </p:cNvPr>
          <p:cNvSpPr txBox="1"/>
          <p:nvPr/>
        </p:nvSpPr>
        <p:spPr>
          <a:xfrm>
            <a:off x="850626" y="5872012"/>
            <a:ext cx="5685467" cy="319639"/>
          </a:xfrm>
          <a:prstGeom prst="rect">
            <a:avLst/>
          </a:prstGeom>
          <a:noFill/>
        </p:spPr>
        <p:txBody>
          <a:bodyPr wrap="none" rtlCol="0">
            <a:spAutoFit/>
          </a:bodyPr>
          <a:lstStyle/>
          <a:p>
            <a:r>
              <a:rPr lang="en-US" sz="1477" b="1">
                <a:latin typeface="Calibri" charset="0"/>
                <a:cs typeface="Calibri" charset="0"/>
              </a:rPr>
              <a:t>Important: the reducers can only start after all mappers have finished!</a:t>
            </a:r>
          </a:p>
        </p:txBody>
      </p:sp>
      <p:sp>
        <p:nvSpPr>
          <p:cNvPr id="3" name="Rectangle 2">
            <a:extLst>
              <a:ext uri="{FF2B5EF4-FFF2-40B4-BE49-F238E27FC236}">
                <a16:creationId xmlns:a16="http://schemas.microsoft.com/office/drawing/2014/main" id="{E9442C6A-42A5-559B-4166-634A77E4F480}"/>
              </a:ext>
            </a:extLst>
          </p:cNvPr>
          <p:cNvSpPr/>
          <p:nvPr/>
        </p:nvSpPr>
        <p:spPr bwMode="auto">
          <a:xfrm>
            <a:off x="1315023" y="3362531"/>
            <a:ext cx="199407" cy="199407"/>
          </a:xfrm>
          <a:prstGeom prst="rect">
            <a:avLst/>
          </a:prstGeom>
          <a:solidFill>
            <a:schemeClr val="bg1"/>
          </a:solidFill>
          <a:ln w="9525" cap="flat" cmpd="sng" algn="ctr">
            <a:no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bodyPr>
          <a:lstStyle/>
          <a:p>
            <a:pPr defTabSz="844083"/>
            <a:r>
              <a:rPr lang="en-CH" sz="1108" dirty="0">
                <a:latin typeface="Calibri" panose="020F0502020204030204" pitchFamily="34" charset="0"/>
                <a:cs typeface="Calibri" panose="020F0502020204030204" pitchFamily="34" charset="0"/>
              </a:rPr>
              <a:t>1</a:t>
            </a:r>
          </a:p>
        </p:txBody>
      </p:sp>
      <p:sp>
        <p:nvSpPr>
          <p:cNvPr id="5" name="Rectangle 4">
            <a:extLst>
              <a:ext uri="{FF2B5EF4-FFF2-40B4-BE49-F238E27FC236}">
                <a16:creationId xmlns:a16="http://schemas.microsoft.com/office/drawing/2014/main" id="{E3AAB195-2562-32E4-10DC-4623DD84597B}"/>
              </a:ext>
            </a:extLst>
          </p:cNvPr>
          <p:cNvSpPr/>
          <p:nvPr/>
        </p:nvSpPr>
        <p:spPr bwMode="auto">
          <a:xfrm>
            <a:off x="1780305" y="3371485"/>
            <a:ext cx="199407" cy="199407"/>
          </a:xfrm>
          <a:prstGeom prst="rect">
            <a:avLst/>
          </a:prstGeom>
          <a:solidFill>
            <a:schemeClr val="bg1"/>
          </a:solidFill>
          <a:ln w="9525" cap="flat" cmpd="sng" algn="ctr">
            <a:no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bodyPr>
          <a:lstStyle/>
          <a:p>
            <a:pPr defTabSz="844083"/>
            <a:r>
              <a:rPr lang="en-CH" sz="1108" dirty="0">
                <a:latin typeface="Calibri" panose="020F0502020204030204" pitchFamily="34" charset="0"/>
                <a:cs typeface="Calibri" panose="020F0502020204030204" pitchFamily="34" charset="0"/>
              </a:rPr>
              <a:t>1</a:t>
            </a:r>
          </a:p>
        </p:txBody>
      </p:sp>
      <p:sp>
        <p:nvSpPr>
          <p:cNvPr id="13" name="Rectangle 12">
            <a:extLst>
              <a:ext uri="{FF2B5EF4-FFF2-40B4-BE49-F238E27FC236}">
                <a16:creationId xmlns:a16="http://schemas.microsoft.com/office/drawing/2014/main" id="{E4CBA4A7-16AC-C0F3-AA16-08B8FC4D05BC}"/>
              </a:ext>
            </a:extLst>
          </p:cNvPr>
          <p:cNvSpPr/>
          <p:nvPr/>
        </p:nvSpPr>
        <p:spPr bwMode="auto">
          <a:xfrm>
            <a:off x="2596623" y="3371485"/>
            <a:ext cx="199407" cy="199407"/>
          </a:xfrm>
          <a:prstGeom prst="rect">
            <a:avLst/>
          </a:prstGeom>
          <a:solidFill>
            <a:schemeClr val="bg1"/>
          </a:solidFill>
          <a:ln w="9525" cap="flat" cmpd="sng" algn="ctr">
            <a:no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bodyPr>
          <a:lstStyle/>
          <a:p>
            <a:pPr defTabSz="844083"/>
            <a:r>
              <a:rPr lang="en-CH" sz="1108" dirty="0">
                <a:latin typeface="Calibri" panose="020F0502020204030204" pitchFamily="34" charset="0"/>
                <a:cs typeface="Calibri" panose="020F0502020204030204" pitchFamily="34" charset="0"/>
              </a:rPr>
              <a:t>1</a:t>
            </a:r>
          </a:p>
        </p:txBody>
      </p:sp>
      <p:sp>
        <p:nvSpPr>
          <p:cNvPr id="14" name="Rectangle 13">
            <a:extLst>
              <a:ext uri="{FF2B5EF4-FFF2-40B4-BE49-F238E27FC236}">
                <a16:creationId xmlns:a16="http://schemas.microsoft.com/office/drawing/2014/main" id="{518AED5A-74C7-1D01-2795-2F897E6BED2A}"/>
              </a:ext>
            </a:extLst>
          </p:cNvPr>
          <p:cNvSpPr/>
          <p:nvPr/>
        </p:nvSpPr>
        <p:spPr bwMode="auto">
          <a:xfrm>
            <a:off x="3043215" y="3372335"/>
            <a:ext cx="199407" cy="199407"/>
          </a:xfrm>
          <a:prstGeom prst="rect">
            <a:avLst/>
          </a:prstGeom>
          <a:solidFill>
            <a:schemeClr val="bg1"/>
          </a:solidFill>
          <a:ln w="9525" cap="flat" cmpd="sng" algn="ctr">
            <a:no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bodyPr>
          <a:lstStyle/>
          <a:p>
            <a:pPr defTabSz="844083"/>
            <a:r>
              <a:rPr lang="en-CH" sz="1108" dirty="0">
                <a:latin typeface="Calibri" panose="020F0502020204030204" pitchFamily="34" charset="0"/>
                <a:cs typeface="Calibri" panose="020F0502020204030204" pitchFamily="34" charset="0"/>
              </a:rPr>
              <a:t>1</a:t>
            </a:r>
          </a:p>
        </p:txBody>
      </p:sp>
      <p:sp>
        <p:nvSpPr>
          <p:cNvPr id="15" name="Rectangle 14">
            <a:extLst>
              <a:ext uri="{FF2B5EF4-FFF2-40B4-BE49-F238E27FC236}">
                <a16:creationId xmlns:a16="http://schemas.microsoft.com/office/drawing/2014/main" id="{B34A36F3-80BA-5651-85EE-6FEB8059EDF8}"/>
              </a:ext>
            </a:extLst>
          </p:cNvPr>
          <p:cNvSpPr/>
          <p:nvPr/>
        </p:nvSpPr>
        <p:spPr bwMode="auto">
          <a:xfrm>
            <a:off x="3840842" y="3371485"/>
            <a:ext cx="199407" cy="199407"/>
          </a:xfrm>
          <a:prstGeom prst="rect">
            <a:avLst/>
          </a:prstGeom>
          <a:solidFill>
            <a:schemeClr val="bg1"/>
          </a:solidFill>
          <a:ln w="9525" cap="flat" cmpd="sng" algn="ctr">
            <a:no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bodyPr>
          <a:lstStyle/>
          <a:p>
            <a:pPr defTabSz="844083"/>
            <a:r>
              <a:rPr lang="en-CH" sz="1108" dirty="0">
                <a:latin typeface="Calibri" panose="020F0502020204030204" pitchFamily="34" charset="0"/>
                <a:cs typeface="Calibri" panose="020F0502020204030204" pitchFamily="34" charset="0"/>
              </a:rPr>
              <a:t>1</a:t>
            </a:r>
          </a:p>
        </p:txBody>
      </p:sp>
      <p:sp>
        <p:nvSpPr>
          <p:cNvPr id="16" name="Rectangle 15">
            <a:extLst>
              <a:ext uri="{FF2B5EF4-FFF2-40B4-BE49-F238E27FC236}">
                <a16:creationId xmlns:a16="http://schemas.microsoft.com/office/drawing/2014/main" id="{74EA4526-2F54-F151-01D5-BDA76C5055BA}"/>
              </a:ext>
            </a:extLst>
          </p:cNvPr>
          <p:cNvSpPr/>
          <p:nvPr/>
        </p:nvSpPr>
        <p:spPr bwMode="auto">
          <a:xfrm>
            <a:off x="4339808" y="3371485"/>
            <a:ext cx="199407" cy="199407"/>
          </a:xfrm>
          <a:prstGeom prst="rect">
            <a:avLst/>
          </a:prstGeom>
          <a:solidFill>
            <a:schemeClr val="bg1"/>
          </a:solidFill>
          <a:ln w="9525" cap="flat" cmpd="sng" algn="ctr">
            <a:no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bodyPr>
          <a:lstStyle/>
          <a:p>
            <a:pPr defTabSz="844083"/>
            <a:r>
              <a:rPr lang="en-CH" sz="1108" dirty="0">
                <a:latin typeface="Calibri" panose="020F0502020204030204" pitchFamily="34" charset="0"/>
                <a:cs typeface="Calibri" panose="020F0502020204030204" pitchFamily="34" charset="0"/>
              </a:rPr>
              <a:t>1</a:t>
            </a:r>
          </a:p>
        </p:txBody>
      </p:sp>
      <p:sp>
        <p:nvSpPr>
          <p:cNvPr id="17" name="Rectangle 16">
            <a:extLst>
              <a:ext uri="{FF2B5EF4-FFF2-40B4-BE49-F238E27FC236}">
                <a16:creationId xmlns:a16="http://schemas.microsoft.com/office/drawing/2014/main" id="{55EEE6EC-A33D-94E6-C6EA-E40FFD21ADA2}"/>
              </a:ext>
            </a:extLst>
          </p:cNvPr>
          <p:cNvSpPr/>
          <p:nvPr/>
        </p:nvSpPr>
        <p:spPr bwMode="auto">
          <a:xfrm>
            <a:off x="5210183" y="3362531"/>
            <a:ext cx="199407" cy="199407"/>
          </a:xfrm>
          <a:prstGeom prst="rect">
            <a:avLst/>
          </a:prstGeom>
          <a:solidFill>
            <a:schemeClr val="bg1"/>
          </a:solidFill>
          <a:ln w="9525" cap="flat" cmpd="sng" algn="ctr">
            <a:no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bodyPr>
          <a:lstStyle/>
          <a:p>
            <a:pPr defTabSz="844083"/>
            <a:r>
              <a:rPr lang="en-CH" sz="1108" dirty="0">
                <a:latin typeface="Calibri" panose="020F0502020204030204" pitchFamily="34" charset="0"/>
                <a:cs typeface="Calibri" panose="020F0502020204030204" pitchFamily="34" charset="0"/>
              </a:rPr>
              <a:t>1</a:t>
            </a:r>
          </a:p>
        </p:txBody>
      </p:sp>
      <p:sp>
        <p:nvSpPr>
          <p:cNvPr id="18" name="Rectangle 17">
            <a:extLst>
              <a:ext uri="{FF2B5EF4-FFF2-40B4-BE49-F238E27FC236}">
                <a16:creationId xmlns:a16="http://schemas.microsoft.com/office/drawing/2014/main" id="{36243E64-E674-F7D8-C68E-FDC6EFB86149}"/>
              </a:ext>
            </a:extLst>
          </p:cNvPr>
          <p:cNvSpPr/>
          <p:nvPr/>
        </p:nvSpPr>
        <p:spPr bwMode="auto">
          <a:xfrm>
            <a:off x="5692848" y="3371779"/>
            <a:ext cx="199407" cy="199407"/>
          </a:xfrm>
          <a:prstGeom prst="rect">
            <a:avLst/>
          </a:prstGeom>
          <a:solidFill>
            <a:schemeClr val="bg1"/>
          </a:solidFill>
          <a:ln w="9525" cap="flat" cmpd="sng" algn="ctr">
            <a:no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bodyPr>
          <a:lstStyle/>
          <a:p>
            <a:pPr defTabSz="844083"/>
            <a:r>
              <a:rPr lang="en-CH" sz="1108" dirty="0">
                <a:latin typeface="Calibri" panose="020F0502020204030204" pitchFamily="34" charset="0"/>
                <a:cs typeface="Calibri" panose="020F0502020204030204" pitchFamily="34" charset="0"/>
              </a:rPr>
              <a:t>1</a:t>
            </a:r>
          </a:p>
        </p:txBody>
      </p:sp>
      <p:sp>
        <p:nvSpPr>
          <p:cNvPr id="19" name="Rectangle 18">
            <a:extLst>
              <a:ext uri="{FF2B5EF4-FFF2-40B4-BE49-F238E27FC236}">
                <a16:creationId xmlns:a16="http://schemas.microsoft.com/office/drawing/2014/main" id="{A5575C60-459A-79C2-C014-DA7E621C8E25}"/>
              </a:ext>
            </a:extLst>
          </p:cNvPr>
          <p:cNvSpPr/>
          <p:nvPr/>
        </p:nvSpPr>
        <p:spPr bwMode="auto">
          <a:xfrm>
            <a:off x="2527646" y="4112339"/>
            <a:ext cx="199407" cy="199407"/>
          </a:xfrm>
          <a:prstGeom prst="rect">
            <a:avLst/>
          </a:prstGeom>
          <a:solidFill>
            <a:schemeClr val="bg1"/>
          </a:solidFill>
          <a:ln w="9525" cap="flat" cmpd="sng" algn="ctr">
            <a:no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bodyPr>
          <a:lstStyle/>
          <a:p>
            <a:pPr defTabSz="844083"/>
            <a:r>
              <a:rPr lang="en-CH" sz="1108" dirty="0">
                <a:latin typeface="Calibri" panose="020F0502020204030204" pitchFamily="34" charset="0"/>
                <a:cs typeface="Calibri" panose="020F0502020204030204" pitchFamily="34" charset="0"/>
              </a:rPr>
              <a:t>1</a:t>
            </a:r>
          </a:p>
        </p:txBody>
      </p:sp>
      <p:sp>
        <p:nvSpPr>
          <p:cNvPr id="20" name="Rectangle 19">
            <a:extLst>
              <a:ext uri="{FF2B5EF4-FFF2-40B4-BE49-F238E27FC236}">
                <a16:creationId xmlns:a16="http://schemas.microsoft.com/office/drawing/2014/main" id="{0CC50AC1-5820-6A63-D0E0-EC7D210D5213}"/>
              </a:ext>
            </a:extLst>
          </p:cNvPr>
          <p:cNvSpPr/>
          <p:nvPr/>
        </p:nvSpPr>
        <p:spPr bwMode="auto">
          <a:xfrm>
            <a:off x="2294548" y="4104720"/>
            <a:ext cx="199407" cy="199407"/>
          </a:xfrm>
          <a:prstGeom prst="rect">
            <a:avLst/>
          </a:prstGeom>
          <a:solidFill>
            <a:schemeClr val="bg1"/>
          </a:solidFill>
          <a:ln w="9525" cap="flat" cmpd="sng" algn="ctr">
            <a:no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bodyPr>
          <a:lstStyle/>
          <a:p>
            <a:pPr defTabSz="844083"/>
            <a:r>
              <a:rPr lang="en-CH" sz="1108" dirty="0">
                <a:latin typeface="Calibri" panose="020F0502020204030204" pitchFamily="34" charset="0"/>
                <a:cs typeface="Calibri" panose="020F0502020204030204" pitchFamily="34" charset="0"/>
              </a:rPr>
              <a:t>1</a:t>
            </a:r>
          </a:p>
        </p:txBody>
      </p:sp>
      <p:sp>
        <p:nvSpPr>
          <p:cNvPr id="21" name="Rectangle 20">
            <a:extLst>
              <a:ext uri="{FF2B5EF4-FFF2-40B4-BE49-F238E27FC236}">
                <a16:creationId xmlns:a16="http://schemas.microsoft.com/office/drawing/2014/main" id="{AE3C7205-4409-9D8B-3D8D-7A222BAC1751}"/>
              </a:ext>
            </a:extLst>
          </p:cNvPr>
          <p:cNvSpPr/>
          <p:nvPr/>
        </p:nvSpPr>
        <p:spPr bwMode="auto">
          <a:xfrm>
            <a:off x="3627685" y="4104720"/>
            <a:ext cx="199407" cy="199407"/>
          </a:xfrm>
          <a:prstGeom prst="rect">
            <a:avLst/>
          </a:prstGeom>
          <a:solidFill>
            <a:schemeClr val="bg1"/>
          </a:solidFill>
          <a:ln w="9525" cap="flat" cmpd="sng" algn="ctr">
            <a:no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bodyPr>
          <a:lstStyle/>
          <a:p>
            <a:pPr defTabSz="844083"/>
            <a:r>
              <a:rPr lang="en-CH" sz="1108" dirty="0">
                <a:latin typeface="Calibri" panose="020F0502020204030204" pitchFamily="34" charset="0"/>
                <a:cs typeface="Calibri" panose="020F0502020204030204" pitchFamily="34" charset="0"/>
              </a:rPr>
              <a:t>1</a:t>
            </a:r>
          </a:p>
        </p:txBody>
      </p:sp>
      <p:sp>
        <p:nvSpPr>
          <p:cNvPr id="22" name="Rectangle 21">
            <a:extLst>
              <a:ext uri="{FF2B5EF4-FFF2-40B4-BE49-F238E27FC236}">
                <a16:creationId xmlns:a16="http://schemas.microsoft.com/office/drawing/2014/main" id="{CAEB6202-4F7F-A245-3CFD-C9D19273B15F}"/>
              </a:ext>
            </a:extLst>
          </p:cNvPr>
          <p:cNvSpPr/>
          <p:nvPr/>
        </p:nvSpPr>
        <p:spPr bwMode="auto">
          <a:xfrm>
            <a:off x="3873298" y="4112339"/>
            <a:ext cx="199407" cy="180757"/>
          </a:xfrm>
          <a:prstGeom prst="rect">
            <a:avLst/>
          </a:prstGeom>
          <a:solidFill>
            <a:schemeClr val="bg1"/>
          </a:solidFill>
          <a:ln w="9525" cap="flat" cmpd="sng" algn="ctr">
            <a:no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bodyPr>
          <a:lstStyle/>
          <a:p>
            <a:pPr defTabSz="844083"/>
            <a:r>
              <a:rPr lang="en-CH" sz="1108" dirty="0">
                <a:latin typeface="Calibri" panose="020F0502020204030204" pitchFamily="34" charset="0"/>
                <a:cs typeface="Calibri" panose="020F0502020204030204" pitchFamily="34" charset="0"/>
              </a:rPr>
              <a:t>1</a:t>
            </a:r>
          </a:p>
        </p:txBody>
      </p:sp>
      <p:sp>
        <p:nvSpPr>
          <p:cNvPr id="23" name="Rectangle 22">
            <a:extLst>
              <a:ext uri="{FF2B5EF4-FFF2-40B4-BE49-F238E27FC236}">
                <a16:creationId xmlns:a16="http://schemas.microsoft.com/office/drawing/2014/main" id="{925818D7-4085-D422-F3F6-13839597FC14}"/>
              </a:ext>
            </a:extLst>
          </p:cNvPr>
          <p:cNvSpPr/>
          <p:nvPr/>
        </p:nvSpPr>
        <p:spPr bwMode="auto">
          <a:xfrm>
            <a:off x="4910110" y="4123370"/>
            <a:ext cx="199407" cy="199407"/>
          </a:xfrm>
          <a:prstGeom prst="rect">
            <a:avLst/>
          </a:prstGeom>
          <a:solidFill>
            <a:schemeClr val="bg1"/>
          </a:solidFill>
          <a:ln w="9525" cap="flat" cmpd="sng" algn="ctr">
            <a:no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bodyPr>
          <a:lstStyle/>
          <a:p>
            <a:pPr defTabSz="844083"/>
            <a:r>
              <a:rPr lang="en-CH" sz="1108" dirty="0">
                <a:latin typeface="Calibri" panose="020F0502020204030204" pitchFamily="34" charset="0"/>
                <a:cs typeface="Calibri" panose="020F0502020204030204" pitchFamily="34" charset="0"/>
              </a:rPr>
              <a:t>1</a:t>
            </a:r>
          </a:p>
        </p:txBody>
      </p:sp>
      <p:sp>
        <p:nvSpPr>
          <p:cNvPr id="24" name="Rectangle 23">
            <a:extLst>
              <a:ext uri="{FF2B5EF4-FFF2-40B4-BE49-F238E27FC236}">
                <a16:creationId xmlns:a16="http://schemas.microsoft.com/office/drawing/2014/main" id="{A414698B-02FD-4519-9B0C-16DA70D2B7DB}"/>
              </a:ext>
            </a:extLst>
          </p:cNvPr>
          <p:cNvSpPr/>
          <p:nvPr/>
        </p:nvSpPr>
        <p:spPr bwMode="auto">
          <a:xfrm>
            <a:off x="5148379" y="4112339"/>
            <a:ext cx="199407" cy="199407"/>
          </a:xfrm>
          <a:prstGeom prst="rect">
            <a:avLst/>
          </a:prstGeom>
          <a:solidFill>
            <a:schemeClr val="bg1"/>
          </a:solidFill>
          <a:ln w="9525" cap="flat" cmpd="sng" algn="ctr">
            <a:no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bodyPr>
          <a:lstStyle/>
          <a:p>
            <a:pPr defTabSz="844083"/>
            <a:r>
              <a:rPr lang="en-CH" sz="1108" dirty="0">
                <a:latin typeface="Calibri" panose="020F0502020204030204" pitchFamily="34" charset="0"/>
                <a:cs typeface="Calibri" panose="020F0502020204030204" pitchFamily="34" charset="0"/>
              </a:rPr>
              <a:t>1</a:t>
            </a:r>
          </a:p>
        </p:txBody>
      </p:sp>
      <p:sp>
        <p:nvSpPr>
          <p:cNvPr id="25" name="Rectangle 24">
            <a:extLst>
              <a:ext uri="{FF2B5EF4-FFF2-40B4-BE49-F238E27FC236}">
                <a16:creationId xmlns:a16="http://schemas.microsoft.com/office/drawing/2014/main" id="{5FDE3A50-DF7B-19DF-CAD7-78CDDDDC4DF1}"/>
              </a:ext>
            </a:extLst>
          </p:cNvPr>
          <p:cNvSpPr/>
          <p:nvPr/>
        </p:nvSpPr>
        <p:spPr bwMode="auto">
          <a:xfrm>
            <a:off x="5367574" y="4112339"/>
            <a:ext cx="199407" cy="199407"/>
          </a:xfrm>
          <a:prstGeom prst="rect">
            <a:avLst/>
          </a:prstGeom>
          <a:solidFill>
            <a:schemeClr val="bg1"/>
          </a:solidFill>
          <a:ln w="9525" cap="flat" cmpd="sng" algn="ctr">
            <a:no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bodyPr>
          <a:lstStyle/>
          <a:p>
            <a:pPr defTabSz="844083"/>
            <a:r>
              <a:rPr lang="en-CH" sz="1108" dirty="0">
                <a:latin typeface="Calibri" panose="020F0502020204030204" pitchFamily="34" charset="0"/>
                <a:cs typeface="Calibri" panose="020F0502020204030204" pitchFamily="34" charset="0"/>
              </a:rPr>
              <a:t>1</a:t>
            </a:r>
          </a:p>
        </p:txBody>
      </p:sp>
      <p:sp>
        <p:nvSpPr>
          <p:cNvPr id="26" name="Rectangle 25">
            <a:extLst>
              <a:ext uri="{FF2B5EF4-FFF2-40B4-BE49-F238E27FC236}">
                <a16:creationId xmlns:a16="http://schemas.microsoft.com/office/drawing/2014/main" id="{94E0DCE7-E10D-9A19-A2C9-486437797D45}"/>
              </a:ext>
            </a:extLst>
          </p:cNvPr>
          <p:cNvSpPr/>
          <p:nvPr/>
        </p:nvSpPr>
        <p:spPr bwMode="auto">
          <a:xfrm>
            <a:off x="2098389" y="5356599"/>
            <a:ext cx="199407" cy="199407"/>
          </a:xfrm>
          <a:prstGeom prst="rect">
            <a:avLst/>
          </a:prstGeom>
          <a:solidFill>
            <a:schemeClr val="bg1"/>
          </a:solidFill>
          <a:ln w="9525" cap="flat" cmpd="sng" algn="ctr">
            <a:no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bodyPr>
          <a:lstStyle/>
          <a:p>
            <a:pPr defTabSz="844083"/>
            <a:r>
              <a:rPr lang="en-CH" sz="1108" dirty="0">
                <a:latin typeface="Calibri" panose="020F0502020204030204" pitchFamily="34" charset="0"/>
                <a:cs typeface="Calibri" panose="020F0502020204030204" pitchFamily="34" charset="0"/>
              </a:rPr>
              <a:t>2</a:t>
            </a:r>
          </a:p>
        </p:txBody>
      </p:sp>
      <p:pic>
        <p:nvPicPr>
          <p:cNvPr id="33" name="Picture 32">
            <a:extLst>
              <a:ext uri="{FF2B5EF4-FFF2-40B4-BE49-F238E27FC236}">
                <a16:creationId xmlns:a16="http://schemas.microsoft.com/office/drawing/2014/main" id="{D761A6FA-BE7E-526C-027E-9ED6797F68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88806" y="5344886"/>
            <a:ext cx="231433" cy="231433"/>
          </a:xfrm>
          <a:prstGeom prst="rect">
            <a:avLst/>
          </a:prstGeom>
        </p:spPr>
      </p:pic>
      <p:pic>
        <p:nvPicPr>
          <p:cNvPr id="35" name="Picture 34">
            <a:extLst>
              <a:ext uri="{FF2B5EF4-FFF2-40B4-BE49-F238E27FC236}">
                <a16:creationId xmlns:a16="http://schemas.microsoft.com/office/drawing/2014/main" id="{7172157C-F25A-559E-2B8B-DC3BBD28D3B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84607" y="5356599"/>
            <a:ext cx="271335" cy="231433"/>
          </a:xfrm>
          <a:prstGeom prst="rect">
            <a:avLst/>
          </a:prstGeom>
        </p:spPr>
      </p:pic>
      <p:sp>
        <p:nvSpPr>
          <p:cNvPr id="36" name="Rectangle 35">
            <a:extLst>
              <a:ext uri="{FF2B5EF4-FFF2-40B4-BE49-F238E27FC236}">
                <a16:creationId xmlns:a16="http://schemas.microsoft.com/office/drawing/2014/main" id="{98DABFA6-9D56-E6FD-54F3-55AD3D951FC5}"/>
              </a:ext>
            </a:extLst>
          </p:cNvPr>
          <p:cNvSpPr/>
          <p:nvPr/>
        </p:nvSpPr>
        <p:spPr bwMode="auto">
          <a:xfrm>
            <a:off x="3442346" y="5342974"/>
            <a:ext cx="199407" cy="199407"/>
          </a:xfrm>
          <a:prstGeom prst="rect">
            <a:avLst/>
          </a:prstGeom>
          <a:solidFill>
            <a:schemeClr val="bg1"/>
          </a:solidFill>
          <a:ln w="9525" cap="flat" cmpd="sng" algn="ctr">
            <a:no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bodyPr>
          <a:lstStyle/>
          <a:p>
            <a:pPr defTabSz="844083"/>
            <a:r>
              <a:rPr lang="en-CH" sz="1108" dirty="0">
                <a:latin typeface="Calibri" panose="020F0502020204030204" pitchFamily="34" charset="0"/>
                <a:cs typeface="Calibri" panose="020F0502020204030204" pitchFamily="34" charset="0"/>
              </a:rPr>
              <a:t>2</a:t>
            </a:r>
          </a:p>
        </p:txBody>
      </p:sp>
      <p:sp>
        <p:nvSpPr>
          <p:cNvPr id="37" name="Rectangle 36">
            <a:extLst>
              <a:ext uri="{FF2B5EF4-FFF2-40B4-BE49-F238E27FC236}">
                <a16:creationId xmlns:a16="http://schemas.microsoft.com/office/drawing/2014/main" id="{55B6D0B7-E1BC-C33D-9C90-148A618D66F4}"/>
              </a:ext>
            </a:extLst>
          </p:cNvPr>
          <p:cNvSpPr/>
          <p:nvPr/>
        </p:nvSpPr>
        <p:spPr bwMode="auto">
          <a:xfrm>
            <a:off x="4704938" y="5356599"/>
            <a:ext cx="199407" cy="199407"/>
          </a:xfrm>
          <a:prstGeom prst="rect">
            <a:avLst/>
          </a:prstGeom>
          <a:solidFill>
            <a:schemeClr val="bg1"/>
          </a:solidFill>
          <a:ln w="9525" cap="flat" cmpd="sng" algn="ctr">
            <a:no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bodyPr>
          <a:lstStyle/>
          <a:p>
            <a:pPr defTabSz="844083"/>
            <a:r>
              <a:rPr lang="en-CH" sz="1108" dirty="0">
                <a:latin typeface="Calibri" panose="020F0502020204030204" pitchFamily="34" charset="0"/>
                <a:cs typeface="Calibri" panose="020F0502020204030204" pitchFamily="34" charset="0"/>
              </a:rPr>
              <a:t>3</a:t>
            </a:r>
          </a:p>
        </p:txBody>
      </p:sp>
      <p:pic>
        <p:nvPicPr>
          <p:cNvPr id="39" name="Picture 38">
            <a:extLst>
              <a:ext uri="{FF2B5EF4-FFF2-40B4-BE49-F238E27FC236}">
                <a16:creationId xmlns:a16="http://schemas.microsoft.com/office/drawing/2014/main" id="{28BFA24C-B8C5-C9DB-27EC-85AEB73C03C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81534" y="5352011"/>
            <a:ext cx="222402" cy="213505"/>
          </a:xfrm>
          <a:prstGeom prst="rect">
            <a:avLst/>
          </a:prstGeom>
        </p:spPr>
      </p:pic>
    </p:spTree>
    <p:extLst>
      <p:ext uri="{BB962C8B-B14F-4D97-AF65-F5344CB8AC3E}">
        <p14:creationId xmlns:p14="http://schemas.microsoft.com/office/powerpoint/2010/main" val="29229975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D4FFA-E588-6147-9A29-1AC351E73081}"/>
              </a:ext>
            </a:extLst>
          </p:cNvPr>
          <p:cNvSpPr>
            <a:spLocks noGrp="1"/>
          </p:cNvSpPr>
          <p:nvPr>
            <p:ph type="title"/>
          </p:nvPr>
        </p:nvSpPr>
        <p:spPr>
          <a:xfrm>
            <a:off x="152400" y="545123"/>
            <a:ext cx="8305800" cy="844062"/>
          </a:xfrm>
        </p:spPr>
        <p:txBody>
          <a:bodyPr/>
          <a:lstStyle/>
          <a:p>
            <a:r>
              <a:rPr lang="en-US"/>
              <a:t>Refined Map-Reduce Programming Model</a:t>
            </a:r>
          </a:p>
        </p:txBody>
      </p:sp>
      <p:pic>
        <p:nvPicPr>
          <p:cNvPr id="6" name="Content Placeholder 5">
            <a:extLst>
              <a:ext uri="{FF2B5EF4-FFF2-40B4-BE49-F238E27FC236}">
                <a16:creationId xmlns:a16="http://schemas.microsoft.com/office/drawing/2014/main" id="{42A9400B-E3D3-6247-BE37-21B88CDDD4F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77190" y="1501401"/>
            <a:ext cx="5017821" cy="4642338"/>
          </a:xfrm>
        </p:spPr>
      </p:pic>
      <p:sp>
        <p:nvSpPr>
          <p:cNvPr id="4" name="Footer Placeholder 3">
            <a:extLst>
              <a:ext uri="{FF2B5EF4-FFF2-40B4-BE49-F238E27FC236}">
                <a16:creationId xmlns:a16="http://schemas.microsoft.com/office/drawing/2014/main" id="{636F18C6-92C7-024F-B54C-549B1C35A585}"/>
              </a:ext>
            </a:extLst>
          </p:cNvPr>
          <p:cNvSpPr>
            <a:spLocks noGrp="1"/>
          </p:cNvSpPr>
          <p:nvPr>
            <p:ph type="ftr" sz="quarter" idx="10"/>
          </p:nvPr>
        </p:nvSpPr>
        <p:spPr/>
        <p:txBody>
          <a:bodyPr/>
          <a:lstStyle/>
          <a:p>
            <a:pPr>
              <a:defRPr/>
            </a:pPr>
            <a:r>
              <a:rPr lang="fr-CH"/>
              <a:t>©2023, Karl Aberer, EPFL-IC, Laboratoire de systèmes d'informations répartis </a:t>
            </a:r>
            <a:endParaRPr lang="en-GB"/>
          </a:p>
        </p:txBody>
      </p:sp>
      <p:sp>
        <p:nvSpPr>
          <p:cNvPr id="8" name="Rectangle 7">
            <a:extLst>
              <a:ext uri="{FF2B5EF4-FFF2-40B4-BE49-F238E27FC236}">
                <a16:creationId xmlns:a16="http://schemas.microsoft.com/office/drawing/2014/main" id="{41EAECEE-0908-024D-B024-69AD416B7ABB}"/>
              </a:ext>
            </a:extLst>
          </p:cNvPr>
          <p:cNvSpPr/>
          <p:nvPr/>
        </p:nvSpPr>
        <p:spPr>
          <a:xfrm>
            <a:off x="5574754" y="2764311"/>
            <a:ext cx="3359382" cy="1910779"/>
          </a:xfrm>
          <a:prstGeom prst="rect">
            <a:avLst/>
          </a:prstGeom>
        </p:spPr>
        <p:txBody>
          <a:bodyPr wrap="none">
            <a:spAutoFit/>
          </a:bodyPr>
          <a:lstStyle/>
          <a:p>
            <a:pPr algn="ctr"/>
            <a:r>
              <a:rPr lang="en-US" sz="1477" b="1" dirty="0">
                <a:latin typeface="Calibri" charset="0"/>
                <a:ea typeface="Calibri" charset="0"/>
                <a:cs typeface="Calibri" charset="0"/>
              </a:rPr>
              <a:t>Combiners</a:t>
            </a:r>
            <a:r>
              <a:rPr lang="en-US" sz="1477" dirty="0">
                <a:latin typeface="Calibri" charset="0"/>
                <a:ea typeface="Calibri" charset="0"/>
                <a:cs typeface="Calibri" charset="0"/>
              </a:rPr>
              <a:t> work like reducers, </a:t>
            </a:r>
          </a:p>
          <a:p>
            <a:pPr algn="ctr"/>
            <a:r>
              <a:rPr lang="en-US" sz="1477" dirty="0">
                <a:latin typeface="Calibri" charset="0"/>
                <a:ea typeface="Calibri" charset="0"/>
                <a:cs typeface="Calibri" charset="0"/>
              </a:rPr>
              <a:t>but only on the local data of a mapper</a:t>
            </a:r>
          </a:p>
          <a:p>
            <a:pPr algn="ctr"/>
            <a:endParaRPr lang="en-US" sz="1477" dirty="0">
              <a:latin typeface="Calibri" charset="0"/>
              <a:ea typeface="Calibri" charset="0"/>
              <a:cs typeface="Calibri" charset="0"/>
            </a:endParaRPr>
          </a:p>
          <a:p>
            <a:pPr algn="ctr"/>
            <a:r>
              <a:rPr lang="en-US" sz="1477" b="1" dirty="0" err="1">
                <a:latin typeface="Consolas" charset="0"/>
                <a:cs typeface="Consolas" charset="0"/>
              </a:rPr>
              <a:t>def</a:t>
            </a:r>
            <a:r>
              <a:rPr lang="en-US" sz="1477" b="1" dirty="0">
                <a:latin typeface="Consolas" charset="0"/>
                <a:cs typeface="Consolas" charset="0"/>
              </a:rPr>
              <a:t> </a:t>
            </a:r>
            <a:r>
              <a:rPr lang="en-US" sz="1477" dirty="0">
                <a:latin typeface="Consolas" charset="0"/>
                <a:cs typeface="Consolas" charset="0"/>
              </a:rPr>
              <a:t>combiner(key, values): </a:t>
            </a:r>
            <a:br>
              <a:rPr lang="en-US" sz="1477" dirty="0">
                <a:latin typeface="Consolas" charset="0"/>
                <a:cs typeface="Consolas" charset="0"/>
              </a:rPr>
            </a:br>
            <a:r>
              <a:rPr lang="en-US" sz="1477" dirty="0">
                <a:latin typeface="Consolas" charset="0"/>
                <a:cs typeface="Consolas" charset="0"/>
              </a:rPr>
              <a:t>output(key, sum(values))</a:t>
            </a:r>
            <a:endParaRPr lang="en-US" sz="1477" dirty="0">
              <a:latin typeface="Calibri" charset="0"/>
              <a:ea typeface="Calibri" charset="0"/>
              <a:cs typeface="Calibri" charset="0"/>
            </a:endParaRPr>
          </a:p>
          <a:p>
            <a:pPr algn="ctr"/>
            <a:r>
              <a:rPr lang="en-US" sz="1477" dirty="0">
                <a:latin typeface="Calibri" charset="0"/>
                <a:ea typeface="Calibri" charset="0"/>
                <a:cs typeface="Calibri" charset="0"/>
              </a:rPr>
              <a:t> </a:t>
            </a:r>
          </a:p>
          <a:p>
            <a:pPr algn="ctr"/>
            <a:r>
              <a:rPr lang="en-US" sz="1477" b="1" dirty="0">
                <a:latin typeface="Calibri" charset="0"/>
                <a:ea typeface="Calibri" charset="0"/>
                <a:cs typeface="Calibri" charset="0"/>
              </a:rPr>
              <a:t>Partitioners</a:t>
            </a:r>
            <a:r>
              <a:rPr lang="en-US" sz="1477" dirty="0">
                <a:latin typeface="Calibri" charset="0"/>
                <a:ea typeface="Calibri" charset="0"/>
                <a:cs typeface="Calibri" charset="0"/>
              </a:rPr>
              <a:t> allow to control the strategy </a:t>
            </a:r>
          </a:p>
          <a:p>
            <a:pPr algn="ctr"/>
            <a:r>
              <a:rPr lang="en-US" sz="1477" dirty="0">
                <a:latin typeface="Calibri" charset="0"/>
                <a:ea typeface="Calibri" charset="0"/>
                <a:cs typeface="Calibri" charset="0"/>
              </a:rPr>
              <a:t>for distributing keys to reducers</a:t>
            </a:r>
            <a:endParaRPr lang="fr-FR" sz="1477" dirty="0">
              <a:latin typeface="Calibri" charset="0"/>
              <a:ea typeface="Calibri" charset="0"/>
              <a:cs typeface="Calibri" charset="0"/>
            </a:endParaRPr>
          </a:p>
        </p:txBody>
      </p:sp>
      <p:pic>
        <p:nvPicPr>
          <p:cNvPr id="3" name="Picture 2">
            <a:extLst>
              <a:ext uri="{FF2B5EF4-FFF2-40B4-BE49-F238E27FC236}">
                <a16:creationId xmlns:a16="http://schemas.microsoft.com/office/drawing/2014/main" id="{55021644-CAF9-9114-A645-81F0058D15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13244" y="5741315"/>
            <a:ext cx="153162" cy="147036"/>
          </a:xfrm>
          <a:prstGeom prst="rect">
            <a:avLst/>
          </a:prstGeom>
        </p:spPr>
      </p:pic>
      <p:pic>
        <p:nvPicPr>
          <p:cNvPr id="5" name="Picture 4">
            <a:extLst>
              <a:ext uri="{FF2B5EF4-FFF2-40B4-BE49-F238E27FC236}">
                <a16:creationId xmlns:a16="http://schemas.microsoft.com/office/drawing/2014/main" id="{7E333482-6B28-AA11-CB58-CDC288A40F5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70383" y="5711117"/>
            <a:ext cx="205770" cy="205770"/>
          </a:xfrm>
          <a:prstGeom prst="rect">
            <a:avLst/>
          </a:prstGeom>
        </p:spPr>
      </p:pic>
      <p:pic>
        <p:nvPicPr>
          <p:cNvPr id="7" name="Picture 6">
            <a:extLst>
              <a:ext uri="{FF2B5EF4-FFF2-40B4-BE49-F238E27FC236}">
                <a16:creationId xmlns:a16="http://schemas.microsoft.com/office/drawing/2014/main" id="{A7BAA6BC-18EA-3578-D2D3-D2C9E675DBF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98407" y="5749049"/>
            <a:ext cx="241248" cy="205770"/>
          </a:xfrm>
          <a:prstGeom prst="rect">
            <a:avLst/>
          </a:prstGeom>
        </p:spPr>
      </p:pic>
    </p:spTree>
    <p:extLst>
      <p:ext uri="{BB962C8B-B14F-4D97-AF65-F5344CB8AC3E}">
        <p14:creationId xmlns:p14="http://schemas.microsoft.com/office/powerpoint/2010/main" val="39048129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CAAD3-3FB2-4840-8EBC-459832B6ACFF}"/>
              </a:ext>
            </a:extLst>
          </p:cNvPr>
          <p:cNvSpPr>
            <a:spLocks noGrp="1"/>
          </p:cNvSpPr>
          <p:nvPr>
            <p:ph type="title"/>
          </p:nvPr>
        </p:nvSpPr>
        <p:spPr/>
        <p:txBody>
          <a:bodyPr/>
          <a:lstStyle/>
          <a:p>
            <a:r>
              <a:rPr lang="en-US"/>
              <a:t>What the Programmer Controls (and not)</a:t>
            </a:r>
          </a:p>
        </p:txBody>
      </p:sp>
      <p:sp>
        <p:nvSpPr>
          <p:cNvPr id="3" name="Content Placeholder 2">
            <a:extLst>
              <a:ext uri="{FF2B5EF4-FFF2-40B4-BE49-F238E27FC236}">
                <a16:creationId xmlns:a16="http://schemas.microsoft.com/office/drawing/2014/main" id="{AF61A118-ED82-B749-969C-8208778DDBFE}"/>
              </a:ext>
            </a:extLst>
          </p:cNvPr>
          <p:cNvSpPr>
            <a:spLocks noGrp="1"/>
          </p:cNvSpPr>
          <p:nvPr>
            <p:ph idx="1"/>
          </p:nvPr>
        </p:nvSpPr>
        <p:spPr/>
        <p:txBody>
          <a:bodyPr/>
          <a:lstStyle/>
          <a:p>
            <a:r>
              <a:rPr lang="en-US" sz="2585"/>
              <a:t>The programmer controls</a:t>
            </a:r>
          </a:p>
          <a:p>
            <a:pPr marL="791327" lvl="1" indent="-422041">
              <a:buFont typeface="Arial" panose="020B0604020202020204" pitchFamily="34" charset="0"/>
              <a:buChar char="•"/>
            </a:pPr>
            <a:r>
              <a:rPr lang="en-US" sz="2215"/>
              <a:t>Key-value data structures (can be complex)</a:t>
            </a:r>
          </a:p>
          <a:p>
            <a:pPr marL="791327" lvl="1" indent="-422041">
              <a:buFont typeface="Arial" panose="020B0604020202020204" pitchFamily="34" charset="0"/>
              <a:buChar char="•"/>
            </a:pPr>
            <a:r>
              <a:rPr lang="en-US" sz="2215"/>
              <a:t>Maintenance of state in mappers and reducers</a:t>
            </a:r>
          </a:p>
          <a:p>
            <a:pPr marL="791327" lvl="1" indent="-422041">
              <a:buFont typeface="Arial" panose="020B0604020202020204" pitchFamily="34" charset="0"/>
              <a:buChar char="•"/>
            </a:pPr>
            <a:r>
              <a:rPr lang="en-US" sz="2215"/>
              <a:t>Sort order of intermediate key-value pairs</a:t>
            </a:r>
          </a:p>
          <a:p>
            <a:pPr marL="791327" lvl="1" indent="-422041">
              <a:buFont typeface="Arial" panose="020B0604020202020204" pitchFamily="34" charset="0"/>
              <a:buChar char="•"/>
            </a:pPr>
            <a:r>
              <a:rPr lang="en-US" sz="2215"/>
              <a:t>Partitioning scheme on the key space</a:t>
            </a:r>
          </a:p>
          <a:p>
            <a:r>
              <a:rPr lang="en-US" sz="2585"/>
              <a:t>The map-reduce platform controls</a:t>
            </a:r>
          </a:p>
          <a:p>
            <a:pPr marL="791327" lvl="1" indent="-422041">
              <a:buFont typeface="Arial" panose="020B0604020202020204" pitchFamily="34" charset="0"/>
              <a:buChar char="•"/>
            </a:pPr>
            <a:r>
              <a:rPr lang="en-US" sz="2215"/>
              <a:t>where the mappers and reducers run</a:t>
            </a:r>
          </a:p>
          <a:p>
            <a:pPr marL="791327" lvl="1" indent="-422041">
              <a:buFont typeface="Arial" panose="020B0604020202020204" pitchFamily="34" charset="0"/>
              <a:buChar char="•"/>
            </a:pPr>
            <a:r>
              <a:rPr lang="en-US" sz="2215"/>
              <a:t>when a mapper and reducer starts and terminates</a:t>
            </a:r>
          </a:p>
          <a:p>
            <a:pPr marL="791327" lvl="1" indent="-422041">
              <a:buFont typeface="Arial" panose="020B0604020202020204" pitchFamily="34" charset="0"/>
              <a:buChar char="•"/>
            </a:pPr>
            <a:r>
              <a:rPr lang="en-US" sz="2215"/>
              <a:t>which input data is assigned to a specific mapper</a:t>
            </a:r>
          </a:p>
          <a:p>
            <a:pPr marL="791327" lvl="1" indent="-422041">
              <a:buFont typeface="Arial" panose="020B0604020202020204" pitchFamily="34" charset="0"/>
              <a:buChar char="•"/>
            </a:pPr>
            <a:r>
              <a:rPr lang="en-US" sz="2215"/>
              <a:t>which intermediate key-value pairs are processed by a specific reducer</a:t>
            </a:r>
          </a:p>
          <a:p>
            <a:pPr marL="422041" indent="-422041">
              <a:buFont typeface="Arial" panose="020B0604020202020204" pitchFamily="34" charset="0"/>
              <a:buChar char="•"/>
            </a:pPr>
            <a:endParaRPr lang="en-US" sz="2585"/>
          </a:p>
        </p:txBody>
      </p:sp>
      <p:sp>
        <p:nvSpPr>
          <p:cNvPr id="4" name="Footer Placeholder 3">
            <a:extLst>
              <a:ext uri="{FF2B5EF4-FFF2-40B4-BE49-F238E27FC236}">
                <a16:creationId xmlns:a16="http://schemas.microsoft.com/office/drawing/2014/main" id="{93C3E308-B1A6-614D-B9A3-027C5A97B393}"/>
              </a:ext>
            </a:extLst>
          </p:cNvPr>
          <p:cNvSpPr>
            <a:spLocks noGrp="1"/>
          </p:cNvSpPr>
          <p:nvPr>
            <p:ph type="ftr" sz="quarter" idx="10"/>
          </p:nvPr>
        </p:nvSpPr>
        <p:spPr/>
        <p:txBody>
          <a:bodyPr/>
          <a:lstStyle/>
          <a:p>
            <a:pPr>
              <a:defRPr/>
            </a:pPr>
            <a:r>
              <a:rPr lang="fr-CH"/>
              <a:t>©2023, Karl Aberer, EPFL-IC, Laboratoire de systèmes d'informations répartis </a:t>
            </a:r>
            <a:endParaRPr lang="en-GB"/>
          </a:p>
        </p:txBody>
      </p:sp>
    </p:spTree>
    <p:extLst>
      <p:ext uri="{BB962C8B-B14F-4D97-AF65-F5344CB8AC3E}">
        <p14:creationId xmlns:p14="http://schemas.microsoft.com/office/powerpoint/2010/main" val="16992134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CE8E0-EFB1-9542-BA31-0E9D8B68DF94}"/>
              </a:ext>
            </a:extLst>
          </p:cNvPr>
          <p:cNvSpPr>
            <a:spLocks noGrp="1"/>
          </p:cNvSpPr>
          <p:nvPr>
            <p:ph type="title"/>
          </p:nvPr>
        </p:nvSpPr>
        <p:spPr/>
        <p:txBody>
          <a:bodyPr/>
          <a:lstStyle/>
          <a:p>
            <a:r>
              <a:rPr lang="en-US"/>
              <a:t>Inverted File Construction Using Map-Reduce </a:t>
            </a:r>
          </a:p>
        </p:txBody>
      </p:sp>
      <p:sp>
        <p:nvSpPr>
          <p:cNvPr id="4" name="Footer Placeholder 3">
            <a:extLst>
              <a:ext uri="{FF2B5EF4-FFF2-40B4-BE49-F238E27FC236}">
                <a16:creationId xmlns:a16="http://schemas.microsoft.com/office/drawing/2014/main" id="{422B33B5-917C-F343-B201-16109B95B8B4}"/>
              </a:ext>
            </a:extLst>
          </p:cNvPr>
          <p:cNvSpPr>
            <a:spLocks noGrp="1"/>
          </p:cNvSpPr>
          <p:nvPr>
            <p:ph type="ftr" sz="quarter" idx="10"/>
          </p:nvPr>
        </p:nvSpPr>
        <p:spPr/>
        <p:txBody>
          <a:bodyPr/>
          <a:lstStyle/>
          <a:p>
            <a:pPr>
              <a:defRPr/>
            </a:pPr>
            <a:r>
              <a:rPr lang="fr-CH"/>
              <a:t>©2023, Karl Aberer, EPFL-IC, Laboratoire de systèmes d'informations répartis </a:t>
            </a:r>
            <a:endParaRPr lang="en-GB"/>
          </a:p>
        </p:txBody>
      </p:sp>
      <p:pic>
        <p:nvPicPr>
          <p:cNvPr id="5" name="Content Placeholder 5">
            <a:extLst>
              <a:ext uri="{FF2B5EF4-FFF2-40B4-BE49-F238E27FC236}">
                <a16:creationId xmlns:a16="http://schemas.microsoft.com/office/drawing/2014/main" id="{CFAF514C-DD28-C146-A82F-7CC1DCF064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251521" y="1502020"/>
            <a:ext cx="5316093" cy="4642338"/>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79D056BF-3930-374D-83DE-F98CB16490F4}"/>
              </a:ext>
            </a:extLst>
          </p:cNvPr>
          <p:cNvSpPr/>
          <p:nvPr/>
        </p:nvSpPr>
        <p:spPr>
          <a:xfrm>
            <a:off x="5361302" y="2365498"/>
            <a:ext cx="3372719" cy="319639"/>
          </a:xfrm>
          <a:prstGeom prst="rect">
            <a:avLst/>
          </a:prstGeom>
        </p:spPr>
        <p:txBody>
          <a:bodyPr wrap="none">
            <a:spAutoFit/>
          </a:bodyPr>
          <a:lstStyle/>
          <a:p>
            <a:pPr algn="ctr"/>
            <a:r>
              <a:rPr lang="en-US" sz="1477" dirty="0">
                <a:latin typeface="Calibri" charset="0"/>
                <a:ea typeface="Calibri" charset="0"/>
                <a:cs typeface="Calibri" charset="0"/>
              </a:rPr>
              <a:t>Mappers extract postings from document</a:t>
            </a:r>
            <a:endParaRPr lang="fr-FR" sz="1477" dirty="0">
              <a:latin typeface="Calibri" charset="0"/>
              <a:ea typeface="Calibri" charset="0"/>
              <a:cs typeface="Calibri" charset="0"/>
            </a:endParaRPr>
          </a:p>
        </p:txBody>
      </p:sp>
      <p:sp>
        <p:nvSpPr>
          <p:cNvPr id="7" name="Rectangle 6">
            <a:extLst>
              <a:ext uri="{FF2B5EF4-FFF2-40B4-BE49-F238E27FC236}">
                <a16:creationId xmlns:a16="http://schemas.microsoft.com/office/drawing/2014/main" id="{7178433E-743F-3941-8379-AA557CC12A23}"/>
              </a:ext>
            </a:extLst>
          </p:cNvPr>
          <p:cNvSpPr/>
          <p:nvPr/>
        </p:nvSpPr>
        <p:spPr>
          <a:xfrm>
            <a:off x="5561554" y="3918320"/>
            <a:ext cx="2753639" cy="319639"/>
          </a:xfrm>
          <a:prstGeom prst="rect">
            <a:avLst/>
          </a:prstGeom>
        </p:spPr>
        <p:txBody>
          <a:bodyPr wrap="none">
            <a:spAutoFit/>
          </a:bodyPr>
          <a:lstStyle/>
          <a:p>
            <a:pPr algn="ctr"/>
            <a:r>
              <a:rPr lang="en-US" sz="1477" dirty="0">
                <a:latin typeface="Calibri" charset="0"/>
                <a:ea typeface="Calibri" charset="0"/>
                <a:cs typeface="Calibri" charset="0"/>
              </a:rPr>
              <a:t>Postings are provided to reducers</a:t>
            </a:r>
            <a:endParaRPr lang="fr-FR" sz="1477" dirty="0">
              <a:latin typeface="Calibri" charset="0"/>
              <a:ea typeface="Calibri" charset="0"/>
              <a:cs typeface="Calibri" charset="0"/>
            </a:endParaRPr>
          </a:p>
        </p:txBody>
      </p:sp>
      <p:sp>
        <p:nvSpPr>
          <p:cNvPr id="8" name="Rectangle 7">
            <a:extLst>
              <a:ext uri="{FF2B5EF4-FFF2-40B4-BE49-F238E27FC236}">
                <a16:creationId xmlns:a16="http://schemas.microsoft.com/office/drawing/2014/main" id="{DCFD0BC8-3CDB-484E-9C68-86E248D58DAE}"/>
              </a:ext>
            </a:extLst>
          </p:cNvPr>
          <p:cNvSpPr/>
          <p:nvPr/>
        </p:nvSpPr>
        <p:spPr>
          <a:xfrm>
            <a:off x="5597146" y="5223662"/>
            <a:ext cx="2644058" cy="319639"/>
          </a:xfrm>
          <a:prstGeom prst="rect">
            <a:avLst/>
          </a:prstGeom>
        </p:spPr>
        <p:txBody>
          <a:bodyPr wrap="none">
            <a:spAutoFit/>
          </a:bodyPr>
          <a:lstStyle/>
          <a:p>
            <a:pPr algn="ctr"/>
            <a:r>
              <a:rPr lang="en-US" sz="1477" dirty="0">
                <a:latin typeface="Calibri" charset="0"/>
                <a:ea typeface="Calibri" charset="0"/>
                <a:cs typeface="Calibri" charset="0"/>
              </a:rPr>
              <a:t>Reducers aggregate posting lists</a:t>
            </a:r>
            <a:endParaRPr lang="fr-FR" sz="1477" dirty="0">
              <a:latin typeface="Calibri" charset="0"/>
              <a:ea typeface="Calibri" charset="0"/>
              <a:cs typeface="Calibri" charset="0"/>
            </a:endParaRPr>
          </a:p>
        </p:txBody>
      </p:sp>
    </p:spTree>
    <p:extLst>
      <p:ext uri="{BB962C8B-B14F-4D97-AF65-F5344CB8AC3E}">
        <p14:creationId xmlns:p14="http://schemas.microsoft.com/office/powerpoint/2010/main" val="1612137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D283C-62D5-334A-80F7-0857C0778A1C}"/>
              </a:ext>
            </a:extLst>
          </p:cNvPr>
          <p:cNvSpPr>
            <a:spLocks noGrp="1"/>
          </p:cNvSpPr>
          <p:nvPr>
            <p:ph type="title"/>
          </p:nvPr>
        </p:nvSpPr>
        <p:spPr/>
        <p:txBody>
          <a:bodyPr/>
          <a:lstStyle/>
          <a:p>
            <a:r>
              <a:rPr lang="en-US"/>
              <a:t>Inverted File Construction Program</a:t>
            </a:r>
          </a:p>
        </p:txBody>
      </p:sp>
      <p:sp>
        <p:nvSpPr>
          <p:cNvPr id="3" name="Content Placeholder 2">
            <a:extLst>
              <a:ext uri="{FF2B5EF4-FFF2-40B4-BE49-F238E27FC236}">
                <a16:creationId xmlns:a16="http://schemas.microsoft.com/office/drawing/2014/main" id="{35B7BD15-9B10-0943-860A-19AD0C764DCB}"/>
              </a:ext>
            </a:extLst>
          </p:cNvPr>
          <p:cNvSpPr>
            <a:spLocks noGrp="1"/>
          </p:cNvSpPr>
          <p:nvPr>
            <p:ph idx="1"/>
          </p:nvPr>
        </p:nvSpPr>
        <p:spPr>
          <a:xfrm>
            <a:off x="178777" y="1502020"/>
            <a:ext cx="8447827" cy="4642338"/>
          </a:xfrm>
        </p:spPr>
        <p:txBody>
          <a:bodyPr/>
          <a:lstStyle/>
          <a:p>
            <a:r>
              <a:rPr lang="en-US" sz="2215" b="1" dirty="0" err="1">
                <a:latin typeface="Consolas" charset="0"/>
                <a:cs typeface="Consolas" charset="0"/>
              </a:rPr>
              <a:t>def</a:t>
            </a:r>
            <a:r>
              <a:rPr lang="en-US" sz="2215" b="1" dirty="0">
                <a:latin typeface="Consolas" charset="0"/>
                <a:cs typeface="Consolas" charset="0"/>
              </a:rPr>
              <a:t> </a:t>
            </a:r>
            <a:r>
              <a:rPr lang="en-US" sz="2215" dirty="0">
                <a:latin typeface="Consolas" charset="0"/>
                <a:cs typeface="Consolas" charset="0"/>
              </a:rPr>
              <a:t>mapper(document, text):</a:t>
            </a:r>
          </a:p>
          <a:p>
            <a:r>
              <a:rPr lang="en-US" sz="2215" dirty="0">
                <a:latin typeface="Consolas" charset="0"/>
                <a:cs typeface="Consolas" charset="0"/>
              </a:rPr>
              <a:t>		f = {}</a:t>
            </a:r>
          </a:p>
          <a:p>
            <a:r>
              <a:rPr lang="en-US" sz="2215" dirty="0">
                <a:latin typeface="Consolas" charset="0"/>
                <a:cs typeface="Consolas" charset="0"/>
              </a:rPr>
              <a:t>  		</a:t>
            </a:r>
            <a:r>
              <a:rPr lang="en-US" sz="2215" b="1" dirty="0" err="1">
                <a:latin typeface="Consolas" charset="0"/>
                <a:cs typeface="Consolas" charset="0"/>
              </a:rPr>
              <a:t>for</a:t>
            </a:r>
            <a:r>
              <a:rPr lang="en-US" sz="2215" dirty="0">
                <a:latin typeface="Consolas" charset="0"/>
                <a:cs typeface="Consolas" charset="0"/>
              </a:rPr>
              <a:t> word </a:t>
            </a:r>
            <a:r>
              <a:rPr lang="en-US" sz="2215" b="1" dirty="0">
                <a:latin typeface="Consolas" charset="0"/>
                <a:cs typeface="Consolas" charset="0"/>
              </a:rPr>
              <a:t>in </a:t>
            </a:r>
            <a:r>
              <a:rPr lang="en-US" sz="2215" dirty="0" err="1">
                <a:latin typeface="Consolas" charset="0"/>
                <a:cs typeface="Consolas" charset="0"/>
              </a:rPr>
              <a:t>text.split</a:t>
            </a:r>
            <a:r>
              <a:rPr lang="en-US" sz="2215" dirty="0">
                <a:latin typeface="Consolas" charset="0"/>
                <a:cs typeface="Consolas" charset="0"/>
              </a:rPr>
              <a:t>(): f[word] += 1</a:t>
            </a:r>
          </a:p>
          <a:p>
            <a:r>
              <a:rPr lang="en-US" sz="2215" dirty="0">
                <a:latin typeface="Consolas" charset="0"/>
                <a:cs typeface="Consolas" charset="0"/>
              </a:rPr>
              <a:t>		</a:t>
            </a:r>
            <a:r>
              <a:rPr lang="en-US" sz="2215" b="1" dirty="0">
                <a:latin typeface="Consolas" charset="0"/>
                <a:cs typeface="Consolas" charset="0"/>
              </a:rPr>
              <a:t>for</a:t>
            </a:r>
            <a:r>
              <a:rPr lang="en-US" sz="2215" dirty="0">
                <a:latin typeface="Consolas" charset="0"/>
                <a:cs typeface="Consolas" charset="0"/>
              </a:rPr>
              <a:t> word </a:t>
            </a:r>
            <a:r>
              <a:rPr lang="en-US" sz="2215" b="1" dirty="0">
                <a:latin typeface="Consolas" charset="0"/>
                <a:cs typeface="Consolas" charset="0"/>
              </a:rPr>
              <a:t>in</a:t>
            </a:r>
            <a:r>
              <a:rPr lang="en-US" sz="2215" dirty="0">
                <a:latin typeface="Consolas" charset="0"/>
                <a:cs typeface="Consolas" charset="0"/>
              </a:rPr>
              <a:t> f.keys(): </a:t>
            </a:r>
          </a:p>
          <a:p>
            <a:r>
              <a:rPr lang="en-US" sz="2215" dirty="0">
                <a:latin typeface="Consolas" charset="0"/>
                <a:cs typeface="Consolas" charset="0"/>
              </a:rPr>
              <a:t>			output(word, (document, f[word]))</a:t>
            </a:r>
          </a:p>
          <a:p>
            <a:r>
              <a:rPr lang="en-US" sz="2215" dirty="0">
                <a:latin typeface="Consolas" charset="0"/>
                <a:cs typeface="Consolas" charset="0"/>
              </a:rPr>
              <a:t>		</a:t>
            </a:r>
            <a:endParaRPr lang="en-US" sz="2215" b="1" dirty="0">
              <a:latin typeface="Consolas" charset="0"/>
              <a:cs typeface="Consolas" charset="0"/>
            </a:endParaRPr>
          </a:p>
          <a:p>
            <a:r>
              <a:rPr lang="en-US" sz="2215" b="1" dirty="0" err="1">
                <a:latin typeface="Consolas" charset="0"/>
                <a:cs typeface="Consolas" charset="0"/>
              </a:rPr>
              <a:t>def</a:t>
            </a:r>
            <a:r>
              <a:rPr lang="en-US" sz="2215" b="1" dirty="0">
                <a:latin typeface="Consolas" charset="0"/>
                <a:cs typeface="Consolas" charset="0"/>
              </a:rPr>
              <a:t> </a:t>
            </a:r>
            <a:r>
              <a:rPr lang="en-US" sz="2215" dirty="0">
                <a:latin typeface="Consolas" charset="0"/>
                <a:cs typeface="Consolas" charset="0"/>
              </a:rPr>
              <a:t>reducer(key, postings): </a:t>
            </a:r>
          </a:p>
          <a:p>
            <a:r>
              <a:rPr lang="en-US" sz="2215" dirty="0">
                <a:latin typeface="Consolas" charset="0"/>
                <a:cs typeface="Consolas" charset="0"/>
              </a:rPr>
              <a:t>		p = []</a:t>
            </a:r>
          </a:p>
          <a:p>
            <a:r>
              <a:rPr lang="en-US" sz="2215" dirty="0">
                <a:latin typeface="Consolas" charset="0"/>
                <a:cs typeface="Consolas" charset="0"/>
              </a:rPr>
              <a:t>		</a:t>
            </a:r>
            <a:r>
              <a:rPr lang="en-US" sz="2215" b="1" dirty="0">
                <a:latin typeface="Consolas" charset="0"/>
                <a:cs typeface="Consolas" charset="0"/>
              </a:rPr>
              <a:t>for</a:t>
            </a:r>
            <a:r>
              <a:rPr lang="en-US" sz="2215" dirty="0">
                <a:latin typeface="Consolas" charset="0"/>
                <a:cs typeface="Consolas" charset="0"/>
              </a:rPr>
              <a:t> d, f </a:t>
            </a:r>
            <a:r>
              <a:rPr lang="en-US" sz="2215" b="1" dirty="0">
                <a:latin typeface="Consolas" charset="0"/>
                <a:cs typeface="Consolas" charset="0"/>
              </a:rPr>
              <a:t>in</a:t>
            </a:r>
            <a:r>
              <a:rPr lang="en-US" sz="2215" dirty="0">
                <a:latin typeface="Consolas" charset="0"/>
                <a:cs typeface="Consolas" charset="0"/>
              </a:rPr>
              <a:t> postings: p.append((d, f))</a:t>
            </a:r>
          </a:p>
          <a:p>
            <a:r>
              <a:rPr lang="en-US" sz="2215" dirty="0">
                <a:latin typeface="Consolas" charset="0"/>
                <a:cs typeface="Consolas" charset="0"/>
              </a:rPr>
              <a:t>		p.sort()</a:t>
            </a:r>
          </a:p>
          <a:p>
            <a:r>
              <a:rPr lang="en-US" sz="2215" dirty="0">
                <a:latin typeface="Consolas" charset="0"/>
                <a:cs typeface="Consolas" charset="0"/>
              </a:rPr>
              <a:t>		output(key, p)</a:t>
            </a:r>
          </a:p>
          <a:p>
            <a:endParaRPr lang="en-US" sz="2215" dirty="0"/>
          </a:p>
        </p:txBody>
      </p:sp>
      <p:sp>
        <p:nvSpPr>
          <p:cNvPr id="4" name="Footer Placeholder 3">
            <a:extLst>
              <a:ext uri="{FF2B5EF4-FFF2-40B4-BE49-F238E27FC236}">
                <a16:creationId xmlns:a16="http://schemas.microsoft.com/office/drawing/2014/main" id="{17917CFA-A621-4C4F-BDFE-1B42283E7B1D}"/>
              </a:ext>
            </a:extLst>
          </p:cNvPr>
          <p:cNvSpPr>
            <a:spLocks noGrp="1"/>
          </p:cNvSpPr>
          <p:nvPr>
            <p:ph type="ftr" sz="quarter" idx="10"/>
          </p:nvPr>
        </p:nvSpPr>
        <p:spPr/>
        <p:txBody>
          <a:bodyPr/>
          <a:lstStyle/>
          <a:p>
            <a:pPr>
              <a:defRPr/>
            </a:pPr>
            <a:r>
              <a:rPr lang="fr-CH"/>
              <a:t>©2023, Karl Aberer, EPFL-IC, Laboratoire de systèmes d'informations répartis </a:t>
            </a:r>
            <a:endParaRPr lang="en-GB"/>
          </a:p>
        </p:txBody>
      </p:sp>
    </p:spTree>
    <p:extLst>
      <p:ext uri="{BB962C8B-B14F-4D97-AF65-F5344CB8AC3E}">
        <p14:creationId xmlns:p14="http://schemas.microsoft.com/office/powerpoint/2010/main" val="1130973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5B979-EFBF-F142-A0BF-3B3ECC354BA7}"/>
              </a:ext>
            </a:extLst>
          </p:cNvPr>
          <p:cNvSpPr>
            <a:spLocks noGrp="1"/>
          </p:cNvSpPr>
          <p:nvPr>
            <p:ph type="title"/>
          </p:nvPr>
        </p:nvSpPr>
        <p:spPr/>
        <p:txBody>
          <a:bodyPr/>
          <a:lstStyle/>
          <a:p>
            <a:r>
              <a:rPr lang="en-US"/>
              <a:t>Other Applications of Map-Reduce</a:t>
            </a:r>
          </a:p>
        </p:txBody>
      </p:sp>
      <p:sp>
        <p:nvSpPr>
          <p:cNvPr id="3" name="Content Placeholder 2">
            <a:extLst>
              <a:ext uri="{FF2B5EF4-FFF2-40B4-BE49-F238E27FC236}">
                <a16:creationId xmlns:a16="http://schemas.microsoft.com/office/drawing/2014/main" id="{4B7E6EFB-651D-FB41-B41A-9E01A75803AB}"/>
              </a:ext>
            </a:extLst>
          </p:cNvPr>
          <p:cNvSpPr>
            <a:spLocks noGrp="1"/>
          </p:cNvSpPr>
          <p:nvPr>
            <p:ph idx="1"/>
          </p:nvPr>
        </p:nvSpPr>
        <p:spPr/>
        <p:txBody>
          <a:bodyPr/>
          <a:lstStyle/>
          <a:p>
            <a:r>
              <a:rPr lang="en-US" dirty="0"/>
              <a:t>Framework is used in many other tasks, particular for text and Web data processing</a:t>
            </a:r>
          </a:p>
          <a:p>
            <a:pPr marL="791327" lvl="1" indent="-422041">
              <a:buFont typeface="Arial" panose="020B0604020202020204" pitchFamily="34" charset="0"/>
              <a:buChar char="•"/>
            </a:pPr>
            <a:r>
              <a:rPr lang="en-US" dirty="0"/>
              <a:t>Graph processing (e.g., PageRank)</a:t>
            </a:r>
          </a:p>
          <a:p>
            <a:pPr marL="791327" lvl="1" indent="-422041">
              <a:buFont typeface="Arial" panose="020B0604020202020204" pitchFamily="34" charset="0"/>
              <a:buChar char="•"/>
            </a:pPr>
            <a:r>
              <a:rPr lang="en-US" dirty="0"/>
              <a:t>Processing relational joins</a:t>
            </a:r>
          </a:p>
          <a:p>
            <a:pPr marL="791327" lvl="1" indent="-422041">
              <a:buFont typeface="Arial" panose="020B0604020202020204" pitchFamily="34" charset="0"/>
              <a:buChar char="•"/>
            </a:pPr>
            <a:r>
              <a:rPr lang="en-US" dirty="0"/>
              <a:t>Learning probabilistic models</a:t>
            </a:r>
          </a:p>
          <a:p>
            <a:endParaRPr lang="en-US" dirty="0"/>
          </a:p>
        </p:txBody>
      </p:sp>
      <p:sp>
        <p:nvSpPr>
          <p:cNvPr id="4" name="Footer Placeholder 3">
            <a:extLst>
              <a:ext uri="{FF2B5EF4-FFF2-40B4-BE49-F238E27FC236}">
                <a16:creationId xmlns:a16="http://schemas.microsoft.com/office/drawing/2014/main" id="{0B96E907-7AF6-BE4C-9E92-5E01BB2679DA}"/>
              </a:ext>
            </a:extLst>
          </p:cNvPr>
          <p:cNvSpPr>
            <a:spLocks noGrp="1"/>
          </p:cNvSpPr>
          <p:nvPr>
            <p:ph type="ftr" sz="quarter" idx="10"/>
          </p:nvPr>
        </p:nvSpPr>
        <p:spPr/>
        <p:txBody>
          <a:bodyPr/>
          <a:lstStyle/>
          <a:p>
            <a:pPr>
              <a:defRPr/>
            </a:pPr>
            <a:r>
              <a:rPr lang="fr-CH"/>
              <a:t>©2023, Karl Aberer, EPFL-IC, Laboratoire de systèmes d'informations répartis </a:t>
            </a:r>
            <a:endParaRPr lang="en-GB"/>
          </a:p>
        </p:txBody>
      </p:sp>
    </p:spTree>
    <p:extLst>
      <p:ext uri="{BB962C8B-B14F-4D97-AF65-F5344CB8AC3E}">
        <p14:creationId xmlns:p14="http://schemas.microsoft.com/office/powerpoint/2010/main" val="22707368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Footer Placeholder 3"/>
          <p:cNvSpPr>
            <a:spLocks noGrp="1"/>
          </p:cNvSpPr>
          <p:nvPr>
            <p:ph type="ftr" sz="quarter" idx="10"/>
          </p:nvPr>
        </p:nvSpPr>
        <p:spPr>
          <a:noFill/>
        </p:spPr>
        <p:txBody>
          <a:bodyPr/>
          <a:lstStyle/>
          <a:p>
            <a:r>
              <a:rPr lang="fr-CH"/>
              <a:t>©2023, Karl Aberer, EPFL-IC, Laboratoire de systèmes d'informations répartis </a:t>
            </a:r>
            <a:endParaRPr lang="en-GB"/>
          </a:p>
        </p:txBody>
      </p:sp>
      <p:sp>
        <p:nvSpPr>
          <p:cNvPr id="9220" name="Rectangle 2"/>
          <p:cNvSpPr>
            <a:spLocks noGrp="1" noChangeArrowheads="1"/>
          </p:cNvSpPr>
          <p:nvPr>
            <p:ph type="title"/>
          </p:nvPr>
        </p:nvSpPr>
        <p:spPr>
          <a:noFill/>
        </p:spPr>
        <p:txBody>
          <a:bodyPr lIns="92075" tIns="46038" rIns="92075" bIns="46038"/>
          <a:lstStyle/>
          <a:p>
            <a:pPr eaLnBrk="1" hangingPunct="1"/>
            <a:r>
              <a:rPr lang="en-US"/>
              <a:t>Practical Computation of PageRank</a:t>
            </a:r>
          </a:p>
        </p:txBody>
      </p:sp>
      <p:sp>
        <p:nvSpPr>
          <p:cNvPr id="9221" name="Rectangle 3"/>
          <p:cNvSpPr>
            <a:spLocks noGrp="1" noChangeArrowheads="1"/>
          </p:cNvSpPr>
          <p:nvPr>
            <p:ph type="body" idx="1"/>
          </p:nvPr>
        </p:nvSpPr>
        <p:spPr>
          <a:noFill/>
        </p:spPr>
        <p:txBody>
          <a:bodyPr lIns="92075" tIns="46038" rIns="92075" bIns="46038"/>
          <a:lstStyle/>
          <a:p>
            <a:pPr eaLnBrk="1" hangingPunct="1"/>
            <a:r>
              <a:rPr lang="en-US" sz="2800" dirty="0"/>
              <a:t>Iterative computation</a:t>
            </a:r>
          </a:p>
          <a:p>
            <a:pPr eaLnBrk="1" hangingPunct="1"/>
            <a:endParaRPr lang="en-US" sz="2800" dirty="0"/>
          </a:p>
        </p:txBody>
      </p:sp>
      <p:graphicFrame>
        <p:nvGraphicFramePr>
          <p:cNvPr id="9218" name="Object 4"/>
          <p:cNvGraphicFramePr>
            <a:graphicFrameLocks/>
          </p:cNvGraphicFramePr>
          <p:nvPr/>
        </p:nvGraphicFramePr>
        <p:xfrm>
          <a:off x="3955256" y="1323454"/>
          <a:ext cx="2921000" cy="3041650"/>
        </p:xfrm>
        <a:graphic>
          <a:graphicData uri="http://schemas.openxmlformats.org/presentationml/2006/ole">
            <mc:AlternateContent xmlns:mc="http://schemas.openxmlformats.org/markup-compatibility/2006">
              <mc:Choice xmlns:v="urn:schemas-microsoft-com:vml" Requires="v">
                <p:oleObj name="Equation" r:id="rId3" imgW="1435100" imgH="1435100" progId="Equation.3">
                  <p:embed/>
                </p:oleObj>
              </mc:Choice>
              <mc:Fallback>
                <p:oleObj name="Equation" r:id="rId3" imgW="1435100" imgH="1435100" progId="Equation.3">
                  <p:embed/>
                  <p:pic>
                    <p:nvPicPr>
                      <p:cNvPr id="9218" name="Object 4"/>
                      <p:cNvPicPr>
                        <a:picLocks noChangeArrowheads="1"/>
                      </p:cNvPicPr>
                      <p:nvPr/>
                    </p:nvPicPr>
                    <p:blipFill>
                      <a:blip r:embed="rId4"/>
                      <a:srcRect/>
                      <a:stretch>
                        <a:fillRect/>
                      </a:stretch>
                    </p:blipFill>
                    <p:spPr bwMode="auto">
                      <a:xfrm>
                        <a:off x="3955256" y="1323454"/>
                        <a:ext cx="2921000" cy="30416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9222" name="Rectangle 5"/>
              <p:cNvSpPr>
                <a:spLocks noChangeArrowheads="1"/>
              </p:cNvSpPr>
              <p:nvPr/>
            </p:nvSpPr>
            <p:spPr bwMode="auto">
              <a:xfrm>
                <a:off x="251520" y="4653138"/>
                <a:ext cx="4573111" cy="1024449"/>
              </a:xfrm>
              <a:prstGeom prst="rect">
                <a:avLst/>
              </a:prstGeom>
              <a:noFill/>
              <a:ln w="9525">
                <a:noFill/>
                <a:miter lim="800000"/>
                <a:headEnd/>
                <a:tailEnd/>
              </a:ln>
            </p:spPr>
            <p:txBody>
              <a:bodyPr wrap="none" lIns="92075" tIns="46038" rIns="92075" bIns="46038">
                <a:spAutoFit/>
              </a:bodyPr>
              <a:lstStyle/>
              <a:p>
                <a:pPr algn="l"/>
                <a:r>
                  <a:rPr lang="el-GR" sz="2400" dirty="0">
                    <a:latin typeface="Calibri" panose="020F0502020204030204" pitchFamily="34" charset="0"/>
                    <a:cs typeface="Calibri" panose="020F0502020204030204" pitchFamily="34" charset="0"/>
                  </a:rPr>
                  <a:t>ε</a:t>
                </a:r>
                <a:r>
                  <a:rPr lang="en-US" sz="2400" dirty="0">
                    <a:latin typeface="Calibri" panose="020F0502020204030204" pitchFamily="34" charset="0"/>
                    <a:cs typeface="Calibri" panose="020F0502020204030204" pitchFamily="34" charset="0"/>
                  </a:rPr>
                  <a:t> </a:t>
                </a:r>
                <a:r>
                  <a:rPr lang="en-US" sz="2400" dirty="0">
                    <a:latin typeface="Calibri" panose="020F0502020204030204" pitchFamily="34" charset="0"/>
                    <a:ea typeface="Calibri" charset="0"/>
                    <a:cs typeface="Calibri" panose="020F0502020204030204" pitchFamily="34" charset="0"/>
                  </a:rPr>
                  <a:t>termination criterion</a:t>
                </a:r>
              </a:p>
              <a:p>
                <a:pPr algn="l"/>
                <a:r>
                  <a:rPr lang="en-US" sz="2400" dirty="0">
                    <a:latin typeface="Calibri" panose="020F0502020204030204" pitchFamily="34" charset="0"/>
                    <a:cs typeface="Calibri" panose="020F0502020204030204" pitchFamily="34" charset="0"/>
                  </a:rPr>
                  <a:t>s </a:t>
                </a:r>
                <a:r>
                  <a:rPr lang="en-US" sz="2400" dirty="0">
                    <a:latin typeface="Calibri" panose="020F0502020204030204" pitchFamily="34" charset="0"/>
                    <a:ea typeface="Calibri" charset="0"/>
                    <a:cs typeface="Calibri" panose="020F0502020204030204" pitchFamily="34" charset="0"/>
                  </a:rPr>
                  <a:t>arbitrary start vector, e.g., </a:t>
                </a:r>
                <a14:m>
                  <m:oMath xmlns:m="http://schemas.openxmlformats.org/officeDocument/2006/math">
                    <m:r>
                      <a:rPr lang="en-US" sz="2400" i="1" dirty="0" smtClean="0">
                        <a:latin typeface="Cambria Math" panose="02040503050406030204" pitchFamily="18" charset="0"/>
                        <a:cs typeface="Calibri" panose="020F0502020204030204" pitchFamily="34" charset="0"/>
                      </a:rPr>
                      <m:t>𝑠</m:t>
                    </m:r>
                    <m:r>
                      <a:rPr lang="en-US" sz="2400" i="1" dirty="0" smtClean="0">
                        <a:latin typeface="Cambria Math" panose="02040503050406030204" pitchFamily="18" charset="0"/>
                        <a:cs typeface="Calibri" panose="020F0502020204030204" pitchFamily="34" charset="0"/>
                      </a:rPr>
                      <m:t> = </m:t>
                    </m:r>
                    <m:f>
                      <m:fPr>
                        <m:ctrlPr>
                          <a:rPr lang="en-US" sz="2400" i="1" dirty="0" smtClean="0">
                            <a:latin typeface="Cambria Math" panose="02040503050406030204" pitchFamily="18" charset="0"/>
                            <a:cs typeface="Calibri" panose="020F0502020204030204" pitchFamily="34" charset="0"/>
                          </a:rPr>
                        </m:ctrlPr>
                      </m:fPr>
                      <m:num>
                        <m:acc>
                          <m:accPr>
                            <m:chr m:val="⃗"/>
                            <m:ctrlPr>
                              <a:rPr lang="en-US" sz="2400" i="1" dirty="0" smtClean="0">
                                <a:latin typeface="Cambria Math" panose="02040503050406030204" pitchFamily="18" charset="0"/>
                                <a:cs typeface="Calibri" panose="020F0502020204030204" pitchFamily="34" charset="0"/>
                              </a:rPr>
                            </m:ctrlPr>
                          </m:accPr>
                          <m:e>
                            <m:r>
                              <a:rPr lang="fr-CH" sz="2400" b="0" i="1" dirty="0" smtClean="0">
                                <a:latin typeface="Cambria Math" panose="02040503050406030204" pitchFamily="18" charset="0"/>
                                <a:cs typeface="Calibri" panose="020F0502020204030204" pitchFamily="34" charset="0"/>
                              </a:rPr>
                              <m:t>𝑒</m:t>
                            </m:r>
                          </m:e>
                        </m:acc>
                      </m:num>
                      <m:den>
                        <m:r>
                          <a:rPr lang="fr-CH" sz="2400" b="0" i="1" dirty="0" smtClean="0">
                            <a:latin typeface="Cambria Math" panose="02040503050406030204" pitchFamily="18" charset="0"/>
                            <a:cs typeface="Calibri" panose="020F0502020204030204" pitchFamily="34" charset="0"/>
                          </a:rPr>
                          <m:t>𝑁</m:t>
                        </m:r>
                      </m:den>
                    </m:f>
                  </m:oMath>
                </a14:m>
                <a:endParaRPr lang="en-US" sz="2400" dirty="0">
                  <a:latin typeface="Calibri" panose="020F0502020204030204" pitchFamily="34" charset="0"/>
                  <a:cs typeface="Calibri" panose="020F0502020204030204" pitchFamily="34" charset="0"/>
                </a:endParaRPr>
              </a:p>
            </p:txBody>
          </p:sp>
        </mc:Choice>
        <mc:Fallback xmlns="">
          <p:sp>
            <p:nvSpPr>
              <p:cNvPr id="9222" name="Rectangle 5"/>
              <p:cNvSpPr>
                <a:spLocks noRot="1" noChangeAspect="1" noMove="1" noResize="1" noEditPoints="1" noAdjustHandles="1" noChangeArrowheads="1" noChangeShapeType="1" noTextEdit="1"/>
              </p:cNvSpPr>
              <p:nvPr/>
            </p:nvSpPr>
            <p:spPr bwMode="auto">
              <a:xfrm>
                <a:off x="251520" y="4653138"/>
                <a:ext cx="4573111" cy="1024449"/>
              </a:xfrm>
              <a:prstGeom prst="rect">
                <a:avLst/>
              </a:prstGeom>
              <a:blipFill>
                <a:blip r:embed="rId5"/>
                <a:stretch>
                  <a:fillRect l="-1939" t="-4938" b="-6173"/>
                </a:stretch>
              </a:blipFill>
              <a:ln w="9525">
                <a:noFill/>
                <a:miter lim="800000"/>
                <a:headEnd/>
                <a:tailEnd/>
              </a:ln>
            </p:spPr>
            <p:txBody>
              <a:bodyPr/>
              <a:lstStyle/>
              <a:p>
                <a:r>
                  <a:rPr lang="en-CH">
                    <a:noFill/>
                  </a:rPr>
                  <a:t> </a:t>
                </a:r>
              </a:p>
            </p:txBody>
          </p:sp>
        </mc:Fallback>
      </mc:AlternateContent>
    </p:spTree>
    <p:extLst>
      <p:ext uri="{BB962C8B-B14F-4D97-AF65-F5344CB8AC3E}">
        <p14:creationId xmlns:p14="http://schemas.microsoft.com/office/powerpoint/2010/main" val="2597533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BDA4E-7F41-9545-9F6E-9EC378315C22}"/>
              </a:ext>
            </a:extLst>
          </p:cNvPr>
          <p:cNvSpPr>
            <a:spLocks noGrp="1"/>
          </p:cNvSpPr>
          <p:nvPr>
            <p:ph type="title"/>
          </p:nvPr>
        </p:nvSpPr>
        <p:spPr/>
        <p:txBody>
          <a:bodyPr/>
          <a:lstStyle/>
          <a:p>
            <a:r>
              <a:rPr lang="en-GB" dirty="0"/>
              <a:t>Implementation in Map-Reduce</a:t>
            </a:r>
          </a:p>
        </p:txBody>
      </p:sp>
      <p:sp>
        <p:nvSpPr>
          <p:cNvPr id="3" name="Content Placeholder 2">
            <a:extLst>
              <a:ext uri="{FF2B5EF4-FFF2-40B4-BE49-F238E27FC236}">
                <a16:creationId xmlns:a16="http://schemas.microsoft.com/office/drawing/2014/main" id="{A36DC7DD-14ED-5DD0-A73D-AA6F9F946B7A}"/>
              </a:ext>
            </a:extLst>
          </p:cNvPr>
          <p:cNvSpPr>
            <a:spLocks noGrp="1"/>
          </p:cNvSpPr>
          <p:nvPr>
            <p:ph idx="1"/>
          </p:nvPr>
        </p:nvSpPr>
        <p:spPr/>
        <p:txBody>
          <a:bodyPr/>
          <a:lstStyle/>
          <a:p>
            <a:r>
              <a:rPr lang="en-GB" dirty="0"/>
              <a:t>Iterative computation can be viewed as passing messages among nodes</a:t>
            </a:r>
          </a:p>
        </p:txBody>
      </p:sp>
      <p:sp>
        <p:nvSpPr>
          <p:cNvPr id="4" name="Footer Placeholder 3">
            <a:extLst>
              <a:ext uri="{FF2B5EF4-FFF2-40B4-BE49-F238E27FC236}">
                <a16:creationId xmlns:a16="http://schemas.microsoft.com/office/drawing/2014/main" id="{3EC841D0-A9D6-4D40-E309-5B9A6B18C0BD}"/>
              </a:ext>
            </a:extLst>
          </p:cNvPr>
          <p:cNvSpPr>
            <a:spLocks noGrp="1"/>
          </p:cNvSpPr>
          <p:nvPr>
            <p:ph type="ftr" sz="quarter" idx="10"/>
          </p:nvPr>
        </p:nvSpPr>
        <p:spPr/>
        <p:txBody>
          <a:bodyPr/>
          <a:lstStyle/>
          <a:p>
            <a:r>
              <a:rPr lang="fr-CH"/>
              <a:t>©2023, Karl Aberer, EPFL-IC, Laboratoire de systèmes d'informations répartis </a:t>
            </a:r>
            <a:endParaRPr lang="en-GB" dirty="0"/>
          </a:p>
        </p:txBody>
      </p:sp>
      <p:sp>
        <p:nvSpPr>
          <p:cNvPr id="5" name="Oval 3">
            <a:extLst>
              <a:ext uri="{FF2B5EF4-FFF2-40B4-BE49-F238E27FC236}">
                <a16:creationId xmlns:a16="http://schemas.microsoft.com/office/drawing/2014/main" id="{A3766C4A-E94E-8C16-BC8E-AB40B6B860F1}"/>
              </a:ext>
            </a:extLst>
          </p:cNvPr>
          <p:cNvSpPr>
            <a:spLocks noChangeArrowheads="1"/>
          </p:cNvSpPr>
          <p:nvPr/>
        </p:nvSpPr>
        <p:spPr bwMode="auto">
          <a:xfrm>
            <a:off x="560908" y="3596660"/>
            <a:ext cx="301625" cy="301625"/>
          </a:xfrm>
          <a:prstGeom prst="ellipse">
            <a:avLst/>
          </a:prstGeom>
          <a:solidFill>
            <a:schemeClr val="tx1"/>
          </a:solidFill>
          <a:ln w="12700">
            <a:solidFill>
              <a:schemeClr val="tx1"/>
            </a:solidFill>
            <a:round/>
            <a:headEnd/>
            <a:tailEnd/>
          </a:ln>
        </p:spPr>
        <p:txBody>
          <a:bodyPr wrap="none" anchor="ctr"/>
          <a:lstStyle/>
          <a:p>
            <a:endParaRPr lang="fr-FR">
              <a:latin typeface="Calibri" panose="020F0502020204030204" pitchFamily="34" charset="0"/>
              <a:cs typeface="Calibri" panose="020F0502020204030204" pitchFamily="34" charset="0"/>
            </a:endParaRPr>
          </a:p>
        </p:txBody>
      </p:sp>
      <p:sp>
        <p:nvSpPr>
          <p:cNvPr id="6" name="Oval 4">
            <a:extLst>
              <a:ext uri="{FF2B5EF4-FFF2-40B4-BE49-F238E27FC236}">
                <a16:creationId xmlns:a16="http://schemas.microsoft.com/office/drawing/2014/main" id="{CEF3548D-52A3-99F6-EF9F-50ECBB1C7778}"/>
              </a:ext>
            </a:extLst>
          </p:cNvPr>
          <p:cNvSpPr>
            <a:spLocks noChangeArrowheads="1"/>
          </p:cNvSpPr>
          <p:nvPr/>
        </p:nvSpPr>
        <p:spPr bwMode="auto">
          <a:xfrm>
            <a:off x="2361134" y="3596660"/>
            <a:ext cx="301625" cy="301625"/>
          </a:xfrm>
          <a:prstGeom prst="ellipse">
            <a:avLst/>
          </a:prstGeom>
          <a:solidFill>
            <a:schemeClr val="tx1"/>
          </a:solidFill>
          <a:ln w="12700">
            <a:solidFill>
              <a:schemeClr val="tx1"/>
            </a:solidFill>
            <a:round/>
            <a:headEnd/>
            <a:tailEnd/>
          </a:ln>
        </p:spPr>
        <p:txBody>
          <a:bodyPr wrap="none" anchor="ctr"/>
          <a:lstStyle/>
          <a:p>
            <a:endParaRPr lang="fr-FR">
              <a:latin typeface="Calibri" panose="020F0502020204030204" pitchFamily="34" charset="0"/>
              <a:cs typeface="Calibri" panose="020F0502020204030204" pitchFamily="34" charset="0"/>
            </a:endParaRPr>
          </a:p>
        </p:txBody>
      </p:sp>
      <p:sp>
        <p:nvSpPr>
          <p:cNvPr id="7" name="Oval 5">
            <a:extLst>
              <a:ext uri="{FF2B5EF4-FFF2-40B4-BE49-F238E27FC236}">
                <a16:creationId xmlns:a16="http://schemas.microsoft.com/office/drawing/2014/main" id="{78C6FBB9-CF24-63EB-63BF-782CE7CABFA3}"/>
              </a:ext>
            </a:extLst>
          </p:cNvPr>
          <p:cNvSpPr>
            <a:spLocks noChangeArrowheads="1"/>
          </p:cNvSpPr>
          <p:nvPr/>
        </p:nvSpPr>
        <p:spPr bwMode="auto">
          <a:xfrm>
            <a:off x="1495946" y="4820623"/>
            <a:ext cx="301625" cy="301625"/>
          </a:xfrm>
          <a:prstGeom prst="ellipse">
            <a:avLst/>
          </a:prstGeom>
          <a:solidFill>
            <a:schemeClr val="tx1"/>
          </a:solidFill>
          <a:ln w="12700">
            <a:solidFill>
              <a:schemeClr val="tx1"/>
            </a:solidFill>
            <a:round/>
            <a:headEnd/>
            <a:tailEnd/>
          </a:ln>
        </p:spPr>
        <p:txBody>
          <a:bodyPr wrap="none" anchor="ctr"/>
          <a:lstStyle/>
          <a:p>
            <a:endParaRPr lang="fr-FR">
              <a:latin typeface="Calibri" panose="020F0502020204030204" pitchFamily="34" charset="0"/>
              <a:cs typeface="Calibri" panose="020F0502020204030204" pitchFamily="34" charset="0"/>
            </a:endParaRPr>
          </a:p>
        </p:txBody>
      </p:sp>
      <p:cxnSp>
        <p:nvCxnSpPr>
          <p:cNvPr id="8" name="AutoShape 6">
            <a:extLst>
              <a:ext uri="{FF2B5EF4-FFF2-40B4-BE49-F238E27FC236}">
                <a16:creationId xmlns:a16="http://schemas.microsoft.com/office/drawing/2014/main" id="{0626A8FF-AC88-95C7-4BB2-374081378CBB}"/>
              </a:ext>
            </a:extLst>
          </p:cNvPr>
          <p:cNvCxnSpPr>
            <a:cxnSpLocks noChangeShapeType="1"/>
            <a:stCxn id="5" idx="6"/>
            <a:endCxn id="6" idx="2"/>
          </p:cNvCxnSpPr>
          <p:nvPr/>
        </p:nvCxnSpPr>
        <p:spPr bwMode="auto">
          <a:xfrm>
            <a:off x="862533" y="3747471"/>
            <a:ext cx="1498600" cy="0"/>
          </a:xfrm>
          <a:prstGeom prst="straightConnector1">
            <a:avLst/>
          </a:prstGeom>
          <a:noFill/>
          <a:ln w="9525">
            <a:solidFill>
              <a:schemeClr val="tx1"/>
            </a:solidFill>
            <a:round/>
            <a:headEnd/>
            <a:tailEnd type="triangle" w="med" len="med"/>
          </a:ln>
        </p:spPr>
      </p:cxnSp>
      <p:cxnSp>
        <p:nvCxnSpPr>
          <p:cNvPr id="9" name="AutoShape 7">
            <a:extLst>
              <a:ext uri="{FF2B5EF4-FFF2-40B4-BE49-F238E27FC236}">
                <a16:creationId xmlns:a16="http://schemas.microsoft.com/office/drawing/2014/main" id="{07972C05-8F4C-EC14-D6E0-92D7B76D4BD7}"/>
              </a:ext>
            </a:extLst>
          </p:cNvPr>
          <p:cNvCxnSpPr>
            <a:cxnSpLocks noChangeShapeType="1"/>
            <a:stCxn id="7" idx="0"/>
            <a:endCxn id="5" idx="5"/>
          </p:cNvCxnSpPr>
          <p:nvPr/>
        </p:nvCxnSpPr>
        <p:spPr bwMode="auto">
          <a:xfrm flipH="1" flipV="1">
            <a:off x="818084" y="3853836"/>
            <a:ext cx="828675" cy="966787"/>
          </a:xfrm>
          <a:prstGeom prst="straightConnector1">
            <a:avLst/>
          </a:prstGeom>
          <a:noFill/>
          <a:ln w="9525">
            <a:solidFill>
              <a:schemeClr val="tx1"/>
            </a:solidFill>
            <a:round/>
            <a:headEnd type="triangle" w="med" len="med"/>
            <a:tailEnd/>
          </a:ln>
        </p:spPr>
      </p:cxnSp>
      <p:cxnSp>
        <p:nvCxnSpPr>
          <p:cNvPr id="10" name="AutoShape 8">
            <a:extLst>
              <a:ext uri="{FF2B5EF4-FFF2-40B4-BE49-F238E27FC236}">
                <a16:creationId xmlns:a16="http://schemas.microsoft.com/office/drawing/2014/main" id="{26AC5FAB-A16A-7F49-A7EA-C210E67C701C}"/>
              </a:ext>
            </a:extLst>
          </p:cNvPr>
          <p:cNvCxnSpPr>
            <a:cxnSpLocks noChangeShapeType="1"/>
            <a:stCxn id="6" idx="4"/>
            <a:endCxn id="7" idx="7"/>
          </p:cNvCxnSpPr>
          <p:nvPr/>
        </p:nvCxnSpPr>
        <p:spPr bwMode="auto">
          <a:xfrm flipH="1">
            <a:off x="1753120" y="3898286"/>
            <a:ext cx="758825" cy="966787"/>
          </a:xfrm>
          <a:prstGeom prst="straightConnector1">
            <a:avLst/>
          </a:prstGeom>
          <a:noFill/>
          <a:ln w="9525">
            <a:solidFill>
              <a:schemeClr val="tx1"/>
            </a:solidFill>
            <a:round/>
            <a:headEnd/>
            <a:tailEnd type="triangle" w="med" len="med"/>
          </a:ln>
        </p:spPr>
      </p:cxnSp>
      <p:sp>
        <p:nvSpPr>
          <p:cNvPr id="11" name="Rectangle 9">
            <a:extLst>
              <a:ext uri="{FF2B5EF4-FFF2-40B4-BE49-F238E27FC236}">
                <a16:creationId xmlns:a16="http://schemas.microsoft.com/office/drawing/2014/main" id="{6AC9A1C9-B4B8-EE6B-8919-9109D3685ED1}"/>
              </a:ext>
            </a:extLst>
          </p:cNvPr>
          <p:cNvSpPr>
            <a:spLocks noChangeArrowheads="1"/>
          </p:cNvSpPr>
          <p:nvPr/>
        </p:nvSpPr>
        <p:spPr bwMode="auto">
          <a:xfrm>
            <a:off x="247074" y="3236297"/>
            <a:ext cx="883255" cy="308419"/>
          </a:xfrm>
          <a:prstGeom prst="rect">
            <a:avLst/>
          </a:prstGeom>
          <a:noFill/>
          <a:ln w="9525">
            <a:noFill/>
            <a:miter lim="800000"/>
            <a:headEnd/>
            <a:tailEnd/>
          </a:ln>
        </p:spPr>
        <p:txBody>
          <a:bodyPr wrap="none" lIns="92075" tIns="46038" rIns="92075" bIns="46038">
            <a:spAutoFit/>
          </a:bodyPr>
          <a:lstStyle/>
          <a:p>
            <a:r>
              <a:rPr lang="en-US" sz="1400" i="1" dirty="0">
                <a:latin typeface="Calibri" panose="020F0502020204030204" pitchFamily="34" charset="0"/>
                <a:cs typeface="Calibri" panose="020F0502020204030204" pitchFamily="34" charset="0"/>
              </a:rPr>
              <a:t>P(p</a:t>
            </a:r>
            <a:r>
              <a:rPr lang="en-US" sz="1400" i="1" baseline="-25000" dirty="0">
                <a:latin typeface="Calibri" panose="020F0502020204030204" pitchFamily="34" charset="0"/>
                <a:cs typeface="Calibri" panose="020F0502020204030204" pitchFamily="34" charset="0"/>
              </a:rPr>
              <a:t>1</a:t>
            </a:r>
            <a:r>
              <a:rPr lang="en-US" sz="1400" i="1" dirty="0">
                <a:latin typeface="Calibri" panose="020F0502020204030204" pitchFamily="34" charset="0"/>
                <a:cs typeface="Calibri" panose="020F0502020204030204" pitchFamily="34" charset="0"/>
              </a:rPr>
              <a:t>)=1/3</a:t>
            </a:r>
            <a:endParaRPr lang="en-US" sz="1400" i="1" baseline="-25000" dirty="0">
              <a:latin typeface="Calibri" panose="020F0502020204030204" pitchFamily="34" charset="0"/>
              <a:cs typeface="Calibri" panose="020F0502020204030204" pitchFamily="34" charset="0"/>
            </a:endParaRPr>
          </a:p>
        </p:txBody>
      </p:sp>
      <p:sp>
        <p:nvSpPr>
          <p:cNvPr id="12" name="Rectangle 10">
            <a:extLst>
              <a:ext uri="{FF2B5EF4-FFF2-40B4-BE49-F238E27FC236}">
                <a16:creationId xmlns:a16="http://schemas.microsoft.com/office/drawing/2014/main" id="{3F00F720-12EC-566C-7D1A-C4BAFED78416}"/>
              </a:ext>
            </a:extLst>
          </p:cNvPr>
          <p:cNvSpPr>
            <a:spLocks noChangeArrowheads="1"/>
          </p:cNvSpPr>
          <p:nvPr/>
        </p:nvSpPr>
        <p:spPr bwMode="auto">
          <a:xfrm>
            <a:off x="2047300" y="3236297"/>
            <a:ext cx="883255" cy="308419"/>
          </a:xfrm>
          <a:prstGeom prst="rect">
            <a:avLst/>
          </a:prstGeom>
          <a:noFill/>
          <a:ln w="9525">
            <a:noFill/>
            <a:miter lim="800000"/>
            <a:headEnd/>
            <a:tailEnd/>
          </a:ln>
        </p:spPr>
        <p:txBody>
          <a:bodyPr wrap="none" lIns="92075" tIns="46038" rIns="92075" bIns="46038">
            <a:spAutoFit/>
          </a:bodyPr>
          <a:lstStyle/>
          <a:p>
            <a:r>
              <a:rPr lang="en-US" sz="1400" i="1" dirty="0">
                <a:latin typeface="Calibri" panose="020F0502020204030204" pitchFamily="34" charset="0"/>
                <a:cs typeface="Calibri" panose="020F0502020204030204" pitchFamily="34" charset="0"/>
              </a:rPr>
              <a:t>P(p</a:t>
            </a:r>
            <a:r>
              <a:rPr lang="en-US" sz="1400" i="1" baseline="-25000" dirty="0">
                <a:latin typeface="Calibri" panose="020F0502020204030204" pitchFamily="34" charset="0"/>
                <a:cs typeface="Calibri" panose="020F0502020204030204" pitchFamily="34" charset="0"/>
              </a:rPr>
              <a:t>2</a:t>
            </a:r>
            <a:r>
              <a:rPr lang="en-US" sz="1400" i="1" dirty="0">
                <a:latin typeface="Calibri" panose="020F0502020204030204" pitchFamily="34" charset="0"/>
                <a:cs typeface="Calibri" panose="020F0502020204030204" pitchFamily="34" charset="0"/>
              </a:rPr>
              <a:t>)=1/3</a:t>
            </a:r>
            <a:endParaRPr lang="en-US" sz="1400" i="1" baseline="-25000" dirty="0">
              <a:latin typeface="Calibri" panose="020F0502020204030204" pitchFamily="34" charset="0"/>
              <a:cs typeface="Calibri" panose="020F0502020204030204" pitchFamily="34" charset="0"/>
            </a:endParaRPr>
          </a:p>
        </p:txBody>
      </p:sp>
      <p:sp>
        <p:nvSpPr>
          <p:cNvPr id="13" name="Rectangle 11">
            <a:extLst>
              <a:ext uri="{FF2B5EF4-FFF2-40B4-BE49-F238E27FC236}">
                <a16:creationId xmlns:a16="http://schemas.microsoft.com/office/drawing/2014/main" id="{D0313DAC-7EBC-099E-0868-5F2085B822F0}"/>
              </a:ext>
            </a:extLst>
          </p:cNvPr>
          <p:cNvSpPr>
            <a:spLocks noChangeArrowheads="1"/>
          </p:cNvSpPr>
          <p:nvPr/>
        </p:nvSpPr>
        <p:spPr bwMode="auto">
          <a:xfrm>
            <a:off x="1215450" y="5107960"/>
            <a:ext cx="883255" cy="308419"/>
          </a:xfrm>
          <a:prstGeom prst="rect">
            <a:avLst/>
          </a:prstGeom>
          <a:noFill/>
          <a:ln w="9525">
            <a:noFill/>
            <a:miter lim="800000"/>
            <a:headEnd/>
            <a:tailEnd/>
          </a:ln>
        </p:spPr>
        <p:txBody>
          <a:bodyPr wrap="none" lIns="92075" tIns="46038" rIns="92075" bIns="46038">
            <a:spAutoFit/>
          </a:bodyPr>
          <a:lstStyle/>
          <a:p>
            <a:r>
              <a:rPr lang="en-US" sz="1400" i="1" dirty="0">
                <a:latin typeface="Calibri" panose="020F0502020204030204" pitchFamily="34" charset="0"/>
                <a:cs typeface="Calibri" panose="020F0502020204030204" pitchFamily="34" charset="0"/>
              </a:rPr>
              <a:t>P(p</a:t>
            </a:r>
            <a:r>
              <a:rPr lang="en-US" sz="1400" i="1" baseline="-25000" dirty="0">
                <a:latin typeface="Calibri" panose="020F0502020204030204" pitchFamily="34" charset="0"/>
                <a:cs typeface="Calibri" panose="020F0502020204030204" pitchFamily="34" charset="0"/>
              </a:rPr>
              <a:t>3</a:t>
            </a:r>
            <a:r>
              <a:rPr lang="en-US" sz="1400" i="1" dirty="0">
                <a:latin typeface="Calibri" panose="020F0502020204030204" pitchFamily="34" charset="0"/>
                <a:cs typeface="Calibri" panose="020F0502020204030204" pitchFamily="34" charset="0"/>
              </a:rPr>
              <a:t>)=1/3</a:t>
            </a:r>
            <a:endParaRPr lang="en-US" sz="1400" i="1" baseline="-25000" dirty="0">
              <a:latin typeface="Calibri" panose="020F0502020204030204" pitchFamily="34" charset="0"/>
              <a:cs typeface="Calibri" panose="020F0502020204030204" pitchFamily="34" charset="0"/>
            </a:endParaRPr>
          </a:p>
        </p:txBody>
      </p:sp>
      <p:sp>
        <p:nvSpPr>
          <p:cNvPr id="17" name="TextBox 16">
            <a:extLst>
              <a:ext uri="{FF2B5EF4-FFF2-40B4-BE49-F238E27FC236}">
                <a16:creationId xmlns:a16="http://schemas.microsoft.com/office/drawing/2014/main" id="{DA655906-0B6D-8805-047D-0B83C06116AA}"/>
              </a:ext>
            </a:extLst>
          </p:cNvPr>
          <p:cNvSpPr txBox="1"/>
          <p:nvPr/>
        </p:nvSpPr>
        <p:spPr>
          <a:xfrm>
            <a:off x="1077313" y="4071342"/>
            <a:ext cx="560751" cy="276999"/>
          </a:xfrm>
          <a:prstGeom prst="rect">
            <a:avLst/>
          </a:prstGeom>
          <a:noFill/>
        </p:spPr>
        <p:txBody>
          <a:bodyPr wrap="square">
            <a:spAutoFit/>
          </a:bodyPr>
          <a:lstStyle/>
          <a:p>
            <a:r>
              <a:rPr lang="en-US" sz="1200" i="1" dirty="0">
                <a:latin typeface="Calibri" panose="020F0502020204030204" pitchFamily="34" charset="0"/>
                <a:cs typeface="Calibri" panose="020F0502020204030204" pitchFamily="34" charset="0"/>
              </a:rPr>
              <a:t>1/6</a:t>
            </a:r>
            <a:endParaRPr lang="en-GB" dirty="0"/>
          </a:p>
        </p:txBody>
      </p:sp>
      <p:sp>
        <p:nvSpPr>
          <p:cNvPr id="18" name="TextBox 17">
            <a:extLst>
              <a:ext uri="{FF2B5EF4-FFF2-40B4-BE49-F238E27FC236}">
                <a16:creationId xmlns:a16="http://schemas.microsoft.com/office/drawing/2014/main" id="{FA9748E8-3506-5E5E-F6D1-C422DC9FF03A}"/>
              </a:ext>
            </a:extLst>
          </p:cNvPr>
          <p:cNvSpPr txBox="1"/>
          <p:nvPr/>
        </p:nvSpPr>
        <p:spPr>
          <a:xfrm>
            <a:off x="1366382" y="3465655"/>
            <a:ext cx="560751" cy="276999"/>
          </a:xfrm>
          <a:prstGeom prst="rect">
            <a:avLst/>
          </a:prstGeom>
          <a:noFill/>
        </p:spPr>
        <p:txBody>
          <a:bodyPr wrap="square">
            <a:spAutoFit/>
          </a:bodyPr>
          <a:lstStyle/>
          <a:p>
            <a:r>
              <a:rPr lang="en-US" sz="1200" i="1" dirty="0">
                <a:latin typeface="Calibri" panose="020F0502020204030204" pitchFamily="34" charset="0"/>
                <a:cs typeface="Calibri" panose="020F0502020204030204" pitchFamily="34" charset="0"/>
              </a:rPr>
              <a:t>1/6</a:t>
            </a:r>
            <a:endParaRPr lang="en-GB" dirty="0"/>
          </a:p>
        </p:txBody>
      </p:sp>
      <p:sp>
        <p:nvSpPr>
          <p:cNvPr id="19" name="TextBox 18">
            <a:extLst>
              <a:ext uri="{FF2B5EF4-FFF2-40B4-BE49-F238E27FC236}">
                <a16:creationId xmlns:a16="http://schemas.microsoft.com/office/drawing/2014/main" id="{6E1EA989-BA75-4AAF-79AA-087ADC0F9154}"/>
              </a:ext>
            </a:extLst>
          </p:cNvPr>
          <p:cNvSpPr txBox="1"/>
          <p:nvPr/>
        </p:nvSpPr>
        <p:spPr>
          <a:xfrm>
            <a:off x="2152933" y="4273734"/>
            <a:ext cx="560751" cy="276999"/>
          </a:xfrm>
          <a:prstGeom prst="rect">
            <a:avLst/>
          </a:prstGeom>
          <a:noFill/>
        </p:spPr>
        <p:txBody>
          <a:bodyPr wrap="square">
            <a:spAutoFit/>
          </a:bodyPr>
          <a:lstStyle/>
          <a:p>
            <a:r>
              <a:rPr lang="en-US" sz="1200" i="1" dirty="0">
                <a:latin typeface="Calibri" panose="020F0502020204030204" pitchFamily="34" charset="0"/>
                <a:cs typeface="Calibri" panose="020F0502020204030204" pitchFamily="34" charset="0"/>
              </a:rPr>
              <a:t>1/3</a:t>
            </a:r>
            <a:endParaRPr lang="en-GB" dirty="0"/>
          </a:p>
        </p:txBody>
      </p:sp>
      <p:sp>
        <p:nvSpPr>
          <p:cNvPr id="20" name="Oval 3">
            <a:extLst>
              <a:ext uri="{FF2B5EF4-FFF2-40B4-BE49-F238E27FC236}">
                <a16:creationId xmlns:a16="http://schemas.microsoft.com/office/drawing/2014/main" id="{6071D1AA-F342-A675-5EA0-53E21DA6792E}"/>
              </a:ext>
            </a:extLst>
          </p:cNvPr>
          <p:cNvSpPr>
            <a:spLocks noChangeArrowheads="1"/>
          </p:cNvSpPr>
          <p:nvPr/>
        </p:nvSpPr>
        <p:spPr bwMode="auto">
          <a:xfrm>
            <a:off x="3582862" y="3596660"/>
            <a:ext cx="301625" cy="301625"/>
          </a:xfrm>
          <a:prstGeom prst="ellipse">
            <a:avLst/>
          </a:prstGeom>
          <a:solidFill>
            <a:schemeClr val="tx1"/>
          </a:solidFill>
          <a:ln w="12700">
            <a:solidFill>
              <a:schemeClr val="tx1"/>
            </a:solidFill>
            <a:round/>
            <a:headEnd/>
            <a:tailEnd/>
          </a:ln>
        </p:spPr>
        <p:txBody>
          <a:bodyPr wrap="none" anchor="ctr"/>
          <a:lstStyle/>
          <a:p>
            <a:endParaRPr lang="fr-FR">
              <a:latin typeface="Calibri" panose="020F0502020204030204" pitchFamily="34" charset="0"/>
              <a:cs typeface="Calibri" panose="020F0502020204030204" pitchFamily="34" charset="0"/>
            </a:endParaRPr>
          </a:p>
        </p:txBody>
      </p:sp>
      <p:sp>
        <p:nvSpPr>
          <p:cNvPr id="21" name="Oval 4">
            <a:extLst>
              <a:ext uri="{FF2B5EF4-FFF2-40B4-BE49-F238E27FC236}">
                <a16:creationId xmlns:a16="http://schemas.microsoft.com/office/drawing/2014/main" id="{EDCAC802-3F3F-946E-799A-8EBBA5610305}"/>
              </a:ext>
            </a:extLst>
          </p:cNvPr>
          <p:cNvSpPr>
            <a:spLocks noChangeArrowheads="1"/>
          </p:cNvSpPr>
          <p:nvPr/>
        </p:nvSpPr>
        <p:spPr bwMode="auto">
          <a:xfrm>
            <a:off x="5383088" y="3596660"/>
            <a:ext cx="301625" cy="301625"/>
          </a:xfrm>
          <a:prstGeom prst="ellipse">
            <a:avLst/>
          </a:prstGeom>
          <a:solidFill>
            <a:schemeClr val="tx1"/>
          </a:solidFill>
          <a:ln w="12700">
            <a:solidFill>
              <a:schemeClr val="tx1"/>
            </a:solidFill>
            <a:round/>
            <a:headEnd/>
            <a:tailEnd/>
          </a:ln>
        </p:spPr>
        <p:txBody>
          <a:bodyPr wrap="none" anchor="ctr"/>
          <a:lstStyle/>
          <a:p>
            <a:endParaRPr lang="fr-FR">
              <a:latin typeface="Calibri" panose="020F0502020204030204" pitchFamily="34" charset="0"/>
              <a:cs typeface="Calibri" panose="020F0502020204030204" pitchFamily="34" charset="0"/>
            </a:endParaRPr>
          </a:p>
        </p:txBody>
      </p:sp>
      <p:sp>
        <p:nvSpPr>
          <p:cNvPr id="22" name="Oval 5">
            <a:extLst>
              <a:ext uri="{FF2B5EF4-FFF2-40B4-BE49-F238E27FC236}">
                <a16:creationId xmlns:a16="http://schemas.microsoft.com/office/drawing/2014/main" id="{8545F93A-5C6E-7F3A-C6D0-AB2ADE167352}"/>
              </a:ext>
            </a:extLst>
          </p:cNvPr>
          <p:cNvSpPr>
            <a:spLocks noChangeArrowheads="1"/>
          </p:cNvSpPr>
          <p:nvPr/>
        </p:nvSpPr>
        <p:spPr bwMode="auto">
          <a:xfrm>
            <a:off x="4517900" y="4820623"/>
            <a:ext cx="301625" cy="301625"/>
          </a:xfrm>
          <a:prstGeom prst="ellipse">
            <a:avLst/>
          </a:prstGeom>
          <a:solidFill>
            <a:schemeClr val="tx1"/>
          </a:solidFill>
          <a:ln w="12700">
            <a:solidFill>
              <a:schemeClr val="tx1"/>
            </a:solidFill>
            <a:round/>
            <a:headEnd/>
            <a:tailEnd/>
          </a:ln>
        </p:spPr>
        <p:txBody>
          <a:bodyPr wrap="none" anchor="ctr"/>
          <a:lstStyle/>
          <a:p>
            <a:endParaRPr lang="fr-FR">
              <a:latin typeface="Calibri" panose="020F0502020204030204" pitchFamily="34" charset="0"/>
              <a:cs typeface="Calibri" panose="020F0502020204030204" pitchFamily="34" charset="0"/>
            </a:endParaRPr>
          </a:p>
        </p:txBody>
      </p:sp>
      <p:cxnSp>
        <p:nvCxnSpPr>
          <p:cNvPr id="23" name="AutoShape 6">
            <a:extLst>
              <a:ext uri="{FF2B5EF4-FFF2-40B4-BE49-F238E27FC236}">
                <a16:creationId xmlns:a16="http://schemas.microsoft.com/office/drawing/2014/main" id="{5FF72BE3-A588-FC98-7F8D-0B990FAB0193}"/>
              </a:ext>
            </a:extLst>
          </p:cNvPr>
          <p:cNvCxnSpPr>
            <a:cxnSpLocks noChangeShapeType="1"/>
            <a:stCxn id="20" idx="6"/>
            <a:endCxn id="21" idx="2"/>
          </p:cNvCxnSpPr>
          <p:nvPr/>
        </p:nvCxnSpPr>
        <p:spPr bwMode="auto">
          <a:xfrm>
            <a:off x="3884487" y="3747471"/>
            <a:ext cx="1498600" cy="0"/>
          </a:xfrm>
          <a:prstGeom prst="straightConnector1">
            <a:avLst/>
          </a:prstGeom>
          <a:noFill/>
          <a:ln w="9525">
            <a:solidFill>
              <a:schemeClr val="tx1"/>
            </a:solidFill>
            <a:round/>
            <a:headEnd/>
            <a:tailEnd type="triangle" w="med" len="med"/>
          </a:ln>
        </p:spPr>
      </p:cxnSp>
      <p:cxnSp>
        <p:nvCxnSpPr>
          <p:cNvPr id="24" name="AutoShape 7">
            <a:extLst>
              <a:ext uri="{FF2B5EF4-FFF2-40B4-BE49-F238E27FC236}">
                <a16:creationId xmlns:a16="http://schemas.microsoft.com/office/drawing/2014/main" id="{A31CFE57-6F74-8C8F-49B9-FF46F6B8597B}"/>
              </a:ext>
            </a:extLst>
          </p:cNvPr>
          <p:cNvCxnSpPr>
            <a:cxnSpLocks noChangeShapeType="1"/>
            <a:stCxn id="22" idx="0"/>
            <a:endCxn id="20" idx="5"/>
          </p:cNvCxnSpPr>
          <p:nvPr/>
        </p:nvCxnSpPr>
        <p:spPr bwMode="auto">
          <a:xfrm flipH="1" flipV="1">
            <a:off x="3840038" y="3853836"/>
            <a:ext cx="828675" cy="966787"/>
          </a:xfrm>
          <a:prstGeom prst="straightConnector1">
            <a:avLst/>
          </a:prstGeom>
          <a:noFill/>
          <a:ln w="9525">
            <a:solidFill>
              <a:schemeClr val="tx1"/>
            </a:solidFill>
            <a:round/>
            <a:headEnd type="triangle" w="med" len="med"/>
            <a:tailEnd/>
          </a:ln>
        </p:spPr>
      </p:cxnSp>
      <p:cxnSp>
        <p:nvCxnSpPr>
          <p:cNvPr id="25" name="AutoShape 8">
            <a:extLst>
              <a:ext uri="{FF2B5EF4-FFF2-40B4-BE49-F238E27FC236}">
                <a16:creationId xmlns:a16="http://schemas.microsoft.com/office/drawing/2014/main" id="{D00E6C2A-8929-7795-FB9B-E2C627A4780B}"/>
              </a:ext>
            </a:extLst>
          </p:cNvPr>
          <p:cNvCxnSpPr>
            <a:cxnSpLocks noChangeShapeType="1"/>
            <a:stCxn id="21" idx="4"/>
            <a:endCxn id="22" idx="7"/>
          </p:cNvCxnSpPr>
          <p:nvPr/>
        </p:nvCxnSpPr>
        <p:spPr bwMode="auto">
          <a:xfrm flipH="1">
            <a:off x="4775074" y="3898286"/>
            <a:ext cx="758825" cy="966787"/>
          </a:xfrm>
          <a:prstGeom prst="straightConnector1">
            <a:avLst/>
          </a:prstGeom>
          <a:noFill/>
          <a:ln w="9525">
            <a:solidFill>
              <a:schemeClr val="tx1"/>
            </a:solidFill>
            <a:round/>
            <a:headEnd/>
            <a:tailEnd type="triangle" w="med" len="med"/>
          </a:ln>
        </p:spPr>
      </p:cxnSp>
      <p:sp>
        <p:nvSpPr>
          <p:cNvPr id="26" name="Rectangle 9">
            <a:extLst>
              <a:ext uri="{FF2B5EF4-FFF2-40B4-BE49-F238E27FC236}">
                <a16:creationId xmlns:a16="http://schemas.microsoft.com/office/drawing/2014/main" id="{113671F8-2C13-E0F3-3C9B-9A7177AE52AC}"/>
              </a:ext>
            </a:extLst>
          </p:cNvPr>
          <p:cNvSpPr>
            <a:spLocks noChangeArrowheads="1"/>
          </p:cNvSpPr>
          <p:nvPr/>
        </p:nvSpPr>
        <p:spPr bwMode="auto">
          <a:xfrm>
            <a:off x="3269029" y="3236297"/>
            <a:ext cx="883255" cy="308419"/>
          </a:xfrm>
          <a:prstGeom prst="rect">
            <a:avLst/>
          </a:prstGeom>
          <a:noFill/>
          <a:ln w="9525">
            <a:noFill/>
            <a:miter lim="800000"/>
            <a:headEnd/>
            <a:tailEnd/>
          </a:ln>
        </p:spPr>
        <p:txBody>
          <a:bodyPr wrap="none" lIns="92075" tIns="46038" rIns="92075" bIns="46038">
            <a:spAutoFit/>
          </a:bodyPr>
          <a:lstStyle/>
          <a:p>
            <a:r>
              <a:rPr lang="en-US" sz="1400" i="1" dirty="0">
                <a:latin typeface="Calibri" panose="020F0502020204030204" pitchFamily="34" charset="0"/>
                <a:cs typeface="Calibri" panose="020F0502020204030204" pitchFamily="34" charset="0"/>
              </a:rPr>
              <a:t>P(p</a:t>
            </a:r>
            <a:r>
              <a:rPr lang="en-US" sz="1400" i="1" baseline="-25000" dirty="0">
                <a:latin typeface="Calibri" panose="020F0502020204030204" pitchFamily="34" charset="0"/>
                <a:cs typeface="Calibri" panose="020F0502020204030204" pitchFamily="34" charset="0"/>
              </a:rPr>
              <a:t>1</a:t>
            </a:r>
            <a:r>
              <a:rPr lang="en-US" sz="1400" i="1" dirty="0">
                <a:latin typeface="Calibri" panose="020F0502020204030204" pitchFamily="34" charset="0"/>
                <a:cs typeface="Calibri" panose="020F0502020204030204" pitchFamily="34" charset="0"/>
              </a:rPr>
              <a:t>)=1/3</a:t>
            </a:r>
            <a:endParaRPr lang="en-US" sz="1400" i="1" baseline="-25000" dirty="0">
              <a:latin typeface="Calibri" panose="020F0502020204030204" pitchFamily="34" charset="0"/>
              <a:cs typeface="Calibri" panose="020F0502020204030204" pitchFamily="34" charset="0"/>
            </a:endParaRPr>
          </a:p>
        </p:txBody>
      </p:sp>
      <p:sp>
        <p:nvSpPr>
          <p:cNvPr id="27" name="Rectangle 10">
            <a:extLst>
              <a:ext uri="{FF2B5EF4-FFF2-40B4-BE49-F238E27FC236}">
                <a16:creationId xmlns:a16="http://schemas.microsoft.com/office/drawing/2014/main" id="{DCE35265-DD99-EC25-FF2F-2ACEA69CDFB0}"/>
              </a:ext>
            </a:extLst>
          </p:cNvPr>
          <p:cNvSpPr>
            <a:spLocks noChangeArrowheads="1"/>
          </p:cNvSpPr>
          <p:nvPr/>
        </p:nvSpPr>
        <p:spPr bwMode="auto">
          <a:xfrm>
            <a:off x="5069255" y="3236297"/>
            <a:ext cx="883255" cy="308419"/>
          </a:xfrm>
          <a:prstGeom prst="rect">
            <a:avLst/>
          </a:prstGeom>
          <a:noFill/>
          <a:ln w="9525">
            <a:noFill/>
            <a:miter lim="800000"/>
            <a:headEnd/>
            <a:tailEnd/>
          </a:ln>
        </p:spPr>
        <p:txBody>
          <a:bodyPr wrap="none" lIns="92075" tIns="46038" rIns="92075" bIns="46038">
            <a:spAutoFit/>
          </a:bodyPr>
          <a:lstStyle/>
          <a:p>
            <a:r>
              <a:rPr lang="en-US" sz="1400" i="1" dirty="0">
                <a:latin typeface="Calibri" panose="020F0502020204030204" pitchFamily="34" charset="0"/>
                <a:cs typeface="Calibri" panose="020F0502020204030204" pitchFamily="34" charset="0"/>
              </a:rPr>
              <a:t>P(p</a:t>
            </a:r>
            <a:r>
              <a:rPr lang="en-US" sz="1400" i="1" baseline="-25000" dirty="0">
                <a:latin typeface="Calibri" panose="020F0502020204030204" pitchFamily="34" charset="0"/>
                <a:cs typeface="Calibri" panose="020F0502020204030204" pitchFamily="34" charset="0"/>
              </a:rPr>
              <a:t>2</a:t>
            </a:r>
            <a:r>
              <a:rPr lang="en-US" sz="1400" i="1" dirty="0">
                <a:latin typeface="Calibri" panose="020F0502020204030204" pitchFamily="34" charset="0"/>
                <a:cs typeface="Calibri" panose="020F0502020204030204" pitchFamily="34" charset="0"/>
              </a:rPr>
              <a:t>)=1/6</a:t>
            </a:r>
            <a:endParaRPr lang="en-US" sz="1400" i="1" baseline="-25000" dirty="0">
              <a:latin typeface="Calibri" panose="020F0502020204030204" pitchFamily="34" charset="0"/>
              <a:cs typeface="Calibri" panose="020F0502020204030204" pitchFamily="34" charset="0"/>
            </a:endParaRPr>
          </a:p>
        </p:txBody>
      </p:sp>
      <p:sp>
        <p:nvSpPr>
          <p:cNvPr id="28" name="Rectangle 11">
            <a:extLst>
              <a:ext uri="{FF2B5EF4-FFF2-40B4-BE49-F238E27FC236}">
                <a16:creationId xmlns:a16="http://schemas.microsoft.com/office/drawing/2014/main" id="{50312B28-3662-2470-4B10-CA3983E04502}"/>
              </a:ext>
            </a:extLst>
          </p:cNvPr>
          <p:cNvSpPr>
            <a:spLocks noChangeArrowheads="1"/>
          </p:cNvSpPr>
          <p:nvPr/>
        </p:nvSpPr>
        <p:spPr bwMode="auto">
          <a:xfrm>
            <a:off x="4237405" y="5107960"/>
            <a:ext cx="883255" cy="308419"/>
          </a:xfrm>
          <a:prstGeom prst="rect">
            <a:avLst/>
          </a:prstGeom>
          <a:noFill/>
          <a:ln w="9525">
            <a:noFill/>
            <a:miter lim="800000"/>
            <a:headEnd/>
            <a:tailEnd/>
          </a:ln>
        </p:spPr>
        <p:txBody>
          <a:bodyPr wrap="none" lIns="92075" tIns="46038" rIns="92075" bIns="46038">
            <a:spAutoFit/>
          </a:bodyPr>
          <a:lstStyle/>
          <a:p>
            <a:r>
              <a:rPr lang="en-US" sz="1400" i="1" dirty="0">
                <a:latin typeface="Calibri" panose="020F0502020204030204" pitchFamily="34" charset="0"/>
                <a:cs typeface="Calibri" panose="020F0502020204030204" pitchFamily="34" charset="0"/>
              </a:rPr>
              <a:t>P(p</a:t>
            </a:r>
            <a:r>
              <a:rPr lang="en-US" sz="1400" i="1" baseline="-25000" dirty="0">
                <a:latin typeface="Calibri" panose="020F0502020204030204" pitchFamily="34" charset="0"/>
                <a:cs typeface="Calibri" panose="020F0502020204030204" pitchFamily="34" charset="0"/>
              </a:rPr>
              <a:t>3</a:t>
            </a:r>
            <a:r>
              <a:rPr lang="en-US" sz="1400" i="1" dirty="0">
                <a:latin typeface="Calibri" panose="020F0502020204030204" pitchFamily="34" charset="0"/>
                <a:cs typeface="Calibri" panose="020F0502020204030204" pitchFamily="34" charset="0"/>
              </a:rPr>
              <a:t>)=1/2</a:t>
            </a:r>
            <a:endParaRPr lang="en-US" sz="1400" i="1" baseline="-25000" dirty="0">
              <a:latin typeface="Calibri" panose="020F0502020204030204" pitchFamily="34" charset="0"/>
              <a:cs typeface="Calibri" panose="020F0502020204030204" pitchFamily="34" charset="0"/>
            </a:endParaRPr>
          </a:p>
        </p:txBody>
      </p:sp>
      <p:sp>
        <p:nvSpPr>
          <p:cNvPr id="29" name="TextBox 28">
            <a:extLst>
              <a:ext uri="{FF2B5EF4-FFF2-40B4-BE49-F238E27FC236}">
                <a16:creationId xmlns:a16="http://schemas.microsoft.com/office/drawing/2014/main" id="{7F596865-0DD0-15FD-277B-9AC0271D51F4}"/>
              </a:ext>
            </a:extLst>
          </p:cNvPr>
          <p:cNvSpPr txBox="1"/>
          <p:nvPr/>
        </p:nvSpPr>
        <p:spPr>
          <a:xfrm>
            <a:off x="3676653" y="4220954"/>
            <a:ext cx="560751" cy="276999"/>
          </a:xfrm>
          <a:prstGeom prst="rect">
            <a:avLst/>
          </a:prstGeom>
          <a:noFill/>
        </p:spPr>
        <p:txBody>
          <a:bodyPr wrap="square">
            <a:spAutoFit/>
          </a:bodyPr>
          <a:lstStyle/>
          <a:p>
            <a:r>
              <a:rPr lang="en-US" sz="1200" i="1" dirty="0">
                <a:latin typeface="Calibri" panose="020F0502020204030204" pitchFamily="34" charset="0"/>
                <a:cs typeface="Calibri" panose="020F0502020204030204" pitchFamily="34" charset="0"/>
              </a:rPr>
              <a:t>1/2</a:t>
            </a:r>
            <a:endParaRPr lang="en-GB" dirty="0"/>
          </a:p>
        </p:txBody>
      </p:sp>
      <p:sp>
        <p:nvSpPr>
          <p:cNvPr id="30" name="TextBox 29">
            <a:extLst>
              <a:ext uri="{FF2B5EF4-FFF2-40B4-BE49-F238E27FC236}">
                <a16:creationId xmlns:a16="http://schemas.microsoft.com/office/drawing/2014/main" id="{805B6482-3F21-4B29-85F4-6A381F95DFD1}"/>
              </a:ext>
            </a:extLst>
          </p:cNvPr>
          <p:cNvSpPr txBox="1"/>
          <p:nvPr/>
        </p:nvSpPr>
        <p:spPr>
          <a:xfrm>
            <a:off x="4388336" y="3465655"/>
            <a:ext cx="560751" cy="276999"/>
          </a:xfrm>
          <a:prstGeom prst="rect">
            <a:avLst/>
          </a:prstGeom>
          <a:noFill/>
        </p:spPr>
        <p:txBody>
          <a:bodyPr wrap="square">
            <a:spAutoFit/>
          </a:bodyPr>
          <a:lstStyle/>
          <a:p>
            <a:r>
              <a:rPr lang="en-US" sz="1200" i="1" dirty="0">
                <a:latin typeface="Calibri" panose="020F0502020204030204" pitchFamily="34" charset="0"/>
                <a:cs typeface="Calibri" panose="020F0502020204030204" pitchFamily="34" charset="0"/>
              </a:rPr>
              <a:t>1/6</a:t>
            </a:r>
            <a:endParaRPr lang="en-GB" dirty="0"/>
          </a:p>
        </p:txBody>
      </p:sp>
      <p:sp>
        <p:nvSpPr>
          <p:cNvPr id="31" name="TextBox 30">
            <a:extLst>
              <a:ext uri="{FF2B5EF4-FFF2-40B4-BE49-F238E27FC236}">
                <a16:creationId xmlns:a16="http://schemas.microsoft.com/office/drawing/2014/main" id="{BA4DBD5A-4E53-56F2-CD09-ED9FAFA4B42F}"/>
              </a:ext>
            </a:extLst>
          </p:cNvPr>
          <p:cNvSpPr txBox="1"/>
          <p:nvPr/>
        </p:nvSpPr>
        <p:spPr>
          <a:xfrm>
            <a:off x="5174887" y="4273734"/>
            <a:ext cx="560751" cy="276999"/>
          </a:xfrm>
          <a:prstGeom prst="rect">
            <a:avLst/>
          </a:prstGeom>
          <a:noFill/>
        </p:spPr>
        <p:txBody>
          <a:bodyPr wrap="square">
            <a:spAutoFit/>
          </a:bodyPr>
          <a:lstStyle/>
          <a:p>
            <a:r>
              <a:rPr lang="en-US" sz="1200" i="1" dirty="0">
                <a:latin typeface="Calibri" panose="020F0502020204030204" pitchFamily="34" charset="0"/>
                <a:cs typeface="Calibri" panose="020F0502020204030204" pitchFamily="34" charset="0"/>
              </a:rPr>
              <a:t>1/6</a:t>
            </a:r>
            <a:endParaRPr lang="en-GB" dirty="0"/>
          </a:p>
        </p:txBody>
      </p:sp>
      <p:cxnSp>
        <p:nvCxnSpPr>
          <p:cNvPr id="32" name="AutoShape 4">
            <a:extLst>
              <a:ext uri="{FF2B5EF4-FFF2-40B4-BE49-F238E27FC236}">
                <a16:creationId xmlns:a16="http://schemas.microsoft.com/office/drawing/2014/main" id="{CD3CE436-291D-9776-4FA3-60DE6F390D88}"/>
              </a:ext>
            </a:extLst>
          </p:cNvPr>
          <p:cNvCxnSpPr>
            <a:cxnSpLocks noChangeShapeType="1"/>
          </p:cNvCxnSpPr>
          <p:nvPr/>
        </p:nvCxnSpPr>
        <p:spPr bwMode="auto">
          <a:xfrm>
            <a:off x="732577" y="3876059"/>
            <a:ext cx="828675" cy="966787"/>
          </a:xfrm>
          <a:prstGeom prst="straightConnector1">
            <a:avLst/>
          </a:prstGeom>
          <a:noFill/>
          <a:ln w="9525">
            <a:solidFill>
              <a:schemeClr val="tx1"/>
            </a:solidFill>
            <a:round/>
            <a:headEnd type="triangle" w="med" len="med"/>
            <a:tailEnd/>
          </a:ln>
        </p:spPr>
      </p:cxnSp>
      <p:sp>
        <p:nvSpPr>
          <p:cNvPr id="33" name="TextBox 32">
            <a:extLst>
              <a:ext uri="{FF2B5EF4-FFF2-40B4-BE49-F238E27FC236}">
                <a16:creationId xmlns:a16="http://schemas.microsoft.com/office/drawing/2014/main" id="{75CB40B8-7973-B8F9-4049-643C442394A1}"/>
              </a:ext>
            </a:extLst>
          </p:cNvPr>
          <p:cNvSpPr txBox="1"/>
          <p:nvPr/>
        </p:nvSpPr>
        <p:spPr>
          <a:xfrm>
            <a:off x="679154" y="4367458"/>
            <a:ext cx="560751" cy="276999"/>
          </a:xfrm>
          <a:prstGeom prst="rect">
            <a:avLst/>
          </a:prstGeom>
          <a:noFill/>
        </p:spPr>
        <p:txBody>
          <a:bodyPr wrap="square">
            <a:spAutoFit/>
          </a:bodyPr>
          <a:lstStyle/>
          <a:p>
            <a:r>
              <a:rPr lang="en-US" sz="1200" i="1" dirty="0">
                <a:latin typeface="Calibri" panose="020F0502020204030204" pitchFamily="34" charset="0"/>
                <a:cs typeface="Calibri" panose="020F0502020204030204" pitchFamily="34" charset="0"/>
              </a:rPr>
              <a:t>1/3</a:t>
            </a:r>
            <a:endParaRPr lang="en-GB" dirty="0"/>
          </a:p>
        </p:txBody>
      </p:sp>
      <p:cxnSp>
        <p:nvCxnSpPr>
          <p:cNvPr id="34" name="AutoShape 4">
            <a:extLst>
              <a:ext uri="{FF2B5EF4-FFF2-40B4-BE49-F238E27FC236}">
                <a16:creationId xmlns:a16="http://schemas.microsoft.com/office/drawing/2014/main" id="{DC51515D-37DF-D1F6-78A7-7296B23487CB}"/>
              </a:ext>
            </a:extLst>
          </p:cNvPr>
          <p:cNvCxnSpPr>
            <a:cxnSpLocks noChangeShapeType="1"/>
          </p:cNvCxnSpPr>
          <p:nvPr/>
        </p:nvCxnSpPr>
        <p:spPr bwMode="auto">
          <a:xfrm>
            <a:off x="3786193" y="3885555"/>
            <a:ext cx="828675" cy="966787"/>
          </a:xfrm>
          <a:prstGeom prst="straightConnector1">
            <a:avLst/>
          </a:prstGeom>
          <a:noFill/>
          <a:ln w="9525">
            <a:solidFill>
              <a:schemeClr val="tx1"/>
            </a:solidFill>
            <a:round/>
            <a:headEnd type="triangle" w="med" len="med"/>
            <a:tailEnd/>
          </a:ln>
        </p:spPr>
      </p:cxnSp>
      <p:sp>
        <p:nvSpPr>
          <p:cNvPr id="35" name="TextBox 34">
            <a:extLst>
              <a:ext uri="{FF2B5EF4-FFF2-40B4-BE49-F238E27FC236}">
                <a16:creationId xmlns:a16="http://schemas.microsoft.com/office/drawing/2014/main" id="{54E83669-7BBF-219A-FAAD-615231C72F51}"/>
              </a:ext>
            </a:extLst>
          </p:cNvPr>
          <p:cNvSpPr txBox="1"/>
          <p:nvPr/>
        </p:nvSpPr>
        <p:spPr>
          <a:xfrm>
            <a:off x="4064352" y="4049061"/>
            <a:ext cx="560751" cy="276999"/>
          </a:xfrm>
          <a:prstGeom prst="rect">
            <a:avLst/>
          </a:prstGeom>
          <a:noFill/>
        </p:spPr>
        <p:txBody>
          <a:bodyPr wrap="square">
            <a:spAutoFit/>
          </a:bodyPr>
          <a:lstStyle/>
          <a:p>
            <a:r>
              <a:rPr lang="en-US" sz="1200" i="1" dirty="0">
                <a:latin typeface="Calibri" panose="020F0502020204030204" pitchFamily="34" charset="0"/>
                <a:cs typeface="Calibri" panose="020F0502020204030204" pitchFamily="34" charset="0"/>
              </a:rPr>
              <a:t>1/6</a:t>
            </a:r>
            <a:endParaRPr lang="en-GB" dirty="0"/>
          </a:p>
        </p:txBody>
      </p:sp>
      <p:sp>
        <p:nvSpPr>
          <p:cNvPr id="36" name="Oval 3">
            <a:extLst>
              <a:ext uri="{FF2B5EF4-FFF2-40B4-BE49-F238E27FC236}">
                <a16:creationId xmlns:a16="http://schemas.microsoft.com/office/drawing/2014/main" id="{B039A748-1388-4DFA-0D68-0754AEAFFFBB}"/>
              </a:ext>
            </a:extLst>
          </p:cNvPr>
          <p:cNvSpPr>
            <a:spLocks noChangeArrowheads="1"/>
          </p:cNvSpPr>
          <p:nvPr/>
        </p:nvSpPr>
        <p:spPr bwMode="auto">
          <a:xfrm>
            <a:off x="6604362" y="3626452"/>
            <a:ext cx="301625" cy="301625"/>
          </a:xfrm>
          <a:prstGeom prst="ellipse">
            <a:avLst/>
          </a:prstGeom>
          <a:solidFill>
            <a:schemeClr val="tx1"/>
          </a:solidFill>
          <a:ln w="12700">
            <a:solidFill>
              <a:schemeClr val="tx1"/>
            </a:solidFill>
            <a:round/>
            <a:headEnd/>
            <a:tailEnd/>
          </a:ln>
        </p:spPr>
        <p:txBody>
          <a:bodyPr wrap="none" anchor="ctr"/>
          <a:lstStyle/>
          <a:p>
            <a:endParaRPr lang="fr-FR">
              <a:latin typeface="Calibri" panose="020F0502020204030204" pitchFamily="34" charset="0"/>
              <a:cs typeface="Calibri" panose="020F0502020204030204" pitchFamily="34" charset="0"/>
            </a:endParaRPr>
          </a:p>
        </p:txBody>
      </p:sp>
      <p:sp>
        <p:nvSpPr>
          <p:cNvPr id="37" name="Oval 4">
            <a:extLst>
              <a:ext uri="{FF2B5EF4-FFF2-40B4-BE49-F238E27FC236}">
                <a16:creationId xmlns:a16="http://schemas.microsoft.com/office/drawing/2014/main" id="{A77D7878-D93B-162E-35CC-A0F0B15F6B37}"/>
              </a:ext>
            </a:extLst>
          </p:cNvPr>
          <p:cNvSpPr>
            <a:spLocks noChangeArrowheads="1"/>
          </p:cNvSpPr>
          <p:nvPr/>
        </p:nvSpPr>
        <p:spPr bwMode="auto">
          <a:xfrm>
            <a:off x="8404588" y="3626452"/>
            <a:ext cx="301625" cy="301625"/>
          </a:xfrm>
          <a:prstGeom prst="ellipse">
            <a:avLst/>
          </a:prstGeom>
          <a:solidFill>
            <a:schemeClr val="tx1"/>
          </a:solidFill>
          <a:ln w="12700">
            <a:solidFill>
              <a:schemeClr val="tx1"/>
            </a:solidFill>
            <a:round/>
            <a:headEnd/>
            <a:tailEnd/>
          </a:ln>
        </p:spPr>
        <p:txBody>
          <a:bodyPr wrap="none" anchor="ctr"/>
          <a:lstStyle/>
          <a:p>
            <a:endParaRPr lang="fr-FR">
              <a:latin typeface="Calibri" panose="020F0502020204030204" pitchFamily="34" charset="0"/>
              <a:cs typeface="Calibri" panose="020F0502020204030204" pitchFamily="34" charset="0"/>
            </a:endParaRPr>
          </a:p>
        </p:txBody>
      </p:sp>
      <p:sp>
        <p:nvSpPr>
          <p:cNvPr id="38" name="Oval 5">
            <a:extLst>
              <a:ext uri="{FF2B5EF4-FFF2-40B4-BE49-F238E27FC236}">
                <a16:creationId xmlns:a16="http://schemas.microsoft.com/office/drawing/2014/main" id="{FC55DDA4-46D0-307F-842F-77637B0D30D1}"/>
              </a:ext>
            </a:extLst>
          </p:cNvPr>
          <p:cNvSpPr>
            <a:spLocks noChangeArrowheads="1"/>
          </p:cNvSpPr>
          <p:nvPr/>
        </p:nvSpPr>
        <p:spPr bwMode="auto">
          <a:xfrm>
            <a:off x="7539400" y="4850415"/>
            <a:ext cx="301625" cy="301625"/>
          </a:xfrm>
          <a:prstGeom prst="ellipse">
            <a:avLst/>
          </a:prstGeom>
          <a:solidFill>
            <a:schemeClr val="tx1"/>
          </a:solidFill>
          <a:ln w="12700">
            <a:solidFill>
              <a:schemeClr val="tx1"/>
            </a:solidFill>
            <a:round/>
            <a:headEnd/>
            <a:tailEnd/>
          </a:ln>
        </p:spPr>
        <p:txBody>
          <a:bodyPr wrap="none" anchor="ctr"/>
          <a:lstStyle/>
          <a:p>
            <a:endParaRPr lang="fr-FR">
              <a:latin typeface="Calibri" panose="020F0502020204030204" pitchFamily="34" charset="0"/>
              <a:cs typeface="Calibri" panose="020F0502020204030204" pitchFamily="34" charset="0"/>
            </a:endParaRPr>
          </a:p>
        </p:txBody>
      </p:sp>
      <p:cxnSp>
        <p:nvCxnSpPr>
          <p:cNvPr id="39" name="AutoShape 6">
            <a:extLst>
              <a:ext uri="{FF2B5EF4-FFF2-40B4-BE49-F238E27FC236}">
                <a16:creationId xmlns:a16="http://schemas.microsoft.com/office/drawing/2014/main" id="{629D18C8-FB9D-7C5E-DBAF-87654BD62B0F}"/>
              </a:ext>
            </a:extLst>
          </p:cNvPr>
          <p:cNvCxnSpPr>
            <a:cxnSpLocks noChangeShapeType="1"/>
            <a:stCxn id="36" idx="6"/>
            <a:endCxn id="37" idx="2"/>
          </p:cNvCxnSpPr>
          <p:nvPr/>
        </p:nvCxnSpPr>
        <p:spPr bwMode="auto">
          <a:xfrm>
            <a:off x="6905987" y="3777263"/>
            <a:ext cx="1498600" cy="0"/>
          </a:xfrm>
          <a:prstGeom prst="straightConnector1">
            <a:avLst/>
          </a:prstGeom>
          <a:noFill/>
          <a:ln w="9525">
            <a:solidFill>
              <a:schemeClr val="tx1"/>
            </a:solidFill>
            <a:round/>
            <a:headEnd/>
            <a:tailEnd type="triangle" w="med" len="med"/>
          </a:ln>
        </p:spPr>
      </p:cxnSp>
      <p:cxnSp>
        <p:nvCxnSpPr>
          <p:cNvPr id="40" name="AutoShape 7">
            <a:extLst>
              <a:ext uri="{FF2B5EF4-FFF2-40B4-BE49-F238E27FC236}">
                <a16:creationId xmlns:a16="http://schemas.microsoft.com/office/drawing/2014/main" id="{875EBA2B-B62D-4418-EA28-607BE415FCB1}"/>
              </a:ext>
            </a:extLst>
          </p:cNvPr>
          <p:cNvCxnSpPr>
            <a:cxnSpLocks noChangeShapeType="1"/>
            <a:stCxn id="38" idx="0"/>
            <a:endCxn id="36" idx="5"/>
          </p:cNvCxnSpPr>
          <p:nvPr/>
        </p:nvCxnSpPr>
        <p:spPr bwMode="auto">
          <a:xfrm flipH="1" flipV="1">
            <a:off x="6861538" y="3883628"/>
            <a:ext cx="828675" cy="966787"/>
          </a:xfrm>
          <a:prstGeom prst="straightConnector1">
            <a:avLst/>
          </a:prstGeom>
          <a:noFill/>
          <a:ln w="9525">
            <a:solidFill>
              <a:schemeClr val="tx1"/>
            </a:solidFill>
            <a:round/>
            <a:headEnd type="triangle" w="med" len="med"/>
            <a:tailEnd/>
          </a:ln>
        </p:spPr>
      </p:cxnSp>
      <p:cxnSp>
        <p:nvCxnSpPr>
          <p:cNvPr id="41" name="AutoShape 8">
            <a:extLst>
              <a:ext uri="{FF2B5EF4-FFF2-40B4-BE49-F238E27FC236}">
                <a16:creationId xmlns:a16="http://schemas.microsoft.com/office/drawing/2014/main" id="{1E1CB839-99A0-7300-FA71-7619499F8972}"/>
              </a:ext>
            </a:extLst>
          </p:cNvPr>
          <p:cNvCxnSpPr>
            <a:cxnSpLocks noChangeShapeType="1"/>
            <a:stCxn id="37" idx="4"/>
            <a:endCxn id="38" idx="7"/>
          </p:cNvCxnSpPr>
          <p:nvPr/>
        </p:nvCxnSpPr>
        <p:spPr bwMode="auto">
          <a:xfrm flipH="1">
            <a:off x="7796574" y="3928078"/>
            <a:ext cx="758825" cy="966787"/>
          </a:xfrm>
          <a:prstGeom prst="straightConnector1">
            <a:avLst/>
          </a:prstGeom>
          <a:noFill/>
          <a:ln w="9525">
            <a:solidFill>
              <a:schemeClr val="tx1"/>
            </a:solidFill>
            <a:round/>
            <a:headEnd/>
            <a:tailEnd type="triangle" w="med" len="med"/>
          </a:ln>
        </p:spPr>
      </p:cxnSp>
      <p:sp>
        <p:nvSpPr>
          <p:cNvPr id="42" name="Rectangle 9">
            <a:extLst>
              <a:ext uri="{FF2B5EF4-FFF2-40B4-BE49-F238E27FC236}">
                <a16:creationId xmlns:a16="http://schemas.microsoft.com/office/drawing/2014/main" id="{6BE4D5D5-7542-4E5B-C0A5-120A48D2918A}"/>
              </a:ext>
            </a:extLst>
          </p:cNvPr>
          <p:cNvSpPr>
            <a:spLocks noChangeArrowheads="1"/>
          </p:cNvSpPr>
          <p:nvPr/>
        </p:nvSpPr>
        <p:spPr bwMode="auto">
          <a:xfrm>
            <a:off x="6290529" y="3266089"/>
            <a:ext cx="883255" cy="308419"/>
          </a:xfrm>
          <a:prstGeom prst="rect">
            <a:avLst/>
          </a:prstGeom>
          <a:noFill/>
          <a:ln w="9525">
            <a:noFill/>
            <a:miter lim="800000"/>
            <a:headEnd/>
            <a:tailEnd/>
          </a:ln>
        </p:spPr>
        <p:txBody>
          <a:bodyPr wrap="none" lIns="92075" tIns="46038" rIns="92075" bIns="46038">
            <a:spAutoFit/>
          </a:bodyPr>
          <a:lstStyle/>
          <a:p>
            <a:r>
              <a:rPr lang="en-US" sz="1400" i="1" dirty="0">
                <a:latin typeface="Calibri" panose="020F0502020204030204" pitchFamily="34" charset="0"/>
                <a:cs typeface="Calibri" panose="020F0502020204030204" pitchFamily="34" charset="0"/>
              </a:rPr>
              <a:t>P(p</a:t>
            </a:r>
            <a:r>
              <a:rPr lang="en-US" sz="1400" i="1" baseline="-25000" dirty="0">
                <a:latin typeface="Calibri" panose="020F0502020204030204" pitchFamily="34" charset="0"/>
                <a:cs typeface="Calibri" panose="020F0502020204030204" pitchFamily="34" charset="0"/>
              </a:rPr>
              <a:t>1</a:t>
            </a:r>
            <a:r>
              <a:rPr lang="en-US" sz="1400" i="1" dirty="0">
                <a:latin typeface="Calibri" panose="020F0502020204030204" pitchFamily="34" charset="0"/>
                <a:cs typeface="Calibri" panose="020F0502020204030204" pitchFamily="34" charset="0"/>
              </a:rPr>
              <a:t>)=1/2</a:t>
            </a:r>
            <a:endParaRPr lang="en-US" sz="1400" i="1" baseline="-25000" dirty="0">
              <a:latin typeface="Calibri" panose="020F0502020204030204" pitchFamily="34" charset="0"/>
              <a:cs typeface="Calibri" panose="020F0502020204030204" pitchFamily="34" charset="0"/>
            </a:endParaRPr>
          </a:p>
        </p:txBody>
      </p:sp>
      <p:sp>
        <p:nvSpPr>
          <p:cNvPr id="43" name="Rectangle 10">
            <a:extLst>
              <a:ext uri="{FF2B5EF4-FFF2-40B4-BE49-F238E27FC236}">
                <a16:creationId xmlns:a16="http://schemas.microsoft.com/office/drawing/2014/main" id="{811DEC5E-E854-AB02-C148-5260AEE29985}"/>
              </a:ext>
            </a:extLst>
          </p:cNvPr>
          <p:cNvSpPr>
            <a:spLocks noChangeArrowheads="1"/>
          </p:cNvSpPr>
          <p:nvPr/>
        </p:nvSpPr>
        <p:spPr bwMode="auto">
          <a:xfrm>
            <a:off x="8090755" y="3266089"/>
            <a:ext cx="883255" cy="308419"/>
          </a:xfrm>
          <a:prstGeom prst="rect">
            <a:avLst/>
          </a:prstGeom>
          <a:noFill/>
          <a:ln w="9525">
            <a:noFill/>
            <a:miter lim="800000"/>
            <a:headEnd/>
            <a:tailEnd/>
          </a:ln>
        </p:spPr>
        <p:txBody>
          <a:bodyPr wrap="none" lIns="92075" tIns="46038" rIns="92075" bIns="46038">
            <a:spAutoFit/>
          </a:bodyPr>
          <a:lstStyle/>
          <a:p>
            <a:r>
              <a:rPr lang="en-US" sz="1400" i="1" dirty="0">
                <a:latin typeface="Calibri" panose="020F0502020204030204" pitchFamily="34" charset="0"/>
                <a:cs typeface="Calibri" panose="020F0502020204030204" pitchFamily="34" charset="0"/>
              </a:rPr>
              <a:t>P(p</a:t>
            </a:r>
            <a:r>
              <a:rPr lang="en-US" sz="1400" i="1" baseline="-25000" dirty="0">
                <a:latin typeface="Calibri" panose="020F0502020204030204" pitchFamily="34" charset="0"/>
                <a:cs typeface="Calibri" panose="020F0502020204030204" pitchFamily="34" charset="0"/>
              </a:rPr>
              <a:t>2</a:t>
            </a:r>
            <a:r>
              <a:rPr lang="en-US" sz="1400" i="1" dirty="0">
                <a:latin typeface="Calibri" panose="020F0502020204030204" pitchFamily="34" charset="0"/>
                <a:cs typeface="Calibri" panose="020F0502020204030204" pitchFamily="34" charset="0"/>
              </a:rPr>
              <a:t>)=1/6</a:t>
            </a:r>
            <a:endParaRPr lang="en-US" sz="1400" i="1" baseline="-25000" dirty="0">
              <a:latin typeface="Calibri" panose="020F0502020204030204" pitchFamily="34" charset="0"/>
              <a:cs typeface="Calibri" panose="020F0502020204030204" pitchFamily="34" charset="0"/>
            </a:endParaRPr>
          </a:p>
        </p:txBody>
      </p:sp>
      <p:sp>
        <p:nvSpPr>
          <p:cNvPr id="44" name="Rectangle 11">
            <a:extLst>
              <a:ext uri="{FF2B5EF4-FFF2-40B4-BE49-F238E27FC236}">
                <a16:creationId xmlns:a16="http://schemas.microsoft.com/office/drawing/2014/main" id="{7D74E7E2-294E-5DDE-758C-DC0D7E269179}"/>
              </a:ext>
            </a:extLst>
          </p:cNvPr>
          <p:cNvSpPr>
            <a:spLocks noChangeArrowheads="1"/>
          </p:cNvSpPr>
          <p:nvPr/>
        </p:nvSpPr>
        <p:spPr bwMode="auto">
          <a:xfrm>
            <a:off x="7258905" y="5137752"/>
            <a:ext cx="883255" cy="308419"/>
          </a:xfrm>
          <a:prstGeom prst="rect">
            <a:avLst/>
          </a:prstGeom>
          <a:noFill/>
          <a:ln w="9525">
            <a:noFill/>
            <a:miter lim="800000"/>
            <a:headEnd/>
            <a:tailEnd/>
          </a:ln>
        </p:spPr>
        <p:txBody>
          <a:bodyPr wrap="none" lIns="92075" tIns="46038" rIns="92075" bIns="46038">
            <a:spAutoFit/>
          </a:bodyPr>
          <a:lstStyle/>
          <a:p>
            <a:r>
              <a:rPr lang="en-US" sz="1400" i="1" dirty="0">
                <a:latin typeface="Calibri" panose="020F0502020204030204" pitchFamily="34" charset="0"/>
                <a:cs typeface="Calibri" panose="020F0502020204030204" pitchFamily="34" charset="0"/>
              </a:rPr>
              <a:t>P(p</a:t>
            </a:r>
            <a:r>
              <a:rPr lang="en-US" sz="1400" i="1" baseline="-25000" dirty="0">
                <a:latin typeface="Calibri" panose="020F0502020204030204" pitchFamily="34" charset="0"/>
                <a:cs typeface="Calibri" panose="020F0502020204030204" pitchFamily="34" charset="0"/>
              </a:rPr>
              <a:t>3</a:t>
            </a:r>
            <a:r>
              <a:rPr lang="en-US" sz="1400" i="1" dirty="0">
                <a:latin typeface="Calibri" panose="020F0502020204030204" pitchFamily="34" charset="0"/>
                <a:cs typeface="Calibri" panose="020F0502020204030204" pitchFamily="34" charset="0"/>
              </a:rPr>
              <a:t>)=1/2</a:t>
            </a:r>
            <a:endParaRPr lang="en-US" sz="1400" i="1" baseline="-25000" dirty="0">
              <a:latin typeface="Calibri" panose="020F0502020204030204" pitchFamily="34" charset="0"/>
              <a:cs typeface="Calibri" panose="020F0502020204030204" pitchFamily="34" charset="0"/>
            </a:endParaRPr>
          </a:p>
        </p:txBody>
      </p:sp>
      <p:sp>
        <p:nvSpPr>
          <p:cNvPr id="45" name="TextBox 44">
            <a:extLst>
              <a:ext uri="{FF2B5EF4-FFF2-40B4-BE49-F238E27FC236}">
                <a16:creationId xmlns:a16="http://schemas.microsoft.com/office/drawing/2014/main" id="{ECDEF68D-E6D1-0AF0-D370-6A42ADFB7624}"/>
              </a:ext>
            </a:extLst>
          </p:cNvPr>
          <p:cNvSpPr txBox="1"/>
          <p:nvPr/>
        </p:nvSpPr>
        <p:spPr>
          <a:xfrm>
            <a:off x="6698153" y="4250746"/>
            <a:ext cx="560751" cy="276999"/>
          </a:xfrm>
          <a:prstGeom prst="rect">
            <a:avLst/>
          </a:prstGeom>
          <a:noFill/>
        </p:spPr>
        <p:txBody>
          <a:bodyPr wrap="square">
            <a:spAutoFit/>
          </a:bodyPr>
          <a:lstStyle/>
          <a:p>
            <a:r>
              <a:rPr lang="en-US" sz="1200" i="1" dirty="0">
                <a:latin typeface="Calibri" panose="020F0502020204030204" pitchFamily="34" charset="0"/>
                <a:cs typeface="Calibri" panose="020F0502020204030204" pitchFamily="34" charset="0"/>
              </a:rPr>
              <a:t>1/2</a:t>
            </a:r>
            <a:endParaRPr lang="en-GB" dirty="0"/>
          </a:p>
        </p:txBody>
      </p:sp>
      <p:sp>
        <p:nvSpPr>
          <p:cNvPr id="46" name="TextBox 45">
            <a:extLst>
              <a:ext uri="{FF2B5EF4-FFF2-40B4-BE49-F238E27FC236}">
                <a16:creationId xmlns:a16="http://schemas.microsoft.com/office/drawing/2014/main" id="{D101C1D4-3BF6-DB82-D853-85833528FB60}"/>
              </a:ext>
            </a:extLst>
          </p:cNvPr>
          <p:cNvSpPr txBox="1"/>
          <p:nvPr/>
        </p:nvSpPr>
        <p:spPr>
          <a:xfrm>
            <a:off x="7409836" y="3495447"/>
            <a:ext cx="560751" cy="276999"/>
          </a:xfrm>
          <a:prstGeom prst="rect">
            <a:avLst/>
          </a:prstGeom>
          <a:noFill/>
        </p:spPr>
        <p:txBody>
          <a:bodyPr wrap="square">
            <a:spAutoFit/>
          </a:bodyPr>
          <a:lstStyle/>
          <a:p>
            <a:r>
              <a:rPr lang="en-US" sz="1200" i="1" dirty="0">
                <a:latin typeface="Calibri" panose="020F0502020204030204" pitchFamily="34" charset="0"/>
                <a:cs typeface="Calibri" panose="020F0502020204030204" pitchFamily="34" charset="0"/>
              </a:rPr>
              <a:t>1/6</a:t>
            </a:r>
            <a:endParaRPr lang="en-GB" dirty="0"/>
          </a:p>
        </p:txBody>
      </p:sp>
      <p:sp>
        <p:nvSpPr>
          <p:cNvPr id="47" name="TextBox 46">
            <a:extLst>
              <a:ext uri="{FF2B5EF4-FFF2-40B4-BE49-F238E27FC236}">
                <a16:creationId xmlns:a16="http://schemas.microsoft.com/office/drawing/2014/main" id="{E817191C-9445-04CA-DC11-8367872D66A7}"/>
              </a:ext>
            </a:extLst>
          </p:cNvPr>
          <p:cNvSpPr txBox="1"/>
          <p:nvPr/>
        </p:nvSpPr>
        <p:spPr>
          <a:xfrm>
            <a:off x="8196387" y="4303526"/>
            <a:ext cx="560751" cy="276999"/>
          </a:xfrm>
          <a:prstGeom prst="rect">
            <a:avLst/>
          </a:prstGeom>
          <a:noFill/>
        </p:spPr>
        <p:txBody>
          <a:bodyPr wrap="square">
            <a:spAutoFit/>
          </a:bodyPr>
          <a:lstStyle/>
          <a:p>
            <a:r>
              <a:rPr lang="en-US" sz="1200" i="1" dirty="0">
                <a:latin typeface="Calibri" panose="020F0502020204030204" pitchFamily="34" charset="0"/>
                <a:cs typeface="Calibri" panose="020F0502020204030204" pitchFamily="34" charset="0"/>
              </a:rPr>
              <a:t>1/6</a:t>
            </a:r>
            <a:endParaRPr lang="en-GB" dirty="0"/>
          </a:p>
        </p:txBody>
      </p:sp>
      <p:cxnSp>
        <p:nvCxnSpPr>
          <p:cNvPr id="48" name="AutoShape 4">
            <a:extLst>
              <a:ext uri="{FF2B5EF4-FFF2-40B4-BE49-F238E27FC236}">
                <a16:creationId xmlns:a16="http://schemas.microsoft.com/office/drawing/2014/main" id="{CE71B4F9-D79F-4BCC-0066-3D819A952E59}"/>
              </a:ext>
            </a:extLst>
          </p:cNvPr>
          <p:cNvCxnSpPr>
            <a:cxnSpLocks noChangeShapeType="1"/>
          </p:cNvCxnSpPr>
          <p:nvPr/>
        </p:nvCxnSpPr>
        <p:spPr bwMode="auto">
          <a:xfrm>
            <a:off x="6807693" y="3915347"/>
            <a:ext cx="828675" cy="966787"/>
          </a:xfrm>
          <a:prstGeom prst="straightConnector1">
            <a:avLst/>
          </a:prstGeom>
          <a:noFill/>
          <a:ln w="9525">
            <a:solidFill>
              <a:schemeClr val="tx1"/>
            </a:solidFill>
            <a:round/>
            <a:headEnd type="triangle" w="med" len="med"/>
            <a:tailEnd/>
          </a:ln>
        </p:spPr>
      </p:cxnSp>
      <p:sp>
        <p:nvSpPr>
          <p:cNvPr id="49" name="TextBox 48">
            <a:extLst>
              <a:ext uri="{FF2B5EF4-FFF2-40B4-BE49-F238E27FC236}">
                <a16:creationId xmlns:a16="http://schemas.microsoft.com/office/drawing/2014/main" id="{87A4B4AB-BF01-EDF5-1A71-390B8376CD77}"/>
              </a:ext>
            </a:extLst>
          </p:cNvPr>
          <p:cNvSpPr txBox="1"/>
          <p:nvPr/>
        </p:nvSpPr>
        <p:spPr>
          <a:xfrm>
            <a:off x="7085852" y="4078853"/>
            <a:ext cx="560751" cy="276999"/>
          </a:xfrm>
          <a:prstGeom prst="rect">
            <a:avLst/>
          </a:prstGeom>
          <a:noFill/>
        </p:spPr>
        <p:txBody>
          <a:bodyPr wrap="square">
            <a:spAutoFit/>
          </a:bodyPr>
          <a:lstStyle/>
          <a:p>
            <a:r>
              <a:rPr lang="en-US" sz="1200" i="1" dirty="0">
                <a:latin typeface="Calibri" panose="020F0502020204030204" pitchFamily="34" charset="0"/>
                <a:cs typeface="Calibri" panose="020F0502020204030204" pitchFamily="34" charset="0"/>
              </a:rPr>
              <a:t>1/6</a:t>
            </a:r>
            <a:endParaRPr lang="en-GB" dirty="0"/>
          </a:p>
        </p:txBody>
      </p:sp>
      <p:sp>
        <p:nvSpPr>
          <p:cNvPr id="51" name="TextBox 50">
            <a:extLst>
              <a:ext uri="{FF2B5EF4-FFF2-40B4-BE49-F238E27FC236}">
                <a16:creationId xmlns:a16="http://schemas.microsoft.com/office/drawing/2014/main" id="{88DC8F27-B709-9877-FC05-67B10181D946}"/>
              </a:ext>
            </a:extLst>
          </p:cNvPr>
          <p:cNvSpPr txBox="1"/>
          <p:nvPr/>
        </p:nvSpPr>
        <p:spPr>
          <a:xfrm>
            <a:off x="712212" y="2767617"/>
            <a:ext cx="1889730" cy="276999"/>
          </a:xfrm>
          <a:prstGeom prst="rect">
            <a:avLst/>
          </a:prstGeom>
          <a:noFill/>
        </p:spPr>
        <p:txBody>
          <a:bodyPr wrap="square">
            <a:spAutoFit/>
          </a:bodyPr>
          <a:lstStyle/>
          <a:p>
            <a:r>
              <a:rPr lang="en-GB" dirty="0">
                <a:latin typeface="Calibri" panose="020F0502020204030204" pitchFamily="34" charset="0"/>
                <a:cs typeface="Calibri" panose="020F0502020204030204" pitchFamily="34" charset="0"/>
              </a:rPr>
              <a:t>Iteration 1 (initial state)</a:t>
            </a:r>
          </a:p>
        </p:txBody>
      </p:sp>
      <p:sp>
        <p:nvSpPr>
          <p:cNvPr id="52" name="TextBox 51">
            <a:extLst>
              <a:ext uri="{FF2B5EF4-FFF2-40B4-BE49-F238E27FC236}">
                <a16:creationId xmlns:a16="http://schemas.microsoft.com/office/drawing/2014/main" id="{6D32AEEC-2397-A724-920B-C466645FEB78}"/>
              </a:ext>
            </a:extLst>
          </p:cNvPr>
          <p:cNvSpPr txBox="1"/>
          <p:nvPr/>
        </p:nvSpPr>
        <p:spPr>
          <a:xfrm>
            <a:off x="3670003" y="2745929"/>
            <a:ext cx="1889730" cy="276999"/>
          </a:xfrm>
          <a:prstGeom prst="rect">
            <a:avLst/>
          </a:prstGeom>
          <a:noFill/>
        </p:spPr>
        <p:txBody>
          <a:bodyPr wrap="square">
            <a:spAutoFit/>
          </a:bodyPr>
          <a:lstStyle/>
          <a:p>
            <a:r>
              <a:rPr lang="en-GB" dirty="0">
                <a:latin typeface="Calibri" panose="020F0502020204030204" pitchFamily="34" charset="0"/>
                <a:cs typeface="Calibri" panose="020F0502020204030204" pitchFamily="34" charset="0"/>
              </a:rPr>
              <a:t>Iteration 2</a:t>
            </a:r>
          </a:p>
        </p:txBody>
      </p:sp>
      <p:sp>
        <p:nvSpPr>
          <p:cNvPr id="53" name="TextBox 52">
            <a:extLst>
              <a:ext uri="{FF2B5EF4-FFF2-40B4-BE49-F238E27FC236}">
                <a16:creationId xmlns:a16="http://schemas.microsoft.com/office/drawing/2014/main" id="{8C55D039-08DC-7F2D-6490-0DB12C3CE99C}"/>
              </a:ext>
            </a:extLst>
          </p:cNvPr>
          <p:cNvSpPr txBox="1"/>
          <p:nvPr/>
        </p:nvSpPr>
        <p:spPr>
          <a:xfrm>
            <a:off x="6568470" y="2764644"/>
            <a:ext cx="1889730" cy="276999"/>
          </a:xfrm>
          <a:prstGeom prst="rect">
            <a:avLst/>
          </a:prstGeom>
          <a:noFill/>
        </p:spPr>
        <p:txBody>
          <a:bodyPr wrap="square">
            <a:spAutoFit/>
          </a:bodyPr>
          <a:lstStyle/>
          <a:p>
            <a:r>
              <a:rPr lang="en-GB" dirty="0">
                <a:latin typeface="Calibri" panose="020F0502020204030204" pitchFamily="34" charset="0"/>
                <a:cs typeface="Calibri" panose="020F0502020204030204" pitchFamily="34" charset="0"/>
              </a:rPr>
              <a:t>Iteration 3 (convergence)</a:t>
            </a:r>
          </a:p>
        </p:txBody>
      </p:sp>
    </p:spTree>
    <p:extLst>
      <p:ext uri="{BB962C8B-B14F-4D97-AF65-F5344CB8AC3E}">
        <p14:creationId xmlns:p14="http://schemas.microsoft.com/office/powerpoint/2010/main" val="450833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5.1.1 Inverted Files</a:t>
            </a:r>
          </a:p>
        </p:txBody>
      </p:sp>
      <p:sp>
        <p:nvSpPr>
          <p:cNvPr id="3" name="Content Placeholder 2"/>
          <p:cNvSpPr>
            <a:spLocks noGrp="1"/>
          </p:cNvSpPr>
          <p:nvPr>
            <p:ph idx="1"/>
          </p:nvPr>
        </p:nvSpPr>
        <p:spPr/>
        <p:txBody>
          <a:bodyPr/>
          <a:lstStyle/>
          <a:p>
            <a:pPr eaLnBrk="1" hangingPunct="1"/>
            <a:r>
              <a:rPr lang="en-US" sz="2585" dirty="0"/>
              <a:t>An inverted file is a word-oriented mechanism for indexing a text collection in order to speed up the term search task</a:t>
            </a:r>
          </a:p>
          <a:p>
            <a:pPr lvl="1" eaLnBrk="1" hangingPunct="1"/>
            <a:r>
              <a:rPr lang="en-US" sz="2215" dirty="0"/>
              <a:t>Addressing of documents and word positions within documents</a:t>
            </a:r>
          </a:p>
          <a:p>
            <a:pPr lvl="1" eaLnBrk="1" hangingPunct="1"/>
            <a:r>
              <a:rPr lang="en-US" sz="2215" dirty="0"/>
              <a:t>Most frequently used indexing technique for large text databases</a:t>
            </a:r>
          </a:p>
          <a:p>
            <a:pPr lvl="1" eaLnBrk="1" hangingPunct="1"/>
            <a:r>
              <a:rPr lang="en-US" sz="2215" dirty="0"/>
              <a:t>Appropriate when text collection is large and semi-static</a:t>
            </a:r>
            <a:endParaRPr lang="en-US" sz="1108" dirty="0"/>
          </a:p>
          <a:p>
            <a:endParaRPr lang="en-GB" dirty="0"/>
          </a:p>
        </p:txBody>
      </p:sp>
      <p:sp>
        <p:nvSpPr>
          <p:cNvPr id="4" name="Footer Placeholder 3"/>
          <p:cNvSpPr>
            <a:spLocks noGrp="1"/>
          </p:cNvSpPr>
          <p:nvPr>
            <p:ph type="ftr" sz="quarter" idx="10"/>
          </p:nvPr>
        </p:nvSpPr>
        <p:spPr/>
        <p:txBody>
          <a:bodyPr/>
          <a:lstStyle/>
          <a:p>
            <a:r>
              <a:rPr lang="fr-CH"/>
              <a:t>©2023, Karl Aberer, EPFL-IC, Laboratoire de systèmes d'informations répartis </a:t>
            </a:r>
            <a:endParaRPr lang="en-GB" dirty="0"/>
          </a:p>
        </p:txBody>
      </p:sp>
    </p:spTree>
    <p:extLst>
      <p:ext uri="{BB962C8B-B14F-4D97-AF65-F5344CB8AC3E}">
        <p14:creationId xmlns:p14="http://schemas.microsoft.com/office/powerpoint/2010/main" val="5166238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CE4A5-BD3B-D840-5339-7DB630EE53CA}"/>
              </a:ext>
            </a:extLst>
          </p:cNvPr>
          <p:cNvSpPr>
            <a:spLocks noGrp="1"/>
          </p:cNvSpPr>
          <p:nvPr>
            <p:ph type="title"/>
          </p:nvPr>
        </p:nvSpPr>
        <p:spPr/>
        <p:txBody>
          <a:bodyPr/>
          <a:lstStyle/>
          <a:p>
            <a:r>
              <a:rPr lang="en-GB" dirty="0"/>
              <a:t>Map-Reduce Implementation</a:t>
            </a:r>
          </a:p>
        </p:txBody>
      </p:sp>
      <p:sp>
        <p:nvSpPr>
          <p:cNvPr id="9" name="Text Placeholder 8">
            <a:extLst>
              <a:ext uri="{FF2B5EF4-FFF2-40B4-BE49-F238E27FC236}">
                <a16:creationId xmlns:a16="http://schemas.microsoft.com/office/drawing/2014/main" id="{4B188FC3-6924-4EA4-ACB7-A047BD16CD17}"/>
              </a:ext>
            </a:extLst>
          </p:cNvPr>
          <p:cNvSpPr>
            <a:spLocks noGrp="1"/>
          </p:cNvSpPr>
          <p:nvPr>
            <p:ph type="body" idx="1"/>
          </p:nvPr>
        </p:nvSpPr>
        <p:spPr>
          <a:xfrm>
            <a:off x="457200" y="1535112"/>
            <a:ext cx="8075240" cy="1101799"/>
          </a:xfrm>
        </p:spPr>
        <p:txBody>
          <a:bodyPr/>
          <a:lstStyle/>
          <a:p>
            <a:r>
              <a:rPr lang="en-GB" sz="2400" b="0" dirty="0"/>
              <a:t>Node objects: N(</a:t>
            </a:r>
            <a:r>
              <a:rPr lang="en-GB" sz="2400" b="0" dirty="0" err="1"/>
              <a:t>nid</a:t>
            </a:r>
            <a:r>
              <a:rPr lang="en-GB" sz="2400" b="0" dirty="0"/>
              <a:t>, PageRank, </a:t>
            </a:r>
            <a:r>
              <a:rPr lang="en-GB" sz="2400" b="0" dirty="0" err="1"/>
              <a:t>neighbors</a:t>
            </a:r>
            <a:r>
              <a:rPr lang="en-GB" sz="2400" b="0" dirty="0"/>
              <a:t>)</a:t>
            </a:r>
          </a:p>
          <a:p>
            <a:pPr marL="342900" indent="-342900">
              <a:buFont typeface="Arial" panose="020B0604020202020204" pitchFamily="34" charset="0"/>
              <a:buChar char="•"/>
            </a:pPr>
            <a:r>
              <a:rPr lang="en-GB" sz="2400" b="0" dirty="0"/>
              <a:t>Distributed over Mapper Nodes</a:t>
            </a:r>
          </a:p>
        </p:txBody>
      </p:sp>
      <p:sp>
        <p:nvSpPr>
          <p:cNvPr id="3" name="Content Placeholder 2">
            <a:extLst>
              <a:ext uri="{FF2B5EF4-FFF2-40B4-BE49-F238E27FC236}">
                <a16:creationId xmlns:a16="http://schemas.microsoft.com/office/drawing/2014/main" id="{AEF8F9AF-61F3-6A6D-2424-8C3A6D7023CE}"/>
              </a:ext>
            </a:extLst>
          </p:cNvPr>
          <p:cNvSpPr>
            <a:spLocks noGrp="1"/>
          </p:cNvSpPr>
          <p:nvPr>
            <p:ph sz="half" idx="2"/>
          </p:nvPr>
        </p:nvSpPr>
        <p:spPr>
          <a:xfrm>
            <a:off x="443166" y="2420888"/>
            <a:ext cx="4040188" cy="3951288"/>
          </a:xfrm>
        </p:spPr>
        <p:txBody>
          <a:bodyPr/>
          <a:lstStyle/>
          <a:p>
            <a:endParaRPr lang="en-GB" sz="1600" b="1" dirty="0">
              <a:latin typeface="Consolas" charset="0"/>
              <a:ea typeface="ＭＳ Ｐゴシック" pitchFamily="34" charset="-128"/>
              <a:cs typeface="Consolas" charset="0"/>
            </a:endParaRPr>
          </a:p>
          <a:p>
            <a:endParaRPr lang="en-GB" sz="1600" b="1" dirty="0">
              <a:latin typeface="Consolas" charset="0"/>
              <a:ea typeface="ＭＳ Ｐゴシック" pitchFamily="34" charset="-128"/>
              <a:cs typeface="Consolas" charset="0"/>
            </a:endParaRPr>
          </a:p>
          <a:p>
            <a:r>
              <a:rPr lang="en-GB" sz="1600" b="1" dirty="0">
                <a:latin typeface="Consolas" charset="0"/>
                <a:ea typeface="ＭＳ Ｐゴシック" pitchFamily="34" charset="-128"/>
                <a:cs typeface="Consolas" charset="0"/>
              </a:rPr>
              <a:t>def</a:t>
            </a:r>
            <a:r>
              <a:rPr lang="en-GB" sz="1600" dirty="0">
                <a:latin typeface="Consolas" charset="0"/>
                <a:ea typeface="ＭＳ Ｐゴシック" pitchFamily="34" charset="-128"/>
                <a:cs typeface="Consolas" charset="0"/>
              </a:rPr>
              <a:t> mapper(n, N):</a:t>
            </a:r>
          </a:p>
          <a:p>
            <a:r>
              <a:rPr lang="en-GB" sz="1600" dirty="0">
                <a:latin typeface="Consolas" charset="0"/>
                <a:ea typeface="ＭＳ Ｐゴシック" pitchFamily="34" charset="-128"/>
                <a:cs typeface="Consolas" charset="0"/>
              </a:rPr>
              <a:t>	p = N[PageRank]/</a:t>
            </a:r>
            <a:br>
              <a:rPr lang="en-GB" sz="1600" dirty="0">
                <a:latin typeface="Consolas" charset="0"/>
                <a:ea typeface="ＭＳ Ｐゴシック" pitchFamily="34" charset="-128"/>
                <a:cs typeface="Consolas" charset="0"/>
              </a:rPr>
            </a:br>
            <a:r>
              <a:rPr lang="en-GB" sz="1600" dirty="0">
                <a:latin typeface="Consolas" charset="0"/>
                <a:ea typeface="ＭＳ Ｐゴシック" pitchFamily="34" charset="-128"/>
                <a:cs typeface="Consolas" charset="0"/>
              </a:rPr>
              <a:t>		</a:t>
            </a:r>
            <a:r>
              <a:rPr lang="en-GB" sz="1600" dirty="0" err="1">
                <a:latin typeface="Consolas" charset="0"/>
                <a:ea typeface="ＭＳ Ｐゴシック" pitchFamily="34" charset="-128"/>
                <a:cs typeface="Consolas" charset="0"/>
              </a:rPr>
              <a:t>len</a:t>
            </a:r>
            <a:r>
              <a:rPr lang="en-GB" sz="1600" dirty="0">
                <a:latin typeface="Consolas" charset="0"/>
                <a:ea typeface="ＭＳ Ｐゴシック" pitchFamily="34" charset="-128"/>
                <a:cs typeface="Consolas" charset="0"/>
              </a:rPr>
              <a:t>(N[</a:t>
            </a:r>
            <a:r>
              <a:rPr lang="en-GB" sz="1600" dirty="0" err="1">
                <a:latin typeface="Consolas" charset="0"/>
                <a:ea typeface="ＭＳ Ｐゴシック" pitchFamily="34" charset="-128"/>
                <a:cs typeface="Consolas" charset="0"/>
              </a:rPr>
              <a:t>neighbors</a:t>
            </a:r>
            <a:r>
              <a:rPr lang="en-GB" sz="1600" dirty="0">
                <a:latin typeface="Consolas" charset="0"/>
                <a:ea typeface="ＭＳ Ｐゴシック" pitchFamily="34" charset="-128"/>
                <a:cs typeface="Consolas" charset="0"/>
              </a:rPr>
              <a:t>])</a:t>
            </a:r>
          </a:p>
          <a:p>
            <a:r>
              <a:rPr lang="en-GB" sz="1600" dirty="0">
                <a:latin typeface="Consolas" charset="0"/>
                <a:ea typeface="ＭＳ Ｐゴシック" pitchFamily="34" charset="-128"/>
                <a:cs typeface="Consolas" charset="0"/>
              </a:rPr>
              <a:t>	</a:t>
            </a:r>
            <a:r>
              <a:rPr lang="en-GB" sz="1600" b="1" dirty="0">
                <a:latin typeface="Consolas" charset="0"/>
                <a:ea typeface="ＭＳ Ｐゴシック" pitchFamily="34" charset="-128"/>
                <a:cs typeface="Consolas" charset="0"/>
              </a:rPr>
              <a:t>for</a:t>
            </a:r>
            <a:r>
              <a:rPr lang="en-GB" sz="1600" dirty="0">
                <a:latin typeface="Consolas" charset="0"/>
                <a:ea typeface="ＭＳ Ｐゴシック" pitchFamily="34" charset="-128"/>
                <a:cs typeface="Consolas" charset="0"/>
              </a:rPr>
              <a:t> m </a:t>
            </a:r>
            <a:r>
              <a:rPr lang="en-GB" sz="1600" b="1" dirty="0">
                <a:latin typeface="Consolas" charset="0"/>
                <a:ea typeface="ＭＳ Ｐゴシック" pitchFamily="34" charset="-128"/>
                <a:cs typeface="Consolas" charset="0"/>
              </a:rPr>
              <a:t>in</a:t>
            </a:r>
            <a:r>
              <a:rPr lang="en-GB" sz="1600" dirty="0">
                <a:latin typeface="Consolas" charset="0"/>
                <a:ea typeface="ＭＳ Ｐゴシック" pitchFamily="34" charset="-128"/>
                <a:cs typeface="Consolas" charset="0"/>
              </a:rPr>
              <a:t> N[</a:t>
            </a:r>
            <a:r>
              <a:rPr lang="en-GB" sz="1600" dirty="0" err="1">
                <a:latin typeface="Consolas" charset="0"/>
                <a:ea typeface="ＭＳ Ｐゴシック" pitchFamily="34" charset="-128"/>
                <a:cs typeface="Consolas" charset="0"/>
              </a:rPr>
              <a:t>neighbors</a:t>
            </a:r>
            <a:r>
              <a:rPr lang="en-GB" sz="1600" dirty="0">
                <a:latin typeface="Consolas" charset="0"/>
                <a:ea typeface="ＭＳ Ｐゴシック" pitchFamily="34" charset="-128"/>
                <a:cs typeface="Consolas" charset="0"/>
              </a:rPr>
              <a:t>]:</a:t>
            </a:r>
          </a:p>
          <a:p>
            <a:r>
              <a:rPr lang="en-GB" sz="1600" dirty="0">
                <a:latin typeface="Consolas" charset="0"/>
                <a:ea typeface="ＭＳ Ｐゴシック" pitchFamily="34" charset="-128"/>
                <a:cs typeface="Consolas" charset="0"/>
              </a:rPr>
              <a:t>		output(m, p)</a:t>
            </a:r>
          </a:p>
          <a:p>
            <a:r>
              <a:rPr lang="en-GB" sz="1600" dirty="0">
                <a:latin typeface="Consolas" charset="0"/>
                <a:ea typeface="ＭＳ Ｐゴシック" pitchFamily="34" charset="-128"/>
                <a:cs typeface="Consolas" charset="0"/>
              </a:rPr>
              <a:t>	output(n, N)</a:t>
            </a:r>
          </a:p>
          <a:p>
            <a:endParaRPr lang="en-GB" sz="1600" dirty="0">
              <a:latin typeface="Consolas" charset="0"/>
              <a:ea typeface="ＭＳ Ｐゴシック" pitchFamily="34" charset="-128"/>
              <a:cs typeface="Consolas" charset="0"/>
            </a:endParaRPr>
          </a:p>
        </p:txBody>
      </p:sp>
      <p:sp>
        <p:nvSpPr>
          <p:cNvPr id="6" name="Text Placeholder 5">
            <a:extLst>
              <a:ext uri="{FF2B5EF4-FFF2-40B4-BE49-F238E27FC236}">
                <a16:creationId xmlns:a16="http://schemas.microsoft.com/office/drawing/2014/main" id="{86697D47-7086-0DA3-DA81-7727DF7554EE}"/>
              </a:ext>
            </a:extLst>
          </p:cNvPr>
          <p:cNvSpPr>
            <a:spLocks noGrp="1"/>
          </p:cNvSpPr>
          <p:nvPr>
            <p:ph sz="quarter" idx="4"/>
          </p:nvPr>
        </p:nvSpPr>
        <p:spPr>
          <a:xfrm>
            <a:off x="4630993" y="2420888"/>
            <a:ext cx="4041775" cy="3951288"/>
          </a:xfrm>
        </p:spPr>
        <p:txBody>
          <a:bodyPr/>
          <a:lstStyle/>
          <a:p>
            <a:endParaRPr lang="en-GB" sz="1600" dirty="0"/>
          </a:p>
          <a:p>
            <a:endParaRPr lang="en-GB" sz="1600" b="1" dirty="0">
              <a:latin typeface="Consolas" charset="0"/>
              <a:ea typeface="ＭＳ Ｐゴシック" pitchFamily="34" charset="-128"/>
              <a:cs typeface="Consolas" charset="0"/>
            </a:endParaRPr>
          </a:p>
          <a:p>
            <a:r>
              <a:rPr lang="en-GB" sz="1600" b="1" dirty="0">
                <a:latin typeface="Consolas" charset="0"/>
                <a:ea typeface="ＭＳ Ｐゴシック" pitchFamily="34" charset="-128"/>
                <a:cs typeface="Consolas" charset="0"/>
              </a:rPr>
              <a:t>def</a:t>
            </a:r>
            <a:r>
              <a:rPr lang="en-GB" sz="1600" dirty="0">
                <a:latin typeface="Consolas" charset="0"/>
                <a:ea typeface="ＭＳ Ｐゴシック" pitchFamily="34" charset="-128"/>
                <a:cs typeface="Consolas" charset="0"/>
              </a:rPr>
              <a:t> reducer(m, messages):</a:t>
            </a:r>
          </a:p>
          <a:p>
            <a:r>
              <a:rPr lang="en-GB" sz="1600" dirty="0">
                <a:latin typeface="Consolas" charset="0"/>
                <a:ea typeface="ＭＳ Ｐゴシック" pitchFamily="34" charset="-128"/>
                <a:cs typeface="Consolas" charset="0"/>
              </a:rPr>
              <a:t>	M = None; s = 0</a:t>
            </a:r>
          </a:p>
          <a:p>
            <a:r>
              <a:rPr lang="en-GB" sz="1600" dirty="0">
                <a:latin typeface="Consolas" charset="0"/>
                <a:ea typeface="ＭＳ Ｐゴシック" pitchFamily="34" charset="-128"/>
                <a:cs typeface="Consolas" charset="0"/>
              </a:rPr>
              <a:t>	</a:t>
            </a:r>
            <a:r>
              <a:rPr lang="en-GB" sz="1600" b="1" dirty="0">
                <a:latin typeface="Consolas" charset="0"/>
                <a:ea typeface="ＭＳ Ｐゴシック" pitchFamily="34" charset="-128"/>
                <a:cs typeface="Consolas" charset="0"/>
              </a:rPr>
              <a:t>for</a:t>
            </a:r>
            <a:r>
              <a:rPr lang="en-GB" sz="1600" dirty="0">
                <a:latin typeface="Consolas" charset="0"/>
                <a:ea typeface="ＭＳ Ｐゴシック" pitchFamily="34" charset="-128"/>
                <a:cs typeface="Consolas" charset="0"/>
              </a:rPr>
              <a:t> p </a:t>
            </a:r>
            <a:r>
              <a:rPr lang="en-GB" sz="1600" b="1" dirty="0">
                <a:latin typeface="Consolas" charset="0"/>
                <a:ea typeface="ＭＳ Ｐゴシック" pitchFamily="34" charset="-128"/>
                <a:cs typeface="Consolas" charset="0"/>
              </a:rPr>
              <a:t>in</a:t>
            </a:r>
            <a:r>
              <a:rPr lang="en-GB" sz="1600" dirty="0">
                <a:latin typeface="Consolas" charset="0"/>
                <a:ea typeface="ＭＳ Ｐゴシック" pitchFamily="34" charset="-128"/>
                <a:cs typeface="Consolas" charset="0"/>
              </a:rPr>
              <a:t> messages:</a:t>
            </a:r>
          </a:p>
          <a:p>
            <a:r>
              <a:rPr lang="en-GB" sz="1600" dirty="0">
                <a:latin typeface="Consolas" charset="0"/>
                <a:ea typeface="ＭＳ Ｐゴシック" pitchFamily="34" charset="-128"/>
                <a:cs typeface="Consolas" charset="0"/>
              </a:rPr>
              <a:t>		if </a:t>
            </a:r>
            <a:r>
              <a:rPr lang="en-GB" sz="1600" dirty="0" err="1">
                <a:latin typeface="Consolas" charset="0"/>
                <a:ea typeface="ＭＳ Ｐゴシック" pitchFamily="34" charset="-128"/>
                <a:cs typeface="Consolas" charset="0"/>
              </a:rPr>
              <a:t>is_node</a:t>
            </a:r>
            <a:r>
              <a:rPr lang="en-GB" sz="1600" dirty="0">
                <a:latin typeface="Consolas" charset="0"/>
                <a:ea typeface="ＭＳ Ｐゴシック" pitchFamily="34" charset="-128"/>
                <a:cs typeface="Consolas" charset="0"/>
              </a:rPr>
              <a:t>(p):</a:t>
            </a:r>
          </a:p>
          <a:p>
            <a:r>
              <a:rPr lang="en-GB" sz="1600" dirty="0">
                <a:latin typeface="Consolas" charset="0"/>
                <a:ea typeface="ＭＳ Ｐゴシック" pitchFamily="34" charset="-128"/>
                <a:cs typeface="Consolas" charset="0"/>
              </a:rPr>
              <a:t>			M = p</a:t>
            </a:r>
          </a:p>
          <a:p>
            <a:r>
              <a:rPr lang="en-GB" sz="1600" dirty="0">
                <a:latin typeface="Consolas" charset="0"/>
                <a:ea typeface="ＭＳ Ｐゴシック" pitchFamily="34" charset="-128"/>
                <a:cs typeface="Consolas" charset="0"/>
              </a:rPr>
              <a:t>		else</a:t>
            </a:r>
          </a:p>
          <a:p>
            <a:r>
              <a:rPr lang="en-GB" sz="1600" dirty="0">
                <a:latin typeface="Consolas" charset="0"/>
                <a:ea typeface="ＭＳ Ｐゴシック" pitchFamily="34" charset="-128"/>
                <a:cs typeface="Consolas" charset="0"/>
              </a:rPr>
              <a:t>			s += p</a:t>
            </a:r>
          </a:p>
          <a:p>
            <a:r>
              <a:rPr lang="en-GB" sz="1600" dirty="0">
                <a:latin typeface="Consolas" charset="0"/>
                <a:ea typeface="ＭＳ Ｐゴシック" pitchFamily="34" charset="-128"/>
                <a:cs typeface="Consolas" charset="0"/>
              </a:rPr>
              <a:t>	M[PageRank] = s</a:t>
            </a:r>
          </a:p>
          <a:p>
            <a:r>
              <a:rPr lang="en-GB" sz="1600" dirty="0">
                <a:latin typeface="Consolas" charset="0"/>
                <a:ea typeface="ＭＳ Ｐゴシック" pitchFamily="34" charset="-128"/>
                <a:cs typeface="Consolas" charset="0"/>
              </a:rPr>
              <a:t>	output(m, M)</a:t>
            </a:r>
          </a:p>
          <a:p>
            <a:endParaRPr lang="en-GB" sz="2400" dirty="0"/>
          </a:p>
        </p:txBody>
      </p:sp>
      <p:sp>
        <p:nvSpPr>
          <p:cNvPr id="4" name="Footer Placeholder 3">
            <a:extLst>
              <a:ext uri="{FF2B5EF4-FFF2-40B4-BE49-F238E27FC236}">
                <a16:creationId xmlns:a16="http://schemas.microsoft.com/office/drawing/2014/main" id="{E8EFE1D8-C9E0-23AA-73C7-6CE1D293E18C}"/>
              </a:ext>
            </a:extLst>
          </p:cNvPr>
          <p:cNvSpPr>
            <a:spLocks noGrp="1"/>
          </p:cNvSpPr>
          <p:nvPr>
            <p:ph type="ftr" sz="quarter" idx="10"/>
          </p:nvPr>
        </p:nvSpPr>
        <p:spPr/>
        <p:txBody>
          <a:bodyPr/>
          <a:lstStyle/>
          <a:p>
            <a:r>
              <a:rPr lang="fr-CH"/>
              <a:t>©2023, Karl Aberer, EPFL-IC, Laboratoire de systèmes d'informations répartis </a:t>
            </a:r>
            <a:endParaRPr lang="en-GB" dirty="0"/>
          </a:p>
        </p:txBody>
      </p:sp>
    </p:spTree>
    <p:extLst>
      <p:ext uri="{BB962C8B-B14F-4D97-AF65-F5344CB8AC3E}">
        <p14:creationId xmlns:p14="http://schemas.microsoft.com/office/powerpoint/2010/main" val="15153962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en-GB" sz="2585" dirty="0"/>
              <a:t>Maintaining the order of document identifiers for vocabulary construction when partitioning the document collection is important </a:t>
            </a:r>
            <a:r>
              <a:rPr lang="en-US" altLang="en-US" sz="2585" dirty="0">
                <a:ea typeface="MS PGothic" charset="-128"/>
              </a:rPr>
              <a:t>...</a:t>
            </a:r>
          </a:p>
        </p:txBody>
      </p:sp>
      <p:sp>
        <p:nvSpPr>
          <p:cNvPr id="13314" name="TPAnswers"/>
          <p:cNvSpPr>
            <a:spLocks noGrp="1"/>
          </p:cNvSpPr>
          <p:nvPr>
            <p:ph idx="1"/>
            <p:custDataLst>
              <p:tags r:id="rId2"/>
            </p:custDataLst>
          </p:nvPr>
        </p:nvSpPr>
        <p:spPr>
          <a:xfrm>
            <a:off x="178777" y="2033152"/>
            <a:ext cx="8305800" cy="4111206"/>
          </a:xfrm>
        </p:spPr>
        <p:txBody>
          <a:bodyPr>
            <a:normAutofit/>
          </a:bodyPr>
          <a:lstStyle/>
          <a:p>
            <a:pPr marL="844083" lvl="1" indent="-422041">
              <a:buFont typeface="+mj-lt"/>
              <a:buAutoNum type="arabicPeriod"/>
            </a:pPr>
            <a:r>
              <a:rPr lang="en-GB" sz="2215" dirty="0"/>
              <a:t>in the index merging approach for single node machines</a:t>
            </a:r>
          </a:p>
          <a:p>
            <a:pPr marL="844083" lvl="1" indent="-422041">
              <a:buFont typeface="+mj-lt"/>
              <a:buAutoNum type="arabicPeriod"/>
            </a:pPr>
            <a:r>
              <a:rPr lang="en-GB" sz="2215" dirty="0"/>
              <a:t>in the map-reduce approach for parallel clusters</a:t>
            </a:r>
          </a:p>
          <a:p>
            <a:pPr marL="844083" lvl="1" indent="-422041">
              <a:buFont typeface="+mj-lt"/>
              <a:buAutoNum type="arabicPeriod"/>
            </a:pPr>
            <a:r>
              <a:rPr lang="en-GB" sz="2215" dirty="0"/>
              <a:t>in both</a:t>
            </a:r>
          </a:p>
          <a:p>
            <a:pPr marL="844083" lvl="1" indent="-422041">
              <a:buFont typeface="+mj-lt"/>
              <a:buAutoNum type="arabicPeriod"/>
            </a:pPr>
            <a:r>
              <a:rPr lang="en-GB" sz="2215" dirty="0"/>
              <a:t>in neither of the two</a:t>
            </a:r>
          </a:p>
        </p:txBody>
      </p:sp>
      <p:sp>
        <p:nvSpPr>
          <p:cNvPr id="2" name="Footer Placeholder 1">
            <a:extLst>
              <a:ext uri="{FF2B5EF4-FFF2-40B4-BE49-F238E27FC236}">
                <a16:creationId xmlns:a16="http://schemas.microsoft.com/office/drawing/2014/main" id="{B7B08DEA-D6C1-CA4C-9C03-6CF37FF7034A}"/>
              </a:ext>
            </a:extLst>
          </p:cNvPr>
          <p:cNvSpPr>
            <a:spLocks noGrp="1"/>
          </p:cNvSpPr>
          <p:nvPr>
            <p:ph type="ftr" sz="quarter" idx="10"/>
          </p:nvPr>
        </p:nvSpPr>
        <p:spPr/>
        <p:txBody>
          <a:bodyPr/>
          <a:lstStyle/>
          <a:p>
            <a:pPr>
              <a:defRPr/>
            </a:pPr>
            <a:r>
              <a:rPr lang="fr-CH"/>
              <a:t>©2023, Karl Aberer, EPFL-IC, Laboratoire de systèmes d'informations répartis </a:t>
            </a:r>
            <a:endParaRPr lang="en-GB"/>
          </a:p>
        </p:txBody>
      </p:sp>
      <p:pic>
        <p:nvPicPr>
          <p:cNvPr id="7" name="TPChart" hidden="1" title="Results Chart">
            <a:extLst>
              <a:ext uri="{FF2B5EF4-FFF2-40B4-BE49-F238E27FC236}">
                <a16:creationId xmlns:a16="http://schemas.microsoft.com/office/drawing/2014/main" id="{DAA773FB-3ADB-5B45-97CB-D745009F53A7}"/>
              </a:ext>
            </a:extLst>
          </p:cNvPr>
          <p:cNvPicPr>
            <a:picLocks/>
          </p:cNvPicPr>
          <p:nvPr>
            <p:custDataLst>
              <p:tags r:id="rId3"/>
            </p:custDataLst>
          </p:nvPr>
        </p:nvPicPr>
        <p:blipFill>
          <a:blip r:embed="rId6">
            <a:extLst>
              <a:ext uri="{28A0092B-C50C-407E-A947-70E740481C1C}">
                <a14:useLocalDpi xmlns:a14="http://schemas.microsoft.com/office/drawing/2010/main" val="0"/>
              </a:ext>
            </a:extLst>
          </a:blip>
          <a:stretch>
            <a:fillRect/>
          </a:stretch>
        </p:blipFill>
        <p:spPr>
          <a:xfrm>
            <a:off x="4513384" y="1740877"/>
            <a:ext cx="4220308" cy="4747846"/>
          </a:xfrm>
          <a:prstGeom prst="rect">
            <a:avLst/>
          </a:prstGeom>
        </p:spPr>
      </p:pic>
    </p:spTree>
    <p:custDataLst>
      <p:tags r:id="rId1"/>
    </p:custDataLst>
    <p:extLst>
      <p:ext uri="{BB962C8B-B14F-4D97-AF65-F5344CB8AC3E}">
        <p14:creationId xmlns:p14="http://schemas.microsoft.com/office/powerpoint/2010/main" val="14802339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p:txBody>
          <a:bodyPr/>
          <a:lstStyle/>
          <a:p>
            <a:r>
              <a:rPr lang="en-US" dirty="0">
                <a:latin typeface="Calibri" charset="0"/>
                <a:ea typeface="MS PGothic" charset="0"/>
              </a:rPr>
              <a:t>5.1.3 Link Indexing</a:t>
            </a:r>
            <a:endParaRPr lang="en-US" sz="2800" dirty="0">
              <a:latin typeface="Calibri" charset="0"/>
              <a:ea typeface="MS PGothic" charset="0"/>
            </a:endParaRPr>
          </a:p>
        </p:txBody>
      </p:sp>
      <p:sp>
        <p:nvSpPr>
          <p:cNvPr id="32770" name="Rectangle 3"/>
          <p:cNvSpPr>
            <a:spLocks noGrp="1" noChangeArrowheads="1"/>
          </p:cNvSpPr>
          <p:nvPr>
            <p:ph type="body" idx="1"/>
          </p:nvPr>
        </p:nvSpPr>
        <p:spPr>
          <a:xfrm>
            <a:off x="304800" y="1484784"/>
            <a:ext cx="8610600" cy="4876800"/>
          </a:xfrm>
        </p:spPr>
        <p:txBody>
          <a:bodyPr/>
          <a:lstStyle/>
          <a:p>
            <a:pPr eaLnBrk="1" hangingPunct="1"/>
            <a:r>
              <a:rPr lang="en-US" sz="2800" dirty="0">
                <a:latin typeface="Calibri" charset="0"/>
                <a:ea typeface="MS PGothic" charset="0"/>
              </a:rPr>
              <a:t>Connectivity Server: support for fast queries on the web graph</a:t>
            </a:r>
          </a:p>
          <a:p>
            <a:pPr lvl="1" eaLnBrk="1" hangingPunct="1"/>
            <a:r>
              <a:rPr lang="en-US" sz="2400" dirty="0">
                <a:latin typeface="Calibri" charset="0"/>
                <a:ea typeface="MS PGothic" charset="0"/>
              </a:rPr>
              <a:t>Which URLs point to a given URL?</a:t>
            </a:r>
          </a:p>
          <a:p>
            <a:pPr lvl="1" eaLnBrk="1" hangingPunct="1"/>
            <a:r>
              <a:rPr lang="en-US" sz="2400" dirty="0">
                <a:latin typeface="Calibri" charset="0"/>
                <a:ea typeface="MS PGothic" charset="0"/>
              </a:rPr>
              <a:t>Which URLs does a given URL point to?</a:t>
            </a:r>
          </a:p>
          <a:p>
            <a:pPr eaLnBrk="1" hangingPunct="1">
              <a:buFont typeface="Wingdings" charset="0"/>
              <a:buNone/>
            </a:pPr>
            <a:r>
              <a:rPr lang="en-US" sz="2800" dirty="0">
                <a:latin typeface="Calibri" charset="0"/>
                <a:ea typeface="MS PGothic" charset="0"/>
              </a:rPr>
              <a:t>Stores mappings in memory from</a:t>
            </a:r>
          </a:p>
          <a:p>
            <a:pPr lvl="1"/>
            <a:r>
              <a:rPr lang="en-US" sz="2400" dirty="0">
                <a:latin typeface="Calibri" charset="0"/>
                <a:ea typeface="MS PGothic" charset="0"/>
              </a:rPr>
              <a:t>URL to </a:t>
            </a:r>
            <a:r>
              <a:rPr lang="en-US" sz="2400" dirty="0" err="1">
                <a:latin typeface="Calibri" charset="0"/>
                <a:ea typeface="MS PGothic" charset="0"/>
              </a:rPr>
              <a:t>outlinks</a:t>
            </a:r>
            <a:r>
              <a:rPr lang="en-US" sz="2400" dirty="0">
                <a:latin typeface="Calibri" charset="0"/>
                <a:ea typeface="MS PGothic" charset="0"/>
              </a:rPr>
              <a:t>, URL to </a:t>
            </a:r>
            <a:r>
              <a:rPr lang="en-US" sz="2400" dirty="0" err="1">
                <a:latin typeface="Calibri" charset="0"/>
                <a:ea typeface="MS PGothic" charset="0"/>
              </a:rPr>
              <a:t>inlinks</a:t>
            </a:r>
            <a:endParaRPr lang="en-US" sz="2400" dirty="0">
              <a:latin typeface="Calibri" charset="0"/>
              <a:ea typeface="MS PGothic" charset="0"/>
            </a:endParaRPr>
          </a:p>
          <a:p>
            <a:pPr eaLnBrk="1" hangingPunct="1"/>
            <a:r>
              <a:rPr lang="en-US" sz="2800" dirty="0">
                <a:latin typeface="Calibri" charset="0"/>
                <a:ea typeface="MS PGothic" charset="0"/>
              </a:rPr>
              <a:t>Applications</a:t>
            </a:r>
          </a:p>
          <a:p>
            <a:pPr lvl="1" eaLnBrk="1" hangingPunct="1"/>
            <a:r>
              <a:rPr lang="en-US" sz="2400" dirty="0">
                <a:latin typeface="Calibri" charset="0"/>
                <a:ea typeface="MS PGothic" charset="0"/>
              </a:rPr>
              <a:t>Link analysis (PageRank, HITS)</a:t>
            </a:r>
          </a:p>
          <a:p>
            <a:pPr lvl="1"/>
            <a:r>
              <a:rPr lang="en-US" sz="2400" dirty="0">
                <a:latin typeface="Calibri" charset="0"/>
                <a:ea typeface="MS PGothic" charset="0"/>
              </a:rPr>
              <a:t>Web graph analysis</a:t>
            </a:r>
          </a:p>
          <a:p>
            <a:pPr lvl="1"/>
            <a:r>
              <a:rPr lang="en-US" sz="2400" dirty="0">
                <a:latin typeface="Calibri" charset="0"/>
                <a:ea typeface="MS PGothic" charset="0"/>
              </a:rPr>
              <a:t>Web crawl control: crawl optimization</a:t>
            </a:r>
          </a:p>
        </p:txBody>
      </p:sp>
      <p:sp>
        <p:nvSpPr>
          <p:cNvPr id="32771" name="TextBox 4"/>
          <p:cNvSpPr txBox="1">
            <a:spLocks noChangeArrowheads="1"/>
          </p:cNvSpPr>
          <p:nvPr/>
        </p:nvSpPr>
        <p:spPr bwMode="auto">
          <a:xfrm>
            <a:off x="7620000" y="-33338"/>
            <a:ext cx="1101725"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MS PGothic" charset="0"/>
                <a:cs typeface="MS PGothic" charset="0"/>
              </a:defRPr>
            </a:lvl1pPr>
            <a:lvl2pPr marL="742950" indent="-285750" eaLnBrk="0" hangingPunct="0">
              <a:defRPr sz="2400">
                <a:solidFill>
                  <a:schemeClr val="tx1"/>
                </a:solidFill>
                <a:latin typeface="Lucida Sans" charset="0"/>
                <a:ea typeface="MS PGothic" charset="0"/>
                <a:cs typeface="MS PGothic" charset="0"/>
              </a:defRPr>
            </a:lvl2pPr>
            <a:lvl3pPr marL="1143000" indent="-228600" eaLnBrk="0" hangingPunct="0">
              <a:defRPr sz="2400">
                <a:solidFill>
                  <a:schemeClr val="tx1"/>
                </a:solidFill>
                <a:latin typeface="Lucida Sans" charset="0"/>
                <a:ea typeface="MS PGothic" charset="0"/>
                <a:cs typeface="MS PGothic" charset="0"/>
              </a:defRPr>
            </a:lvl3pPr>
            <a:lvl4pPr marL="1600200" indent="-228600" eaLnBrk="0" hangingPunct="0">
              <a:defRPr sz="2400">
                <a:solidFill>
                  <a:schemeClr val="tx1"/>
                </a:solidFill>
                <a:latin typeface="Lucida Sans" charset="0"/>
                <a:ea typeface="MS PGothic" charset="0"/>
                <a:cs typeface="MS PGothic" charset="0"/>
              </a:defRPr>
            </a:lvl4pPr>
            <a:lvl5pPr marL="2057400" indent="-228600" eaLnBrk="0" hangingPunct="0">
              <a:defRPr sz="2400">
                <a:solidFill>
                  <a:schemeClr val="tx1"/>
                </a:solidFill>
                <a:latin typeface="Lucida San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Lucida San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Lucida San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Lucida San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Lucida Sans" charset="0"/>
                <a:ea typeface="MS PGothic" charset="0"/>
                <a:cs typeface="MS PGothic" charset="0"/>
              </a:defRPr>
            </a:lvl9pPr>
          </a:lstStyle>
          <a:p>
            <a:pPr eaLnBrk="1" hangingPunct="1"/>
            <a:r>
              <a:rPr lang="en-US" sz="1600">
                <a:solidFill>
                  <a:srgbClr val="FBFCFF"/>
                </a:solidFill>
              </a:rPr>
              <a:t>Sec. 20.4</a:t>
            </a:r>
          </a:p>
        </p:txBody>
      </p:sp>
      <p:sp>
        <p:nvSpPr>
          <p:cNvPr id="2" name="Footer Placeholder 1"/>
          <p:cNvSpPr>
            <a:spLocks noGrp="1"/>
          </p:cNvSpPr>
          <p:nvPr>
            <p:ph type="ftr" sz="quarter" idx="10"/>
          </p:nvPr>
        </p:nvSpPr>
        <p:spPr/>
        <p:txBody>
          <a:bodyPr/>
          <a:lstStyle/>
          <a:p>
            <a:r>
              <a:rPr lang="fr-CH"/>
              <a:t>©2023, Karl Aberer, EPFL-IC, Laboratoire de systèmes d'informations répartis </a:t>
            </a:r>
            <a:endParaRPr lang="en-GB" dirty="0"/>
          </a:p>
        </p:txBody>
      </p:sp>
    </p:spTree>
    <p:extLst>
      <p:ext uri="{BB962C8B-B14F-4D97-AF65-F5344CB8AC3E}">
        <p14:creationId xmlns:p14="http://schemas.microsoft.com/office/powerpoint/2010/main" val="9224286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title"/>
          </p:nvPr>
        </p:nvSpPr>
        <p:spPr/>
        <p:txBody>
          <a:bodyPr/>
          <a:lstStyle/>
          <a:p>
            <a:pPr eaLnBrk="1" hangingPunct="1"/>
            <a:r>
              <a:rPr lang="en-US" dirty="0">
                <a:latin typeface="Calibri" charset="0"/>
                <a:ea typeface="MS PGothic" charset="0"/>
              </a:rPr>
              <a:t>Adjacency Lists</a:t>
            </a:r>
          </a:p>
        </p:txBody>
      </p:sp>
      <p:sp>
        <p:nvSpPr>
          <p:cNvPr id="34818" name="Rectangle 3"/>
          <p:cNvSpPr>
            <a:spLocks noGrp="1" noChangeArrowheads="1"/>
          </p:cNvSpPr>
          <p:nvPr>
            <p:ph type="body" idx="1"/>
          </p:nvPr>
        </p:nvSpPr>
        <p:spPr/>
        <p:txBody>
          <a:bodyPr/>
          <a:lstStyle/>
          <a:p>
            <a:pPr eaLnBrk="1" hangingPunct="1"/>
            <a:r>
              <a:rPr lang="en-US" sz="2800" dirty="0">
                <a:latin typeface="Calibri" charset="0"/>
                <a:ea typeface="MS PGothic" charset="0"/>
              </a:rPr>
              <a:t>The set of URLs a node is pointing to (or pointed to) sorted in </a:t>
            </a:r>
            <a:r>
              <a:rPr lang="en-US" sz="2800" i="1" dirty="0">
                <a:latin typeface="Calibri" charset="0"/>
                <a:ea typeface="MS PGothic" charset="0"/>
              </a:rPr>
              <a:t>lexicographical order</a:t>
            </a:r>
          </a:p>
          <a:p>
            <a:endParaRPr lang="en-US" sz="2800" i="1" dirty="0">
              <a:latin typeface="Calibri" charset="0"/>
              <a:ea typeface="MS PGothic" charset="0"/>
            </a:endParaRPr>
          </a:p>
          <a:p>
            <a:r>
              <a:rPr lang="en-US" sz="2800" i="1" dirty="0">
                <a:latin typeface="Calibri" charset="0"/>
                <a:ea typeface="MS PGothic" charset="0"/>
              </a:rPr>
              <a:t>Example: </a:t>
            </a:r>
            <a:r>
              <a:rPr lang="en-US" sz="2800" dirty="0">
                <a:latin typeface="Calibri" charset="0"/>
                <a:ea typeface="MS PGothic" charset="0"/>
              </a:rPr>
              <a:t>outgoing links from </a:t>
            </a:r>
            <a:r>
              <a:rPr lang="en-US" sz="2800" b="1" dirty="0">
                <a:latin typeface="Calibri" charset="0"/>
                <a:ea typeface="MS PGothic" charset="0"/>
                <a:hlinkClick r:id="rId3"/>
              </a:rPr>
              <a:t>www.epfl.ch</a:t>
            </a:r>
            <a:endParaRPr lang="en-US" sz="2800" b="1" dirty="0">
              <a:latin typeface="Calibri" charset="0"/>
              <a:ea typeface="MS PGothic" charset="0"/>
            </a:endParaRPr>
          </a:p>
          <a:p>
            <a:endParaRPr lang="en-US" sz="2800" b="1" i="1" dirty="0">
              <a:latin typeface="Calibri" charset="0"/>
              <a:ea typeface="MS PGothic" charset="0"/>
            </a:endParaRPr>
          </a:p>
          <a:p>
            <a:pPr marL="457200" lvl="1" indent="0">
              <a:buNone/>
            </a:pPr>
            <a:r>
              <a:rPr lang="en-US" sz="1600" dirty="0">
                <a:hlinkClick r:id="rId4"/>
              </a:rPr>
              <a:t>actu.epfl.ch/feeds/rss/mediacom/en/</a:t>
            </a:r>
            <a:endParaRPr lang="en-US" sz="1600" dirty="0"/>
          </a:p>
          <a:p>
            <a:pPr marL="457200" lvl="1" indent="0">
              <a:buNone/>
            </a:pPr>
            <a:r>
              <a:rPr lang="en-US" sz="1600" dirty="0">
                <a:hlinkClick r:id="rId5"/>
              </a:rPr>
              <a:t>bachelor.epfl.ch/studies</a:t>
            </a:r>
            <a:endParaRPr lang="en-US" sz="1600" dirty="0"/>
          </a:p>
          <a:p>
            <a:pPr marL="457200" lvl="1" indent="0">
              <a:buNone/>
            </a:pPr>
            <a:r>
              <a:rPr lang="en-US" sz="1600" dirty="0">
                <a:hlinkClick r:id="rId6"/>
              </a:rPr>
              <a:t>futuretudiant.epfl.ch/en</a:t>
            </a:r>
            <a:endParaRPr lang="en-US" sz="1600" dirty="0"/>
          </a:p>
          <a:p>
            <a:pPr marL="457200" lvl="1" indent="0">
              <a:buNone/>
            </a:pPr>
            <a:r>
              <a:rPr lang="en-US" sz="1600" dirty="0">
                <a:hlinkClick r:id="rId7"/>
              </a:rPr>
              <a:t>futuretudiant.epfl.ch/mobility</a:t>
            </a:r>
            <a:endParaRPr lang="en-US" sz="1600" dirty="0"/>
          </a:p>
          <a:p>
            <a:pPr marL="457200" lvl="1" indent="0">
              <a:buNone/>
            </a:pPr>
            <a:r>
              <a:rPr lang="en-US" sz="1600" dirty="0">
                <a:hlinkClick r:id="rId8"/>
              </a:rPr>
              <a:t>master.epfl.ch/page-94489-en.html</a:t>
            </a:r>
            <a:endParaRPr lang="en-US" sz="1600" dirty="0"/>
          </a:p>
          <a:p>
            <a:pPr marL="457200" lvl="1" indent="0">
              <a:buNone/>
            </a:pPr>
            <a:r>
              <a:rPr lang="en-US" sz="1600" dirty="0">
                <a:hlinkClick r:id="rId9"/>
              </a:rPr>
              <a:t>phd.epfl.ch/home</a:t>
            </a:r>
            <a:endParaRPr lang="en-US" sz="1600" dirty="0"/>
          </a:p>
          <a:p>
            <a:pPr marL="457200" lvl="1" indent="0">
              <a:buNone/>
            </a:pPr>
            <a:r>
              <a:rPr lang="en-US" sz="1600" dirty="0">
                <a:hlinkClick r:id="rId10"/>
              </a:rPr>
              <a:t>www.epfl.ch/navigate.en.shtml</a:t>
            </a:r>
            <a:endParaRPr lang="en-US" sz="1600" dirty="0"/>
          </a:p>
          <a:p>
            <a:endParaRPr lang="en-US" sz="2800" i="1" dirty="0">
              <a:latin typeface="Calibri" charset="0"/>
              <a:ea typeface="MS PGothic" charset="0"/>
            </a:endParaRPr>
          </a:p>
          <a:p>
            <a:endParaRPr lang="en-US" sz="2800" i="1" dirty="0">
              <a:latin typeface="Calibri" charset="0"/>
              <a:ea typeface="MS PGothic" charset="0"/>
            </a:endParaRPr>
          </a:p>
          <a:p>
            <a:endParaRPr lang="en-US" sz="2800" i="1" dirty="0">
              <a:latin typeface="Calibri" charset="0"/>
              <a:ea typeface="MS PGothic" charset="0"/>
            </a:endParaRPr>
          </a:p>
          <a:p>
            <a:endParaRPr lang="en-US" sz="2800" i="1" dirty="0">
              <a:latin typeface="Calibri" charset="0"/>
              <a:ea typeface="MS PGothic" charset="0"/>
            </a:endParaRPr>
          </a:p>
          <a:p>
            <a:endParaRPr lang="en-US" sz="2800" i="1" dirty="0">
              <a:latin typeface="Calibri" charset="0"/>
              <a:ea typeface="MS PGothic" charset="0"/>
            </a:endParaRPr>
          </a:p>
          <a:p>
            <a:endParaRPr lang="en-US" sz="2800" i="1" dirty="0">
              <a:latin typeface="Calibri" charset="0"/>
              <a:ea typeface="MS PGothic" charset="0"/>
            </a:endParaRPr>
          </a:p>
          <a:p>
            <a:pPr eaLnBrk="1" hangingPunct="1"/>
            <a:endParaRPr lang="en-US" sz="2800" dirty="0">
              <a:latin typeface="Calibri" charset="0"/>
              <a:ea typeface="MS PGothic" charset="0"/>
            </a:endParaRPr>
          </a:p>
          <a:p>
            <a:pPr eaLnBrk="1" hangingPunct="1"/>
            <a:endParaRPr lang="en-US" sz="2800" dirty="0">
              <a:latin typeface="Calibri" charset="0"/>
              <a:ea typeface="MS PGothic" charset="0"/>
            </a:endParaRPr>
          </a:p>
          <a:p>
            <a:pPr eaLnBrk="1" hangingPunct="1"/>
            <a:endParaRPr lang="en-US" sz="2800" dirty="0">
              <a:latin typeface="Calibri" charset="0"/>
              <a:ea typeface="MS PGothic" charset="0"/>
            </a:endParaRPr>
          </a:p>
        </p:txBody>
      </p:sp>
      <p:sp>
        <p:nvSpPr>
          <p:cNvPr id="34819" name="TextBox 4"/>
          <p:cNvSpPr txBox="1">
            <a:spLocks noChangeArrowheads="1"/>
          </p:cNvSpPr>
          <p:nvPr/>
        </p:nvSpPr>
        <p:spPr bwMode="auto">
          <a:xfrm>
            <a:off x="7620000" y="-33338"/>
            <a:ext cx="1101725"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MS PGothic" charset="0"/>
                <a:cs typeface="MS PGothic" charset="0"/>
              </a:defRPr>
            </a:lvl1pPr>
            <a:lvl2pPr marL="742950" indent="-285750" eaLnBrk="0" hangingPunct="0">
              <a:defRPr sz="2400">
                <a:solidFill>
                  <a:schemeClr val="tx1"/>
                </a:solidFill>
                <a:latin typeface="Lucida Sans" charset="0"/>
                <a:ea typeface="MS PGothic" charset="0"/>
                <a:cs typeface="MS PGothic" charset="0"/>
              </a:defRPr>
            </a:lvl2pPr>
            <a:lvl3pPr marL="1143000" indent="-228600" eaLnBrk="0" hangingPunct="0">
              <a:defRPr sz="2400">
                <a:solidFill>
                  <a:schemeClr val="tx1"/>
                </a:solidFill>
                <a:latin typeface="Lucida Sans" charset="0"/>
                <a:ea typeface="MS PGothic" charset="0"/>
                <a:cs typeface="MS PGothic" charset="0"/>
              </a:defRPr>
            </a:lvl3pPr>
            <a:lvl4pPr marL="1600200" indent="-228600" eaLnBrk="0" hangingPunct="0">
              <a:defRPr sz="2400">
                <a:solidFill>
                  <a:schemeClr val="tx1"/>
                </a:solidFill>
                <a:latin typeface="Lucida Sans" charset="0"/>
                <a:ea typeface="MS PGothic" charset="0"/>
                <a:cs typeface="MS PGothic" charset="0"/>
              </a:defRPr>
            </a:lvl4pPr>
            <a:lvl5pPr marL="2057400" indent="-228600" eaLnBrk="0" hangingPunct="0">
              <a:defRPr sz="2400">
                <a:solidFill>
                  <a:schemeClr val="tx1"/>
                </a:solidFill>
                <a:latin typeface="Lucida San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Lucida San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Lucida San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Lucida San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Lucida Sans" charset="0"/>
                <a:ea typeface="MS PGothic" charset="0"/>
                <a:cs typeface="MS PGothic" charset="0"/>
              </a:defRPr>
            </a:lvl9pPr>
          </a:lstStyle>
          <a:p>
            <a:pPr eaLnBrk="1" hangingPunct="1"/>
            <a:r>
              <a:rPr lang="en-US" sz="1600">
                <a:solidFill>
                  <a:srgbClr val="FBFCFF"/>
                </a:solidFill>
              </a:rPr>
              <a:t>Sec. 20.4</a:t>
            </a:r>
          </a:p>
        </p:txBody>
      </p:sp>
      <p:sp>
        <p:nvSpPr>
          <p:cNvPr id="3" name="Footer Placeholder 2"/>
          <p:cNvSpPr>
            <a:spLocks noGrp="1"/>
          </p:cNvSpPr>
          <p:nvPr>
            <p:ph type="ftr" sz="quarter" idx="10"/>
          </p:nvPr>
        </p:nvSpPr>
        <p:spPr/>
        <p:txBody>
          <a:bodyPr/>
          <a:lstStyle/>
          <a:p>
            <a:r>
              <a:rPr lang="fr-CH"/>
              <a:t>©2023, Karl Aberer, EPFL-IC, Laboratoire de systèmes d'informations répartis </a:t>
            </a:r>
            <a:endParaRPr lang="en-GB" dirty="0"/>
          </a:p>
        </p:txBody>
      </p:sp>
    </p:spTree>
    <p:extLst>
      <p:ext uri="{BB962C8B-B14F-4D97-AF65-F5344CB8AC3E}">
        <p14:creationId xmlns:p14="http://schemas.microsoft.com/office/powerpoint/2010/main" val="6885421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Representation of Adjacency Lists</a:t>
            </a:r>
          </a:p>
        </p:txBody>
      </p:sp>
      <p:sp>
        <p:nvSpPr>
          <p:cNvPr id="3" name="Content Placeholder 2"/>
          <p:cNvSpPr>
            <a:spLocks noGrp="1"/>
          </p:cNvSpPr>
          <p:nvPr>
            <p:ph idx="1"/>
          </p:nvPr>
        </p:nvSpPr>
        <p:spPr>
          <a:xfrm>
            <a:off x="179388" y="1341438"/>
            <a:ext cx="8713092" cy="5029200"/>
          </a:xfrm>
        </p:spPr>
        <p:txBody>
          <a:bodyPr/>
          <a:lstStyle/>
          <a:p>
            <a:pPr eaLnBrk="1" hangingPunct="1"/>
            <a:r>
              <a:rPr lang="en-US" dirty="0">
                <a:latin typeface="Calibri" charset="0"/>
                <a:ea typeface="MS PGothic" charset="0"/>
              </a:rPr>
              <a:t>Assume each URL represented by an integer</a:t>
            </a:r>
          </a:p>
          <a:p>
            <a:pPr lvl="1">
              <a:buFont typeface="Arial" charset="0"/>
              <a:buChar char="–"/>
            </a:pPr>
            <a:r>
              <a:rPr lang="en-US" sz="2400" dirty="0">
                <a:latin typeface="Calibri" charset="0"/>
                <a:ea typeface="MS PGothic" charset="0"/>
              </a:rPr>
              <a:t>For a 50 billion page web, we need 36 bits per node</a:t>
            </a:r>
          </a:p>
          <a:p>
            <a:pPr lvl="1">
              <a:buFont typeface="Arial" charset="0"/>
              <a:buChar char="–"/>
            </a:pPr>
            <a:r>
              <a:rPr lang="en-US" sz="2400" dirty="0">
                <a:latin typeface="Calibri" charset="0"/>
                <a:ea typeface="MS PGothic" charset="0"/>
              </a:rPr>
              <a:t>Naively, this demands 72 bits to represent each hyperlink (source and destination node); on average 10 links per page</a:t>
            </a:r>
          </a:p>
          <a:p>
            <a:pPr lvl="1">
              <a:buFont typeface="Arial" charset="0"/>
              <a:buChar char="–"/>
            </a:pPr>
            <a:r>
              <a:rPr lang="en-US" sz="2400" dirty="0">
                <a:latin typeface="Calibri" charset="0"/>
                <a:ea typeface="MS PGothic" charset="0"/>
              </a:rPr>
              <a:t>For the current Web: 4.5 TB</a:t>
            </a:r>
          </a:p>
          <a:p>
            <a:pPr lvl="1">
              <a:buFont typeface="Arial" charset="0"/>
              <a:buChar char="–"/>
            </a:pPr>
            <a:r>
              <a:rPr lang="en-US" sz="2400" dirty="0">
                <a:latin typeface="Calibri" charset="0"/>
                <a:ea typeface="MS PGothic" charset="0"/>
              </a:rPr>
              <a:t>Can we do better (for main memory storage)?</a:t>
            </a:r>
          </a:p>
          <a:p>
            <a:endParaRPr lang="en-US" dirty="0"/>
          </a:p>
          <a:p>
            <a:endParaRPr lang="en-US" dirty="0"/>
          </a:p>
        </p:txBody>
      </p:sp>
      <p:sp>
        <p:nvSpPr>
          <p:cNvPr id="4" name="Footer Placeholder 3"/>
          <p:cNvSpPr>
            <a:spLocks noGrp="1"/>
          </p:cNvSpPr>
          <p:nvPr>
            <p:ph type="ftr" sz="quarter" idx="10"/>
          </p:nvPr>
        </p:nvSpPr>
        <p:spPr/>
        <p:txBody>
          <a:bodyPr/>
          <a:lstStyle/>
          <a:p>
            <a:r>
              <a:rPr lang="fr-CH"/>
              <a:t>©2023, Karl Aberer, EPFL-IC, Laboratoire de systèmes d'informations répartis </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9672" y="4114726"/>
            <a:ext cx="5553014" cy="2255912"/>
          </a:xfrm>
          <a:prstGeom prst="rect">
            <a:avLst/>
          </a:prstGeom>
        </p:spPr>
      </p:pic>
    </p:spTree>
    <p:extLst>
      <p:ext uri="{BB962C8B-B14F-4D97-AF65-F5344CB8AC3E}">
        <p14:creationId xmlns:p14="http://schemas.microsoft.com/office/powerpoint/2010/main" val="25294368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MS PGothic" charset="0"/>
              </a:rPr>
              <a:t>Properties of </a:t>
            </a:r>
            <a:r>
              <a:rPr lang="en-US" dirty="0"/>
              <a:t>Adjacency Lists</a:t>
            </a:r>
          </a:p>
        </p:txBody>
      </p:sp>
      <p:sp>
        <p:nvSpPr>
          <p:cNvPr id="3" name="Content Placeholder 2"/>
          <p:cNvSpPr>
            <a:spLocks noGrp="1"/>
          </p:cNvSpPr>
          <p:nvPr>
            <p:ph idx="1"/>
          </p:nvPr>
        </p:nvSpPr>
        <p:spPr/>
        <p:txBody>
          <a:bodyPr/>
          <a:lstStyle/>
          <a:p>
            <a:r>
              <a:rPr lang="en-US" dirty="0"/>
              <a:t>Locality (within lists)</a:t>
            </a:r>
          </a:p>
          <a:p>
            <a:pPr lvl="1"/>
            <a:r>
              <a:rPr lang="en-US" sz="2400" dirty="0"/>
              <a:t>Most links contained in a page are navigational, thus their indices are close in lexicographical order</a:t>
            </a:r>
          </a:p>
          <a:p>
            <a:pPr lvl="2"/>
            <a:r>
              <a:rPr lang="en-US" sz="2000" dirty="0"/>
              <a:t>e.g., </a:t>
            </a:r>
            <a:r>
              <a:rPr lang="en-US" sz="2000" b="1" dirty="0">
                <a:latin typeface="Calibri" charset="0"/>
                <a:ea typeface="MS PGothic" charset="0"/>
                <a:hlinkClick r:id="rId3"/>
              </a:rPr>
              <a:t>www.epfl.ch</a:t>
            </a:r>
            <a:r>
              <a:rPr lang="en-US" sz="2000" b="1" dirty="0">
                <a:latin typeface="Calibri" charset="0"/>
                <a:ea typeface="MS PGothic" charset="0"/>
              </a:rPr>
              <a:t> </a:t>
            </a:r>
            <a:r>
              <a:rPr lang="en-US" sz="2000" dirty="0">
                <a:latin typeface="Calibri" charset="0"/>
                <a:ea typeface="MS PGothic" charset="0"/>
              </a:rPr>
              <a:t>contains the links </a:t>
            </a:r>
            <a:r>
              <a:rPr lang="en-US" sz="2000" dirty="0">
                <a:hlinkClick r:id="rId4"/>
              </a:rPr>
              <a:t>futuretudiant.epfl.ch/en</a:t>
            </a:r>
            <a:r>
              <a:rPr lang="en-US" sz="2000" dirty="0"/>
              <a:t> and </a:t>
            </a:r>
            <a:r>
              <a:rPr lang="en-US" sz="2000" dirty="0">
                <a:hlinkClick r:id="rId5"/>
              </a:rPr>
              <a:t>futuretudiant.epfl.ch/mobility</a:t>
            </a:r>
            <a:endParaRPr lang="en-US" sz="2000" dirty="0">
              <a:latin typeface="Calibri" charset="0"/>
              <a:ea typeface="MS PGothic" charset="0"/>
            </a:endParaRPr>
          </a:p>
          <a:p>
            <a:r>
              <a:rPr lang="en-US" dirty="0">
                <a:latin typeface="Calibri" charset="0"/>
                <a:ea typeface="MS PGothic" charset="0"/>
              </a:rPr>
              <a:t>Similarity (between lists)</a:t>
            </a:r>
          </a:p>
          <a:p>
            <a:pPr lvl="1"/>
            <a:r>
              <a:rPr lang="en-US" sz="2400" dirty="0"/>
              <a:t>Observation 1: Either two lists have almost nothing in common, or they share large numbers of links</a:t>
            </a:r>
          </a:p>
          <a:p>
            <a:pPr lvl="1"/>
            <a:r>
              <a:rPr lang="en-US" sz="2400" dirty="0"/>
              <a:t>Observation 2: Pages that occur close to each other in lexicographic order tend to have similar lists</a:t>
            </a:r>
          </a:p>
          <a:p>
            <a:pPr lvl="2"/>
            <a:r>
              <a:rPr lang="en-US" sz="2000" dirty="0"/>
              <a:t>e.g., </a:t>
            </a:r>
            <a:r>
              <a:rPr lang="en-US" sz="2000" dirty="0">
                <a:hlinkClick r:id="rId4"/>
              </a:rPr>
              <a:t>futuretudiant.epfl.ch/en</a:t>
            </a:r>
            <a:r>
              <a:rPr lang="en-US" sz="2000" dirty="0"/>
              <a:t> and </a:t>
            </a:r>
            <a:r>
              <a:rPr lang="en-US" sz="2000" dirty="0">
                <a:hlinkClick r:id="rId5"/>
              </a:rPr>
              <a:t>futuretudiant.epfl.ch/mobility</a:t>
            </a:r>
            <a:r>
              <a:rPr lang="en-US" sz="2000" dirty="0"/>
              <a:t> share many links</a:t>
            </a:r>
            <a:endParaRPr lang="en-US" sz="2000" dirty="0">
              <a:latin typeface="Calibri" charset="0"/>
              <a:ea typeface="MS PGothic" charset="0"/>
            </a:endParaRPr>
          </a:p>
          <a:p>
            <a:pPr lvl="1"/>
            <a:endParaRPr lang="en-US" sz="2400" dirty="0"/>
          </a:p>
          <a:p>
            <a:pPr lvl="1"/>
            <a:endParaRPr lang="en-US" sz="2400" dirty="0"/>
          </a:p>
          <a:p>
            <a:endParaRPr lang="en-US" sz="2800" dirty="0"/>
          </a:p>
        </p:txBody>
      </p:sp>
      <p:sp>
        <p:nvSpPr>
          <p:cNvPr id="4" name="Footer Placeholder 3"/>
          <p:cNvSpPr>
            <a:spLocks noGrp="1"/>
          </p:cNvSpPr>
          <p:nvPr>
            <p:ph type="ftr" sz="quarter" idx="10"/>
          </p:nvPr>
        </p:nvSpPr>
        <p:spPr/>
        <p:txBody>
          <a:bodyPr/>
          <a:lstStyle/>
          <a:p>
            <a:r>
              <a:rPr lang="fr-CH"/>
              <a:t>©2023, Karl Aberer, EPFL-IC, Laboratoire de systèmes d'informations répartis </a:t>
            </a:r>
            <a:endParaRPr lang="en-GB" dirty="0"/>
          </a:p>
        </p:txBody>
      </p:sp>
    </p:spTree>
    <p:extLst>
      <p:ext uri="{BB962C8B-B14F-4D97-AF65-F5344CB8AC3E}">
        <p14:creationId xmlns:p14="http://schemas.microsoft.com/office/powerpoint/2010/main" val="5389366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Exploiting Locality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Use Gap Encoding (as in inverted files)</a:t>
                </a:r>
              </a:p>
              <a:p>
                <a:pPr lvl="1">
                  <a:buFont typeface="Arial" charset="0"/>
                  <a:buChar char="–"/>
                </a:pPr>
                <a:r>
                  <a:rPr lang="en-US" sz="2400" dirty="0"/>
                  <a:t>For node </a:t>
                </a:r>
                <a14:m>
                  <m:oMath xmlns:m="http://schemas.openxmlformats.org/officeDocument/2006/math">
                    <m:r>
                      <a:rPr lang="en-US" sz="2400" i="1" dirty="0" smtClean="0">
                        <a:latin typeface="Cambria Math" panose="02040503050406030204" pitchFamily="18" charset="0"/>
                      </a:rPr>
                      <m:t>𝑥</m:t>
                    </m:r>
                  </m:oMath>
                </a14:m>
                <a:r>
                  <a:rPr lang="en-US" sz="2400" dirty="0"/>
                  <a:t>, </a:t>
                </a:r>
                <a14:m>
                  <m:oMath xmlns:m="http://schemas.openxmlformats.org/officeDocument/2006/math">
                    <m:r>
                      <a:rPr lang="en-US" sz="2400" i="1" dirty="0" smtClean="0">
                        <a:latin typeface="Cambria Math" panose="02040503050406030204" pitchFamily="18" charset="0"/>
                      </a:rPr>
                      <m:t>𝑆</m:t>
                    </m:r>
                    <m:r>
                      <a:rPr lang="en-US" sz="2400" i="1" dirty="0">
                        <a:latin typeface="Cambria Math" panose="02040503050406030204" pitchFamily="18" charset="0"/>
                      </a:rPr>
                      <m:t>(</m:t>
                    </m:r>
                    <m:r>
                      <a:rPr lang="en-US" sz="2400" i="1" dirty="0">
                        <a:latin typeface="Cambria Math" panose="02040503050406030204" pitchFamily="18" charset="0"/>
                      </a:rPr>
                      <m:t>𝑥</m:t>
                    </m:r>
                    <m:r>
                      <a:rPr lang="en-US" sz="2400" i="1" dirty="0">
                        <a:latin typeface="Cambria Math" panose="02040503050406030204" pitchFamily="18" charset="0"/>
                      </a:rPr>
                      <m:t>) = (</m:t>
                    </m:r>
                    <m:r>
                      <a:rPr lang="en-US" sz="2400" i="1" dirty="0">
                        <a:latin typeface="Cambria Math" panose="02040503050406030204" pitchFamily="18" charset="0"/>
                      </a:rPr>
                      <m:t>𝑠</m:t>
                    </m:r>
                    <m:r>
                      <a:rPr lang="en-US" sz="2400" i="1" baseline="-25000" dirty="0">
                        <a:latin typeface="Cambria Math" panose="02040503050406030204" pitchFamily="18" charset="0"/>
                      </a:rPr>
                      <m:t>1</m:t>
                    </m:r>
                    <m:r>
                      <a:rPr lang="en-US" sz="2400" i="1" dirty="0">
                        <a:latin typeface="Cambria Math" panose="02040503050406030204" pitchFamily="18" charset="0"/>
                      </a:rPr>
                      <m:t>,…,</m:t>
                    </m:r>
                    <m:r>
                      <a:rPr lang="en-US" sz="2400" i="1" dirty="0" err="1">
                        <a:latin typeface="Cambria Math" panose="02040503050406030204" pitchFamily="18" charset="0"/>
                      </a:rPr>
                      <m:t>𝑠</m:t>
                    </m:r>
                    <m:r>
                      <a:rPr lang="en-US" sz="2400" i="1" baseline="-25000" dirty="0" err="1">
                        <a:latin typeface="Cambria Math" panose="02040503050406030204" pitchFamily="18" charset="0"/>
                      </a:rPr>
                      <m:t>𝑘</m:t>
                    </m:r>
                    <m:r>
                      <a:rPr lang="en-US" sz="2400" i="1" dirty="0">
                        <a:latin typeface="Cambria Math" panose="02040503050406030204" pitchFamily="18" charset="0"/>
                      </a:rPr>
                      <m:t>) </m:t>
                    </m:r>
                  </m:oMath>
                </a14:m>
                <a:r>
                  <a:rPr lang="en-US" sz="2400" dirty="0"/>
                  <a:t>will be represented as </a:t>
                </a:r>
                <a:br>
                  <a:rPr lang="en-US" sz="2400" dirty="0"/>
                </a:br>
                <a14:m>
                  <m:oMath xmlns:m="http://schemas.openxmlformats.org/officeDocument/2006/math">
                    <m:r>
                      <a:rPr lang="en-US" sz="2400" i="1" dirty="0" smtClean="0">
                        <a:latin typeface="Cambria Math" panose="02040503050406030204" pitchFamily="18" charset="0"/>
                      </a:rPr>
                      <m:t>(</m:t>
                    </m:r>
                    <m:sSub>
                      <m:sSubPr>
                        <m:ctrlPr>
                          <a:rPr lang="fr-CH" sz="2400" i="1">
                            <a:latin typeface="Cambria Math" panose="02040503050406030204" pitchFamily="18" charset="0"/>
                          </a:rPr>
                        </m:ctrlPr>
                      </m:sSubPr>
                      <m:e>
                        <m:r>
                          <a:rPr lang="fr-CH" sz="2400" i="1">
                            <a:latin typeface="Cambria Math" panose="02040503050406030204" pitchFamily="18" charset="0"/>
                          </a:rPr>
                          <m:t>𝑠</m:t>
                        </m:r>
                      </m:e>
                      <m:sub>
                        <m:r>
                          <a:rPr lang="fr-CH" sz="2400" b="0" i="1" smtClean="0">
                            <a:latin typeface="Cambria Math" panose="02040503050406030204" pitchFamily="18" charset="0"/>
                          </a:rPr>
                          <m:t>1</m:t>
                        </m:r>
                      </m:sub>
                    </m:sSub>
                    <m:r>
                      <a:rPr lang="en-US" sz="2400" i="1" dirty="0" smtClean="0">
                        <a:latin typeface="Cambria Math" panose="02040503050406030204" pitchFamily="18" charset="0"/>
                      </a:rPr>
                      <m:t>(</m:t>
                    </m:r>
                    <m:r>
                      <a:rPr lang="en-US" sz="2400" i="1" dirty="0" smtClean="0">
                        <a:latin typeface="Cambria Math" panose="02040503050406030204" pitchFamily="18" charset="0"/>
                      </a:rPr>
                      <m:t>𝑥</m:t>
                    </m:r>
                    <m:r>
                      <a:rPr lang="en-US" sz="2400" i="1" dirty="0">
                        <a:latin typeface="Cambria Math" panose="02040503050406030204" pitchFamily="18" charset="0"/>
                      </a:rPr>
                      <m:t>)</m:t>
                    </m:r>
                    <m:r>
                      <a:rPr lang="en-US" sz="2400" i="1" dirty="0" smtClean="0">
                        <a:latin typeface="Cambria Math" panose="02040503050406030204" pitchFamily="18" charset="0"/>
                      </a:rPr>
                      <m:t>, </m:t>
                    </m:r>
                    <m:r>
                      <a:rPr lang="en-US" sz="2400" i="1" dirty="0">
                        <a:latin typeface="Cambria Math" panose="02040503050406030204" pitchFamily="18" charset="0"/>
                      </a:rPr>
                      <m:t>𝑠</m:t>
                    </m:r>
                    <m:r>
                      <a:rPr lang="en-US" sz="2400" i="1" baseline="-25000" dirty="0">
                        <a:latin typeface="Cambria Math" panose="02040503050406030204" pitchFamily="18" charset="0"/>
                      </a:rPr>
                      <m:t>2</m:t>
                    </m:r>
                    <m:r>
                      <a:rPr lang="en-US" sz="2400" i="1" dirty="0">
                        <a:latin typeface="Cambria Math" panose="02040503050406030204" pitchFamily="18" charset="0"/>
                      </a:rPr>
                      <m:t>−</m:t>
                    </m:r>
                    <m:sSub>
                      <m:sSubPr>
                        <m:ctrlPr>
                          <a:rPr lang="fr-CH" sz="2400" i="1">
                            <a:latin typeface="Cambria Math" panose="02040503050406030204" pitchFamily="18" charset="0"/>
                          </a:rPr>
                        </m:ctrlPr>
                      </m:sSubPr>
                      <m:e>
                        <m:r>
                          <a:rPr lang="fr-CH" sz="2400" i="1">
                            <a:latin typeface="Cambria Math" panose="02040503050406030204" pitchFamily="18" charset="0"/>
                          </a:rPr>
                          <m:t>𝑠</m:t>
                        </m:r>
                      </m:e>
                      <m:sub>
                        <m:r>
                          <a:rPr lang="fr-CH" sz="2400" i="1">
                            <a:latin typeface="Cambria Math" panose="02040503050406030204" pitchFamily="18" charset="0"/>
                          </a:rPr>
                          <m:t>1</m:t>
                        </m:r>
                      </m:sub>
                    </m:sSub>
                    <m:r>
                      <a:rPr lang="en-US" sz="2400" i="1" dirty="0">
                        <a:latin typeface="Cambria Math" panose="02040503050406030204" pitchFamily="18" charset="0"/>
                      </a:rPr>
                      <m:t>(</m:t>
                    </m:r>
                    <m:r>
                      <a:rPr lang="en-US" sz="2400" i="1" dirty="0">
                        <a:latin typeface="Cambria Math" panose="02040503050406030204" pitchFamily="18" charset="0"/>
                      </a:rPr>
                      <m:t>𝑥</m:t>
                    </m:r>
                    <m:r>
                      <a:rPr lang="en-US" sz="2400" i="1" dirty="0">
                        <a:latin typeface="Cambria Math" panose="02040503050406030204" pitchFamily="18" charset="0"/>
                      </a:rPr>
                      <m:t>)−1,…,</m:t>
                    </m:r>
                    <m:sSub>
                      <m:sSubPr>
                        <m:ctrlPr>
                          <a:rPr lang="en-US" sz="2400" i="1" dirty="0" smtClean="0">
                            <a:latin typeface="Cambria Math" panose="02040503050406030204" pitchFamily="18" charset="0"/>
                          </a:rPr>
                        </m:ctrlPr>
                      </m:sSubPr>
                      <m:e>
                        <m:r>
                          <a:rPr lang="fr-CH" sz="2400" b="0" i="1" dirty="0" smtClean="0">
                            <a:latin typeface="Cambria Math" panose="02040503050406030204" pitchFamily="18" charset="0"/>
                          </a:rPr>
                          <m:t>𝑠</m:t>
                        </m:r>
                      </m:e>
                      <m:sub>
                        <m:r>
                          <a:rPr lang="fr-CH" sz="2400" b="0" i="1" dirty="0" smtClean="0">
                            <a:latin typeface="Cambria Math" panose="02040503050406030204" pitchFamily="18" charset="0"/>
                          </a:rPr>
                          <m:t>𝑘</m:t>
                        </m:r>
                      </m:sub>
                    </m:sSub>
                    <m:r>
                      <a:rPr lang="en-US" sz="2400" i="1" dirty="0">
                        <a:latin typeface="Cambria Math" panose="02040503050406030204" pitchFamily="18" charset="0"/>
                      </a:rPr>
                      <m:t>−</m:t>
                    </m:r>
                    <m:sSub>
                      <m:sSubPr>
                        <m:ctrlPr>
                          <a:rPr lang="en-US" sz="2400" i="1" dirty="0" smtClean="0">
                            <a:latin typeface="Cambria Math" panose="02040503050406030204" pitchFamily="18" charset="0"/>
                          </a:rPr>
                        </m:ctrlPr>
                      </m:sSubPr>
                      <m:e>
                        <m:r>
                          <a:rPr lang="fr-CH" sz="2400" b="0" i="1" dirty="0" smtClean="0">
                            <a:latin typeface="Cambria Math" panose="02040503050406030204" pitchFamily="18" charset="0"/>
                          </a:rPr>
                          <m:t>𝑠</m:t>
                        </m:r>
                      </m:e>
                      <m:sub>
                        <m:r>
                          <a:rPr lang="fr-CH" sz="2400" b="0" i="1" dirty="0" smtClean="0">
                            <a:latin typeface="Cambria Math" panose="02040503050406030204" pitchFamily="18" charset="0"/>
                          </a:rPr>
                          <m:t>𝑘</m:t>
                        </m:r>
                        <m:r>
                          <a:rPr lang="fr-CH" sz="2400" b="0" i="1" dirty="0" smtClean="0">
                            <a:latin typeface="Cambria Math" panose="02040503050406030204" pitchFamily="18" charset="0"/>
                          </a:rPr>
                          <m:t>−1</m:t>
                        </m:r>
                      </m:sub>
                    </m:sSub>
                    <m:r>
                      <a:rPr lang="en-US" sz="2400" i="1" dirty="0">
                        <a:latin typeface="Cambria Math" panose="02040503050406030204" pitchFamily="18" charset="0"/>
                      </a:rPr>
                      <m:t>−1</m:t>
                    </m:r>
                    <m:r>
                      <a:rPr lang="en-US" sz="2400" i="1" dirty="0" smtClean="0">
                        <a:latin typeface="Cambria Math" panose="02040503050406030204" pitchFamily="18" charset="0"/>
                      </a:rPr>
                      <m:t>)</m:t>
                    </m:r>
                  </m:oMath>
                </a14:m>
                <a:endParaRPr lang="en-US" sz="2400" dirty="0"/>
              </a:p>
              <a:p>
                <a:pPr lvl="1">
                  <a:buFont typeface="Arial" charset="0"/>
                  <a:buChar char="–"/>
                </a:pPr>
                <a:r>
                  <a:rPr lang="en-US" sz="2400" dirty="0"/>
                  <a:t>To avoid that the first entry is negative, the first entry is</a:t>
                </a:r>
                <a:endParaRPr lang="fr-CH" sz="2400" b="0" i="0" dirty="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sSub>
                        <m:sSubPr>
                          <m:ctrlPr>
                            <a:rPr lang="fr-CH" sz="2400" i="1">
                              <a:latin typeface="Cambria Math" panose="02040503050406030204" pitchFamily="18" charset="0"/>
                            </a:rPr>
                          </m:ctrlPr>
                        </m:sSubPr>
                        <m:e>
                          <m:r>
                            <a:rPr lang="fr-CH" sz="2400" i="1">
                              <a:latin typeface="Cambria Math" panose="02040503050406030204" pitchFamily="18" charset="0"/>
                            </a:rPr>
                            <m:t>𝑠</m:t>
                          </m:r>
                        </m:e>
                        <m:sub>
                          <m:r>
                            <a:rPr lang="fr-CH" sz="2400" i="1">
                              <a:latin typeface="Cambria Math" panose="02040503050406030204" pitchFamily="18" charset="0"/>
                            </a:rPr>
                            <m:t>1</m:t>
                          </m:r>
                        </m:sub>
                      </m:sSub>
                      <m:r>
                        <a:rPr lang="fr-CH" sz="2400" b="0" i="1" dirty="0" smtClean="0">
                          <a:latin typeface="Cambria Math" panose="02040503050406030204" pitchFamily="18" charset="0"/>
                        </a:rPr>
                        <m:t>(</m:t>
                      </m:r>
                      <m:r>
                        <a:rPr lang="fr-CH" sz="2400" b="0" i="1" dirty="0" smtClean="0">
                          <a:latin typeface="Cambria Math" panose="02040503050406030204" pitchFamily="18" charset="0"/>
                        </a:rPr>
                        <m:t>𝑥</m:t>
                      </m:r>
                      <m:r>
                        <a:rPr lang="fr-CH" sz="2400" b="0" i="1" dirty="0" smtClean="0">
                          <a:latin typeface="Cambria Math" panose="02040503050406030204" pitchFamily="18" charset="0"/>
                        </a:rPr>
                        <m:t>)=</m:t>
                      </m:r>
                      <m:d>
                        <m:dPr>
                          <m:begChr m:val="{"/>
                          <m:endChr m:val=""/>
                          <m:ctrlPr>
                            <a:rPr lang="fr-CH" sz="2400" b="0" i="1" smtClean="0">
                              <a:latin typeface="Cambria Math" panose="02040503050406030204" pitchFamily="18" charset="0"/>
                            </a:rPr>
                          </m:ctrlPr>
                        </m:dPr>
                        <m:e>
                          <m:eqArr>
                            <m:eqArrPr>
                              <m:ctrlPr>
                                <a:rPr lang="fr-CH" sz="2400" b="0" i="1" smtClean="0">
                                  <a:latin typeface="Cambria Math" panose="02040503050406030204" pitchFamily="18" charset="0"/>
                                </a:rPr>
                              </m:ctrlPr>
                            </m:eqArrPr>
                            <m:e>
                              <m:r>
                                <a:rPr lang="fr-CH" sz="2400" b="0" i="1" smtClean="0">
                                  <a:latin typeface="Cambria Math" panose="02040503050406030204" pitchFamily="18" charset="0"/>
                                </a:rPr>
                                <m:t>2</m:t>
                              </m:r>
                              <m:sSub>
                                <m:sSubPr>
                                  <m:ctrlPr>
                                    <a:rPr lang="fr-CH" sz="2400" b="0" i="1" smtClean="0">
                                      <a:latin typeface="Cambria Math" panose="02040503050406030204" pitchFamily="18" charset="0"/>
                                    </a:rPr>
                                  </m:ctrlPr>
                                </m:sSubPr>
                                <m:e>
                                  <m:r>
                                    <a:rPr lang="fr-CH" sz="2400" b="0" i="1" smtClean="0">
                                      <a:latin typeface="Cambria Math" panose="02040503050406030204" pitchFamily="18" charset="0"/>
                                    </a:rPr>
                                    <m:t>(</m:t>
                                  </m:r>
                                  <m:r>
                                    <a:rPr lang="fr-CH" sz="2400" b="0" i="1" smtClean="0">
                                      <a:latin typeface="Cambria Math" panose="02040503050406030204" pitchFamily="18" charset="0"/>
                                    </a:rPr>
                                    <m:t>𝑠</m:t>
                                  </m:r>
                                </m:e>
                                <m:sub>
                                  <m:r>
                                    <a:rPr lang="fr-CH" sz="2400" b="0" i="1" smtClean="0">
                                      <a:latin typeface="Cambria Math" panose="02040503050406030204" pitchFamily="18" charset="0"/>
                                    </a:rPr>
                                    <m:t>1</m:t>
                                  </m:r>
                                </m:sub>
                              </m:sSub>
                              <m:r>
                                <a:rPr lang="fr-CH" sz="2400" b="0" i="1" smtClean="0">
                                  <a:latin typeface="Cambria Math" panose="02040503050406030204" pitchFamily="18" charset="0"/>
                                </a:rPr>
                                <m:t>−</m:t>
                              </m:r>
                              <m:r>
                                <a:rPr lang="fr-CH" sz="2400" b="0" i="1" smtClean="0">
                                  <a:latin typeface="Cambria Math" panose="02040503050406030204" pitchFamily="18" charset="0"/>
                                </a:rPr>
                                <m:t>𝑥</m:t>
                              </m:r>
                              <m:r>
                                <a:rPr lang="fr-CH" sz="2400" b="0" i="1" smtClean="0">
                                  <a:latin typeface="Cambria Math" panose="02040503050406030204" pitchFamily="18" charset="0"/>
                                </a:rPr>
                                <m:t>),          </m:t>
                              </m:r>
                              <m:r>
                                <a:rPr lang="fr-CH" sz="2400" b="0" i="1" smtClean="0">
                                  <a:latin typeface="Cambria Math" panose="02040503050406030204" pitchFamily="18" charset="0"/>
                                </a:rPr>
                                <m:t>𝑖𝑓</m:t>
                              </m:r>
                              <m:r>
                                <a:rPr lang="fr-CH" sz="2400" b="0" i="1" smtClean="0">
                                  <a:latin typeface="Cambria Math" panose="02040503050406030204" pitchFamily="18" charset="0"/>
                                </a:rPr>
                                <m:t> </m:t>
                              </m:r>
                              <m:sSub>
                                <m:sSubPr>
                                  <m:ctrlPr>
                                    <a:rPr lang="fr-CH" sz="2400" i="1">
                                      <a:latin typeface="Cambria Math" panose="02040503050406030204" pitchFamily="18" charset="0"/>
                                    </a:rPr>
                                  </m:ctrlPr>
                                </m:sSubPr>
                                <m:e>
                                  <m:r>
                                    <a:rPr lang="fr-CH" sz="2400" b="0" i="1" smtClean="0">
                                      <a:latin typeface="Cambria Math" panose="02040503050406030204" pitchFamily="18" charset="0"/>
                                    </a:rPr>
                                    <m:t>  </m:t>
                                  </m:r>
                                  <m:r>
                                    <a:rPr lang="fr-CH" sz="2400" i="1">
                                      <a:latin typeface="Cambria Math" panose="02040503050406030204" pitchFamily="18" charset="0"/>
                                    </a:rPr>
                                    <m:t>𝑠</m:t>
                                  </m:r>
                                </m:e>
                                <m:sub>
                                  <m:r>
                                    <a:rPr lang="fr-CH" sz="2400" i="1">
                                      <a:latin typeface="Cambria Math" panose="02040503050406030204" pitchFamily="18" charset="0"/>
                                    </a:rPr>
                                    <m:t>1</m:t>
                                  </m:r>
                                </m:sub>
                              </m:sSub>
                              <m:r>
                                <a:rPr lang="fr-CH" sz="2400" b="0" i="1" smtClean="0">
                                  <a:latin typeface="Cambria Math" panose="02040503050406030204" pitchFamily="18" charset="0"/>
                                </a:rPr>
                                <m:t>−</m:t>
                              </m:r>
                              <m:r>
                                <a:rPr lang="fr-CH" sz="2400" b="0" i="1" smtClean="0">
                                  <a:latin typeface="Cambria Math" panose="02040503050406030204" pitchFamily="18" charset="0"/>
                                </a:rPr>
                                <m:t>𝑥</m:t>
                              </m:r>
                              <m:r>
                                <a:rPr lang="fr-CH" sz="2400" b="0" i="1" smtClean="0">
                                  <a:latin typeface="Cambria Math" panose="02040503050406030204" pitchFamily="18" charset="0"/>
                                  <a:ea typeface="Cambria Math" panose="02040503050406030204" pitchFamily="18" charset="0"/>
                                </a:rPr>
                                <m:t>≥0</m:t>
                              </m:r>
                              <m:r>
                                <a:rPr lang="fr-CH" sz="2400" b="0" i="1" smtClean="0">
                                  <a:latin typeface="Cambria Math" panose="02040503050406030204" pitchFamily="18" charset="0"/>
                                </a:rPr>
                                <m:t> </m:t>
                              </m:r>
                            </m:e>
                            <m:e>
                              <m:r>
                                <a:rPr lang="fr-CH" sz="2400" i="1">
                                  <a:latin typeface="Cambria Math" panose="02040503050406030204" pitchFamily="18" charset="0"/>
                                </a:rPr>
                                <m:t>2</m:t>
                              </m:r>
                              <m:sSub>
                                <m:sSubPr>
                                  <m:ctrlPr>
                                    <a:rPr lang="fr-CH" sz="2400" i="1">
                                      <a:latin typeface="Cambria Math" panose="02040503050406030204" pitchFamily="18" charset="0"/>
                                    </a:rPr>
                                  </m:ctrlPr>
                                </m:sSubPr>
                                <m:e>
                                  <m:r>
                                    <a:rPr lang="fr-CH" sz="2400" b="0" i="1" smtClean="0">
                                      <a:latin typeface="Cambria Math" panose="02040503050406030204" pitchFamily="18" charset="0"/>
                                    </a:rPr>
                                    <m:t>|</m:t>
                                  </m:r>
                                  <m:r>
                                    <a:rPr lang="fr-CH" sz="2400" i="1">
                                      <a:latin typeface="Cambria Math" panose="02040503050406030204" pitchFamily="18" charset="0"/>
                                    </a:rPr>
                                    <m:t>𝑠</m:t>
                                  </m:r>
                                </m:e>
                                <m:sub>
                                  <m:r>
                                    <a:rPr lang="fr-CH" sz="2400" i="1">
                                      <a:latin typeface="Cambria Math" panose="02040503050406030204" pitchFamily="18" charset="0"/>
                                    </a:rPr>
                                    <m:t>1</m:t>
                                  </m:r>
                                </m:sub>
                              </m:sSub>
                              <m:r>
                                <a:rPr lang="fr-CH" sz="2400" i="1">
                                  <a:latin typeface="Cambria Math" panose="02040503050406030204" pitchFamily="18" charset="0"/>
                                </a:rPr>
                                <m:t>−</m:t>
                              </m:r>
                              <m:r>
                                <a:rPr lang="fr-CH" sz="2400" i="1">
                                  <a:latin typeface="Cambria Math" panose="02040503050406030204" pitchFamily="18" charset="0"/>
                                </a:rPr>
                                <m:t>𝑥</m:t>
                              </m:r>
                              <m:r>
                                <a:rPr lang="fr-CH" sz="2400" b="0" i="1" smtClean="0">
                                  <a:latin typeface="Cambria Math" panose="02040503050406030204" pitchFamily="18" charset="0"/>
                                </a:rPr>
                                <m:t>|−1</m:t>
                              </m:r>
                              <m:r>
                                <a:rPr lang="fr-CH" sz="2400" i="1">
                                  <a:latin typeface="Cambria Math" panose="02040503050406030204" pitchFamily="18" charset="0"/>
                                </a:rPr>
                                <m:t>,</m:t>
                              </m:r>
                              <m:r>
                                <a:rPr lang="fr-CH" sz="2400" b="0" i="1" smtClean="0">
                                  <a:latin typeface="Cambria Math" panose="02040503050406030204" pitchFamily="18" charset="0"/>
                                </a:rPr>
                                <m:t>  </m:t>
                              </m:r>
                              <m:r>
                                <a:rPr lang="fr-CH" sz="2400" i="1">
                                  <a:latin typeface="Cambria Math" panose="02040503050406030204" pitchFamily="18" charset="0"/>
                                </a:rPr>
                                <m:t>𝑖𝑓</m:t>
                              </m:r>
                              <m:sSub>
                                <m:sSubPr>
                                  <m:ctrlPr>
                                    <a:rPr lang="fr-CH" sz="2400" i="1">
                                      <a:latin typeface="Cambria Math" panose="02040503050406030204" pitchFamily="18" charset="0"/>
                                    </a:rPr>
                                  </m:ctrlPr>
                                </m:sSubPr>
                                <m:e>
                                  <m:r>
                                    <a:rPr lang="fr-CH" sz="2400" b="0" i="1" smtClean="0">
                                      <a:latin typeface="Cambria Math" panose="02040503050406030204" pitchFamily="18" charset="0"/>
                                    </a:rPr>
                                    <m:t>  </m:t>
                                  </m:r>
                                  <m:r>
                                    <a:rPr lang="fr-CH" sz="2400" i="1">
                                      <a:latin typeface="Cambria Math" panose="02040503050406030204" pitchFamily="18" charset="0"/>
                                    </a:rPr>
                                    <m:t>𝑠</m:t>
                                  </m:r>
                                </m:e>
                                <m:sub>
                                  <m:r>
                                    <a:rPr lang="fr-CH" sz="2400" i="1">
                                      <a:latin typeface="Cambria Math" panose="02040503050406030204" pitchFamily="18" charset="0"/>
                                    </a:rPr>
                                    <m:t>1</m:t>
                                  </m:r>
                                </m:sub>
                              </m:sSub>
                              <m:r>
                                <a:rPr lang="fr-CH" sz="2400" b="0" i="1" smtClean="0">
                                  <a:latin typeface="Cambria Math" panose="02040503050406030204" pitchFamily="18" charset="0"/>
                                </a:rPr>
                                <m:t>−</m:t>
                              </m:r>
                              <m:r>
                                <a:rPr lang="fr-CH" sz="2400" b="0" i="1" smtClean="0">
                                  <a:latin typeface="Cambria Math" panose="02040503050406030204" pitchFamily="18" charset="0"/>
                                </a:rPr>
                                <m:t>𝑥</m:t>
                              </m:r>
                              <m:r>
                                <a:rPr lang="fr-CH" sz="2400" b="0" i="1" smtClean="0">
                                  <a:latin typeface="Cambria Math" panose="02040503050406030204" pitchFamily="18" charset="0"/>
                                </a:rPr>
                                <m:t>&lt;0</m:t>
                              </m:r>
                            </m:e>
                          </m:eqArr>
                        </m:e>
                      </m:d>
                    </m:oMath>
                  </m:oMathPara>
                </a14:m>
                <a:endParaRPr lang="en-US" sz="2400" dirty="0"/>
              </a:p>
              <a:p>
                <a:pPr lvl="1">
                  <a:buFont typeface="Arial" charset="0"/>
                  <a:buChar char="–"/>
                </a:pPr>
                <a:r>
                  <a:rPr lang="en-US" sz="2400" dirty="0"/>
                  <a:t>Use of varying length encoding </a:t>
                </a:r>
              </a:p>
              <a:p>
                <a:endParaRPr lang="en-US" dirty="0"/>
              </a:p>
              <a:p>
                <a:endParaRPr lang="en-US" dirty="0"/>
              </a:p>
              <a:p>
                <a:endParaRPr lang="en-US" dirty="0"/>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829" t="-2267" b="-5793"/>
                </a:stretch>
              </a:blipFill>
            </p:spPr>
            <p:txBody>
              <a:bodyPr/>
              <a:lstStyle/>
              <a:p>
                <a:r>
                  <a:rPr lang="en-CH">
                    <a:noFill/>
                  </a:rPr>
                  <a:t> </a:t>
                </a:r>
              </a:p>
            </p:txBody>
          </p:sp>
        </mc:Fallback>
      </mc:AlternateContent>
      <p:sp>
        <p:nvSpPr>
          <p:cNvPr id="4" name="Footer Placeholder 3"/>
          <p:cNvSpPr>
            <a:spLocks noGrp="1"/>
          </p:cNvSpPr>
          <p:nvPr>
            <p:ph type="ftr" sz="quarter" idx="10"/>
          </p:nvPr>
        </p:nvSpPr>
        <p:spPr/>
        <p:txBody>
          <a:bodyPr/>
          <a:lstStyle/>
          <a:p>
            <a:r>
              <a:rPr lang="fr-CH"/>
              <a:t>©2023, Karl Aberer, EPFL-IC, Laboratoire de systèmes d'informations répartis </a:t>
            </a:r>
            <a:endParaRPr lang="en-GB"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76056" y="4707731"/>
            <a:ext cx="3672408" cy="1470487"/>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3528" y="4653136"/>
            <a:ext cx="3888432" cy="1579676"/>
          </a:xfrm>
          <a:prstGeom prst="rect">
            <a:avLst/>
          </a:prstGeom>
        </p:spPr>
      </p:pic>
      <p:sp>
        <p:nvSpPr>
          <p:cNvPr id="7" name="Right Arrow 6"/>
          <p:cNvSpPr/>
          <p:nvPr/>
        </p:nvSpPr>
        <p:spPr bwMode="auto">
          <a:xfrm>
            <a:off x="4305300" y="5273097"/>
            <a:ext cx="698748" cy="514754"/>
          </a:xfrm>
          <a:prstGeom prst="rightArrow">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2"/>
              </a:solidFill>
              <a:effectLst/>
              <a:latin typeface="Tempus Sans ITC" pitchFamily="82" charset="0"/>
            </a:endParaRPr>
          </a:p>
        </p:txBody>
      </p:sp>
    </p:spTree>
    <p:extLst>
      <p:ext uri="{BB962C8B-B14F-4D97-AF65-F5344CB8AC3E}">
        <p14:creationId xmlns:p14="http://schemas.microsoft.com/office/powerpoint/2010/main" val="39875703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Exploiting Similarity</a:t>
            </a:r>
          </a:p>
        </p:txBody>
      </p:sp>
      <p:sp>
        <p:nvSpPr>
          <p:cNvPr id="3" name="Content Placeholder 2"/>
          <p:cNvSpPr>
            <a:spLocks noGrp="1"/>
          </p:cNvSpPr>
          <p:nvPr>
            <p:ph idx="1"/>
          </p:nvPr>
        </p:nvSpPr>
        <p:spPr>
          <a:xfrm>
            <a:off x="179388" y="1341438"/>
            <a:ext cx="8713092" cy="5029200"/>
          </a:xfrm>
        </p:spPr>
        <p:txBody>
          <a:bodyPr/>
          <a:lstStyle/>
          <a:p>
            <a:r>
              <a:rPr lang="en-US" sz="2800" dirty="0"/>
              <a:t>Copy data from similar lists (exploit observation 1)</a:t>
            </a:r>
          </a:p>
          <a:p>
            <a:pPr lvl="1"/>
            <a:r>
              <a:rPr lang="en-US" sz="2400" dirty="0"/>
              <a:t>Reference list: reference to another list</a:t>
            </a:r>
          </a:p>
          <a:p>
            <a:pPr lvl="2"/>
            <a:r>
              <a:rPr lang="en-US" sz="2000" dirty="0"/>
              <a:t>Searched in a neighboring window of nodes (exploit observation 2)</a:t>
            </a:r>
          </a:p>
          <a:p>
            <a:pPr lvl="1"/>
            <a:r>
              <a:rPr lang="en-US" sz="2400" dirty="0"/>
              <a:t>Copy list: bitmap indicates nodes copied from reference list</a:t>
            </a:r>
          </a:p>
          <a:p>
            <a:pPr lvl="1"/>
            <a:r>
              <a:rPr lang="en-US" sz="2400" dirty="0"/>
              <a:t>Extra nodes: additional nodes not in reference list</a:t>
            </a:r>
          </a:p>
          <a:p>
            <a:pPr lvl="1"/>
            <a:endParaRPr lang="en-US" sz="2800" dirty="0"/>
          </a:p>
          <a:p>
            <a:endParaRPr lang="en-US" sz="2800" dirty="0"/>
          </a:p>
          <a:p>
            <a:endParaRPr lang="en-US" sz="2800" dirty="0"/>
          </a:p>
          <a:p>
            <a:r>
              <a:rPr lang="en-US" sz="2800" dirty="0"/>
              <a:t>Result: about 3 bits / link (with some further compression)</a:t>
            </a:r>
          </a:p>
        </p:txBody>
      </p:sp>
      <p:sp>
        <p:nvSpPr>
          <p:cNvPr id="4" name="Footer Placeholder 3"/>
          <p:cNvSpPr>
            <a:spLocks noGrp="1"/>
          </p:cNvSpPr>
          <p:nvPr>
            <p:ph type="ftr" sz="quarter" idx="10"/>
          </p:nvPr>
        </p:nvSpPr>
        <p:spPr/>
        <p:txBody>
          <a:bodyPr/>
          <a:lstStyle/>
          <a:p>
            <a:r>
              <a:rPr lang="fr-CH"/>
              <a:t>©2023, Karl Aberer, EPFL-IC, Laboratoire de systèmes d'informations répartis </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0113" y="3450291"/>
            <a:ext cx="5263887" cy="161450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572408"/>
            <a:ext cx="3672408" cy="1470487"/>
          </a:xfrm>
          <a:prstGeom prst="rect">
            <a:avLst/>
          </a:prstGeom>
        </p:spPr>
      </p:pic>
      <p:sp>
        <p:nvSpPr>
          <p:cNvPr id="7" name="Right Arrow 6"/>
          <p:cNvSpPr/>
          <p:nvPr/>
        </p:nvSpPr>
        <p:spPr bwMode="auto">
          <a:xfrm>
            <a:off x="3491880" y="4149080"/>
            <a:ext cx="578096" cy="514754"/>
          </a:xfrm>
          <a:prstGeom prst="rightArrow">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2"/>
              </a:solidFill>
              <a:effectLst/>
              <a:latin typeface="Tempus Sans ITC" pitchFamily="82" charset="0"/>
            </a:endParaRPr>
          </a:p>
        </p:txBody>
      </p:sp>
    </p:spTree>
    <p:extLst>
      <p:ext uri="{BB962C8B-B14F-4D97-AF65-F5344CB8AC3E}">
        <p14:creationId xmlns:p14="http://schemas.microsoft.com/office/powerpoint/2010/main" val="19111174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04A8C-BC5D-B14F-B62D-2E394A869729}"/>
              </a:ext>
            </a:extLst>
          </p:cNvPr>
          <p:cNvSpPr>
            <a:spLocks noGrp="1"/>
          </p:cNvSpPr>
          <p:nvPr>
            <p:ph type="title"/>
          </p:nvPr>
        </p:nvSpPr>
        <p:spPr/>
        <p:txBody>
          <a:bodyPr/>
          <a:lstStyle/>
          <a:p>
            <a:r>
              <a:rPr lang="en-US" dirty="0"/>
              <a:t>When compressing the adjacency list of a given URL, a reference list </a:t>
            </a:r>
          </a:p>
        </p:txBody>
      </p:sp>
      <p:sp>
        <p:nvSpPr>
          <p:cNvPr id="3" name="Content Placeholder 2">
            <a:extLst>
              <a:ext uri="{FF2B5EF4-FFF2-40B4-BE49-F238E27FC236}">
                <a16:creationId xmlns:a16="http://schemas.microsoft.com/office/drawing/2014/main" id="{53E08E19-5D40-1845-9D3E-E98A6413E25C}"/>
              </a:ext>
            </a:extLst>
          </p:cNvPr>
          <p:cNvSpPr>
            <a:spLocks noGrp="1"/>
          </p:cNvSpPr>
          <p:nvPr>
            <p:ph idx="1"/>
          </p:nvPr>
        </p:nvSpPr>
        <p:spPr/>
        <p:txBody>
          <a:bodyPr/>
          <a:lstStyle/>
          <a:p>
            <a:pPr marL="514350" indent="-514350">
              <a:buAutoNum type="arabicPeriod"/>
            </a:pPr>
            <a:r>
              <a:rPr lang="en-US" sz="2800" dirty="0"/>
              <a:t>Is chosen from neighboring URLs that can be reached in a small number of hops</a:t>
            </a:r>
          </a:p>
          <a:p>
            <a:pPr marL="514350" indent="-514350">
              <a:buAutoNum type="arabicPeriod"/>
            </a:pPr>
            <a:r>
              <a:rPr lang="en-US" sz="2800" dirty="0"/>
              <a:t>May contain URLs not occurring in the adjacency list of the given URL</a:t>
            </a:r>
          </a:p>
          <a:p>
            <a:pPr marL="514350" indent="-514350">
              <a:buAutoNum type="arabicPeriod"/>
            </a:pPr>
            <a:r>
              <a:rPr lang="en-US" sz="2800" dirty="0"/>
              <a:t>Lists all URLs not contained in the adjacency list of given URL</a:t>
            </a:r>
          </a:p>
          <a:p>
            <a:pPr marL="514350" indent="-514350">
              <a:buAutoNum type="arabicPeriod"/>
            </a:pPr>
            <a:r>
              <a:rPr lang="en-US" sz="2800" dirty="0"/>
              <a:t>All of the above</a:t>
            </a:r>
          </a:p>
          <a:p>
            <a:pPr marL="514350" indent="-514350">
              <a:buAutoNum type="arabicPeriod"/>
            </a:pPr>
            <a:endParaRPr lang="en-US" sz="2800" dirty="0"/>
          </a:p>
        </p:txBody>
      </p:sp>
      <p:sp>
        <p:nvSpPr>
          <p:cNvPr id="4" name="Footer Placeholder 3">
            <a:extLst>
              <a:ext uri="{FF2B5EF4-FFF2-40B4-BE49-F238E27FC236}">
                <a16:creationId xmlns:a16="http://schemas.microsoft.com/office/drawing/2014/main" id="{EA656073-3369-9F40-A480-C0B8CBA7054C}"/>
              </a:ext>
            </a:extLst>
          </p:cNvPr>
          <p:cNvSpPr>
            <a:spLocks noGrp="1"/>
          </p:cNvSpPr>
          <p:nvPr>
            <p:ph type="ftr" sz="quarter" idx="10"/>
          </p:nvPr>
        </p:nvSpPr>
        <p:spPr/>
        <p:txBody>
          <a:bodyPr/>
          <a:lstStyle/>
          <a:p>
            <a:r>
              <a:rPr lang="fr-CH"/>
              <a:t>©2023, Karl Aberer, EPFL-IC, Laboratoire de systèmes d'informations répartis </a:t>
            </a:r>
            <a:endParaRPr lang="en-GB" dirty="0"/>
          </a:p>
        </p:txBody>
      </p:sp>
    </p:spTree>
    <p:extLst>
      <p:ext uri="{BB962C8B-B14F-4D97-AF65-F5344CB8AC3E}">
        <p14:creationId xmlns:p14="http://schemas.microsoft.com/office/powerpoint/2010/main" val="1025121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title="Question Text"/>
          <p:cNvSpPr>
            <a:spLocks noGrp="1"/>
          </p:cNvSpPr>
          <p:nvPr>
            <p:ph type="title"/>
          </p:nvPr>
        </p:nvSpPr>
        <p:spPr/>
        <p:txBody>
          <a:bodyPr/>
          <a:lstStyle/>
          <a:p>
            <a:r>
              <a:rPr lang="en-US"/>
              <a:t>Which is true?</a:t>
            </a:r>
            <a:endParaRPr lang="en-US" altLang="en-US">
              <a:ea typeface="MS PGothic" charset="-128"/>
            </a:endParaRPr>
          </a:p>
        </p:txBody>
      </p:sp>
      <p:sp>
        <p:nvSpPr>
          <p:cNvPr id="13314" name="TPAnswers" title="Answer Text"/>
          <p:cNvSpPr>
            <a:spLocks noGrp="1"/>
          </p:cNvSpPr>
          <p:nvPr>
            <p:ph idx="1"/>
            <p:custDataLst>
              <p:tags r:id="rId2"/>
            </p:custDataLst>
          </p:nvPr>
        </p:nvSpPr>
        <p:spPr/>
        <p:txBody>
          <a:bodyPr>
            <a:normAutofit/>
          </a:bodyPr>
          <a:lstStyle/>
          <a:p>
            <a:pPr marL="514350" indent="-514350">
              <a:buFont typeface="+mj-lt"/>
              <a:buAutoNum type="arabicPeriod"/>
            </a:pPr>
            <a:r>
              <a:rPr lang="en-US" sz="2800" dirty="0"/>
              <a:t>Exploiting locality with gap encoding may increase the size of an adjacency list</a:t>
            </a:r>
          </a:p>
          <a:p>
            <a:pPr marL="514350" indent="-514350">
              <a:buFont typeface="+mj-lt"/>
              <a:buAutoNum type="arabicPeriod"/>
            </a:pPr>
            <a:r>
              <a:rPr lang="en-US" sz="2800" dirty="0"/>
              <a:t>Exploiting similarity with reference lists may increase the size of an adjacency list</a:t>
            </a:r>
          </a:p>
          <a:p>
            <a:pPr marL="514350" indent="-514350">
              <a:buFont typeface="+mj-lt"/>
              <a:buAutoNum type="arabicPeriod"/>
            </a:pPr>
            <a:r>
              <a:rPr lang="en-US" sz="2800" dirty="0"/>
              <a:t>Both of the above is true</a:t>
            </a:r>
          </a:p>
          <a:p>
            <a:pPr marL="514350" indent="-514350">
              <a:buFont typeface="+mj-lt"/>
              <a:buAutoNum type="arabicPeriod"/>
            </a:pPr>
            <a:r>
              <a:rPr lang="en-US" sz="2800" dirty="0"/>
              <a:t>None of the above is true</a:t>
            </a:r>
            <a:endParaRPr lang="en-US" altLang="en-US" sz="2800" dirty="0">
              <a:ea typeface="MS PGothic" charset="-128"/>
            </a:endParaRPr>
          </a:p>
        </p:txBody>
      </p:sp>
      <p:sp>
        <p:nvSpPr>
          <p:cNvPr id="2" name="Footer Placeholder 1">
            <a:extLst>
              <a:ext uri="{FF2B5EF4-FFF2-40B4-BE49-F238E27FC236}">
                <a16:creationId xmlns:a16="http://schemas.microsoft.com/office/drawing/2014/main" id="{156623E7-8522-5B48-BE1E-4E4D07A11E87}"/>
              </a:ext>
            </a:extLst>
          </p:cNvPr>
          <p:cNvSpPr>
            <a:spLocks noGrp="1"/>
          </p:cNvSpPr>
          <p:nvPr>
            <p:ph type="ftr" sz="quarter" idx="10"/>
          </p:nvPr>
        </p:nvSpPr>
        <p:spPr/>
        <p:txBody>
          <a:bodyPr/>
          <a:lstStyle/>
          <a:p>
            <a:r>
              <a:rPr lang="fr-CH"/>
              <a:t>©2023, Karl Aberer, EPFL-IC, Laboratoire de systèmes d'informations répartis </a:t>
            </a:r>
            <a:endParaRPr lang="en-GB" dirty="0"/>
          </a:p>
        </p:txBody>
      </p:sp>
    </p:spTree>
    <p:custDataLst>
      <p:tags r:id="rId1"/>
    </p:custDataLst>
    <p:extLst>
      <p:ext uri="{BB962C8B-B14F-4D97-AF65-F5344CB8AC3E}">
        <p14:creationId xmlns:p14="http://schemas.microsoft.com/office/powerpoint/2010/main" val="1430455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Inverted Files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defRPr/>
                </a:pPr>
                <a:r>
                  <a:rPr lang="en-US" sz="2585" dirty="0"/>
                  <a:t>	Inverted list </a:t>
                </a:r>
                <a14:m>
                  <m:oMath xmlns:m="http://schemas.openxmlformats.org/officeDocument/2006/math">
                    <m:sSub>
                      <m:sSubPr>
                        <m:ctrlPr>
                          <a:rPr lang="en-US" sz="2585" i="1" dirty="0">
                            <a:latin typeface="Cambria Math" panose="02040503050406030204" pitchFamily="18" charset="0"/>
                          </a:rPr>
                        </m:ctrlPr>
                      </m:sSubPr>
                      <m:e>
                        <m:r>
                          <a:rPr lang="fr-CH" sz="2585" i="1" dirty="0">
                            <a:latin typeface="Cambria Math" panose="02040503050406030204" pitchFamily="18" charset="0"/>
                          </a:rPr>
                          <m:t>𝑙</m:t>
                        </m:r>
                      </m:e>
                      <m:sub>
                        <m:r>
                          <a:rPr lang="fr-CH" sz="2585" i="1" dirty="0">
                            <a:latin typeface="Cambria Math" panose="02040503050406030204" pitchFamily="18" charset="0"/>
                          </a:rPr>
                          <m:t>𝑘</m:t>
                        </m:r>
                      </m:sub>
                    </m:sSub>
                  </m:oMath>
                </a14:m>
                <a:r>
                  <a:rPr lang="en-US" sz="2585" dirty="0"/>
                  <a:t> for a term </a:t>
                </a:r>
                <a14:m>
                  <m:oMath xmlns:m="http://schemas.openxmlformats.org/officeDocument/2006/math">
                    <m:r>
                      <a:rPr lang="fr-CH" sz="2585" i="1" dirty="0">
                        <a:latin typeface="Cambria Math" panose="02040503050406030204" pitchFamily="18" charset="0"/>
                      </a:rPr>
                      <m:t>𝑘</m:t>
                    </m:r>
                  </m:oMath>
                </a14:m>
                <a:r>
                  <a:rPr lang="en-US" sz="2585" dirty="0"/>
                  <a:t> </a:t>
                </a:r>
              </a:p>
              <a:p>
                <a:pPr>
                  <a:defRPr/>
                </a:pPr>
                <a14:m>
                  <m:oMathPara xmlns:m="http://schemas.openxmlformats.org/officeDocument/2006/math">
                    <m:oMathParaPr>
                      <m:jc m:val="centerGroup"/>
                    </m:oMathParaPr>
                    <m:oMath xmlns:m="http://schemas.openxmlformats.org/officeDocument/2006/math">
                      <m:sSub>
                        <m:sSubPr>
                          <m:ctrlPr>
                            <a:rPr lang="en-US" sz="2585" i="1" dirty="0">
                              <a:latin typeface="Cambria Math" panose="02040503050406030204" pitchFamily="18" charset="0"/>
                            </a:rPr>
                          </m:ctrlPr>
                        </m:sSubPr>
                        <m:e>
                          <m:r>
                            <a:rPr lang="fr-CH" sz="2585" i="1" dirty="0">
                              <a:latin typeface="Cambria Math" panose="02040503050406030204" pitchFamily="18" charset="0"/>
                            </a:rPr>
                            <m:t>𝑙</m:t>
                          </m:r>
                        </m:e>
                        <m:sub>
                          <m:r>
                            <a:rPr lang="fr-CH" sz="2585" i="1" dirty="0">
                              <a:latin typeface="Cambria Math" panose="02040503050406030204" pitchFamily="18" charset="0"/>
                            </a:rPr>
                            <m:t>𝑘</m:t>
                          </m:r>
                        </m:sub>
                      </m:sSub>
                      <m:r>
                        <a:rPr lang="fr-CH" sz="2585" i="1" dirty="0">
                          <a:latin typeface="Cambria Math" panose="02040503050406030204" pitchFamily="18" charset="0"/>
                        </a:rPr>
                        <m:t>=</m:t>
                      </m:r>
                      <m:d>
                        <m:dPr>
                          <m:begChr m:val="["/>
                          <m:endChr m:val="]"/>
                          <m:ctrlPr>
                            <a:rPr lang="fr-CH" sz="2585" i="1" dirty="0">
                              <a:latin typeface="Cambria Math" panose="02040503050406030204" pitchFamily="18" charset="0"/>
                            </a:rPr>
                          </m:ctrlPr>
                        </m:dPr>
                        <m:e>
                          <m:sSub>
                            <m:sSubPr>
                              <m:ctrlPr>
                                <a:rPr lang="fr-CH" sz="2585" i="1" dirty="0">
                                  <a:latin typeface="Cambria Math" panose="02040503050406030204" pitchFamily="18" charset="0"/>
                                </a:rPr>
                              </m:ctrlPr>
                            </m:sSubPr>
                            <m:e>
                              <m:r>
                                <a:rPr lang="fr-CH" sz="2585" i="1" dirty="0">
                                  <a:latin typeface="Cambria Math" panose="02040503050406030204" pitchFamily="18" charset="0"/>
                                </a:rPr>
                                <m:t>𝑓</m:t>
                              </m:r>
                            </m:e>
                            <m:sub>
                              <m:r>
                                <a:rPr lang="fr-CH" sz="2585" i="1" dirty="0">
                                  <a:latin typeface="Cambria Math" panose="02040503050406030204" pitchFamily="18" charset="0"/>
                                </a:rPr>
                                <m:t>𝑘</m:t>
                              </m:r>
                            </m:sub>
                          </m:sSub>
                          <m:r>
                            <a:rPr lang="fr-CH" sz="2585" i="1" dirty="0">
                              <a:latin typeface="Cambria Math" panose="02040503050406030204" pitchFamily="18" charset="0"/>
                            </a:rPr>
                            <m:t>:</m:t>
                          </m:r>
                          <m:sSub>
                            <m:sSubPr>
                              <m:ctrlPr>
                                <a:rPr lang="fr-CH" sz="2585" i="1" dirty="0">
                                  <a:latin typeface="Cambria Math" panose="02040503050406030204" pitchFamily="18" charset="0"/>
                                </a:rPr>
                              </m:ctrlPr>
                            </m:sSubPr>
                            <m:e>
                              <m:r>
                                <a:rPr lang="fr-CH" sz="2585" i="1" dirty="0">
                                  <a:latin typeface="Cambria Math" panose="02040503050406030204" pitchFamily="18" charset="0"/>
                                </a:rPr>
                                <m:t>𝑑</m:t>
                              </m:r>
                            </m:e>
                            <m:sub>
                              <m:sSub>
                                <m:sSubPr>
                                  <m:ctrlPr>
                                    <a:rPr lang="fr-CH" sz="2585" i="1" dirty="0">
                                      <a:latin typeface="Cambria Math" panose="02040503050406030204" pitchFamily="18" charset="0"/>
                                    </a:rPr>
                                  </m:ctrlPr>
                                </m:sSubPr>
                                <m:e>
                                  <m:r>
                                    <a:rPr lang="fr-CH" sz="2585" i="1" dirty="0">
                                      <a:latin typeface="Cambria Math" panose="02040503050406030204" pitchFamily="18" charset="0"/>
                                    </a:rPr>
                                    <m:t>𝑖</m:t>
                                  </m:r>
                                </m:e>
                                <m:sub>
                                  <m:r>
                                    <a:rPr lang="fr-CH" sz="2585" i="1" dirty="0">
                                      <a:latin typeface="Cambria Math" panose="02040503050406030204" pitchFamily="18" charset="0"/>
                                    </a:rPr>
                                    <m:t>1</m:t>
                                  </m:r>
                                </m:sub>
                              </m:sSub>
                            </m:sub>
                          </m:sSub>
                          <m:r>
                            <a:rPr lang="fr-CH" sz="2585" i="1" dirty="0">
                              <a:latin typeface="Cambria Math" panose="02040503050406030204" pitchFamily="18" charset="0"/>
                            </a:rPr>
                            <m:t>,…,</m:t>
                          </m:r>
                          <m:sSub>
                            <m:sSubPr>
                              <m:ctrlPr>
                                <a:rPr lang="fr-CH" sz="2585" i="1" dirty="0">
                                  <a:latin typeface="Cambria Math" panose="02040503050406030204" pitchFamily="18" charset="0"/>
                                </a:rPr>
                              </m:ctrlPr>
                            </m:sSubPr>
                            <m:e>
                              <m:r>
                                <a:rPr lang="fr-CH" sz="2585" i="1" dirty="0">
                                  <a:latin typeface="Cambria Math" panose="02040503050406030204" pitchFamily="18" charset="0"/>
                                </a:rPr>
                                <m:t>𝑑</m:t>
                              </m:r>
                            </m:e>
                            <m:sub>
                              <m:sSub>
                                <m:sSubPr>
                                  <m:ctrlPr>
                                    <a:rPr lang="fr-CH" sz="2585" i="1" dirty="0">
                                      <a:latin typeface="Cambria Math" panose="02040503050406030204" pitchFamily="18" charset="0"/>
                                    </a:rPr>
                                  </m:ctrlPr>
                                </m:sSubPr>
                                <m:e>
                                  <m:r>
                                    <a:rPr lang="fr-CH" sz="2585" i="1" dirty="0">
                                      <a:latin typeface="Cambria Math" panose="02040503050406030204" pitchFamily="18" charset="0"/>
                                    </a:rPr>
                                    <m:t>𝑖</m:t>
                                  </m:r>
                                </m:e>
                                <m:sub>
                                  <m:sSub>
                                    <m:sSubPr>
                                      <m:ctrlPr>
                                        <a:rPr lang="fr-CH" sz="2585" i="1" dirty="0">
                                          <a:latin typeface="Cambria Math" panose="02040503050406030204" pitchFamily="18" charset="0"/>
                                        </a:rPr>
                                      </m:ctrlPr>
                                    </m:sSubPr>
                                    <m:e>
                                      <m:r>
                                        <a:rPr lang="fr-CH" sz="2585" i="1" dirty="0">
                                          <a:latin typeface="Cambria Math" panose="02040503050406030204" pitchFamily="18" charset="0"/>
                                        </a:rPr>
                                        <m:t>𝑓</m:t>
                                      </m:r>
                                    </m:e>
                                    <m:sub>
                                      <m:r>
                                        <a:rPr lang="fr-CH" sz="2585" i="1" dirty="0">
                                          <a:latin typeface="Cambria Math" panose="02040503050406030204" pitchFamily="18" charset="0"/>
                                        </a:rPr>
                                        <m:t>𝑘</m:t>
                                      </m:r>
                                    </m:sub>
                                  </m:sSub>
                                </m:sub>
                              </m:sSub>
                            </m:sub>
                          </m:sSub>
                        </m:e>
                      </m:d>
                    </m:oMath>
                  </m:oMathPara>
                </a14:m>
                <a:br>
                  <a:rPr lang="fr-CH" sz="2585" dirty="0"/>
                </a:br>
                <a:endParaRPr lang="en-US" sz="2585" dirty="0"/>
              </a:p>
              <a:p>
                <a:pPr lvl="1">
                  <a:defRPr/>
                </a:pPr>
                <a:r>
                  <a:rPr lang="en-US" sz="2215" i="1" dirty="0"/>
                  <a:t>f</a:t>
                </a:r>
                <a:r>
                  <a:rPr lang="en-US" sz="2215" i="1" baseline="-25000" dirty="0"/>
                  <a:t>k</a:t>
                </a:r>
                <a:r>
                  <a:rPr lang="en-US" sz="2215" dirty="0"/>
                  <a:t> number of documents in which </a:t>
                </a:r>
                <a14:m>
                  <m:oMath xmlns:m="http://schemas.openxmlformats.org/officeDocument/2006/math">
                    <m:r>
                      <a:rPr lang="fr-CH" sz="2215" i="1" dirty="0">
                        <a:latin typeface="Cambria Math" panose="02040503050406030204" pitchFamily="18" charset="0"/>
                      </a:rPr>
                      <m:t>𝑘</m:t>
                    </m:r>
                  </m:oMath>
                </a14:m>
                <a:r>
                  <a:rPr lang="en-US" sz="2215" dirty="0"/>
                  <a:t> occurs</a:t>
                </a:r>
              </a:p>
              <a:p>
                <a:pPr lvl="1">
                  <a:defRPr/>
                </a:pPr>
                <a:r>
                  <a:rPr lang="en-US" sz="2215" i="1" dirty="0"/>
                  <a:t>d</a:t>
                </a:r>
                <a:r>
                  <a:rPr lang="en-US" sz="2215" i="1" baseline="-25000" dirty="0"/>
                  <a:t>i1</a:t>
                </a:r>
                <a:r>
                  <a:rPr lang="en-US" sz="2215" i="1" dirty="0"/>
                  <a:t>,…,d</a:t>
                </a:r>
                <a:r>
                  <a:rPr lang="en-US" sz="2215" i="1" baseline="-25000" dirty="0"/>
                  <a:t>ifk</a:t>
                </a:r>
                <a:r>
                  <a:rPr lang="en-US" sz="2215" dirty="0"/>
                  <a:t> list of document identifiers of documents containing </a:t>
                </a:r>
                <a14:m>
                  <m:oMath xmlns:m="http://schemas.openxmlformats.org/officeDocument/2006/math">
                    <m:r>
                      <a:rPr lang="fr-CH" sz="2215" i="1" dirty="0">
                        <a:latin typeface="Cambria Math" panose="02040503050406030204" pitchFamily="18" charset="0"/>
                      </a:rPr>
                      <m:t>𝑘</m:t>
                    </m:r>
                  </m:oMath>
                </a14:m>
                <a:endParaRPr lang="en-US" sz="2215" dirty="0"/>
              </a:p>
              <a:p>
                <a:pPr>
                  <a:defRPr/>
                </a:pPr>
                <a:endParaRPr lang="en-US" sz="2585" dirty="0"/>
              </a:p>
              <a:p>
                <a:pPr>
                  <a:defRPr/>
                </a:pPr>
                <a:r>
                  <a:rPr lang="en-US" sz="2585" dirty="0"/>
                  <a:t>	Inverted File: lexicographically ordered sequence of inverted lists</a:t>
                </a:r>
              </a:p>
              <a:p>
                <a:pPr>
                  <a:defRPr/>
                </a:pPr>
                <a14:m>
                  <m:oMathPara xmlns:m="http://schemas.openxmlformats.org/officeDocument/2006/math">
                    <m:oMathParaPr>
                      <m:jc m:val="centerGroup"/>
                    </m:oMathParaPr>
                    <m:oMath xmlns:m="http://schemas.openxmlformats.org/officeDocument/2006/math">
                      <m:r>
                        <a:rPr lang="fr-CH" sz="2585" i="1" dirty="0">
                          <a:latin typeface="Cambria Math" panose="02040503050406030204" pitchFamily="18" charset="0"/>
                        </a:rPr>
                        <m:t>𝐼𝐹</m:t>
                      </m:r>
                      <m:r>
                        <a:rPr lang="fr-CH" sz="2585" i="1" dirty="0">
                          <a:latin typeface="Cambria Math" panose="02040503050406030204" pitchFamily="18" charset="0"/>
                        </a:rPr>
                        <m:t>= </m:t>
                      </m:r>
                      <m:d>
                        <m:dPr>
                          <m:begChr m:val="["/>
                          <m:endChr m:val="]"/>
                          <m:ctrlPr>
                            <a:rPr lang="fr-CH" sz="2585" i="1" dirty="0">
                              <a:latin typeface="Cambria Math" panose="02040503050406030204" pitchFamily="18" charset="0"/>
                            </a:rPr>
                          </m:ctrlPr>
                        </m:dPr>
                        <m:e>
                          <m:r>
                            <a:rPr lang="fr-CH" sz="2585" i="1" dirty="0">
                              <a:latin typeface="Cambria Math" panose="02040503050406030204" pitchFamily="18" charset="0"/>
                            </a:rPr>
                            <m:t>𝑖</m:t>
                          </m:r>
                          <m:r>
                            <a:rPr lang="fr-CH" sz="2585" i="1" dirty="0">
                              <a:latin typeface="Cambria Math" panose="02040503050406030204" pitchFamily="18" charset="0"/>
                            </a:rPr>
                            <m:t>,</m:t>
                          </m:r>
                          <m:sSub>
                            <m:sSubPr>
                              <m:ctrlPr>
                                <a:rPr lang="fr-CH" sz="2585" i="1" dirty="0">
                                  <a:latin typeface="Cambria Math" panose="02040503050406030204" pitchFamily="18" charset="0"/>
                                </a:rPr>
                              </m:ctrlPr>
                            </m:sSubPr>
                            <m:e>
                              <m:r>
                                <a:rPr lang="fr-CH" sz="2585" i="1" dirty="0">
                                  <a:latin typeface="Cambria Math" panose="02040503050406030204" pitchFamily="18" charset="0"/>
                                </a:rPr>
                                <m:t>𝑘</m:t>
                              </m:r>
                            </m:e>
                            <m:sub>
                              <m:r>
                                <a:rPr lang="fr-CH" sz="2585" i="1" dirty="0">
                                  <a:latin typeface="Cambria Math" panose="02040503050406030204" pitchFamily="18" charset="0"/>
                                </a:rPr>
                                <m:t>𝑖</m:t>
                              </m:r>
                            </m:sub>
                          </m:sSub>
                          <m:r>
                            <a:rPr lang="fr-CH" sz="2585" i="1" dirty="0">
                              <a:latin typeface="Cambria Math" panose="02040503050406030204" pitchFamily="18" charset="0"/>
                            </a:rPr>
                            <m:t>,</m:t>
                          </m:r>
                          <m:sSub>
                            <m:sSubPr>
                              <m:ctrlPr>
                                <a:rPr lang="fr-CH" sz="2585" i="1" dirty="0">
                                  <a:latin typeface="Cambria Math" panose="02040503050406030204" pitchFamily="18" charset="0"/>
                                </a:rPr>
                              </m:ctrlPr>
                            </m:sSubPr>
                            <m:e>
                              <m:r>
                                <a:rPr lang="fr-CH" sz="2585" i="1" dirty="0">
                                  <a:latin typeface="Cambria Math" panose="02040503050406030204" pitchFamily="18" charset="0"/>
                                </a:rPr>
                                <m:t>𝑙</m:t>
                              </m:r>
                            </m:e>
                            <m:sub>
                              <m:sSub>
                                <m:sSubPr>
                                  <m:ctrlPr>
                                    <a:rPr lang="fr-CH" sz="2585" i="1" dirty="0">
                                      <a:latin typeface="Cambria Math" panose="02040503050406030204" pitchFamily="18" charset="0"/>
                                    </a:rPr>
                                  </m:ctrlPr>
                                </m:sSubPr>
                                <m:e>
                                  <m:r>
                                    <a:rPr lang="fr-CH" sz="2585" i="1" dirty="0">
                                      <a:latin typeface="Cambria Math" panose="02040503050406030204" pitchFamily="18" charset="0"/>
                                    </a:rPr>
                                    <m:t>𝑘</m:t>
                                  </m:r>
                                </m:e>
                                <m:sub>
                                  <m:r>
                                    <a:rPr lang="fr-CH" sz="2585" i="1" dirty="0">
                                      <a:latin typeface="Cambria Math" panose="02040503050406030204" pitchFamily="18" charset="0"/>
                                    </a:rPr>
                                    <m:t>𝑖</m:t>
                                  </m:r>
                                </m:sub>
                              </m:sSub>
                            </m:sub>
                          </m:sSub>
                        </m:e>
                      </m:d>
                      <m:r>
                        <a:rPr lang="fr-CH" sz="2585" i="1" dirty="0">
                          <a:latin typeface="Cambria Math" panose="02040503050406030204" pitchFamily="18" charset="0"/>
                        </a:rPr>
                        <m:t>, </m:t>
                      </m:r>
                      <m:r>
                        <a:rPr lang="fr-CH" sz="2585" i="1" dirty="0">
                          <a:latin typeface="Cambria Math" panose="02040503050406030204" pitchFamily="18" charset="0"/>
                        </a:rPr>
                        <m:t>𝑖</m:t>
                      </m:r>
                      <m:r>
                        <a:rPr lang="fr-CH" sz="2585" i="1" dirty="0">
                          <a:latin typeface="Cambria Math" panose="02040503050406030204" pitchFamily="18" charset="0"/>
                        </a:rPr>
                        <m:t>=1,…,</m:t>
                      </m:r>
                      <m:r>
                        <a:rPr lang="fr-CH" sz="2585" i="1" dirty="0">
                          <a:latin typeface="Cambria Math" panose="02040503050406030204" pitchFamily="18" charset="0"/>
                        </a:rPr>
                        <m:t>𝑚</m:t>
                      </m:r>
                    </m:oMath>
                  </m:oMathPara>
                </a14:m>
                <a:endParaRPr lang="en-US" sz="2585" dirty="0"/>
              </a:p>
              <a:p>
                <a:pPr>
                  <a:defRPr/>
                </a:pPr>
                <a:endParaRPr lang="en-US" sz="2585" dirty="0"/>
              </a:p>
              <a:p>
                <a:pPr>
                  <a:defRPr/>
                </a:pPr>
                <a:endParaRPr lang="en-US" sz="2585" dirty="0"/>
              </a:p>
              <a:p>
                <a:endParaRPr lang="en-GB" sz="2585"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t="-1259"/>
                </a:stretch>
              </a:blipFill>
            </p:spPr>
            <p:txBody>
              <a:bodyPr/>
              <a:lstStyle/>
              <a:p>
                <a:r>
                  <a:rPr lang="en-US">
                    <a:noFill/>
                  </a:rPr>
                  <a:t> </a:t>
                </a:r>
              </a:p>
            </p:txBody>
          </p:sp>
        </mc:Fallback>
      </mc:AlternateContent>
      <p:sp>
        <p:nvSpPr>
          <p:cNvPr id="4" name="Footer Placeholder 3"/>
          <p:cNvSpPr>
            <a:spLocks noGrp="1"/>
          </p:cNvSpPr>
          <p:nvPr>
            <p:ph type="ftr" sz="quarter" idx="10"/>
          </p:nvPr>
        </p:nvSpPr>
        <p:spPr/>
        <p:txBody>
          <a:bodyPr/>
          <a:lstStyle/>
          <a:p>
            <a:r>
              <a:rPr lang="fr-CH"/>
              <a:t>©2023, Karl Aberer, EPFL-IC, Laboratoire de systèmes d'informations répartis </a:t>
            </a:r>
            <a:endParaRPr lang="en-GB" dirty="0"/>
          </a:p>
        </p:txBody>
      </p:sp>
    </p:spTree>
    <p:extLst>
      <p:ext uri="{BB962C8B-B14F-4D97-AF65-F5344CB8AC3E}">
        <p14:creationId xmlns:p14="http://schemas.microsoft.com/office/powerpoint/2010/main" val="21595440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5.1.4 Distributed Retrieval</a:t>
            </a:r>
          </a:p>
        </p:txBody>
      </p:sp>
      <p:sp>
        <p:nvSpPr>
          <p:cNvPr id="3" name="Content Placeholder 2"/>
          <p:cNvSpPr>
            <a:spLocks noGrp="1"/>
          </p:cNvSpPr>
          <p:nvPr>
            <p:ph idx="1"/>
          </p:nvPr>
        </p:nvSpPr>
        <p:spPr/>
        <p:txBody>
          <a:bodyPr/>
          <a:lstStyle/>
          <a:p>
            <a:r>
              <a:rPr lang="en-US" sz="2585" dirty="0"/>
              <a:t>Centralized retrieval</a:t>
            </a:r>
          </a:p>
          <a:p>
            <a:pPr lvl="1"/>
            <a:r>
              <a:rPr lang="en-US" sz="2215" dirty="0"/>
              <a:t>Aggregate the weights for ALL documents by scanning the posting lists of the query terms</a:t>
            </a:r>
          </a:p>
          <a:p>
            <a:pPr lvl="1"/>
            <a:r>
              <a:rPr lang="en-US" sz="2215" dirty="0"/>
              <a:t>Scanning is relatively efficient</a:t>
            </a:r>
          </a:p>
          <a:p>
            <a:pPr lvl="1"/>
            <a:r>
              <a:rPr lang="en-US" sz="2215" dirty="0"/>
              <a:t>Computationally quite expensive (memory, processing)</a:t>
            </a:r>
            <a:endParaRPr lang="en-US" sz="1662" dirty="0"/>
          </a:p>
          <a:p>
            <a:endParaRPr lang="en-US" dirty="0"/>
          </a:p>
          <a:p>
            <a:endParaRPr lang="en-US" dirty="0"/>
          </a:p>
        </p:txBody>
      </p:sp>
      <p:sp>
        <p:nvSpPr>
          <p:cNvPr id="4" name="Footer Placeholder 3"/>
          <p:cNvSpPr>
            <a:spLocks noGrp="1"/>
          </p:cNvSpPr>
          <p:nvPr>
            <p:ph type="ftr" sz="quarter" idx="10"/>
          </p:nvPr>
        </p:nvSpPr>
        <p:spPr/>
        <p:txBody>
          <a:bodyPr/>
          <a:lstStyle/>
          <a:p>
            <a:pPr>
              <a:defRPr/>
            </a:pPr>
            <a:r>
              <a:rPr lang="fr-CH"/>
              <a:t>©2023, Karl Aberer, EPFL-IC, Laboratoire de systèmes d'informations répartis </a:t>
            </a:r>
            <a:endParaRPr lang="en-GB"/>
          </a:p>
        </p:txBody>
      </p:sp>
      <p:sp>
        <p:nvSpPr>
          <p:cNvPr id="5" name="Can 4"/>
          <p:cNvSpPr/>
          <p:nvPr/>
        </p:nvSpPr>
        <p:spPr bwMode="auto">
          <a:xfrm>
            <a:off x="2444994" y="4758379"/>
            <a:ext cx="3788729" cy="1462316"/>
          </a:xfrm>
          <a:prstGeom prst="can">
            <a:avLst/>
          </a:prstGeom>
          <a:noFill/>
          <a:ln w="9525" cap="flat" cmpd="sng" algn="ctr">
            <a:solidFill>
              <a:schemeClr val="tx1"/>
            </a:solid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bodyPr>
          <a:lstStyle/>
          <a:p>
            <a:pPr algn="ctr"/>
            <a:endParaRPr lang="en-GB" sz="1108">
              <a:latin typeface="Calibri" charset="0"/>
              <a:ea typeface="Calibri" charset="0"/>
              <a:cs typeface="Calibri" charset="0"/>
            </a:endParaRPr>
          </a:p>
        </p:txBody>
      </p:sp>
      <p:sp>
        <p:nvSpPr>
          <p:cNvPr id="6" name="TextBox 5"/>
          <p:cNvSpPr txBox="1"/>
          <p:nvPr/>
        </p:nvSpPr>
        <p:spPr>
          <a:xfrm>
            <a:off x="3843630" y="3827815"/>
            <a:ext cx="1300356" cy="262829"/>
          </a:xfrm>
          <a:prstGeom prst="rect">
            <a:avLst/>
          </a:prstGeom>
          <a:noFill/>
        </p:spPr>
        <p:txBody>
          <a:bodyPr wrap="none" rtlCol="0">
            <a:spAutoFit/>
          </a:bodyPr>
          <a:lstStyle/>
          <a:p>
            <a:r>
              <a:rPr lang="en-GB" sz="1108" dirty="0">
                <a:latin typeface="Calibri" charset="0"/>
                <a:ea typeface="Calibri" charset="0"/>
                <a:cs typeface="Calibri" charset="0"/>
              </a:rPr>
              <a:t>Query = t1, t2 ,t3 …</a:t>
            </a:r>
          </a:p>
        </p:txBody>
      </p:sp>
      <p:sp>
        <p:nvSpPr>
          <p:cNvPr id="7" name="Rectangle 6"/>
          <p:cNvSpPr/>
          <p:nvPr/>
        </p:nvSpPr>
        <p:spPr bwMode="auto">
          <a:xfrm>
            <a:off x="3043215" y="5290130"/>
            <a:ext cx="2658757" cy="199407"/>
          </a:xfrm>
          <a:prstGeom prst="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bodyPr>
          <a:lstStyle/>
          <a:p>
            <a:pPr algn="ctr"/>
            <a:r>
              <a:rPr lang="en-GB" sz="1108" dirty="0">
                <a:latin typeface="Calibri" charset="0"/>
                <a:ea typeface="Calibri" charset="0"/>
                <a:cs typeface="Calibri" charset="0"/>
              </a:rPr>
              <a:t>Posting list of t1</a:t>
            </a:r>
          </a:p>
        </p:txBody>
      </p:sp>
      <p:sp>
        <p:nvSpPr>
          <p:cNvPr id="8" name="Rectangle 7"/>
          <p:cNvSpPr/>
          <p:nvPr/>
        </p:nvSpPr>
        <p:spPr bwMode="auto">
          <a:xfrm>
            <a:off x="3043215" y="5556005"/>
            <a:ext cx="2658757" cy="199407"/>
          </a:xfrm>
          <a:prstGeom prst="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bodyPr>
          <a:lstStyle/>
          <a:p>
            <a:pPr algn="ctr"/>
            <a:r>
              <a:rPr lang="en-GB" sz="1108" dirty="0">
                <a:latin typeface="Calibri" charset="0"/>
                <a:ea typeface="Calibri" charset="0"/>
                <a:cs typeface="Calibri" charset="0"/>
              </a:rPr>
              <a:t>Posting list of t2</a:t>
            </a:r>
          </a:p>
        </p:txBody>
      </p:sp>
      <p:sp>
        <p:nvSpPr>
          <p:cNvPr id="9" name="Rectangle 8"/>
          <p:cNvSpPr/>
          <p:nvPr/>
        </p:nvSpPr>
        <p:spPr bwMode="auto">
          <a:xfrm>
            <a:off x="3043215" y="5821881"/>
            <a:ext cx="2658757" cy="199407"/>
          </a:xfrm>
          <a:prstGeom prst="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bodyPr>
          <a:lstStyle/>
          <a:p>
            <a:pPr algn="ctr"/>
            <a:r>
              <a:rPr lang="en-GB" sz="1108" dirty="0">
                <a:latin typeface="Calibri" charset="0"/>
                <a:ea typeface="Calibri" charset="0"/>
                <a:cs typeface="Calibri" charset="0"/>
              </a:rPr>
              <a:t>Posting list of t3</a:t>
            </a:r>
          </a:p>
        </p:txBody>
      </p:sp>
      <p:cxnSp>
        <p:nvCxnSpPr>
          <p:cNvPr id="12" name="Straight Arrow Connector 11"/>
          <p:cNvCxnSpPr/>
          <p:nvPr/>
        </p:nvCxnSpPr>
        <p:spPr bwMode="auto">
          <a:xfrm>
            <a:off x="3242622" y="4824847"/>
            <a:ext cx="0" cy="39881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3" name="Rectangle 12"/>
          <p:cNvSpPr/>
          <p:nvPr/>
        </p:nvSpPr>
        <p:spPr bwMode="auto">
          <a:xfrm>
            <a:off x="2777339" y="4293096"/>
            <a:ext cx="3124039" cy="199407"/>
          </a:xfrm>
          <a:prstGeom prst="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bodyPr>
          <a:lstStyle/>
          <a:p>
            <a:pPr algn="ctr"/>
            <a:r>
              <a:rPr lang="en-GB" sz="1108" dirty="0">
                <a:latin typeface="Calibri" charset="0"/>
                <a:ea typeface="Calibri" charset="0"/>
                <a:cs typeface="Calibri" charset="0"/>
              </a:rPr>
              <a:t>List of docs with t1 or t2 or t3 (plus weights)</a:t>
            </a:r>
          </a:p>
        </p:txBody>
      </p:sp>
      <p:sp>
        <p:nvSpPr>
          <p:cNvPr id="14" name="TextBox 13"/>
          <p:cNvSpPr txBox="1"/>
          <p:nvPr/>
        </p:nvSpPr>
        <p:spPr>
          <a:xfrm>
            <a:off x="3077775" y="4540976"/>
            <a:ext cx="442750" cy="262829"/>
          </a:xfrm>
          <a:prstGeom prst="rect">
            <a:avLst/>
          </a:prstGeom>
          <a:noFill/>
        </p:spPr>
        <p:txBody>
          <a:bodyPr wrap="none" rtlCol="0">
            <a:spAutoFit/>
          </a:bodyPr>
          <a:lstStyle/>
          <a:p>
            <a:r>
              <a:rPr lang="en-GB" sz="1108" dirty="0">
                <a:latin typeface="Calibri" charset="0"/>
                <a:ea typeface="Calibri" charset="0"/>
                <a:cs typeface="Calibri" charset="0"/>
              </a:rPr>
              <a:t>scan</a:t>
            </a:r>
          </a:p>
        </p:txBody>
      </p:sp>
      <p:sp>
        <p:nvSpPr>
          <p:cNvPr id="15" name="Up Arrow 14"/>
          <p:cNvSpPr/>
          <p:nvPr/>
        </p:nvSpPr>
        <p:spPr bwMode="auto">
          <a:xfrm>
            <a:off x="4040249" y="4625441"/>
            <a:ext cx="797627" cy="598220"/>
          </a:xfrm>
          <a:prstGeom prst="upArrow">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bodyPr>
          <a:lstStyle/>
          <a:p>
            <a:pPr algn="ctr"/>
            <a:endParaRPr lang="en-GB" sz="1108">
              <a:latin typeface="Calibri" charset="0"/>
              <a:ea typeface="Calibri" charset="0"/>
              <a:cs typeface="Calibri" charset="0"/>
            </a:endParaRPr>
          </a:p>
        </p:txBody>
      </p:sp>
    </p:spTree>
    <p:extLst>
      <p:ext uri="{BB962C8B-B14F-4D97-AF65-F5344CB8AC3E}">
        <p14:creationId xmlns:p14="http://schemas.microsoft.com/office/powerpoint/2010/main" val="40513579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Distributed Retrieval</a:t>
            </a:r>
          </a:p>
        </p:txBody>
      </p:sp>
      <p:sp>
        <p:nvSpPr>
          <p:cNvPr id="3" name="Content Placeholder 2"/>
          <p:cNvSpPr>
            <a:spLocks noGrp="1"/>
          </p:cNvSpPr>
          <p:nvPr>
            <p:ph idx="1"/>
          </p:nvPr>
        </p:nvSpPr>
        <p:spPr/>
        <p:txBody>
          <a:bodyPr/>
          <a:lstStyle/>
          <a:p>
            <a:r>
              <a:rPr lang="en-US" sz="2585" dirty="0"/>
              <a:t>Distributed retrieval</a:t>
            </a:r>
          </a:p>
          <a:p>
            <a:pPr lvl="1"/>
            <a:r>
              <a:rPr lang="en-US" sz="2215" dirty="0"/>
              <a:t>Posting lists for different terms stored on different nodes</a:t>
            </a:r>
          </a:p>
          <a:p>
            <a:pPr lvl="1"/>
            <a:r>
              <a:rPr lang="en-US" sz="2215" dirty="0"/>
              <a:t>The transfer of complete posting lists can become prohibitively expensive in terms of bandwidth consumption</a:t>
            </a:r>
            <a:endParaRPr lang="en-US" dirty="0"/>
          </a:p>
          <a:p>
            <a:endParaRPr lang="en-US" sz="2585" dirty="0"/>
          </a:p>
          <a:p>
            <a:endParaRPr lang="en-US" sz="2585" dirty="0"/>
          </a:p>
          <a:p>
            <a:endParaRPr lang="en-US" sz="2585" dirty="0"/>
          </a:p>
          <a:p>
            <a:endParaRPr lang="en-US" sz="2585" dirty="0"/>
          </a:p>
          <a:p>
            <a:br>
              <a:rPr lang="en-US" sz="2585" dirty="0"/>
            </a:br>
            <a:r>
              <a:rPr lang="en-US" sz="2585" dirty="0"/>
              <a:t>Is it necessary to transfer the complete posting list to identify the top-k documents?</a:t>
            </a:r>
          </a:p>
          <a:p>
            <a:endParaRPr lang="en-GB" dirty="0"/>
          </a:p>
        </p:txBody>
      </p:sp>
      <p:sp>
        <p:nvSpPr>
          <p:cNvPr id="4" name="Footer Placeholder 3"/>
          <p:cNvSpPr>
            <a:spLocks noGrp="1"/>
          </p:cNvSpPr>
          <p:nvPr>
            <p:ph type="ftr" sz="quarter" idx="10"/>
          </p:nvPr>
        </p:nvSpPr>
        <p:spPr/>
        <p:txBody>
          <a:bodyPr/>
          <a:lstStyle/>
          <a:p>
            <a:r>
              <a:rPr lang="fr-CH"/>
              <a:t>©2023, Karl Aberer, EPFL-IC, Laboratoire de systèmes d'informations répartis </a:t>
            </a:r>
            <a:endParaRPr lang="en-GB" dirty="0"/>
          </a:p>
        </p:txBody>
      </p:sp>
      <p:sp>
        <p:nvSpPr>
          <p:cNvPr id="5" name="Can 4"/>
          <p:cNvSpPr/>
          <p:nvPr/>
        </p:nvSpPr>
        <p:spPr bwMode="auto">
          <a:xfrm>
            <a:off x="982678" y="3628407"/>
            <a:ext cx="1661723" cy="1462316"/>
          </a:xfrm>
          <a:prstGeom prst="can">
            <a:avLst/>
          </a:prstGeom>
          <a:noFill/>
          <a:ln w="9525" cap="flat" cmpd="sng" algn="ctr">
            <a:solidFill>
              <a:schemeClr val="tx1"/>
            </a:solid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bodyPr>
          <a:lstStyle/>
          <a:p>
            <a:pPr algn="ctr"/>
            <a:endParaRPr lang="en-GB" sz="1108">
              <a:latin typeface="Calibri" charset="0"/>
              <a:ea typeface="Calibri" charset="0"/>
              <a:cs typeface="Calibri" charset="0"/>
            </a:endParaRPr>
          </a:p>
        </p:txBody>
      </p:sp>
      <p:sp>
        <p:nvSpPr>
          <p:cNvPr id="6" name="Can 5"/>
          <p:cNvSpPr/>
          <p:nvPr/>
        </p:nvSpPr>
        <p:spPr bwMode="auto">
          <a:xfrm>
            <a:off x="5768441" y="3561938"/>
            <a:ext cx="1661723" cy="1462316"/>
          </a:xfrm>
          <a:prstGeom prst="can">
            <a:avLst/>
          </a:prstGeom>
          <a:noFill/>
          <a:ln w="9525" cap="flat" cmpd="sng" algn="ctr">
            <a:solidFill>
              <a:schemeClr val="tx1"/>
            </a:solid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bodyPr>
          <a:lstStyle/>
          <a:p>
            <a:pPr algn="ctr"/>
            <a:endParaRPr lang="en-GB" sz="1108">
              <a:latin typeface="Calibri" charset="0"/>
              <a:ea typeface="Calibri" charset="0"/>
              <a:cs typeface="Calibri" charset="0"/>
            </a:endParaRPr>
          </a:p>
        </p:txBody>
      </p:sp>
      <p:sp>
        <p:nvSpPr>
          <p:cNvPr id="7" name="Rectangle 6"/>
          <p:cNvSpPr/>
          <p:nvPr/>
        </p:nvSpPr>
        <p:spPr bwMode="auto">
          <a:xfrm>
            <a:off x="1115616" y="4226627"/>
            <a:ext cx="1462316" cy="199407"/>
          </a:xfrm>
          <a:prstGeom prst="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bodyPr>
          <a:lstStyle/>
          <a:p>
            <a:pPr algn="ctr"/>
            <a:r>
              <a:rPr lang="en-GB" sz="1108" dirty="0">
                <a:latin typeface="Calibri" charset="0"/>
                <a:ea typeface="Calibri" charset="0"/>
                <a:cs typeface="Calibri" charset="0"/>
              </a:rPr>
              <a:t>Posting list of t1</a:t>
            </a:r>
          </a:p>
        </p:txBody>
      </p:sp>
      <p:sp>
        <p:nvSpPr>
          <p:cNvPr id="8" name="Rectangle 7"/>
          <p:cNvSpPr/>
          <p:nvPr/>
        </p:nvSpPr>
        <p:spPr bwMode="auto">
          <a:xfrm>
            <a:off x="1115616" y="4492503"/>
            <a:ext cx="1462316" cy="199407"/>
          </a:xfrm>
          <a:prstGeom prst="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bodyPr>
          <a:lstStyle/>
          <a:p>
            <a:pPr algn="ctr"/>
            <a:r>
              <a:rPr lang="en-GB" sz="1108" dirty="0">
                <a:latin typeface="Calibri" charset="0"/>
                <a:ea typeface="Calibri" charset="0"/>
                <a:cs typeface="Calibri" charset="0"/>
              </a:rPr>
              <a:t>Posting list of t2</a:t>
            </a:r>
          </a:p>
        </p:txBody>
      </p:sp>
      <p:sp>
        <p:nvSpPr>
          <p:cNvPr id="9" name="Rectangle 8"/>
          <p:cNvSpPr/>
          <p:nvPr/>
        </p:nvSpPr>
        <p:spPr bwMode="auto">
          <a:xfrm>
            <a:off x="5901379" y="4160158"/>
            <a:ext cx="1462316" cy="199407"/>
          </a:xfrm>
          <a:prstGeom prst="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bodyPr>
          <a:lstStyle/>
          <a:p>
            <a:pPr algn="ctr"/>
            <a:r>
              <a:rPr lang="en-GB" sz="1108" dirty="0">
                <a:latin typeface="Calibri" charset="0"/>
                <a:ea typeface="Calibri" charset="0"/>
                <a:cs typeface="Calibri" charset="0"/>
              </a:rPr>
              <a:t>Posting list of t3</a:t>
            </a:r>
          </a:p>
        </p:txBody>
      </p:sp>
      <p:sp>
        <p:nvSpPr>
          <p:cNvPr id="10" name="Left Arrow 9"/>
          <p:cNvSpPr/>
          <p:nvPr/>
        </p:nvSpPr>
        <p:spPr bwMode="auto">
          <a:xfrm>
            <a:off x="3442028" y="4293096"/>
            <a:ext cx="1661723" cy="332345"/>
          </a:xfrm>
          <a:prstGeom prst="leftArrow">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bodyPr>
          <a:lstStyle/>
          <a:p>
            <a:pPr algn="ctr"/>
            <a:r>
              <a:rPr lang="en-GB" sz="1108" dirty="0">
                <a:latin typeface="Calibri" charset="0"/>
                <a:ea typeface="Calibri" charset="0"/>
                <a:cs typeface="Calibri" charset="0"/>
              </a:rPr>
              <a:t>Send over network</a:t>
            </a:r>
          </a:p>
        </p:txBody>
      </p:sp>
      <p:sp>
        <p:nvSpPr>
          <p:cNvPr id="11" name="Rectangle 10"/>
          <p:cNvSpPr/>
          <p:nvPr/>
        </p:nvSpPr>
        <p:spPr bwMode="auto">
          <a:xfrm>
            <a:off x="3641435" y="3894282"/>
            <a:ext cx="1462316" cy="199407"/>
          </a:xfrm>
          <a:prstGeom prst="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bodyPr>
          <a:lstStyle/>
          <a:p>
            <a:pPr algn="ctr"/>
            <a:r>
              <a:rPr lang="en-GB" sz="1108" dirty="0">
                <a:latin typeface="Calibri" charset="0"/>
                <a:ea typeface="Calibri" charset="0"/>
                <a:cs typeface="Calibri" charset="0"/>
              </a:rPr>
              <a:t>Posting list of t3</a:t>
            </a:r>
          </a:p>
        </p:txBody>
      </p:sp>
      <p:sp>
        <p:nvSpPr>
          <p:cNvPr id="12" name="TextBox 11">
            <a:extLst>
              <a:ext uri="{FF2B5EF4-FFF2-40B4-BE49-F238E27FC236}">
                <a16:creationId xmlns:a16="http://schemas.microsoft.com/office/drawing/2014/main" id="{75330F0E-EB7F-B846-91DE-D09FAEAD1F90}"/>
              </a:ext>
            </a:extLst>
          </p:cNvPr>
          <p:cNvSpPr txBox="1"/>
          <p:nvPr/>
        </p:nvSpPr>
        <p:spPr>
          <a:xfrm>
            <a:off x="1564135" y="3339483"/>
            <a:ext cx="1300356" cy="262829"/>
          </a:xfrm>
          <a:prstGeom prst="rect">
            <a:avLst/>
          </a:prstGeom>
          <a:noFill/>
        </p:spPr>
        <p:txBody>
          <a:bodyPr wrap="none" rtlCol="0">
            <a:spAutoFit/>
          </a:bodyPr>
          <a:lstStyle/>
          <a:p>
            <a:r>
              <a:rPr lang="en-GB" sz="1108" dirty="0">
                <a:latin typeface="Calibri" charset="0"/>
                <a:ea typeface="Calibri" charset="0"/>
                <a:cs typeface="Calibri" charset="0"/>
              </a:rPr>
              <a:t>Query = t1, t2 ,t3 …</a:t>
            </a:r>
          </a:p>
        </p:txBody>
      </p:sp>
    </p:spTree>
    <p:extLst>
      <p:ext uri="{BB962C8B-B14F-4D97-AF65-F5344CB8AC3E}">
        <p14:creationId xmlns:p14="http://schemas.microsoft.com/office/powerpoint/2010/main" val="24694615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Fagin’s Algorithm</a:t>
            </a:r>
          </a:p>
        </p:txBody>
      </p:sp>
      <p:sp>
        <p:nvSpPr>
          <p:cNvPr id="3" name="Content Placeholder 2"/>
          <p:cNvSpPr>
            <a:spLocks noGrp="1"/>
          </p:cNvSpPr>
          <p:nvPr>
            <p:ph idx="1"/>
          </p:nvPr>
        </p:nvSpPr>
        <p:spPr/>
        <p:txBody>
          <a:bodyPr/>
          <a:lstStyle/>
          <a:p>
            <a:r>
              <a:rPr lang="en-US" sz="2585" dirty="0"/>
              <a:t>Entries in posting lists are sorted according to the </a:t>
            </a:r>
            <a:r>
              <a:rPr lang="en-US" sz="2585" dirty="0" err="1"/>
              <a:t>tf-idf</a:t>
            </a:r>
            <a:r>
              <a:rPr lang="en-US" sz="2585" dirty="0"/>
              <a:t> weights</a:t>
            </a:r>
          </a:p>
          <a:p>
            <a:pPr lvl="1"/>
            <a:r>
              <a:rPr lang="en-US" sz="2215" dirty="0"/>
              <a:t>Scan in parallel all lists in round-robin till k documents are detected that occur in all lists</a:t>
            </a:r>
          </a:p>
          <a:p>
            <a:pPr lvl="1"/>
            <a:r>
              <a:rPr lang="en-US" sz="2215" dirty="0"/>
              <a:t>Lookup the missing weights  for documents that have not been seen in all lists</a:t>
            </a:r>
          </a:p>
          <a:p>
            <a:pPr lvl="1"/>
            <a:r>
              <a:rPr lang="en-US" sz="2215" dirty="0"/>
              <a:t>Select the top-k elements</a:t>
            </a:r>
          </a:p>
          <a:p>
            <a:r>
              <a:rPr lang="en-US" sz="2585" dirty="0"/>
              <a:t>Algorithm provably returns the top-k documents for monotone aggregation functions!</a:t>
            </a:r>
          </a:p>
          <a:p>
            <a:endParaRPr lang="en-US" sz="1662" dirty="0"/>
          </a:p>
        </p:txBody>
      </p:sp>
      <p:sp>
        <p:nvSpPr>
          <p:cNvPr id="4" name="Footer Placeholder 3"/>
          <p:cNvSpPr>
            <a:spLocks noGrp="1"/>
          </p:cNvSpPr>
          <p:nvPr>
            <p:ph type="ftr" sz="quarter" idx="10"/>
          </p:nvPr>
        </p:nvSpPr>
        <p:spPr/>
        <p:txBody>
          <a:bodyPr/>
          <a:lstStyle/>
          <a:p>
            <a:pPr>
              <a:defRPr/>
            </a:pPr>
            <a:r>
              <a:rPr lang="fr-CH"/>
              <a:t>©2023, Karl Aberer, EPFL-IC, Laboratoire de systèmes d'informations répartis </a:t>
            </a:r>
            <a:endParaRPr lang="en-GB" dirty="0"/>
          </a:p>
        </p:txBody>
      </p:sp>
    </p:spTree>
    <p:extLst>
      <p:ext uri="{BB962C8B-B14F-4D97-AF65-F5344CB8AC3E}">
        <p14:creationId xmlns:p14="http://schemas.microsoft.com/office/powerpoint/2010/main" val="395415952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1</a:t>
            </a:r>
          </a:p>
        </p:txBody>
      </p:sp>
      <p:sp>
        <p:nvSpPr>
          <p:cNvPr id="3" name="Content Placeholder 2"/>
          <p:cNvSpPr>
            <a:spLocks noGrp="1"/>
          </p:cNvSpPr>
          <p:nvPr>
            <p:ph idx="1"/>
          </p:nvPr>
        </p:nvSpPr>
        <p:spPr/>
        <p:txBody>
          <a:bodyPr/>
          <a:lstStyle/>
          <a:p>
            <a:r>
              <a:rPr lang="en-US" sz="2585" dirty="0"/>
              <a:t>Finding the top-2 elements for a two-term query</a:t>
            </a:r>
          </a:p>
          <a:p>
            <a:endParaRPr lang="en-GB" dirty="0"/>
          </a:p>
        </p:txBody>
      </p:sp>
      <p:sp>
        <p:nvSpPr>
          <p:cNvPr id="4" name="Footer Placeholder 3"/>
          <p:cNvSpPr>
            <a:spLocks noGrp="1"/>
          </p:cNvSpPr>
          <p:nvPr>
            <p:ph type="ftr" sz="quarter" idx="10"/>
          </p:nvPr>
        </p:nvSpPr>
        <p:spPr/>
        <p:txBody>
          <a:bodyPr/>
          <a:lstStyle/>
          <a:p>
            <a:r>
              <a:rPr lang="fr-CH"/>
              <a:t>©2023, Karl Aberer, EPFL-IC, Laboratoire de systèmes d'informations répartis </a:t>
            </a:r>
            <a:endParaRPr lang="en-GB" dirty="0"/>
          </a:p>
        </p:txBody>
      </p:sp>
      <p:graphicFrame>
        <p:nvGraphicFramePr>
          <p:cNvPr id="5" name="Table 4"/>
          <p:cNvGraphicFramePr>
            <a:graphicFrameLocks noGrp="1"/>
          </p:cNvGraphicFramePr>
          <p:nvPr/>
        </p:nvGraphicFramePr>
        <p:xfrm>
          <a:off x="1381492" y="2764311"/>
          <a:ext cx="1085346" cy="2073600"/>
        </p:xfrm>
        <a:graphic>
          <a:graphicData uri="http://schemas.openxmlformats.org/drawingml/2006/table">
            <a:tbl>
              <a:tblPr>
                <a:tableStyleId>{5C22544A-7EE6-4342-B048-85BDC9FD1C3A}</a:tableStyleId>
              </a:tblPr>
              <a:tblGrid>
                <a:gridCol w="542673">
                  <a:extLst>
                    <a:ext uri="{9D8B030D-6E8A-4147-A177-3AD203B41FA5}">
                      <a16:colId xmlns:a16="http://schemas.microsoft.com/office/drawing/2014/main" val="20000"/>
                    </a:ext>
                  </a:extLst>
                </a:gridCol>
                <a:gridCol w="542673">
                  <a:extLst>
                    <a:ext uri="{9D8B030D-6E8A-4147-A177-3AD203B41FA5}">
                      <a16:colId xmlns:a16="http://schemas.microsoft.com/office/drawing/2014/main" val="20001"/>
                    </a:ext>
                  </a:extLst>
                </a:gridCol>
              </a:tblGrid>
              <a:tr h="259200">
                <a:tc>
                  <a:txBody>
                    <a:bodyPr/>
                    <a:lstStyle/>
                    <a:p>
                      <a:r>
                        <a:rPr lang="en-US" sz="1100" dirty="0">
                          <a:latin typeface="Calibri"/>
                          <a:cs typeface="Calibri"/>
                        </a:rPr>
                        <a:t>d1</a:t>
                      </a:r>
                    </a:p>
                  </a:txBody>
                  <a:tcPr marL="42203" marR="42203" marT="42203" marB="42203"/>
                </a:tc>
                <a:tc>
                  <a:txBody>
                    <a:bodyPr/>
                    <a:lstStyle/>
                    <a:p>
                      <a:r>
                        <a:rPr lang="en-US" sz="1100" dirty="0">
                          <a:latin typeface="Calibri"/>
                          <a:cs typeface="Calibri"/>
                        </a:rPr>
                        <a:t>0.9</a:t>
                      </a:r>
                    </a:p>
                  </a:txBody>
                  <a:tcPr marL="42203" marR="42203" marT="42203" marB="42203"/>
                </a:tc>
                <a:extLst>
                  <a:ext uri="{0D108BD9-81ED-4DB2-BD59-A6C34878D82A}">
                    <a16:rowId xmlns:a16="http://schemas.microsoft.com/office/drawing/2014/main" val="10000"/>
                  </a:ext>
                </a:extLst>
              </a:tr>
              <a:tr h="259200">
                <a:tc>
                  <a:txBody>
                    <a:bodyPr/>
                    <a:lstStyle/>
                    <a:p>
                      <a:r>
                        <a:rPr lang="en-US" sz="1100" dirty="0">
                          <a:latin typeface="Calibri"/>
                          <a:cs typeface="Calibri"/>
                        </a:rPr>
                        <a:t>d4</a:t>
                      </a:r>
                    </a:p>
                  </a:txBody>
                  <a:tcPr marL="42203" marR="42203" marT="42203" marB="42203"/>
                </a:tc>
                <a:tc>
                  <a:txBody>
                    <a:bodyPr/>
                    <a:lstStyle/>
                    <a:p>
                      <a:r>
                        <a:rPr lang="en-US" sz="1100" dirty="0">
                          <a:latin typeface="Calibri"/>
                          <a:cs typeface="Calibri"/>
                        </a:rPr>
                        <a:t>0.82</a:t>
                      </a:r>
                    </a:p>
                  </a:txBody>
                  <a:tcPr marL="42203" marR="42203" marT="42203" marB="42203"/>
                </a:tc>
                <a:extLst>
                  <a:ext uri="{0D108BD9-81ED-4DB2-BD59-A6C34878D82A}">
                    <a16:rowId xmlns:a16="http://schemas.microsoft.com/office/drawing/2014/main" val="10001"/>
                  </a:ext>
                </a:extLst>
              </a:tr>
              <a:tr h="259200">
                <a:tc>
                  <a:txBody>
                    <a:bodyPr/>
                    <a:lstStyle/>
                    <a:p>
                      <a:r>
                        <a:rPr lang="en-US" sz="1100" dirty="0">
                          <a:latin typeface="Calibri"/>
                          <a:cs typeface="Calibri"/>
                        </a:rPr>
                        <a:t>d3</a:t>
                      </a:r>
                    </a:p>
                  </a:txBody>
                  <a:tcPr marL="42203" marR="42203" marT="42203" marB="42203"/>
                </a:tc>
                <a:tc>
                  <a:txBody>
                    <a:bodyPr/>
                    <a:lstStyle/>
                    <a:p>
                      <a:r>
                        <a:rPr lang="en-US" sz="1100" dirty="0">
                          <a:latin typeface="Calibri"/>
                          <a:cs typeface="Calibri"/>
                        </a:rPr>
                        <a:t>0.8</a:t>
                      </a:r>
                    </a:p>
                  </a:txBody>
                  <a:tcPr marL="42203" marR="42203" marT="42203" marB="42203"/>
                </a:tc>
                <a:extLst>
                  <a:ext uri="{0D108BD9-81ED-4DB2-BD59-A6C34878D82A}">
                    <a16:rowId xmlns:a16="http://schemas.microsoft.com/office/drawing/2014/main" val="10002"/>
                  </a:ext>
                </a:extLst>
              </a:tr>
              <a:tr h="259200">
                <a:tc>
                  <a:txBody>
                    <a:bodyPr/>
                    <a:lstStyle/>
                    <a:p>
                      <a:r>
                        <a:rPr lang="en-US" sz="1100" dirty="0">
                          <a:latin typeface="Calibri"/>
                          <a:cs typeface="Calibri"/>
                        </a:rPr>
                        <a:t>d5</a:t>
                      </a:r>
                    </a:p>
                  </a:txBody>
                  <a:tcPr marL="42203" marR="42203" marT="42203" marB="42203"/>
                </a:tc>
                <a:tc>
                  <a:txBody>
                    <a:bodyPr/>
                    <a:lstStyle/>
                    <a:p>
                      <a:r>
                        <a:rPr lang="en-US" sz="1100" dirty="0">
                          <a:latin typeface="Calibri"/>
                          <a:cs typeface="Calibri"/>
                        </a:rPr>
                        <a:t>0.65</a:t>
                      </a:r>
                    </a:p>
                  </a:txBody>
                  <a:tcPr marL="42203" marR="42203" marT="42203" marB="42203"/>
                </a:tc>
                <a:extLst>
                  <a:ext uri="{0D108BD9-81ED-4DB2-BD59-A6C34878D82A}">
                    <a16:rowId xmlns:a16="http://schemas.microsoft.com/office/drawing/2014/main" val="10003"/>
                  </a:ext>
                </a:extLst>
              </a:tr>
              <a:tr h="259200">
                <a:tc>
                  <a:txBody>
                    <a:bodyPr/>
                    <a:lstStyle/>
                    <a:p>
                      <a:r>
                        <a:rPr lang="en-US" sz="1100" dirty="0">
                          <a:latin typeface="Calibri"/>
                          <a:cs typeface="Calibri"/>
                        </a:rPr>
                        <a:t>…..</a:t>
                      </a:r>
                    </a:p>
                  </a:txBody>
                  <a:tcPr marL="42203" marR="42203" marT="42203" marB="42203"/>
                </a:tc>
                <a:tc>
                  <a:txBody>
                    <a:bodyPr/>
                    <a:lstStyle/>
                    <a:p>
                      <a:endParaRPr lang="en-US" sz="1100" dirty="0">
                        <a:latin typeface="Calibri"/>
                        <a:cs typeface="Calibri"/>
                      </a:endParaRPr>
                    </a:p>
                  </a:txBody>
                  <a:tcPr marL="42203" marR="42203" marT="42203" marB="42203"/>
                </a:tc>
                <a:extLst>
                  <a:ext uri="{0D108BD9-81ED-4DB2-BD59-A6C34878D82A}">
                    <a16:rowId xmlns:a16="http://schemas.microsoft.com/office/drawing/2014/main" val="10004"/>
                  </a:ext>
                </a:extLst>
              </a:tr>
              <a:tr h="259200">
                <a:tc>
                  <a:txBody>
                    <a:bodyPr/>
                    <a:lstStyle/>
                    <a:p>
                      <a:r>
                        <a:rPr lang="en-US" sz="1100" dirty="0">
                          <a:latin typeface="Calibri"/>
                          <a:cs typeface="Calibri"/>
                        </a:rPr>
                        <a:t>d6</a:t>
                      </a:r>
                    </a:p>
                  </a:txBody>
                  <a:tcPr marL="42203" marR="42203" marT="42203" marB="42203"/>
                </a:tc>
                <a:tc>
                  <a:txBody>
                    <a:bodyPr/>
                    <a:lstStyle/>
                    <a:p>
                      <a:r>
                        <a:rPr lang="en-US" sz="1100" dirty="0">
                          <a:latin typeface="Calibri"/>
                          <a:cs typeface="Calibri"/>
                        </a:rPr>
                        <a:t>0.51</a:t>
                      </a:r>
                    </a:p>
                  </a:txBody>
                  <a:tcPr marL="42203" marR="42203" marT="42203" marB="42203"/>
                </a:tc>
                <a:extLst>
                  <a:ext uri="{0D108BD9-81ED-4DB2-BD59-A6C34878D82A}">
                    <a16:rowId xmlns:a16="http://schemas.microsoft.com/office/drawing/2014/main" val="10005"/>
                  </a:ext>
                </a:extLst>
              </a:tr>
              <a:tr h="259200">
                <a:tc>
                  <a:txBody>
                    <a:bodyPr/>
                    <a:lstStyle/>
                    <a:p>
                      <a:r>
                        <a:rPr lang="en-US" sz="1100" dirty="0">
                          <a:latin typeface="Calibri"/>
                          <a:cs typeface="Calibri"/>
                        </a:rPr>
                        <a:t>d2</a:t>
                      </a:r>
                    </a:p>
                  </a:txBody>
                  <a:tcPr marL="42203" marR="42203" marT="42203" marB="42203"/>
                </a:tc>
                <a:tc>
                  <a:txBody>
                    <a:bodyPr/>
                    <a:lstStyle/>
                    <a:p>
                      <a:r>
                        <a:rPr lang="en-US" sz="1100" dirty="0">
                          <a:latin typeface="Calibri"/>
                          <a:cs typeface="Calibri"/>
                        </a:rPr>
                        <a:t>0.1</a:t>
                      </a:r>
                    </a:p>
                  </a:txBody>
                  <a:tcPr marL="42203" marR="42203" marT="42203" marB="42203"/>
                </a:tc>
                <a:extLst>
                  <a:ext uri="{0D108BD9-81ED-4DB2-BD59-A6C34878D82A}">
                    <a16:rowId xmlns:a16="http://schemas.microsoft.com/office/drawing/2014/main" val="10006"/>
                  </a:ext>
                </a:extLst>
              </a:tr>
              <a:tr h="259200">
                <a:tc>
                  <a:txBody>
                    <a:bodyPr/>
                    <a:lstStyle/>
                    <a:p>
                      <a:r>
                        <a:rPr lang="en-US" sz="1100" dirty="0">
                          <a:latin typeface="Calibri"/>
                          <a:cs typeface="Calibri"/>
                        </a:rPr>
                        <a:t>d7</a:t>
                      </a:r>
                    </a:p>
                  </a:txBody>
                  <a:tcPr marL="42203" marR="42203" marT="42203" marB="42203"/>
                </a:tc>
                <a:tc>
                  <a:txBody>
                    <a:bodyPr/>
                    <a:lstStyle/>
                    <a:p>
                      <a:r>
                        <a:rPr lang="en-US" sz="1100" dirty="0">
                          <a:latin typeface="Calibri"/>
                          <a:cs typeface="Calibri"/>
                        </a:rPr>
                        <a:t>0.0</a:t>
                      </a:r>
                    </a:p>
                  </a:txBody>
                  <a:tcPr marL="42203" marR="42203" marT="42203" marB="42203"/>
                </a:tc>
                <a:extLst>
                  <a:ext uri="{0D108BD9-81ED-4DB2-BD59-A6C34878D82A}">
                    <a16:rowId xmlns:a16="http://schemas.microsoft.com/office/drawing/2014/main" val="10007"/>
                  </a:ext>
                </a:extLst>
              </a:tr>
            </a:tbl>
          </a:graphicData>
        </a:graphic>
      </p:graphicFrame>
      <p:graphicFrame>
        <p:nvGraphicFramePr>
          <p:cNvPr id="6" name="Table 5"/>
          <p:cNvGraphicFramePr>
            <a:graphicFrameLocks noGrp="1"/>
          </p:cNvGraphicFramePr>
          <p:nvPr/>
        </p:nvGraphicFramePr>
        <p:xfrm>
          <a:off x="2777339" y="2764311"/>
          <a:ext cx="1085346" cy="2073600"/>
        </p:xfrm>
        <a:graphic>
          <a:graphicData uri="http://schemas.openxmlformats.org/drawingml/2006/table">
            <a:tbl>
              <a:tblPr>
                <a:tableStyleId>{5C22544A-7EE6-4342-B048-85BDC9FD1C3A}</a:tableStyleId>
              </a:tblPr>
              <a:tblGrid>
                <a:gridCol w="542673">
                  <a:extLst>
                    <a:ext uri="{9D8B030D-6E8A-4147-A177-3AD203B41FA5}">
                      <a16:colId xmlns:a16="http://schemas.microsoft.com/office/drawing/2014/main" val="20000"/>
                    </a:ext>
                  </a:extLst>
                </a:gridCol>
                <a:gridCol w="542673">
                  <a:extLst>
                    <a:ext uri="{9D8B030D-6E8A-4147-A177-3AD203B41FA5}">
                      <a16:colId xmlns:a16="http://schemas.microsoft.com/office/drawing/2014/main" val="20001"/>
                    </a:ext>
                  </a:extLst>
                </a:gridCol>
              </a:tblGrid>
              <a:tr h="259200">
                <a:tc>
                  <a:txBody>
                    <a:bodyPr/>
                    <a:lstStyle/>
                    <a:p>
                      <a:r>
                        <a:rPr lang="en-US" sz="1100" dirty="0">
                          <a:latin typeface="Calibri"/>
                          <a:cs typeface="Calibri"/>
                        </a:rPr>
                        <a:t>d6</a:t>
                      </a:r>
                    </a:p>
                  </a:txBody>
                  <a:tcPr marL="42203" marR="42203" marT="42203" marB="42203"/>
                </a:tc>
                <a:tc>
                  <a:txBody>
                    <a:bodyPr/>
                    <a:lstStyle/>
                    <a:p>
                      <a:r>
                        <a:rPr lang="en-US" sz="1100" dirty="0">
                          <a:latin typeface="Calibri"/>
                          <a:cs typeface="Calibri"/>
                        </a:rPr>
                        <a:t>0.81</a:t>
                      </a:r>
                    </a:p>
                  </a:txBody>
                  <a:tcPr marL="42203" marR="42203" marT="42203" marB="42203"/>
                </a:tc>
                <a:extLst>
                  <a:ext uri="{0D108BD9-81ED-4DB2-BD59-A6C34878D82A}">
                    <a16:rowId xmlns:a16="http://schemas.microsoft.com/office/drawing/2014/main" val="10000"/>
                  </a:ext>
                </a:extLst>
              </a:tr>
              <a:tr h="259200">
                <a:tc>
                  <a:txBody>
                    <a:bodyPr/>
                    <a:lstStyle/>
                    <a:p>
                      <a:r>
                        <a:rPr lang="en-US" sz="1100" dirty="0">
                          <a:latin typeface="Calibri"/>
                          <a:cs typeface="Calibri"/>
                        </a:rPr>
                        <a:t>d2</a:t>
                      </a:r>
                    </a:p>
                  </a:txBody>
                  <a:tcPr marL="42203" marR="42203" marT="42203" marB="42203"/>
                </a:tc>
                <a:tc>
                  <a:txBody>
                    <a:bodyPr/>
                    <a:lstStyle/>
                    <a:p>
                      <a:r>
                        <a:rPr lang="en-US" sz="1100" dirty="0">
                          <a:latin typeface="Calibri"/>
                          <a:cs typeface="Calibri"/>
                        </a:rPr>
                        <a:t>0.7</a:t>
                      </a:r>
                    </a:p>
                  </a:txBody>
                  <a:tcPr marL="42203" marR="42203" marT="42203" marB="42203"/>
                </a:tc>
                <a:extLst>
                  <a:ext uri="{0D108BD9-81ED-4DB2-BD59-A6C34878D82A}">
                    <a16:rowId xmlns:a16="http://schemas.microsoft.com/office/drawing/2014/main" val="10001"/>
                  </a:ext>
                </a:extLst>
              </a:tr>
              <a:tr h="259200">
                <a:tc>
                  <a:txBody>
                    <a:bodyPr/>
                    <a:lstStyle/>
                    <a:p>
                      <a:r>
                        <a:rPr lang="en-US" sz="1100" dirty="0">
                          <a:latin typeface="Calibri"/>
                          <a:cs typeface="Calibri"/>
                        </a:rPr>
                        <a:t>d5</a:t>
                      </a:r>
                    </a:p>
                  </a:txBody>
                  <a:tcPr marL="42203" marR="42203" marT="42203" marB="42203"/>
                </a:tc>
                <a:tc>
                  <a:txBody>
                    <a:bodyPr/>
                    <a:lstStyle/>
                    <a:p>
                      <a:r>
                        <a:rPr lang="en-US" sz="1100" dirty="0">
                          <a:latin typeface="Calibri"/>
                          <a:cs typeface="Calibri"/>
                        </a:rPr>
                        <a:t>0.66</a:t>
                      </a:r>
                    </a:p>
                  </a:txBody>
                  <a:tcPr marL="42203" marR="42203" marT="42203" marB="42203"/>
                </a:tc>
                <a:extLst>
                  <a:ext uri="{0D108BD9-81ED-4DB2-BD59-A6C34878D82A}">
                    <a16:rowId xmlns:a16="http://schemas.microsoft.com/office/drawing/2014/main" val="10002"/>
                  </a:ext>
                </a:extLst>
              </a:tr>
              <a:tr h="259200">
                <a:tc>
                  <a:txBody>
                    <a:bodyPr/>
                    <a:lstStyle/>
                    <a:p>
                      <a:r>
                        <a:rPr lang="en-US" sz="1100" dirty="0">
                          <a:latin typeface="Calibri"/>
                          <a:cs typeface="Calibri"/>
                        </a:rPr>
                        <a:t>d1</a:t>
                      </a:r>
                    </a:p>
                  </a:txBody>
                  <a:tcPr marL="42203" marR="42203" marT="42203" marB="42203"/>
                </a:tc>
                <a:tc>
                  <a:txBody>
                    <a:bodyPr/>
                    <a:lstStyle/>
                    <a:p>
                      <a:r>
                        <a:rPr lang="en-US" sz="1100" dirty="0">
                          <a:latin typeface="Calibri"/>
                          <a:cs typeface="Calibri"/>
                        </a:rPr>
                        <a:t>0.45</a:t>
                      </a:r>
                    </a:p>
                  </a:txBody>
                  <a:tcPr marL="42203" marR="42203" marT="42203" marB="42203"/>
                </a:tc>
                <a:extLst>
                  <a:ext uri="{0D108BD9-81ED-4DB2-BD59-A6C34878D82A}">
                    <a16:rowId xmlns:a16="http://schemas.microsoft.com/office/drawing/2014/main" val="10003"/>
                  </a:ext>
                </a:extLst>
              </a:tr>
              <a:tr h="259200">
                <a:tc>
                  <a:txBody>
                    <a:bodyPr/>
                    <a:lstStyle/>
                    <a:p>
                      <a:r>
                        <a:rPr lang="en-US" sz="1100" dirty="0">
                          <a:latin typeface="Calibri"/>
                          <a:cs typeface="Calibri"/>
                        </a:rPr>
                        <a:t>…..</a:t>
                      </a:r>
                    </a:p>
                  </a:txBody>
                  <a:tcPr marL="42203" marR="42203" marT="42203" marB="42203"/>
                </a:tc>
                <a:tc>
                  <a:txBody>
                    <a:bodyPr/>
                    <a:lstStyle/>
                    <a:p>
                      <a:endParaRPr lang="en-US" sz="1100" dirty="0">
                        <a:latin typeface="Calibri"/>
                        <a:cs typeface="Calibri"/>
                      </a:endParaRPr>
                    </a:p>
                  </a:txBody>
                  <a:tcPr marL="42203" marR="42203" marT="42203" marB="42203"/>
                </a:tc>
                <a:extLst>
                  <a:ext uri="{0D108BD9-81ED-4DB2-BD59-A6C34878D82A}">
                    <a16:rowId xmlns:a16="http://schemas.microsoft.com/office/drawing/2014/main" val="10004"/>
                  </a:ext>
                </a:extLst>
              </a:tr>
              <a:tr h="259200">
                <a:tc>
                  <a:txBody>
                    <a:bodyPr/>
                    <a:lstStyle/>
                    <a:p>
                      <a:r>
                        <a:rPr lang="en-US" sz="1100" dirty="0">
                          <a:latin typeface="Calibri"/>
                          <a:cs typeface="Calibri"/>
                        </a:rPr>
                        <a:t>d3</a:t>
                      </a:r>
                    </a:p>
                  </a:txBody>
                  <a:tcPr marL="42203" marR="42203" marT="42203" marB="42203"/>
                </a:tc>
                <a:tc>
                  <a:txBody>
                    <a:bodyPr/>
                    <a:lstStyle/>
                    <a:p>
                      <a:r>
                        <a:rPr lang="en-US" sz="1100" dirty="0">
                          <a:latin typeface="Calibri"/>
                          <a:cs typeface="Calibri"/>
                        </a:rPr>
                        <a:t>0.33</a:t>
                      </a:r>
                    </a:p>
                  </a:txBody>
                  <a:tcPr marL="42203" marR="42203" marT="42203" marB="42203"/>
                </a:tc>
                <a:extLst>
                  <a:ext uri="{0D108BD9-81ED-4DB2-BD59-A6C34878D82A}">
                    <a16:rowId xmlns:a16="http://schemas.microsoft.com/office/drawing/2014/main" val="10005"/>
                  </a:ext>
                </a:extLst>
              </a:tr>
              <a:tr h="259200">
                <a:tc>
                  <a:txBody>
                    <a:bodyPr/>
                    <a:lstStyle/>
                    <a:p>
                      <a:r>
                        <a:rPr lang="en-US" sz="1100" dirty="0">
                          <a:latin typeface="Calibri"/>
                          <a:cs typeface="Calibri"/>
                        </a:rPr>
                        <a:t>d7</a:t>
                      </a:r>
                    </a:p>
                  </a:txBody>
                  <a:tcPr marL="42203" marR="42203" marT="42203" marB="42203"/>
                </a:tc>
                <a:tc>
                  <a:txBody>
                    <a:bodyPr/>
                    <a:lstStyle/>
                    <a:p>
                      <a:r>
                        <a:rPr lang="en-US" sz="1100" dirty="0">
                          <a:latin typeface="Calibri"/>
                          <a:cs typeface="Calibri"/>
                        </a:rPr>
                        <a:t>0.15</a:t>
                      </a:r>
                    </a:p>
                  </a:txBody>
                  <a:tcPr marL="42203" marR="42203" marT="42203" marB="42203"/>
                </a:tc>
                <a:extLst>
                  <a:ext uri="{0D108BD9-81ED-4DB2-BD59-A6C34878D82A}">
                    <a16:rowId xmlns:a16="http://schemas.microsoft.com/office/drawing/2014/main" val="10006"/>
                  </a:ext>
                </a:extLst>
              </a:tr>
              <a:tr h="259200">
                <a:tc>
                  <a:txBody>
                    <a:bodyPr/>
                    <a:lstStyle/>
                    <a:p>
                      <a:r>
                        <a:rPr lang="en-US" sz="1100" dirty="0">
                          <a:latin typeface="Calibri"/>
                          <a:cs typeface="Calibri"/>
                        </a:rPr>
                        <a:t>d4</a:t>
                      </a:r>
                    </a:p>
                  </a:txBody>
                  <a:tcPr marL="42203" marR="42203" marT="42203" marB="42203"/>
                </a:tc>
                <a:tc>
                  <a:txBody>
                    <a:bodyPr/>
                    <a:lstStyle/>
                    <a:p>
                      <a:r>
                        <a:rPr lang="en-US" sz="1100" dirty="0">
                          <a:latin typeface="Calibri"/>
                          <a:cs typeface="Calibri"/>
                        </a:rPr>
                        <a:t>0.0</a:t>
                      </a:r>
                    </a:p>
                  </a:txBody>
                  <a:tcPr marL="42203" marR="42203" marT="42203" marB="42203"/>
                </a:tc>
                <a:extLst>
                  <a:ext uri="{0D108BD9-81ED-4DB2-BD59-A6C34878D82A}">
                    <a16:rowId xmlns:a16="http://schemas.microsoft.com/office/drawing/2014/main" val="10007"/>
                  </a:ext>
                </a:extLst>
              </a:tr>
            </a:tbl>
          </a:graphicData>
        </a:graphic>
      </p:graphicFrame>
      <p:graphicFrame>
        <p:nvGraphicFramePr>
          <p:cNvPr id="7" name="Table 6"/>
          <p:cNvGraphicFramePr>
            <a:graphicFrameLocks noGrp="1"/>
          </p:cNvGraphicFramePr>
          <p:nvPr/>
        </p:nvGraphicFramePr>
        <p:xfrm>
          <a:off x="4904345" y="2764311"/>
          <a:ext cx="1861128" cy="1519308"/>
        </p:xfrm>
        <a:graphic>
          <a:graphicData uri="http://schemas.openxmlformats.org/drawingml/2006/table">
            <a:tbl>
              <a:tblPr>
                <a:tableStyleId>{5C22544A-7EE6-4342-B048-85BDC9FD1C3A}</a:tableStyleId>
              </a:tblPr>
              <a:tblGrid>
                <a:gridCol w="465282">
                  <a:extLst>
                    <a:ext uri="{9D8B030D-6E8A-4147-A177-3AD203B41FA5}">
                      <a16:colId xmlns:a16="http://schemas.microsoft.com/office/drawing/2014/main" val="20000"/>
                    </a:ext>
                  </a:extLst>
                </a:gridCol>
                <a:gridCol w="465282">
                  <a:extLst>
                    <a:ext uri="{9D8B030D-6E8A-4147-A177-3AD203B41FA5}">
                      <a16:colId xmlns:a16="http://schemas.microsoft.com/office/drawing/2014/main" val="20001"/>
                    </a:ext>
                  </a:extLst>
                </a:gridCol>
                <a:gridCol w="465282">
                  <a:extLst>
                    <a:ext uri="{9D8B030D-6E8A-4147-A177-3AD203B41FA5}">
                      <a16:colId xmlns:a16="http://schemas.microsoft.com/office/drawing/2014/main" val="20002"/>
                    </a:ext>
                  </a:extLst>
                </a:gridCol>
                <a:gridCol w="465282">
                  <a:extLst>
                    <a:ext uri="{9D8B030D-6E8A-4147-A177-3AD203B41FA5}">
                      <a16:colId xmlns:a16="http://schemas.microsoft.com/office/drawing/2014/main" val="20003"/>
                    </a:ext>
                  </a:extLst>
                </a:gridCol>
              </a:tblGrid>
              <a:tr h="253218">
                <a:tc>
                  <a:txBody>
                    <a:bodyPr/>
                    <a:lstStyle/>
                    <a:p>
                      <a:r>
                        <a:rPr lang="en-US" sz="1100" dirty="0">
                          <a:latin typeface="Calibri"/>
                          <a:cs typeface="Calibri"/>
                        </a:rPr>
                        <a:t>d1</a:t>
                      </a:r>
                    </a:p>
                  </a:txBody>
                  <a:tcPr marL="84406" marR="84406" marT="42203" marB="42203"/>
                </a:tc>
                <a:tc>
                  <a:txBody>
                    <a:bodyPr/>
                    <a:lstStyle/>
                    <a:p>
                      <a:r>
                        <a:rPr lang="en-US" sz="1100" dirty="0">
                          <a:latin typeface="Calibri"/>
                          <a:cs typeface="Calibri"/>
                        </a:rPr>
                        <a:t>0.9</a:t>
                      </a:r>
                    </a:p>
                  </a:txBody>
                  <a:tcPr marL="84406" marR="84406" marT="42203" marB="42203"/>
                </a:tc>
                <a:tc>
                  <a:txBody>
                    <a:bodyPr/>
                    <a:lstStyle/>
                    <a:p>
                      <a:endParaRPr lang="en-US" sz="1100" dirty="0">
                        <a:latin typeface="Calibri"/>
                        <a:cs typeface="Calibri"/>
                      </a:endParaRPr>
                    </a:p>
                  </a:txBody>
                  <a:tcPr marL="84406" marR="84406" marT="42203" marB="42203"/>
                </a:tc>
                <a:tc>
                  <a:txBody>
                    <a:bodyPr/>
                    <a:lstStyle/>
                    <a:p>
                      <a:endParaRPr lang="en-US" sz="1100" dirty="0"/>
                    </a:p>
                  </a:txBody>
                  <a:tcPr marL="84406" marR="84406" marT="42203" marB="42203"/>
                </a:tc>
                <a:extLst>
                  <a:ext uri="{0D108BD9-81ED-4DB2-BD59-A6C34878D82A}">
                    <a16:rowId xmlns:a16="http://schemas.microsoft.com/office/drawing/2014/main" val="10000"/>
                  </a:ext>
                </a:extLst>
              </a:tr>
              <a:tr h="253218">
                <a:tc>
                  <a:txBody>
                    <a:bodyPr/>
                    <a:lstStyle/>
                    <a:p>
                      <a:r>
                        <a:rPr lang="en-US" sz="1100" dirty="0">
                          <a:latin typeface="Calibri"/>
                          <a:cs typeface="Calibri"/>
                        </a:rPr>
                        <a:t>d6</a:t>
                      </a:r>
                    </a:p>
                  </a:txBody>
                  <a:tcPr marL="84406" marR="84406" marT="42203" marB="42203"/>
                </a:tc>
                <a:tc>
                  <a:txBody>
                    <a:bodyPr/>
                    <a:lstStyle/>
                    <a:p>
                      <a:endParaRPr lang="en-US" sz="1100" dirty="0">
                        <a:latin typeface="Calibri"/>
                        <a:cs typeface="Calibri"/>
                      </a:endParaRPr>
                    </a:p>
                  </a:txBody>
                  <a:tcPr marL="84406" marR="84406" marT="42203" marB="42203"/>
                </a:tc>
                <a:tc>
                  <a:txBody>
                    <a:bodyPr/>
                    <a:lstStyle/>
                    <a:p>
                      <a:r>
                        <a:rPr lang="en-US" sz="1100" dirty="0">
                          <a:latin typeface="Calibri"/>
                          <a:cs typeface="Calibri"/>
                        </a:rPr>
                        <a:t>0.81</a:t>
                      </a:r>
                    </a:p>
                  </a:txBody>
                  <a:tcPr marL="84406" marR="84406" marT="42203" marB="42203"/>
                </a:tc>
                <a:tc>
                  <a:txBody>
                    <a:bodyPr/>
                    <a:lstStyle/>
                    <a:p>
                      <a:r>
                        <a:rPr lang="en-US" sz="1100" dirty="0">
                          <a:latin typeface="Calibri"/>
                          <a:cs typeface="Calibri"/>
                        </a:rPr>
                        <a:t>0.81</a:t>
                      </a:r>
                    </a:p>
                  </a:txBody>
                  <a:tcPr marL="84406" marR="84406" marT="42203" marB="42203"/>
                </a:tc>
                <a:extLst>
                  <a:ext uri="{0D108BD9-81ED-4DB2-BD59-A6C34878D82A}">
                    <a16:rowId xmlns:a16="http://schemas.microsoft.com/office/drawing/2014/main" val="10001"/>
                  </a:ext>
                </a:extLst>
              </a:tr>
              <a:tr h="253218">
                <a:tc>
                  <a:txBody>
                    <a:bodyPr/>
                    <a:lstStyle/>
                    <a:p>
                      <a:r>
                        <a:rPr lang="en-US" sz="1100" dirty="0">
                          <a:latin typeface="Calibri"/>
                          <a:cs typeface="Calibri"/>
                        </a:rPr>
                        <a:t>d4</a:t>
                      </a:r>
                    </a:p>
                  </a:txBody>
                  <a:tcPr marL="84406" marR="84406" marT="42203" marB="42203"/>
                </a:tc>
                <a:tc>
                  <a:txBody>
                    <a:bodyPr/>
                    <a:lstStyle/>
                    <a:p>
                      <a:r>
                        <a:rPr lang="en-US" sz="1100" dirty="0">
                          <a:latin typeface="Calibri"/>
                          <a:cs typeface="Calibri"/>
                        </a:rPr>
                        <a:t>0.82</a:t>
                      </a:r>
                    </a:p>
                  </a:txBody>
                  <a:tcPr marL="84406" marR="84406" marT="42203" marB="42203"/>
                </a:tc>
                <a:tc>
                  <a:txBody>
                    <a:bodyPr/>
                    <a:lstStyle/>
                    <a:p>
                      <a:endParaRPr lang="en-US" sz="1100" dirty="0">
                        <a:latin typeface="Calibri"/>
                        <a:cs typeface="Calibri"/>
                      </a:endParaRPr>
                    </a:p>
                  </a:txBody>
                  <a:tcPr marL="84406" marR="84406" marT="42203" marB="42203"/>
                </a:tc>
                <a:tc>
                  <a:txBody>
                    <a:bodyPr/>
                    <a:lstStyle/>
                    <a:p>
                      <a:r>
                        <a:rPr lang="en-US" sz="1100" dirty="0">
                          <a:latin typeface="Calibri"/>
                          <a:cs typeface="Calibri"/>
                        </a:rPr>
                        <a:t>0.82</a:t>
                      </a:r>
                    </a:p>
                  </a:txBody>
                  <a:tcPr marL="84406" marR="84406" marT="42203" marB="42203"/>
                </a:tc>
                <a:extLst>
                  <a:ext uri="{0D108BD9-81ED-4DB2-BD59-A6C34878D82A}">
                    <a16:rowId xmlns:a16="http://schemas.microsoft.com/office/drawing/2014/main" val="10002"/>
                  </a:ext>
                </a:extLst>
              </a:tr>
              <a:tr h="253218">
                <a:tc>
                  <a:txBody>
                    <a:bodyPr/>
                    <a:lstStyle/>
                    <a:p>
                      <a:r>
                        <a:rPr lang="en-US" sz="1100" dirty="0">
                          <a:latin typeface="Calibri"/>
                          <a:cs typeface="Calibri"/>
                        </a:rPr>
                        <a:t>d2</a:t>
                      </a:r>
                    </a:p>
                  </a:txBody>
                  <a:tcPr marL="84406" marR="84406" marT="42203" marB="42203"/>
                </a:tc>
                <a:tc>
                  <a:txBody>
                    <a:bodyPr/>
                    <a:lstStyle/>
                    <a:p>
                      <a:endParaRPr lang="en-US" sz="1100" dirty="0">
                        <a:latin typeface="Calibri"/>
                        <a:cs typeface="Calibri"/>
                      </a:endParaRPr>
                    </a:p>
                  </a:txBody>
                  <a:tcPr marL="84406" marR="84406" marT="42203" marB="42203"/>
                </a:tc>
                <a:tc>
                  <a:txBody>
                    <a:bodyPr/>
                    <a:lstStyle/>
                    <a:p>
                      <a:r>
                        <a:rPr lang="en-US" sz="1100" dirty="0">
                          <a:latin typeface="Calibri"/>
                          <a:cs typeface="Calibri"/>
                        </a:rPr>
                        <a:t>0.7</a:t>
                      </a:r>
                    </a:p>
                  </a:txBody>
                  <a:tcPr marL="84406" marR="84406" marT="42203" marB="42203"/>
                </a:tc>
                <a:tc>
                  <a:txBody>
                    <a:bodyPr/>
                    <a:lstStyle/>
                    <a:p>
                      <a:r>
                        <a:rPr lang="en-US" sz="1100" dirty="0">
                          <a:latin typeface="Calibri"/>
                          <a:cs typeface="Calibri"/>
                        </a:rPr>
                        <a:t>0.7</a:t>
                      </a:r>
                    </a:p>
                  </a:txBody>
                  <a:tcPr marL="84406" marR="84406" marT="42203" marB="42203"/>
                </a:tc>
                <a:extLst>
                  <a:ext uri="{0D108BD9-81ED-4DB2-BD59-A6C34878D82A}">
                    <a16:rowId xmlns:a16="http://schemas.microsoft.com/office/drawing/2014/main" val="10003"/>
                  </a:ext>
                </a:extLst>
              </a:tr>
              <a:tr h="253218">
                <a:tc>
                  <a:txBody>
                    <a:bodyPr/>
                    <a:lstStyle/>
                    <a:p>
                      <a:r>
                        <a:rPr lang="en-US" sz="1100" dirty="0">
                          <a:latin typeface="Calibri"/>
                          <a:cs typeface="Calibri"/>
                        </a:rPr>
                        <a:t>d3</a:t>
                      </a:r>
                    </a:p>
                  </a:txBody>
                  <a:tcPr marL="84406" marR="84406" marT="42203" marB="42203"/>
                </a:tc>
                <a:tc>
                  <a:txBody>
                    <a:bodyPr/>
                    <a:lstStyle/>
                    <a:p>
                      <a:r>
                        <a:rPr lang="en-US" sz="1100" dirty="0">
                          <a:latin typeface="Calibri"/>
                          <a:cs typeface="Calibri"/>
                        </a:rPr>
                        <a:t>0.8</a:t>
                      </a:r>
                    </a:p>
                  </a:txBody>
                  <a:tcPr marL="84406" marR="84406" marT="42203" marB="42203"/>
                </a:tc>
                <a:tc>
                  <a:txBody>
                    <a:bodyPr/>
                    <a:lstStyle/>
                    <a:p>
                      <a:endParaRPr lang="en-US" sz="1100" dirty="0">
                        <a:latin typeface="Calibri"/>
                        <a:cs typeface="Calibri"/>
                      </a:endParaRPr>
                    </a:p>
                  </a:txBody>
                  <a:tcPr marL="84406" marR="84406" marT="42203" marB="42203"/>
                </a:tc>
                <a:tc>
                  <a:txBody>
                    <a:bodyPr/>
                    <a:lstStyle/>
                    <a:p>
                      <a:r>
                        <a:rPr lang="en-US" sz="1100" dirty="0">
                          <a:latin typeface="Calibri"/>
                          <a:cs typeface="Calibri"/>
                        </a:rPr>
                        <a:t>0.8</a:t>
                      </a:r>
                    </a:p>
                  </a:txBody>
                  <a:tcPr marL="84406" marR="84406" marT="42203" marB="42203"/>
                </a:tc>
                <a:extLst>
                  <a:ext uri="{0D108BD9-81ED-4DB2-BD59-A6C34878D82A}">
                    <a16:rowId xmlns:a16="http://schemas.microsoft.com/office/drawing/2014/main" val="10004"/>
                  </a:ext>
                </a:extLst>
              </a:tr>
              <a:tr h="253218">
                <a:tc>
                  <a:txBody>
                    <a:bodyPr/>
                    <a:lstStyle/>
                    <a:p>
                      <a:r>
                        <a:rPr lang="en-US" sz="1100" dirty="0">
                          <a:latin typeface="Calibri"/>
                          <a:cs typeface="Calibri"/>
                        </a:rPr>
                        <a:t>d5</a:t>
                      </a:r>
                    </a:p>
                  </a:txBody>
                  <a:tcPr marL="84406" marR="84406" marT="42203" marB="42203"/>
                </a:tc>
                <a:tc>
                  <a:txBody>
                    <a:bodyPr/>
                    <a:lstStyle/>
                    <a:p>
                      <a:endParaRPr lang="en-US" sz="1100" dirty="0">
                        <a:latin typeface="Calibri"/>
                        <a:cs typeface="Calibri"/>
                      </a:endParaRPr>
                    </a:p>
                  </a:txBody>
                  <a:tcPr marL="84406" marR="84406" marT="42203" marB="42203"/>
                </a:tc>
                <a:tc>
                  <a:txBody>
                    <a:bodyPr/>
                    <a:lstStyle/>
                    <a:p>
                      <a:r>
                        <a:rPr lang="en-US" sz="1100" dirty="0">
                          <a:latin typeface="Calibri"/>
                          <a:cs typeface="Calibri"/>
                        </a:rPr>
                        <a:t>0.66</a:t>
                      </a:r>
                    </a:p>
                  </a:txBody>
                  <a:tcPr marL="84406" marR="84406" marT="42203" marB="42203"/>
                </a:tc>
                <a:tc>
                  <a:txBody>
                    <a:bodyPr/>
                    <a:lstStyle/>
                    <a:p>
                      <a:r>
                        <a:rPr lang="en-US" sz="1100" dirty="0">
                          <a:latin typeface="Calibri"/>
                          <a:cs typeface="Calibri"/>
                        </a:rPr>
                        <a:t>0.66</a:t>
                      </a:r>
                    </a:p>
                  </a:txBody>
                  <a:tcPr marL="84406" marR="84406" marT="42203" marB="42203"/>
                </a:tc>
                <a:extLst>
                  <a:ext uri="{0D108BD9-81ED-4DB2-BD59-A6C34878D82A}">
                    <a16:rowId xmlns:a16="http://schemas.microsoft.com/office/drawing/2014/main" val="10005"/>
                  </a:ext>
                </a:extLst>
              </a:tr>
            </a:tbl>
          </a:graphicData>
        </a:graphic>
      </p:graphicFrame>
      <p:sp>
        <p:nvSpPr>
          <p:cNvPr id="8" name="Rectangle 7"/>
          <p:cNvSpPr/>
          <p:nvPr/>
        </p:nvSpPr>
        <p:spPr bwMode="auto">
          <a:xfrm>
            <a:off x="1381492" y="2755216"/>
            <a:ext cx="1063503" cy="284067"/>
          </a:xfrm>
          <a:prstGeom prst="rect">
            <a:avLst/>
          </a:prstGeom>
          <a:noFill/>
          <a:ln w="9525" cap="flat" cmpd="sng" algn="ctr">
            <a:solidFill>
              <a:schemeClr val="tx1"/>
            </a:solid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spAutoFit/>
          </a:bodyPr>
          <a:lstStyle/>
          <a:p>
            <a:pPr algn="ctr"/>
            <a:endParaRPr lang="en-US" sz="1292">
              <a:latin typeface="Calibri"/>
              <a:cs typeface="Calibri"/>
            </a:endParaRPr>
          </a:p>
        </p:txBody>
      </p:sp>
      <p:sp>
        <p:nvSpPr>
          <p:cNvPr id="9" name="Rectangle 8"/>
          <p:cNvSpPr/>
          <p:nvPr/>
        </p:nvSpPr>
        <p:spPr bwMode="auto">
          <a:xfrm>
            <a:off x="2777339" y="2755216"/>
            <a:ext cx="1063503" cy="284067"/>
          </a:xfrm>
          <a:prstGeom prst="rect">
            <a:avLst/>
          </a:prstGeom>
          <a:noFill/>
          <a:ln w="9525" cap="flat" cmpd="sng" algn="ctr">
            <a:solidFill>
              <a:schemeClr val="tx1"/>
            </a:solid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spAutoFit/>
          </a:bodyPr>
          <a:lstStyle/>
          <a:p>
            <a:pPr algn="ctr"/>
            <a:endParaRPr lang="en-US" sz="1292">
              <a:latin typeface="Calibri"/>
              <a:cs typeface="Calibri"/>
            </a:endParaRPr>
          </a:p>
        </p:txBody>
      </p:sp>
      <p:sp>
        <p:nvSpPr>
          <p:cNvPr id="10" name="Rectangle 9"/>
          <p:cNvSpPr/>
          <p:nvPr/>
        </p:nvSpPr>
        <p:spPr bwMode="auto">
          <a:xfrm>
            <a:off x="1374293" y="3021091"/>
            <a:ext cx="1070701" cy="284067"/>
          </a:xfrm>
          <a:prstGeom prst="rect">
            <a:avLst/>
          </a:prstGeom>
          <a:noFill/>
          <a:ln w="9525" cap="flat" cmpd="sng" algn="ctr">
            <a:solidFill>
              <a:schemeClr val="tx1"/>
            </a:solid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spAutoFit/>
          </a:bodyPr>
          <a:lstStyle/>
          <a:p>
            <a:pPr algn="ctr"/>
            <a:endParaRPr lang="en-US" sz="1292">
              <a:latin typeface="Calibri"/>
              <a:cs typeface="Calibri"/>
            </a:endParaRPr>
          </a:p>
        </p:txBody>
      </p:sp>
      <p:sp>
        <p:nvSpPr>
          <p:cNvPr id="11" name="Rectangle 10"/>
          <p:cNvSpPr/>
          <p:nvPr/>
        </p:nvSpPr>
        <p:spPr bwMode="auto">
          <a:xfrm>
            <a:off x="2777339" y="3030170"/>
            <a:ext cx="1063503" cy="255726"/>
          </a:xfrm>
          <a:prstGeom prst="rect">
            <a:avLst/>
          </a:prstGeom>
          <a:noFill/>
          <a:ln w="9525" cap="flat" cmpd="sng" algn="ctr">
            <a:solidFill>
              <a:schemeClr val="tx1"/>
            </a:solid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spAutoFit/>
          </a:bodyPr>
          <a:lstStyle/>
          <a:p>
            <a:pPr algn="ctr"/>
            <a:endParaRPr lang="en-US" sz="1108">
              <a:solidFill>
                <a:schemeClr val="tx1"/>
              </a:solidFill>
              <a:latin typeface="Calibri"/>
              <a:cs typeface="Calibri"/>
            </a:endParaRPr>
          </a:p>
        </p:txBody>
      </p:sp>
      <p:sp>
        <p:nvSpPr>
          <p:cNvPr id="12" name="Rectangle 11"/>
          <p:cNvSpPr/>
          <p:nvPr/>
        </p:nvSpPr>
        <p:spPr bwMode="auto">
          <a:xfrm>
            <a:off x="1374293" y="3286967"/>
            <a:ext cx="1070701" cy="284067"/>
          </a:xfrm>
          <a:prstGeom prst="rect">
            <a:avLst/>
          </a:prstGeom>
          <a:noFill/>
          <a:ln w="9525" cap="flat" cmpd="sng" algn="ctr">
            <a:solidFill>
              <a:schemeClr val="tx1"/>
            </a:solid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spAutoFit/>
          </a:bodyPr>
          <a:lstStyle/>
          <a:p>
            <a:pPr algn="ctr"/>
            <a:endParaRPr lang="en-US" sz="1292">
              <a:latin typeface="Calibri"/>
              <a:cs typeface="Calibri"/>
            </a:endParaRPr>
          </a:p>
        </p:txBody>
      </p:sp>
      <p:sp>
        <p:nvSpPr>
          <p:cNvPr id="13" name="Rectangle 12"/>
          <p:cNvSpPr/>
          <p:nvPr/>
        </p:nvSpPr>
        <p:spPr bwMode="auto">
          <a:xfrm>
            <a:off x="2787644" y="3286967"/>
            <a:ext cx="1053198" cy="284067"/>
          </a:xfrm>
          <a:prstGeom prst="rect">
            <a:avLst/>
          </a:prstGeom>
          <a:noFill/>
          <a:ln w="9525" cap="flat" cmpd="sng" algn="ctr">
            <a:solidFill>
              <a:schemeClr val="tx1"/>
            </a:solid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spAutoFit/>
          </a:bodyPr>
          <a:lstStyle/>
          <a:p>
            <a:pPr algn="ctr"/>
            <a:endParaRPr lang="en-US" sz="1292">
              <a:latin typeface="Calibri"/>
              <a:cs typeface="Calibri"/>
            </a:endParaRPr>
          </a:p>
        </p:txBody>
      </p:sp>
      <p:sp>
        <p:nvSpPr>
          <p:cNvPr id="16" name="Rectangle 15"/>
          <p:cNvSpPr/>
          <p:nvPr/>
        </p:nvSpPr>
        <p:spPr>
          <a:xfrm>
            <a:off x="6359717" y="2764312"/>
            <a:ext cx="364202" cy="262829"/>
          </a:xfrm>
          <a:prstGeom prst="rect">
            <a:avLst/>
          </a:prstGeom>
        </p:spPr>
        <p:txBody>
          <a:bodyPr wrap="none">
            <a:spAutoFit/>
          </a:bodyPr>
          <a:lstStyle/>
          <a:p>
            <a:pPr fontAlgn="auto">
              <a:spcBef>
                <a:spcPts val="0"/>
              </a:spcBef>
              <a:spcAft>
                <a:spcPts val="0"/>
              </a:spcAft>
            </a:pPr>
            <a:r>
              <a:rPr lang="en-US" sz="1108" dirty="0">
                <a:solidFill>
                  <a:srgbClr val="000000"/>
                </a:solidFill>
                <a:latin typeface="Calibri"/>
                <a:cs typeface="Calibri"/>
              </a:rPr>
              <a:t>0.9</a:t>
            </a:r>
          </a:p>
        </p:txBody>
      </p:sp>
      <p:graphicFrame>
        <p:nvGraphicFramePr>
          <p:cNvPr id="40" name="Table 39"/>
          <p:cNvGraphicFramePr>
            <a:graphicFrameLocks noGrp="1"/>
          </p:cNvGraphicFramePr>
          <p:nvPr/>
        </p:nvGraphicFramePr>
        <p:xfrm>
          <a:off x="4904345" y="2764311"/>
          <a:ext cx="1861128" cy="253218"/>
        </p:xfrm>
        <a:graphic>
          <a:graphicData uri="http://schemas.openxmlformats.org/drawingml/2006/table">
            <a:tbl>
              <a:tblPr>
                <a:tableStyleId>{5C22544A-7EE6-4342-B048-85BDC9FD1C3A}</a:tableStyleId>
              </a:tblPr>
              <a:tblGrid>
                <a:gridCol w="465282">
                  <a:extLst>
                    <a:ext uri="{9D8B030D-6E8A-4147-A177-3AD203B41FA5}">
                      <a16:colId xmlns:a16="http://schemas.microsoft.com/office/drawing/2014/main" val="20000"/>
                    </a:ext>
                  </a:extLst>
                </a:gridCol>
                <a:gridCol w="465282">
                  <a:extLst>
                    <a:ext uri="{9D8B030D-6E8A-4147-A177-3AD203B41FA5}">
                      <a16:colId xmlns:a16="http://schemas.microsoft.com/office/drawing/2014/main" val="20001"/>
                    </a:ext>
                  </a:extLst>
                </a:gridCol>
                <a:gridCol w="465282">
                  <a:extLst>
                    <a:ext uri="{9D8B030D-6E8A-4147-A177-3AD203B41FA5}">
                      <a16:colId xmlns:a16="http://schemas.microsoft.com/office/drawing/2014/main" val="20002"/>
                    </a:ext>
                  </a:extLst>
                </a:gridCol>
                <a:gridCol w="465282">
                  <a:extLst>
                    <a:ext uri="{9D8B030D-6E8A-4147-A177-3AD203B41FA5}">
                      <a16:colId xmlns:a16="http://schemas.microsoft.com/office/drawing/2014/main" val="20003"/>
                    </a:ext>
                  </a:extLst>
                </a:gridCol>
              </a:tblGrid>
              <a:tr h="253218">
                <a:tc>
                  <a:txBody>
                    <a:bodyPr/>
                    <a:lstStyle/>
                    <a:p>
                      <a:endParaRPr lang="en-US" sz="1100" dirty="0"/>
                    </a:p>
                  </a:txBody>
                  <a:tcPr marL="84406" marR="84406" marT="42203" marB="42203"/>
                </a:tc>
                <a:tc>
                  <a:txBody>
                    <a:bodyPr/>
                    <a:lstStyle/>
                    <a:p>
                      <a:endParaRPr lang="en-US" sz="1100" dirty="0"/>
                    </a:p>
                  </a:txBody>
                  <a:tcPr marL="84406" marR="84406" marT="42203" marB="42203"/>
                </a:tc>
                <a:tc>
                  <a:txBody>
                    <a:bodyPr/>
                    <a:lstStyle/>
                    <a:p>
                      <a:endParaRPr lang="en-US" sz="1100" dirty="0"/>
                    </a:p>
                  </a:txBody>
                  <a:tcPr marL="84406" marR="84406" marT="42203" marB="42203"/>
                </a:tc>
                <a:tc>
                  <a:txBody>
                    <a:bodyPr/>
                    <a:lstStyle/>
                    <a:p>
                      <a:endParaRPr lang="en-US" sz="1100" dirty="0"/>
                    </a:p>
                  </a:txBody>
                  <a:tcPr marL="84406" marR="84406" marT="42203" marB="42203"/>
                </a:tc>
                <a:extLst>
                  <a:ext uri="{0D108BD9-81ED-4DB2-BD59-A6C34878D82A}">
                    <a16:rowId xmlns:a16="http://schemas.microsoft.com/office/drawing/2014/main" val="10000"/>
                  </a:ext>
                </a:extLst>
              </a:tr>
            </a:tbl>
          </a:graphicData>
        </a:graphic>
      </p:graphicFrame>
      <p:graphicFrame>
        <p:nvGraphicFramePr>
          <p:cNvPr id="41" name="Table 40"/>
          <p:cNvGraphicFramePr>
            <a:graphicFrameLocks noGrp="1"/>
          </p:cNvGraphicFramePr>
          <p:nvPr/>
        </p:nvGraphicFramePr>
        <p:xfrm>
          <a:off x="4904345" y="3296062"/>
          <a:ext cx="1861128" cy="253218"/>
        </p:xfrm>
        <a:graphic>
          <a:graphicData uri="http://schemas.openxmlformats.org/drawingml/2006/table">
            <a:tbl>
              <a:tblPr>
                <a:tableStyleId>{5C22544A-7EE6-4342-B048-85BDC9FD1C3A}</a:tableStyleId>
              </a:tblPr>
              <a:tblGrid>
                <a:gridCol w="465282">
                  <a:extLst>
                    <a:ext uri="{9D8B030D-6E8A-4147-A177-3AD203B41FA5}">
                      <a16:colId xmlns:a16="http://schemas.microsoft.com/office/drawing/2014/main" val="20000"/>
                    </a:ext>
                  </a:extLst>
                </a:gridCol>
                <a:gridCol w="465282">
                  <a:extLst>
                    <a:ext uri="{9D8B030D-6E8A-4147-A177-3AD203B41FA5}">
                      <a16:colId xmlns:a16="http://schemas.microsoft.com/office/drawing/2014/main" val="20001"/>
                    </a:ext>
                  </a:extLst>
                </a:gridCol>
                <a:gridCol w="465282">
                  <a:extLst>
                    <a:ext uri="{9D8B030D-6E8A-4147-A177-3AD203B41FA5}">
                      <a16:colId xmlns:a16="http://schemas.microsoft.com/office/drawing/2014/main" val="20002"/>
                    </a:ext>
                  </a:extLst>
                </a:gridCol>
                <a:gridCol w="465282">
                  <a:extLst>
                    <a:ext uri="{9D8B030D-6E8A-4147-A177-3AD203B41FA5}">
                      <a16:colId xmlns:a16="http://schemas.microsoft.com/office/drawing/2014/main" val="20003"/>
                    </a:ext>
                  </a:extLst>
                </a:gridCol>
              </a:tblGrid>
              <a:tr h="253218">
                <a:tc>
                  <a:txBody>
                    <a:bodyPr/>
                    <a:lstStyle/>
                    <a:p>
                      <a:endParaRPr lang="en-US" sz="1100" dirty="0"/>
                    </a:p>
                  </a:txBody>
                  <a:tcPr marL="84406" marR="84406" marT="42203" marB="42203"/>
                </a:tc>
                <a:tc>
                  <a:txBody>
                    <a:bodyPr/>
                    <a:lstStyle/>
                    <a:p>
                      <a:endParaRPr lang="en-US" sz="1100" dirty="0"/>
                    </a:p>
                  </a:txBody>
                  <a:tcPr marL="84406" marR="84406" marT="42203" marB="42203"/>
                </a:tc>
                <a:tc>
                  <a:txBody>
                    <a:bodyPr/>
                    <a:lstStyle/>
                    <a:p>
                      <a:endParaRPr lang="en-US" sz="1100" dirty="0"/>
                    </a:p>
                  </a:txBody>
                  <a:tcPr marL="84406" marR="84406" marT="42203" marB="42203"/>
                </a:tc>
                <a:tc>
                  <a:txBody>
                    <a:bodyPr/>
                    <a:lstStyle/>
                    <a:p>
                      <a:endParaRPr lang="en-US" sz="1100" dirty="0"/>
                    </a:p>
                  </a:txBody>
                  <a:tcPr marL="84406" marR="84406" marT="42203" marB="42203"/>
                </a:tc>
                <a:extLst>
                  <a:ext uri="{0D108BD9-81ED-4DB2-BD59-A6C34878D82A}">
                    <a16:rowId xmlns:a16="http://schemas.microsoft.com/office/drawing/2014/main" val="10000"/>
                  </a:ext>
                </a:extLst>
              </a:tr>
            </a:tbl>
          </a:graphicData>
        </a:graphic>
      </p:graphicFrame>
      <p:graphicFrame>
        <p:nvGraphicFramePr>
          <p:cNvPr id="42" name="Table 41"/>
          <p:cNvGraphicFramePr>
            <a:graphicFrameLocks noGrp="1"/>
          </p:cNvGraphicFramePr>
          <p:nvPr/>
        </p:nvGraphicFramePr>
        <p:xfrm>
          <a:off x="4904303" y="3794226"/>
          <a:ext cx="1861128" cy="253218"/>
        </p:xfrm>
        <a:graphic>
          <a:graphicData uri="http://schemas.openxmlformats.org/drawingml/2006/table">
            <a:tbl>
              <a:tblPr>
                <a:tableStyleId>{5C22544A-7EE6-4342-B048-85BDC9FD1C3A}</a:tableStyleId>
              </a:tblPr>
              <a:tblGrid>
                <a:gridCol w="465282">
                  <a:extLst>
                    <a:ext uri="{9D8B030D-6E8A-4147-A177-3AD203B41FA5}">
                      <a16:colId xmlns:a16="http://schemas.microsoft.com/office/drawing/2014/main" val="20000"/>
                    </a:ext>
                  </a:extLst>
                </a:gridCol>
                <a:gridCol w="465282">
                  <a:extLst>
                    <a:ext uri="{9D8B030D-6E8A-4147-A177-3AD203B41FA5}">
                      <a16:colId xmlns:a16="http://schemas.microsoft.com/office/drawing/2014/main" val="20001"/>
                    </a:ext>
                  </a:extLst>
                </a:gridCol>
                <a:gridCol w="465282">
                  <a:extLst>
                    <a:ext uri="{9D8B030D-6E8A-4147-A177-3AD203B41FA5}">
                      <a16:colId xmlns:a16="http://schemas.microsoft.com/office/drawing/2014/main" val="20002"/>
                    </a:ext>
                  </a:extLst>
                </a:gridCol>
                <a:gridCol w="465282">
                  <a:extLst>
                    <a:ext uri="{9D8B030D-6E8A-4147-A177-3AD203B41FA5}">
                      <a16:colId xmlns:a16="http://schemas.microsoft.com/office/drawing/2014/main" val="20003"/>
                    </a:ext>
                  </a:extLst>
                </a:gridCol>
              </a:tblGrid>
              <a:tr h="253218">
                <a:tc>
                  <a:txBody>
                    <a:bodyPr/>
                    <a:lstStyle/>
                    <a:p>
                      <a:endParaRPr lang="en-US" sz="1100" dirty="0"/>
                    </a:p>
                  </a:txBody>
                  <a:tcPr marL="84406" marR="84406" marT="42203" marB="42203"/>
                </a:tc>
                <a:tc>
                  <a:txBody>
                    <a:bodyPr/>
                    <a:lstStyle/>
                    <a:p>
                      <a:endParaRPr lang="en-US" sz="1100" dirty="0"/>
                    </a:p>
                  </a:txBody>
                  <a:tcPr marL="84406" marR="84406" marT="42203" marB="42203"/>
                </a:tc>
                <a:tc>
                  <a:txBody>
                    <a:bodyPr/>
                    <a:lstStyle/>
                    <a:p>
                      <a:endParaRPr lang="en-US" sz="1100" dirty="0"/>
                    </a:p>
                  </a:txBody>
                  <a:tcPr marL="84406" marR="84406" marT="42203" marB="42203"/>
                </a:tc>
                <a:tc>
                  <a:txBody>
                    <a:bodyPr/>
                    <a:lstStyle/>
                    <a:p>
                      <a:endParaRPr lang="en-US" sz="1100" dirty="0"/>
                    </a:p>
                  </a:txBody>
                  <a:tcPr marL="84406" marR="84406" marT="42203" marB="42203"/>
                </a:tc>
                <a:extLst>
                  <a:ext uri="{0D108BD9-81ED-4DB2-BD59-A6C34878D82A}">
                    <a16:rowId xmlns:a16="http://schemas.microsoft.com/office/drawing/2014/main" val="10000"/>
                  </a:ext>
                </a:extLst>
              </a:tr>
            </a:tbl>
          </a:graphicData>
        </a:graphic>
      </p:graphicFrame>
      <p:graphicFrame>
        <p:nvGraphicFramePr>
          <p:cNvPr id="43" name="Table 42"/>
          <p:cNvGraphicFramePr>
            <a:graphicFrameLocks noGrp="1"/>
          </p:cNvGraphicFramePr>
          <p:nvPr/>
        </p:nvGraphicFramePr>
        <p:xfrm>
          <a:off x="4904345" y="4027221"/>
          <a:ext cx="1861128" cy="253218"/>
        </p:xfrm>
        <a:graphic>
          <a:graphicData uri="http://schemas.openxmlformats.org/drawingml/2006/table">
            <a:tbl>
              <a:tblPr>
                <a:tableStyleId>{5C22544A-7EE6-4342-B048-85BDC9FD1C3A}</a:tableStyleId>
              </a:tblPr>
              <a:tblGrid>
                <a:gridCol w="465282">
                  <a:extLst>
                    <a:ext uri="{9D8B030D-6E8A-4147-A177-3AD203B41FA5}">
                      <a16:colId xmlns:a16="http://schemas.microsoft.com/office/drawing/2014/main" val="20000"/>
                    </a:ext>
                  </a:extLst>
                </a:gridCol>
                <a:gridCol w="465282">
                  <a:extLst>
                    <a:ext uri="{9D8B030D-6E8A-4147-A177-3AD203B41FA5}">
                      <a16:colId xmlns:a16="http://schemas.microsoft.com/office/drawing/2014/main" val="20001"/>
                    </a:ext>
                  </a:extLst>
                </a:gridCol>
                <a:gridCol w="465282">
                  <a:extLst>
                    <a:ext uri="{9D8B030D-6E8A-4147-A177-3AD203B41FA5}">
                      <a16:colId xmlns:a16="http://schemas.microsoft.com/office/drawing/2014/main" val="20002"/>
                    </a:ext>
                  </a:extLst>
                </a:gridCol>
                <a:gridCol w="465282">
                  <a:extLst>
                    <a:ext uri="{9D8B030D-6E8A-4147-A177-3AD203B41FA5}">
                      <a16:colId xmlns:a16="http://schemas.microsoft.com/office/drawing/2014/main" val="20003"/>
                    </a:ext>
                  </a:extLst>
                </a:gridCol>
              </a:tblGrid>
              <a:tr h="253218">
                <a:tc>
                  <a:txBody>
                    <a:bodyPr/>
                    <a:lstStyle/>
                    <a:p>
                      <a:endParaRPr lang="en-US" sz="1100" dirty="0"/>
                    </a:p>
                  </a:txBody>
                  <a:tcPr marL="84406" marR="84406" marT="42203" marB="42203"/>
                </a:tc>
                <a:tc>
                  <a:txBody>
                    <a:bodyPr/>
                    <a:lstStyle/>
                    <a:p>
                      <a:endParaRPr lang="en-US" sz="1100" dirty="0"/>
                    </a:p>
                  </a:txBody>
                  <a:tcPr marL="84406" marR="84406" marT="42203" marB="42203"/>
                </a:tc>
                <a:tc>
                  <a:txBody>
                    <a:bodyPr/>
                    <a:lstStyle/>
                    <a:p>
                      <a:endParaRPr lang="en-US" sz="1100" dirty="0"/>
                    </a:p>
                  </a:txBody>
                  <a:tcPr marL="84406" marR="84406" marT="42203" marB="42203"/>
                </a:tc>
                <a:tc>
                  <a:txBody>
                    <a:bodyPr/>
                    <a:lstStyle/>
                    <a:p>
                      <a:endParaRPr lang="en-US" sz="1100" dirty="0"/>
                    </a:p>
                  </a:txBody>
                  <a:tcPr marL="84406" marR="84406" marT="42203" marB="42203"/>
                </a:tc>
                <a:extLst>
                  <a:ext uri="{0D108BD9-81ED-4DB2-BD59-A6C34878D82A}">
                    <a16:rowId xmlns:a16="http://schemas.microsoft.com/office/drawing/2014/main" val="10000"/>
                  </a:ext>
                </a:extLst>
              </a:tr>
            </a:tbl>
          </a:graphicData>
        </a:graphic>
      </p:graphicFrame>
      <p:graphicFrame>
        <p:nvGraphicFramePr>
          <p:cNvPr id="44" name="Table 43"/>
          <p:cNvGraphicFramePr>
            <a:graphicFrameLocks noGrp="1"/>
          </p:cNvGraphicFramePr>
          <p:nvPr/>
        </p:nvGraphicFramePr>
        <p:xfrm>
          <a:off x="4904345" y="3030187"/>
          <a:ext cx="1861128" cy="253218"/>
        </p:xfrm>
        <a:graphic>
          <a:graphicData uri="http://schemas.openxmlformats.org/drawingml/2006/table">
            <a:tbl>
              <a:tblPr>
                <a:tableStyleId>{5C22544A-7EE6-4342-B048-85BDC9FD1C3A}</a:tableStyleId>
              </a:tblPr>
              <a:tblGrid>
                <a:gridCol w="465282">
                  <a:extLst>
                    <a:ext uri="{9D8B030D-6E8A-4147-A177-3AD203B41FA5}">
                      <a16:colId xmlns:a16="http://schemas.microsoft.com/office/drawing/2014/main" val="20000"/>
                    </a:ext>
                  </a:extLst>
                </a:gridCol>
                <a:gridCol w="465282">
                  <a:extLst>
                    <a:ext uri="{9D8B030D-6E8A-4147-A177-3AD203B41FA5}">
                      <a16:colId xmlns:a16="http://schemas.microsoft.com/office/drawing/2014/main" val="20001"/>
                    </a:ext>
                  </a:extLst>
                </a:gridCol>
                <a:gridCol w="465282">
                  <a:extLst>
                    <a:ext uri="{9D8B030D-6E8A-4147-A177-3AD203B41FA5}">
                      <a16:colId xmlns:a16="http://schemas.microsoft.com/office/drawing/2014/main" val="20002"/>
                    </a:ext>
                  </a:extLst>
                </a:gridCol>
                <a:gridCol w="465282">
                  <a:extLst>
                    <a:ext uri="{9D8B030D-6E8A-4147-A177-3AD203B41FA5}">
                      <a16:colId xmlns:a16="http://schemas.microsoft.com/office/drawing/2014/main" val="20003"/>
                    </a:ext>
                  </a:extLst>
                </a:gridCol>
              </a:tblGrid>
              <a:tr h="253218">
                <a:tc>
                  <a:txBody>
                    <a:bodyPr/>
                    <a:lstStyle/>
                    <a:p>
                      <a:endParaRPr lang="en-US" sz="1100" dirty="0"/>
                    </a:p>
                  </a:txBody>
                  <a:tcPr marL="84406" marR="84406" marT="42203" marB="42203"/>
                </a:tc>
                <a:tc>
                  <a:txBody>
                    <a:bodyPr/>
                    <a:lstStyle/>
                    <a:p>
                      <a:endParaRPr lang="en-US" sz="1100" dirty="0"/>
                    </a:p>
                  </a:txBody>
                  <a:tcPr marL="84406" marR="84406" marT="42203" marB="42203"/>
                </a:tc>
                <a:tc>
                  <a:txBody>
                    <a:bodyPr/>
                    <a:lstStyle/>
                    <a:p>
                      <a:endParaRPr lang="en-US" sz="1100" dirty="0"/>
                    </a:p>
                  </a:txBody>
                  <a:tcPr marL="84406" marR="84406" marT="42203" marB="42203"/>
                </a:tc>
                <a:tc>
                  <a:txBody>
                    <a:bodyPr/>
                    <a:lstStyle/>
                    <a:p>
                      <a:endParaRPr lang="en-US" sz="1100" dirty="0"/>
                    </a:p>
                  </a:txBody>
                  <a:tcPr marL="84406" marR="84406" marT="42203" marB="42203"/>
                </a:tc>
                <a:extLst>
                  <a:ext uri="{0D108BD9-81ED-4DB2-BD59-A6C34878D82A}">
                    <a16:rowId xmlns:a16="http://schemas.microsoft.com/office/drawing/2014/main" val="10000"/>
                  </a:ext>
                </a:extLst>
              </a:tr>
            </a:tbl>
          </a:graphicData>
        </a:graphic>
      </p:graphicFrame>
      <p:graphicFrame>
        <p:nvGraphicFramePr>
          <p:cNvPr id="45" name="Table 44"/>
          <p:cNvGraphicFramePr>
            <a:graphicFrameLocks noGrp="1"/>
          </p:cNvGraphicFramePr>
          <p:nvPr/>
        </p:nvGraphicFramePr>
        <p:xfrm>
          <a:off x="4904345" y="3546063"/>
          <a:ext cx="1861128" cy="253218"/>
        </p:xfrm>
        <a:graphic>
          <a:graphicData uri="http://schemas.openxmlformats.org/drawingml/2006/table">
            <a:tbl>
              <a:tblPr>
                <a:tableStyleId>{5C22544A-7EE6-4342-B048-85BDC9FD1C3A}</a:tableStyleId>
              </a:tblPr>
              <a:tblGrid>
                <a:gridCol w="465282">
                  <a:extLst>
                    <a:ext uri="{9D8B030D-6E8A-4147-A177-3AD203B41FA5}">
                      <a16:colId xmlns:a16="http://schemas.microsoft.com/office/drawing/2014/main" val="20000"/>
                    </a:ext>
                  </a:extLst>
                </a:gridCol>
                <a:gridCol w="465282">
                  <a:extLst>
                    <a:ext uri="{9D8B030D-6E8A-4147-A177-3AD203B41FA5}">
                      <a16:colId xmlns:a16="http://schemas.microsoft.com/office/drawing/2014/main" val="20001"/>
                    </a:ext>
                  </a:extLst>
                </a:gridCol>
                <a:gridCol w="465282">
                  <a:extLst>
                    <a:ext uri="{9D8B030D-6E8A-4147-A177-3AD203B41FA5}">
                      <a16:colId xmlns:a16="http://schemas.microsoft.com/office/drawing/2014/main" val="20002"/>
                    </a:ext>
                  </a:extLst>
                </a:gridCol>
                <a:gridCol w="465282">
                  <a:extLst>
                    <a:ext uri="{9D8B030D-6E8A-4147-A177-3AD203B41FA5}">
                      <a16:colId xmlns:a16="http://schemas.microsoft.com/office/drawing/2014/main" val="20003"/>
                    </a:ext>
                  </a:extLst>
                </a:gridCol>
              </a:tblGrid>
              <a:tr h="253218">
                <a:tc>
                  <a:txBody>
                    <a:bodyPr/>
                    <a:lstStyle/>
                    <a:p>
                      <a:endParaRPr lang="en-US" sz="1100" dirty="0"/>
                    </a:p>
                  </a:txBody>
                  <a:tcPr marL="84406" marR="84406" marT="42203" marB="42203"/>
                </a:tc>
                <a:tc>
                  <a:txBody>
                    <a:bodyPr/>
                    <a:lstStyle/>
                    <a:p>
                      <a:endParaRPr lang="en-US" sz="1100" dirty="0"/>
                    </a:p>
                  </a:txBody>
                  <a:tcPr marL="84406" marR="84406" marT="42203" marB="42203"/>
                </a:tc>
                <a:tc>
                  <a:txBody>
                    <a:bodyPr/>
                    <a:lstStyle/>
                    <a:p>
                      <a:endParaRPr lang="en-US" sz="1100" dirty="0"/>
                    </a:p>
                  </a:txBody>
                  <a:tcPr marL="84406" marR="84406" marT="42203" marB="42203"/>
                </a:tc>
                <a:tc>
                  <a:txBody>
                    <a:bodyPr/>
                    <a:lstStyle/>
                    <a:p>
                      <a:endParaRPr lang="en-US" sz="1100" dirty="0"/>
                    </a:p>
                  </a:txBody>
                  <a:tcPr marL="84406" marR="84406" marT="42203" marB="42203"/>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943042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40"/>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44"/>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41"/>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45"/>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42"/>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4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2</a:t>
            </a:r>
          </a:p>
        </p:txBody>
      </p:sp>
      <p:sp>
        <p:nvSpPr>
          <p:cNvPr id="3" name="Content Placeholder 2"/>
          <p:cNvSpPr>
            <a:spLocks noGrp="1"/>
          </p:cNvSpPr>
          <p:nvPr>
            <p:ph idx="1"/>
          </p:nvPr>
        </p:nvSpPr>
        <p:spPr/>
        <p:txBody>
          <a:bodyPr/>
          <a:lstStyle/>
          <a:p>
            <a:r>
              <a:rPr lang="en-US" sz="2585" dirty="0"/>
              <a:t>Finding the top-2 elements for a two-term query</a:t>
            </a:r>
          </a:p>
          <a:p>
            <a:endParaRPr lang="en-GB" dirty="0"/>
          </a:p>
        </p:txBody>
      </p:sp>
      <p:sp>
        <p:nvSpPr>
          <p:cNvPr id="4" name="Footer Placeholder 3"/>
          <p:cNvSpPr>
            <a:spLocks noGrp="1"/>
          </p:cNvSpPr>
          <p:nvPr>
            <p:ph type="ftr" sz="quarter" idx="10"/>
          </p:nvPr>
        </p:nvSpPr>
        <p:spPr/>
        <p:txBody>
          <a:bodyPr/>
          <a:lstStyle/>
          <a:p>
            <a:r>
              <a:rPr lang="fr-CH"/>
              <a:t>©2023, Karl Aberer, EPFL-IC, Laboratoire de systèmes d'informations répartis </a:t>
            </a:r>
            <a:endParaRPr lang="en-GB" dirty="0"/>
          </a:p>
        </p:txBody>
      </p:sp>
      <p:graphicFrame>
        <p:nvGraphicFramePr>
          <p:cNvPr id="5" name="Table 4"/>
          <p:cNvGraphicFramePr>
            <a:graphicFrameLocks noGrp="1"/>
          </p:cNvGraphicFramePr>
          <p:nvPr/>
        </p:nvGraphicFramePr>
        <p:xfrm>
          <a:off x="1381492" y="2764311"/>
          <a:ext cx="1085346" cy="2073600"/>
        </p:xfrm>
        <a:graphic>
          <a:graphicData uri="http://schemas.openxmlformats.org/drawingml/2006/table">
            <a:tbl>
              <a:tblPr>
                <a:tableStyleId>{5C22544A-7EE6-4342-B048-85BDC9FD1C3A}</a:tableStyleId>
              </a:tblPr>
              <a:tblGrid>
                <a:gridCol w="542673">
                  <a:extLst>
                    <a:ext uri="{9D8B030D-6E8A-4147-A177-3AD203B41FA5}">
                      <a16:colId xmlns:a16="http://schemas.microsoft.com/office/drawing/2014/main" val="20000"/>
                    </a:ext>
                  </a:extLst>
                </a:gridCol>
                <a:gridCol w="542673">
                  <a:extLst>
                    <a:ext uri="{9D8B030D-6E8A-4147-A177-3AD203B41FA5}">
                      <a16:colId xmlns:a16="http://schemas.microsoft.com/office/drawing/2014/main" val="20001"/>
                    </a:ext>
                  </a:extLst>
                </a:gridCol>
              </a:tblGrid>
              <a:tr h="259200">
                <a:tc>
                  <a:txBody>
                    <a:bodyPr/>
                    <a:lstStyle/>
                    <a:p>
                      <a:r>
                        <a:rPr lang="en-US" sz="1100" dirty="0">
                          <a:latin typeface="Calibri"/>
                          <a:cs typeface="Calibri"/>
                        </a:rPr>
                        <a:t>d1</a:t>
                      </a:r>
                    </a:p>
                  </a:txBody>
                  <a:tcPr marL="42203" marR="42203" marT="42203" marB="42203"/>
                </a:tc>
                <a:tc>
                  <a:txBody>
                    <a:bodyPr/>
                    <a:lstStyle/>
                    <a:p>
                      <a:r>
                        <a:rPr lang="en-US" sz="1100" dirty="0">
                          <a:latin typeface="Calibri"/>
                          <a:cs typeface="Calibri"/>
                        </a:rPr>
                        <a:t>0.9</a:t>
                      </a:r>
                    </a:p>
                  </a:txBody>
                  <a:tcPr marL="42203" marR="42203" marT="42203" marB="42203"/>
                </a:tc>
                <a:extLst>
                  <a:ext uri="{0D108BD9-81ED-4DB2-BD59-A6C34878D82A}">
                    <a16:rowId xmlns:a16="http://schemas.microsoft.com/office/drawing/2014/main" val="10000"/>
                  </a:ext>
                </a:extLst>
              </a:tr>
              <a:tr h="259200">
                <a:tc>
                  <a:txBody>
                    <a:bodyPr/>
                    <a:lstStyle/>
                    <a:p>
                      <a:r>
                        <a:rPr lang="en-US" sz="1100" dirty="0">
                          <a:latin typeface="Calibri"/>
                          <a:cs typeface="Calibri"/>
                        </a:rPr>
                        <a:t>d4</a:t>
                      </a:r>
                    </a:p>
                  </a:txBody>
                  <a:tcPr marL="42203" marR="42203" marT="42203" marB="42203"/>
                </a:tc>
                <a:tc>
                  <a:txBody>
                    <a:bodyPr/>
                    <a:lstStyle/>
                    <a:p>
                      <a:r>
                        <a:rPr lang="en-US" sz="1100" dirty="0">
                          <a:latin typeface="Calibri"/>
                          <a:cs typeface="Calibri"/>
                        </a:rPr>
                        <a:t>0.82</a:t>
                      </a:r>
                    </a:p>
                  </a:txBody>
                  <a:tcPr marL="42203" marR="42203" marT="42203" marB="42203"/>
                </a:tc>
                <a:extLst>
                  <a:ext uri="{0D108BD9-81ED-4DB2-BD59-A6C34878D82A}">
                    <a16:rowId xmlns:a16="http://schemas.microsoft.com/office/drawing/2014/main" val="10001"/>
                  </a:ext>
                </a:extLst>
              </a:tr>
              <a:tr h="259200">
                <a:tc>
                  <a:txBody>
                    <a:bodyPr/>
                    <a:lstStyle/>
                    <a:p>
                      <a:r>
                        <a:rPr lang="en-US" sz="1100" dirty="0">
                          <a:latin typeface="Calibri"/>
                          <a:cs typeface="Calibri"/>
                        </a:rPr>
                        <a:t>d3</a:t>
                      </a:r>
                    </a:p>
                  </a:txBody>
                  <a:tcPr marL="42203" marR="42203" marT="42203" marB="42203"/>
                </a:tc>
                <a:tc>
                  <a:txBody>
                    <a:bodyPr/>
                    <a:lstStyle/>
                    <a:p>
                      <a:r>
                        <a:rPr lang="en-US" sz="1100" dirty="0">
                          <a:latin typeface="Calibri"/>
                          <a:cs typeface="Calibri"/>
                        </a:rPr>
                        <a:t>0.8</a:t>
                      </a:r>
                    </a:p>
                  </a:txBody>
                  <a:tcPr marL="42203" marR="42203" marT="42203" marB="42203"/>
                </a:tc>
                <a:extLst>
                  <a:ext uri="{0D108BD9-81ED-4DB2-BD59-A6C34878D82A}">
                    <a16:rowId xmlns:a16="http://schemas.microsoft.com/office/drawing/2014/main" val="10002"/>
                  </a:ext>
                </a:extLst>
              </a:tr>
              <a:tr h="259200">
                <a:tc>
                  <a:txBody>
                    <a:bodyPr/>
                    <a:lstStyle/>
                    <a:p>
                      <a:r>
                        <a:rPr lang="en-US" sz="1100" dirty="0">
                          <a:latin typeface="Calibri"/>
                          <a:cs typeface="Calibri"/>
                        </a:rPr>
                        <a:t>d5</a:t>
                      </a:r>
                    </a:p>
                  </a:txBody>
                  <a:tcPr marL="42203" marR="42203" marT="42203" marB="42203"/>
                </a:tc>
                <a:tc>
                  <a:txBody>
                    <a:bodyPr/>
                    <a:lstStyle/>
                    <a:p>
                      <a:r>
                        <a:rPr lang="en-US" sz="1100" dirty="0">
                          <a:latin typeface="Calibri"/>
                          <a:cs typeface="Calibri"/>
                        </a:rPr>
                        <a:t>0.65</a:t>
                      </a:r>
                    </a:p>
                  </a:txBody>
                  <a:tcPr marL="42203" marR="42203" marT="42203" marB="42203"/>
                </a:tc>
                <a:extLst>
                  <a:ext uri="{0D108BD9-81ED-4DB2-BD59-A6C34878D82A}">
                    <a16:rowId xmlns:a16="http://schemas.microsoft.com/office/drawing/2014/main" val="10003"/>
                  </a:ext>
                </a:extLst>
              </a:tr>
              <a:tr h="259200">
                <a:tc>
                  <a:txBody>
                    <a:bodyPr/>
                    <a:lstStyle/>
                    <a:p>
                      <a:r>
                        <a:rPr lang="en-US" sz="1100" dirty="0">
                          <a:latin typeface="Calibri"/>
                          <a:cs typeface="Calibri"/>
                        </a:rPr>
                        <a:t>…..</a:t>
                      </a:r>
                    </a:p>
                  </a:txBody>
                  <a:tcPr marL="42203" marR="42203" marT="42203" marB="42203"/>
                </a:tc>
                <a:tc>
                  <a:txBody>
                    <a:bodyPr/>
                    <a:lstStyle/>
                    <a:p>
                      <a:endParaRPr lang="en-US" sz="1100" dirty="0">
                        <a:latin typeface="Calibri"/>
                        <a:cs typeface="Calibri"/>
                      </a:endParaRPr>
                    </a:p>
                  </a:txBody>
                  <a:tcPr marL="42203" marR="42203" marT="42203" marB="42203"/>
                </a:tc>
                <a:extLst>
                  <a:ext uri="{0D108BD9-81ED-4DB2-BD59-A6C34878D82A}">
                    <a16:rowId xmlns:a16="http://schemas.microsoft.com/office/drawing/2014/main" val="10004"/>
                  </a:ext>
                </a:extLst>
              </a:tr>
              <a:tr h="259200">
                <a:tc>
                  <a:txBody>
                    <a:bodyPr/>
                    <a:lstStyle/>
                    <a:p>
                      <a:r>
                        <a:rPr lang="en-US" sz="1100" dirty="0">
                          <a:latin typeface="Calibri"/>
                          <a:cs typeface="Calibri"/>
                        </a:rPr>
                        <a:t>d6</a:t>
                      </a:r>
                    </a:p>
                  </a:txBody>
                  <a:tcPr marL="42203" marR="42203" marT="42203" marB="42203"/>
                </a:tc>
                <a:tc>
                  <a:txBody>
                    <a:bodyPr/>
                    <a:lstStyle/>
                    <a:p>
                      <a:r>
                        <a:rPr lang="en-US" sz="1100" dirty="0">
                          <a:latin typeface="Calibri"/>
                          <a:cs typeface="Calibri"/>
                        </a:rPr>
                        <a:t>0.51</a:t>
                      </a:r>
                    </a:p>
                  </a:txBody>
                  <a:tcPr marL="42203" marR="42203" marT="42203" marB="42203"/>
                </a:tc>
                <a:extLst>
                  <a:ext uri="{0D108BD9-81ED-4DB2-BD59-A6C34878D82A}">
                    <a16:rowId xmlns:a16="http://schemas.microsoft.com/office/drawing/2014/main" val="10005"/>
                  </a:ext>
                </a:extLst>
              </a:tr>
              <a:tr h="259200">
                <a:tc>
                  <a:txBody>
                    <a:bodyPr/>
                    <a:lstStyle/>
                    <a:p>
                      <a:r>
                        <a:rPr lang="en-US" sz="1100" dirty="0">
                          <a:latin typeface="Calibri"/>
                          <a:cs typeface="Calibri"/>
                        </a:rPr>
                        <a:t>d2</a:t>
                      </a:r>
                    </a:p>
                  </a:txBody>
                  <a:tcPr marL="42203" marR="42203" marT="42203" marB="42203"/>
                </a:tc>
                <a:tc>
                  <a:txBody>
                    <a:bodyPr/>
                    <a:lstStyle/>
                    <a:p>
                      <a:r>
                        <a:rPr lang="en-US" sz="1100" dirty="0">
                          <a:latin typeface="Calibri"/>
                          <a:cs typeface="Calibri"/>
                        </a:rPr>
                        <a:t>0.1</a:t>
                      </a:r>
                    </a:p>
                  </a:txBody>
                  <a:tcPr marL="42203" marR="42203" marT="42203" marB="42203"/>
                </a:tc>
                <a:extLst>
                  <a:ext uri="{0D108BD9-81ED-4DB2-BD59-A6C34878D82A}">
                    <a16:rowId xmlns:a16="http://schemas.microsoft.com/office/drawing/2014/main" val="10006"/>
                  </a:ext>
                </a:extLst>
              </a:tr>
              <a:tr h="259200">
                <a:tc>
                  <a:txBody>
                    <a:bodyPr/>
                    <a:lstStyle/>
                    <a:p>
                      <a:r>
                        <a:rPr lang="en-US" sz="1100" dirty="0">
                          <a:latin typeface="Calibri"/>
                          <a:cs typeface="Calibri"/>
                        </a:rPr>
                        <a:t>d7</a:t>
                      </a:r>
                    </a:p>
                  </a:txBody>
                  <a:tcPr marL="42203" marR="42203" marT="42203" marB="42203"/>
                </a:tc>
                <a:tc>
                  <a:txBody>
                    <a:bodyPr/>
                    <a:lstStyle/>
                    <a:p>
                      <a:r>
                        <a:rPr lang="en-US" sz="1100" dirty="0">
                          <a:latin typeface="Calibri"/>
                          <a:cs typeface="Calibri"/>
                        </a:rPr>
                        <a:t>0.0</a:t>
                      </a:r>
                    </a:p>
                  </a:txBody>
                  <a:tcPr marL="42203" marR="42203" marT="42203" marB="42203"/>
                </a:tc>
                <a:extLst>
                  <a:ext uri="{0D108BD9-81ED-4DB2-BD59-A6C34878D82A}">
                    <a16:rowId xmlns:a16="http://schemas.microsoft.com/office/drawing/2014/main" val="10007"/>
                  </a:ext>
                </a:extLst>
              </a:tr>
            </a:tbl>
          </a:graphicData>
        </a:graphic>
      </p:graphicFrame>
      <p:graphicFrame>
        <p:nvGraphicFramePr>
          <p:cNvPr id="6" name="Table 5"/>
          <p:cNvGraphicFramePr>
            <a:graphicFrameLocks noGrp="1"/>
          </p:cNvGraphicFramePr>
          <p:nvPr/>
        </p:nvGraphicFramePr>
        <p:xfrm>
          <a:off x="2777339" y="2764311"/>
          <a:ext cx="1085346" cy="2073600"/>
        </p:xfrm>
        <a:graphic>
          <a:graphicData uri="http://schemas.openxmlformats.org/drawingml/2006/table">
            <a:tbl>
              <a:tblPr>
                <a:tableStyleId>{5C22544A-7EE6-4342-B048-85BDC9FD1C3A}</a:tableStyleId>
              </a:tblPr>
              <a:tblGrid>
                <a:gridCol w="542673">
                  <a:extLst>
                    <a:ext uri="{9D8B030D-6E8A-4147-A177-3AD203B41FA5}">
                      <a16:colId xmlns:a16="http://schemas.microsoft.com/office/drawing/2014/main" val="20000"/>
                    </a:ext>
                  </a:extLst>
                </a:gridCol>
                <a:gridCol w="542673">
                  <a:extLst>
                    <a:ext uri="{9D8B030D-6E8A-4147-A177-3AD203B41FA5}">
                      <a16:colId xmlns:a16="http://schemas.microsoft.com/office/drawing/2014/main" val="20001"/>
                    </a:ext>
                  </a:extLst>
                </a:gridCol>
              </a:tblGrid>
              <a:tr h="259200">
                <a:tc>
                  <a:txBody>
                    <a:bodyPr/>
                    <a:lstStyle/>
                    <a:p>
                      <a:r>
                        <a:rPr lang="en-US" sz="1100" dirty="0">
                          <a:latin typeface="Calibri"/>
                          <a:cs typeface="Calibri"/>
                        </a:rPr>
                        <a:t>d6</a:t>
                      </a:r>
                    </a:p>
                  </a:txBody>
                  <a:tcPr marL="42203" marR="42203" marT="42203" marB="42203"/>
                </a:tc>
                <a:tc>
                  <a:txBody>
                    <a:bodyPr/>
                    <a:lstStyle/>
                    <a:p>
                      <a:r>
                        <a:rPr lang="en-US" sz="1100" dirty="0">
                          <a:latin typeface="Calibri"/>
                          <a:cs typeface="Calibri"/>
                        </a:rPr>
                        <a:t>0.81</a:t>
                      </a:r>
                    </a:p>
                  </a:txBody>
                  <a:tcPr marL="42203" marR="42203" marT="42203" marB="42203"/>
                </a:tc>
                <a:extLst>
                  <a:ext uri="{0D108BD9-81ED-4DB2-BD59-A6C34878D82A}">
                    <a16:rowId xmlns:a16="http://schemas.microsoft.com/office/drawing/2014/main" val="10000"/>
                  </a:ext>
                </a:extLst>
              </a:tr>
              <a:tr h="259200">
                <a:tc>
                  <a:txBody>
                    <a:bodyPr/>
                    <a:lstStyle/>
                    <a:p>
                      <a:r>
                        <a:rPr lang="en-US" sz="1100" dirty="0">
                          <a:latin typeface="Calibri"/>
                          <a:cs typeface="Calibri"/>
                        </a:rPr>
                        <a:t>d2</a:t>
                      </a:r>
                    </a:p>
                  </a:txBody>
                  <a:tcPr marL="42203" marR="42203" marT="42203" marB="42203"/>
                </a:tc>
                <a:tc>
                  <a:txBody>
                    <a:bodyPr/>
                    <a:lstStyle/>
                    <a:p>
                      <a:r>
                        <a:rPr lang="en-US" sz="1100" dirty="0">
                          <a:latin typeface="Calibri"/>
                          <a:cs typeface="Calibri"/>
                        </a:rPr>
                        <a:t>0.7</a:t>
                      </a:r>
                    </a:p>
                  </a:txBody>
                  <a:tcPr marL="42203" marR="42203" marT="42203" marB="42203"/>
                </a:tc>
                <a:extLst>
                  <a:ext uri="{0D108BD9-81ED-4DB2-BD59-A6C34878D82A}">
                    <a16:rowId xmlns:a16="http://schemas.microsoft.com/office/drawing/2014/main" val="10001"/>
                  </a:ext>
                </a:extLst>
              </a:tr>
              <a:tr h="259200">
                <a:tc>
                  <a:txBody>
                    <a:bodyPr/>
                    <a:lstStyle/>
                    <a:p>
                      <a:r>
                        <a:rPr lang="en-US" sz="1100" dirty="0">
                          <a:latin typeface="Calibri"/>
                          <a:cs typeface="Calibri"/>
                        </a:rPr>
                        <a:t>d5</a:t>
                      </a:r>
                    </a:p>
                  </a:txBody>
                  <a:tcPr marL="42203" marR="42203" marT="42203" marB="42203"/>
                </a:tc>
                <a:tc>
                  <a:txBody>
                    <a:bodyPr/>
                    <a:lstStyle/>
                    <a:p>
                      <a:r>
                        <a:rPr lang="en-US" sz="1100" dirty="0">
                          <a:latin typeface="Calibri"/>
                          <a:cs typeface="Calibri"/>
                        </a:rPr>
                        <a:t>0.66</a:t>
                      </a:r>
                    </a:p>
                  </a:txBody>
                  <a:tcPr marL="42203" marR="42203" marT="42203" marB="42203"/>
                </a:tc>
                <a:extLst>
                  <a:ext uri="{0D108BD9-81ED-4DB2-BD59-A6C34878D82A}">
                    <a16:rowId xmlns:a16="http://schemas.microsoft.com/office/drawing/2014/main" val="10002"/>
                  </a:ext>
                </a:extLst>
              </a:tr>
              <a:tr h="259200">
                <a:tc>
                  <a:txBody>
                    <a:bodyPr/>
                    <a:lstStyle/>
                    <a:p>
                      <a:r>
                        <a:rPr lang="en-US" sz="1100" dirty="0">
                          <a:latin typeface="Calibri"/>
                          <a:cs typeface="Calibri"/>
                        </a:rPr>
                        <a:t>d1</a:t>
                      </a:r>
                    </a:p>
                  </a:txBody>
                  <a:tcPr marL="42203" marR="42203" marT="42203" marB="42203"/>
                </a:tc>
                <a:tc>
                  <a:txBody>
                    <a:bodyPr/>
                    <a:lstStyle/>
                    <a:p>
                      <a:r>
                        <a:rPr lang="en-US" sz="1100" dirty="0">
                          <a:latin typeface="Calibri"/>
                          <a:cs typeface="Calibri"/>
                        </a:rPr>
                        <a:t>0.45</a:t>
                      </a:r>
                    </a:p>
                  </a:txBody>
                  <a:tcPr marL="42203" marR="42203" marT="42203" marB="42203"/>
                </a:tc>
                <a:extLst>
                  <a:ext uri="{0D108BD9-81ED-4DB2-BD59-A6C34878D82A}">
                    <a16:rowId xmlns:a16="http://schemas.microsoft.com/office/drawing/2014/main" val="10003"/>
                  </a:ext>
                </a:extLst>
              </a:tr>
              <a:tr h="259200">
                <a:tc>
                  <a:txBody>
                    <a:bodyPr/>
                    <a:lstStyle/>
                    <a:p>
                      <a:r>
                        <a:rPr lang="en-US" sz="1100" dirty="0">
                          <a:latin typeface="Calibri"/>
                          <a:cs typeface="Calibri"/>
                        </a:rPr>
                        <a:t>…..</a:t>
                      </a:r>
                    </a:p>
                  </a:txBody>
                  <a:tcPr marL="42203" marR="42203" marT="42203" marB="42203"/>
                </a:tc>
                <a:tc>
                  <a:txBody>
                    <a:bodyPr/>
                    <a:lstStyle/>
                    <a:p>
                      <a:endParaRPr lang="en-US" sz="1100" dirty="0">
                        <a:latin typeface="Calibri"/>
                        <a:cs typeface="Calibri"/>
                      </a:endParaRPr>
                    </a:p>
                  </a:txBody>
                  <a:tcPr marL="42203" marR="42203" marT="42203" marB="42203"/>
                </a:tc>
                <a:extLst>
                  <a:ext uri="{0D108BD9-81ED-4DB2-BD59-A6C34878D82A}">
                    <a16:rowId xmlns:a16="http://schemas.microsoft.com/office/drawing/2014/main" val="10004"/>
                  </a:ext>
                </a:extLst>
              </a:tr>
              <a:tr h="259200">
                <a:tc>
                  <a:txBody>
                    <a:bodyPr/>
                    <a:lstStyle/>
                    <a:p>
                      <a:r>
                        <a:rPr lang="en-US" sz="1100" dirty="0">
                          <a:latin typeface="Calibri"/>
                          <a:cs typeface="Calibri"/>
                        </a:rPr>
                        <a:t>d3</a:t>
                      </a:r>
                    </a:p>
                  </a:txBody>
                  <a:tcPr marL="42203" marR="42203" marT="42203" marB="42203"/>
                </a:tc>
                <a:tc>
                  <a:txBody>
                    <a:bodyPr/>
                    <a:lstStyle/>
                    <a:p>
                      <a:r>
                        <a:rPr lang="en-US" sz="1100" dirty="0">
                          <a:latin typeface="Calibri"/>
                          <a:cs typeface="Calibri"/>
                        </a:rPr>
                        <a:t>0.33</a:t>
                      </a:r>
                    </a:p>
                  </a:txBody>
                  <a:tcPr marL="42203" marR="42203" marT="42203" marB="42203"/>
                </a:tc>
                <a:extLst>
                  <a:ext uri="{0D108BD9-81ED-4DB2-BD59-A6C34878D82A}">
                    <a16:rowId xmlns:a16="http://schemas.microsoft.com/office/drawing/2014/main" val="10005"/>
                  </a:ext>
                </a:extLst>
              </a:tr>
              <a:tr h="259200">
                <a:tc>
                  <a:txBody>
                    <a:bodyPr/>
                    <a:lstStyle/>
                    <a:p>
                      <a:r>
                        <a:rPr lang="en-US" sz="1100" dirty="0">
                          <a:latin typeface="Calibri"/>
                          <a:cs typeface="Calibri"/>
                        </a:rPr>
                        <a:t>d7</a:t>
                      </a:r>
                    </a:p>
                  </a:txBody>
                  <a:tcPr marL="42203" marR="42203" marT="42203" marB="42203"/>
                </a:tc>
                <a:tc>
                  <a:txBody>
                    <a:bodyPr/>
                    <a:lstStyle/>
                    <a:p>
                      <a:r>
                        <a:rPr lang="en-US" sz="1100" dirty="0">
                          <a:latin typeface="Calibri"/>
                          <a:cs typeface="Calibri"/>
                        </a:rPr>
                        <a:t>0.15</a:t>
                      </a:r>
                    </a:p>
                  </a:txBody>
                  <a:tcPr marL="42203" marR="42203" marT="42203" marB="42203"/>
                </a:tc>
                <a:extLst>
                  <a:ext uri="{0D108BD9-81ED-4DB2-BD59-A6C34878D82A}">
                    <a16:rowId xmlns:a16="http://schemas.microsoft.com/office/drawing/2014/main" val="10006"/>
                  </a:ext>
                </a:extLst>
              </a:tr>
              <a:tr h="259200">
                <a:tc>
                  <a:txBody>
                    <a:bodyPr/>
                    <a:lstStyle/>
                    <a:p>
                      <a:r>
                        <a:rPr lang="en-US" sz="1100" dirty="0">
                          <a:latin typeface="Calibri"/>
                          <a:cs typeface="Calibri"/>
                        </a:rPr>
                        <a:t>d4</a:t>
                      </a:r>
                    </a:p>
                  </a:txBody>
                  <a:tcPr marL="42203" marR="42203" marT="42203" marB="42203"/>
                </a:tc>
                <a:tc>
                  <a:txBody>
                    <a:bodyPr/>
                    <a:lstStyle/>
                    <a:p>
                      <a:r>
                        <a:rPr lang="en-US" sz="1100" dirty="0">
                          <a:latin typeface="Calibri"/>
                          <a:cs typeface="Calibri"/>
                        </a:rPr>
                        <a:t>0.0</a:t>
                      </a:r>
                    </a:p>
                  </a:txBody>
                  <a:tcPr marL="42203" marR="42203" marT="42203" marB="42203"/>
                </a:tc>
                <a:extLst>
                  <a:ext uri="{0D108BD9-81ED-4DB2-BD59-A6C34878D82A}">
                    <a16:rowId xmlns:a16="http://schemas.microsoft.com/office/drawing/2014/main" val="10007"/>
                  </a:ext>
                </a:extLst>
              </a:tr>
            </a:tbl>
          </a:graphicData>
        </a:graphic>
      </p:graphicFrame>
      <p:graphicFrame>
        <p:nvGraphicFramePr>
          <p:cNvPr id="7" name="Table 6"/>
          <p:cNvGraphicFramePr>
            <a:graphicFrameLocks noGrp="1"/>
          </p:cNvGraphicFramePr>
          <p:nvPr/>
        </p:nvGraphicFramePr>
        <p:xfrm>
          <a:off x="4904345" y="2764311"/>
          <a:ext cx="1861128" cy="1519308"/>
        </p:xfrm>
        <a:graphic>
          <a:graphicData uri="http://schemas.openxmlformats.org/drawingml/2006/table">
            <a:tbl>
              <a:tblPr>
                <a:tableStyleId>{5C22544A-7EE6-4342-B048-85BDC9FD1C3A}</a:tableStyleId>
              </a:tblPr>
              <a:tblGrid>
                <a:gridCol w="465282">
                  <a:extLst>
                    <a:ext uri="{9D8B030D-6E8A-4147-A177-3AD203B41FA5}">
                      <a16:colId xmlns:a16="http://schemas.microsoft.com/office/drawing/2014/main" val="20000"/>
                    </a:ext>
                  </a:extLst>
                </a:gridCol>
                <a:gridCol w="465282">
                  <a:extLst>
                    <a:ext uri="{9D8B030D-6E8A-4147-A177-3AD203B41FA5}">
                      <a16:colId xmlns:a16="http://schemas.microsoft.com/office/drawing/2014/main" val="20001"/>
                    </a:ext>
                  </a:extLst>
                </a:gridCol>
                <a:gridCol w="465282">
                  <a:extLst>
                    <a:ext uri="{9D8B030D-6E8A-4147-A177-3AD203B41FA5}">
                      <a16:colId xmlns:a16="http://schemas.microsoft.com/office/drawing/2014/main" val="20002"/>
                    </a:ext>
                  </a:extLst>
                </a:gridCol>
                <a:gridCol w="465282">
                  <a:extLst>
                    <a:ext uri="{9D8B030D-6E8A-4147-A177-3AD203B41FA5}">
                      <a16:colId xmlns:a16="http://schemas.microsoft.com/office/drawing/2014/main" val="20003"/>
                    </a:ext>
                  </a:extLst>
                </a:gridCol>
              </a:tblGrid>
              <a:tr h="253218">
                <a:tc>
                  <a:txBody>
                    <a:bodyPr/>
                    <a:lstStyle/>
                    <a:p>
                      <a:r>
                        <a:rPr lang="en-US" sz="1100" dirty="0">
                          <a:latin typeface="Calibri"/>
                          <a:cs typeface="Calibri"/>
                        </a:rPr>
                        <a:t>d1</a:t>
                      </a:r>
                    </a:p>
                  </a:txBody>
                  <a:tcPr marL="84406" marR="84406" marT="42203" marB="42203"/>
                </a:tc>
                <a:tc>
                  <a:txBody>
                    <a:bodyPr/>
                    <a:lstStyle/>
                    <a:p>
                      <a:r>
                        <a:rPr lang="en-US" sz="1100" dirty="0">
                          <a:latin typeface="Calibri"/>
                          <a:cs typeface="Calibri"/>
                        </a:rPr>
                        <a:t>0.9</a:t>
                      </a:r>
                    </a:p>
                  </a:txBody>
                  <a:tcPr marL="84406" marR="84406" marT="42203" marB="42203"/>
                </a:tc>
                <a:tc>
                  <a:txBody>
                    <a:bodyPr/>
                    <a:lstStyle/>
                    <a:p>
                      <a:endParaRPr lang="en-US" sz="1100" dirty="0">
                        <a:latin typeface="Calibri"/>
                        <a:cs typeface="Calibri"/>
                      </a:endParaRPr>
                    </a:p>
                  </a:txBody>
                  <a:tcPr marL="84406" marR="84406" marT="42203" marB="42203"/>
                </a:tc>
                <a:tc>
                  <a:txBody>
                    <a:bodyPr/>
                    <a:lstStyle/>
                    <a:p>
                      <a:endParaRPr lang="en-US" sz="1100" dirty="0"/>
                    </a:p>
                  </a:txBody>
                  <a:tcPr marL="84406" marR="84406" marT="42203" marB="42203"/>
                </a:tc>
                <a:extLst>
                  <a:ext uri="{0D108BD9-81ED-4DB2-BD59-A6C34878D82A}">
                    <a16:rowId xmlns:a16="http://schemas.microsoft.com/office/drawing/2014/main" val="10000"/>
                  </a:ext>
                </a:extLst>
              </a:tr>
              <a:tr h="253218">
                <a:tc>
                  <a:txBody>
                    <a:bodyPr/>
                    <a:lstStyle/>
                    <a:p>
                      <a:r>
                        <a:rPr lang="en-US" sz="1100" dirty="0">
                          <a:latin typeface="Calibri"/>
                          <a:cs typeface="Calibri"/>
                        </a:rPr>
                        <a:t>d6</a:t>
                      </a:r>
                    </a:p>
                  </a:txBody>
                  <a:tcPr marL="84406" marR="84406" marT="42203" marB="42203"/>
                </a:tc>
                <a:tc>
                  <a:txBody>
                    <a:bodyPr/>
                    <a:lstStyle/>
                    <a:p>
                      <a:endParaRPr lang="en-US" sz="1100" dirty="0">
                        <a:latin typeface="Calibri"/>
                        <a:cs typeface="Calibri"/>
                      </a:endParaRPr>
                    </a:p>
                  </a:txBody>
                  <a:tcPr marL="84406" marR="84406" marT="42203" marB="42203"/>
                </a:tc>
                <a:tc>
                  <a:txBody>
                    <a:bodyPr/>
                    <a:lstStyle/>
                    <a:p>
                      <a:r>
                        <a:rPr lang="en-US" sz="1100" dirty="0">
                          <a:latin typeface="Calibri"/>
                          <a:cs typeface="Calibri"/>
                        </a:rPr>
                        <a:t>0.81</a:t>
                      </a:r>
                    </a:p>
                  </a:txBody>
                  <a:tcPr marL="84406" marR="84406" marT="42203" marB="42203"/>
                </a:tc>
                <a:tc>
                  <a:txBody>
                    <a:bodyPr/>
                    <a:lstStyle/>
                    <a:p>
                      <a:r>
                        <a:rPr lang="en-US" sz="1100" dirty="0">
                          <a:latin typeface="Calibri"/>
                          <a:cs typeface="Calibri"/>
                        </a:rPr>
                        <a:t>0.81</a:t>
                      </a:r>
                    </a:p>
                  </a:txBody>
                  <a:tcPr marL="84406" marR="84406" marT="42203" marB="42203"/>
                </a:tc>
                <a:extLst>
                  <a:ext uri="{0D108BD9-81ED-4DB2-BD59-A6C34878D82A}">
                    <a16:rowId xmlns:a16="http://schemas.microsoft.com/office/drawing/2014/main" val="10001"/>
                  </a:ext>
                </a:extLst>
              </a:tr>
              <a:tr h="253218">
                <a:tc>
                  <a:txBody>
                    <a:bodyPr/>
                    <a:lstStyle/>
                    <a:p>
                      <a:r>
                        <a:rPr lang="en-US" sz="1100" dirty="0">
                          <a:latin typeface="Calibri"/>
                          <a:cs typeface="Calibri"/>
                        </a:rPr>
                        <a:t>d4</a:t>
                      </a:r>
                    </a:p>
                  </a:txBody>
                  <a:tcPr marL="84406" marR="84406" marT="42203" marB="42203"/>
                </a:tc>
                <a:tc>
                  <a:txBody>
                    <a:bodyPr/>
                    <a:lstStyle/>
                    <a:p>
                      <a:r>
                        <a:rPr lang="en-US" sz="1100" dirty="0">
                          <a:latin typeface="Calibri"/>
                          <a:cs typeface="Calibri"/>
                        </a:rPr>
                        <a:t>0.82</a:t>
                      </a:r>
                    </a:p>
                  </a:txBody>
                  <a:tcPr marL="84406" marR="84406" marT="42203" marB="42203"/>
                </a:tc>
                <a:tc>
                  <a:txBody>
                    <a:bodyPr/>
                    <a:lstStyle/>
                    <a:p>
                      <a:endParaRPr lang="en-US" sz="1100" dirty="0">
                        <a:latin typeface="Calibri"/>
                        <a:cs typeface="Calibri"/>
                      </a:endParaRPr>
                    </a:p>
                  </a:txBody>
                  <a:tcPr marL="84406" marR="84406" marT="42203" marB="42203"/>
                </a:tc>
                <a:tc>
                  <a:txBody>
                    <a:bodyPr/>
                    <a:lstStyle/>
                    <a:p>
                      <a:r>
                        <a:rPr lang="en-US" sz="1100" dirty="0">
                          <a:latin typeface="Calibri"/>
                          <a:cs typeface="Calibri"/>
                        </a:rPr>
                        <a:t>0.82</a:t>
                      </a:r>
                    </a:p>
                  </a:txBody>
                  <a:tcPr marL="84406" marR="84406" marT="42203" marB="42203"/>
                </a:tc>
                <a:extLst>
                  <a:ext uri="{0D108BD9-81ED-4DB2-BD59-A6C34878D82A}">
                    <a16:rowId xmlns:a16="http://schemas.microsoft.com/office/drawing/2014/main" val="10002"/>
                  </a:ext>
                </a:extLst>
              </a:tr>
              <a:tr h="253218">
                <a:tc>
                  <a:txBody>
                    <a:bodyPr/>
                    <a:lstStyle/>
                    <a:p>
                      <a:r>
                        <a:rPr lang="en-US" sz="1100" dirty="0">
                          <a:latin typeface="Calibri"/>
                          <a:cs typeface="Calibri"/>
                        </a:rPr>
                        <a:t>d2</a:t>
                      </a:r>
                    </a:p>
                  </a:txBody>
                  <a:tcPr marL="84406" marR="84406" marT="42203" marB="42203"/>
                </a:tc>
                <a:tc>
                  <a:txBody>
                    <a:bodyPr/>
                    <a:lstStyle/>
                    <a:p>
                      <a:endParaRPr lang="en-US" sz="1100" dirty="0">
                        <a:latin typeface="Calibri"/>
                        <a:cs typeface="Calibri"/>
                      </a:endParaRPr>
                    </a:p>
                  </a:txBody>
                  <a:tcPr marL="84406" marR="84406" marT="42203" marB="42203"/>
                </a:tc>
                <a:tc>
                  <a:txBody>
                    <a:bodyPr/>
                    <a:lstStyle/>
                    <a:p>
                      <a:r>
                        <a:rPr lang="en-US" sz="1100" dirty="0">
                          <a:latin typeface="Calibri"/>
                          <a:cs typeface="Calibri"/>
                        </a:rPr>
                        <a:t>0.7</a:t>
                      </a:r>
                    </a:p>
                  </a:txBody>
                  <a:tcPr marL="84406" marR="84406" marT="42203" marB="42203"/>
                </a:tc>
                <a:tc>
                  <a:txBody>
                    <a:bodyPr/>
                    <a:lstStyle/>
                    <a:p>
                      <a:r>
                        <a:rPr lang="en-US" sz="1100" dirty="0">
                          <a:latin typeface="Calibri"/>
                          <a:cs typeface="Calibri"/>
                        </a:rPr>
                        <a:t>0.7</a:t>
                      </a:r>
                    </a:p>
                  </a:txBody>
                  <a:tcPr marL="84406" marR="84406" marT="42203" marB="42203"/>
                </a:tc>
                <a:extLst>
                  <a:ext uri="{0D108BD9-81ED-4DB2-BD59-A6C34878D82A}">
                    <a16:rowId xmlns:a16="http://schemas.microsoft.com/office/drawing/2014/main" val="10003"/>
                  </a:ext>
                </a:extLst>
              </a:tr>
              <a:tr h="253218">
                <a:tc>
                  <a:txBody>
                    <a:bodyPr/>
                    <a:lstStyle/>
                    <a:p>
                      <a:r>
                        <a:rPr lang="en-US" sz="1100" dirty="0">
                          <a:latin typeface="Calibri"/>
                          <a:cs typeface="Calibri"/>
                        </a:rPr>
                        <a:t>d3</a:t>
                      </a:r>
                    </a:p>
                  </a:txBody>
                  <a:tcPr marL="84406" marR="84406" marT="42203" marB="42203"/>
                </a:tc>
                <a:tc>
                  <a:txBody>
                    <a:bodyPr/>
                    <a:lstStyle/>
                    <a:p>
                      <a:r>
                        <a:rPr lang="en-US" sz="1100" dirty="0">
                          <a:latin typeface="Calibri"/>
                          <a:cs typeface="Calibri"/>
                        </a:rPr>
                        <a:t>0.8</a:t>
                      </a:r>
                    </a:p>
                  </a:txBody>
                  <a:tcPr marL="84406" marR="84406" marT="42203" marB="42203"/>
                </a:tc>
                <a:tc>
                  <a:txBody>
                    <a:bodyPr/>
                    <a:lstStyle/>
                    <a:p>
                      <a:endParaRPr lang="en-US" sz="1100" dirty="0">
                        <a:latin typeface="Calibri"/>
                        <a:cs typeface="Calibri"/>
                      </a:endParaRPr>
                    </a:p>
                  </a:txBody>
                  <a:tcPr marL="84406" marR="84406" marT="42203" marB="42203"/>
                </a:tc>
                <a:tc>
                  <a:txBody>
                    <a:bodyPr/>
                    <a:lstStyle/>
                    <a:p>
                      <a:r>
                        <a:rPr lang="en-US" sz="1100" dirty="0">
                          <a:latin typeface="Calibri"/>
                          <a:cs typeface="Calibri"/>
                        </a:rPr>
                        <a:t>0.8</a:t>
                      </a:r>
                    </a:p>
                  </a:txBody>
                  <a:tcPr marL="84406" marR="84406" marT="42203" marB="42203"/>
                </a:tc>
                <a:extLst>
                  <a:ext uri="{0D108BD9-81ED-4DB2-BD59-A6C34878D82A}">
                    <a16:rowId xmlns:a16="http://schemas.microsoft.com/office/drawing/2014/main" val="10004"/>
                  </a:ext>
                </a:extLst>
              </a:tr>
              <a:tr h="253218">
                <a:tc>
                  <a:txBody>
                    <a:bodyPr/>
                    <a:lstStyle/>
                    <a:p>
                      <a:r>
                        <a:rPr lang="en-US" sz="1100" dirty="0">
                          <a:latin typeface="Calibri"/>
                          <a:cs typeface="Calibri"/>
                        </a:rPr>
                        <a:t>d5</a:t>
                      </a:r>
                    </a:p>
                  </a:txBody>
                  <a:tcPr marL="84406" marR="84406" marT="42203" marB="42203"/>
                </a:tc>
                <a:tc>
                  <a:txBody>
                    <a:bodyPr/>
                    <a:lstStyle/>
                    <a:p>
                      <a:endParaRPr lang="en-US" sz="1100" dirty="0">
                        <a:latin typeface="Calibri"/>
                        <a:cs typeface="Calibri"/>
                      </a:endParaRPr>
                    </a:p>
                  </a:txBody>
                  <a:tcPr marL="84406" marR="84406" marT="42203" marB="42203"/>
                </a:tc>
                <a:tc>
                  <a:txBody>
                    <a:bodyPr/>
                    <a:lstStyle/>
                    <a:p>
                      <a:r>
                        <a:rPr lang="en-US" sz="1100" dirty="0">
                          <a:latin typeface="Calibri"/>
                          <a:cs typeface="Calibri"/>
                        </a:rPr>
                        <a:t>0.66</a:t>
                      </a:r>
                    </a:p>
                  </a:txBody>
                  <a:tcPr marL="84406" marR="84406" marT="42203" marB="42203"/>
                </a:tc>
                <a:tc>
                  <a:txBody>
                    <a:bodyPr/>
                    <a:lstStyle/>
                    <a:p>
                      <a:r>
                        <a:rPr lang="en-US" sz="1100" dirty="0">
                          <a:latin typeface="Calibri"/>
                          <a:cs typeface="Calibri"/>
                        </a:rPr>
                        <a:t>0.66</a:t>
                      </a:r>
                    </a:p>
                  </a:txBody>
                  <a:tcPr marL="84406" marR="84406" marT="42203" marB="42203"/>
                </a:tc>
                <a:extLst>
                  <a:ext uri="{0D108BD9-81ED-4DB2-BD59-A6C34878D82A}">
                    <a16:rowId xmlns:a16="http://schemas.microsoft.com/office/drawing/2014/main" val="10005"/>
                  </a:ext>
                </a:extLst>
              </a:tr>
            </a:tbl>
          </a:graphicData>
        </a:graphic>
      </p:graphicFrame>
      <p:sp>
        <p:nvSpPr>
          <p:cNvPr id="8" name="Rectangle 7"/>
          <p:cNvSpPr/>
          <p:nvPr/>
        </p:nvSpPr>
        <p:spPr bwMode="auto">
          <a:xfrm>
            <a:off x="1381492" y="2755216"/>
            <a:ext cx="1063503" cy="284067"/>
          </a:xfrm>
          <a:prstGeom prst="rect">
            <a:avLst/>
          </a:prstGeom>
          <a:noFill/>
          <a:ln w="9525" cap="flat" cmpd="sng" algn="ctr">
            <a:solidFill>
              <a:schemeClr val="tx1"/>
            </a:solid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spAutoFit/>
          </a:bodyPr>
          <a:lstStyle/>
          <a:p>
            <a:pPr algn="ctr"/>
            <a:endParaRPr lang="en-US" sz="1292">
              <a:latin typeface="Calibri"/>
              <a:cs typeface="Calibri"/>
            </a:endParaRPr>
          </a:p>
        </p:txBody>
      </p:sp>
      <p:sp>
        <p:nvSpPr>
          <p:cNvPr id="9" name="Rectangle 8"/>
          <p:cNvSpPr/>
          <p:nvPr/>
        </p:nvSpPr>
        <p:spPr bwMode="auto">
          <a:xfrm>
            <a:off x="2777339" y="2755216"/>
            <a:ext cx="1063503" cy="284067"/>
          </a:xfrm>
          <a:prstGeom prst="rect">
            <a:avLst/>
          </a:prstGeom>
          <a:noFill/>
          <a:ln w="9525" cap="flat" cmpd="sng" algn="ctr">
            <a:solidFill>
              <a:schemeClr val="tx1"/>
            </a:solid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spAutoFit/>
          </a:bodyPr>
          <a:lstStyle/>
          <a:p>
            <a:pPr algn="ctr"/>
            <a:endParaRPr lang="en-US" sz="1292">
              <a:latin typeface="Calibri"/>
              <a:cs typeface="Calibri"/>
            </a:endParaRPr>
          </a:p>
        </p:txBody>
      </p:sp>
      <p:sp>
        <p:nvSpPr>
          <p:cNvPr id="10" name="Rectangle 9"/>
          <p:cNvSpPr/>
          <p:nvPr/>
        </p:nvSpPr>
        <p:spPr bwMode="auto">
          <a:xfrm>
            <a:off x="1374293" y="3021091"/>
            <a:ext cx="1070701" cy="284067"/>
          </a:xfrm>
          <a:prstGeom prst="rect">
            <a:avLst/>
          </a:prstGeom>
          <a:noFill/>
          <a:ln w="9525" cap="flat" cmpd="sng" algn="ctr">
            <a:solidFill>
              <a:schemeClr val="tx1"/>
            </a:solid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spAutoFit/>
          </a:bodyPr>
          <a:lstStyle/>
          <a:p>
            <a:pPr algn="ctr"/>
            <a:endParaRPr lang="en-US" sz="1292">
              <a:latin typeface="Calibri"/>
              <a:cs typeface="Calibri"/>
            </a:endParaRPr>
          </a:p>
        </p:txBody>
      </p:sp>
      <p:sp>
        <p:nvSpPr>
          <p:cNvPr id="11" name="Rectangle 10"/>
          <p:cNvSpPr/>
          <p:nvPr/>
        </p:nvSpPr>
        <p:spPr bwMode="auto">
          <a:xfrm>
            <a:off x="2777339" y="3030170"/>
            <a:ext cx="1063503" cy="255726"/>
          </a:xfrm>
          <a:prstGeom prst="rect">
            <a:avLst/>
          </a:prstGeom>
          <a:noFill/>
          <a:ln w="9525" cap="flat" cmpd="sng" algn="ctr">
            <a:solidFill>
              <a:schemeClr val="tx1"/>
            </a:solid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spAutoFit/>
          </a:bodyPr>
          <a:lstStyle/>
          <a:p>
            <a:pPr algn="ctr"/>
            <a:endParaRPr lang="en-US" sz="1108">
              <a:solidFill>
                <a:schemeClr val="tx1"/>
              </a:solidFill>
              <a:latin typeface="Calibri"/>
              <a:cs typeface="Calibri"/>
            </a:endParaRPr>
          </a:p>
        </p:txBody>
      </p:sp>
      <p:sp>
        <p:nvSpPr>
          <p:cNvPr id="12" name="Rectangle 11"/>
          <p:cNvSpPr/>
          <p:nvPr/>
        </p:nvSpPr>
        <p:spPr bwMode="auto">
          <a:xfrm>
            <a:off x="1374293" y="3286967"/>
            <a:ext cx="1070701" cy="284067"/>
          </a:xfrm>
          <a:prstGeom prst="rect">
            <a:avLst/>
          </a:prstGeom>
          <a:noFill/>
          <a:ln w="9525" cap="flat" cmpd="sng" algn="ctr">
            <a:solidFill>
              <a:schemeClr val="tx1"/>
            </a:solid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spAutoFit/>
          </a:bodyPr>
          <a:lstStyle/>
          <a:p>
            <a:pPr algn="ctr"/>
            <a:endParaRPr lang="en-US" sz="1292">
              <a:latin typeface="Calibri"/>
              <a:cs typeface="Calibri"/>
            </a:endParaRPr>
          </a:p>
        </p:txBody>
      </p:sp>
      <p:sp>
        <p:nvSpPr>
          <p:cNvPr id="13" name="Rectangle 12"/>
          <p:cNvSpPr/>
          <p:nvPr/>
        </p:nvSpPr>
        <p:spPr bwMode="auto">
          <a:xfrm>
            <a:off x="2787644" y="3286967"/>
            <a:ext cx="1053198" cy="284067"/>
          </a:xfrm>
          <a:prstGeom prst="rect">
            <a:avLst/>
          </a:prstGeom>
          <a:noFill/>
          <a:ln w="9525" cap="flat" cmpd="sng" algn="ctr">
            <a:solidFill>
              <a:schemeClr val="tx1"/>
            </a:solid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spAutoFit/>
          </a:bodyPr>
          <a:lstStyle/>
          <a:p>
            <a:pPr algn="ctr"/>
            <a:endParaRPr lang="en-US" sz="1292">
              <a:latin typeface="Calibri"/>
              <a:cs typeface="Calibri"/>
            </a:endParaRPr>
          </a:p>
        </p:txBody>
      </p:sp>
      <p:sp>
        <p:nvSpPr>
          <p:cNvPr id="16" name="Rectangle 15"/>
          <p:cNvSpPr/>
          <p:nvPr/>
        </p:nvSpPr>
        <p:spPr>
          <a:xfrm>
            <a:off x="6359717" y="2764312"/>
            <a:ext cx="364202" cy="262829"/>
          </a:xfrm>
          <a:prstGeom prst="rect">
            <a:avLst/>
          </a:prstGeom>
        </p:spPr>
        <p:txBody>
          <a:bodyPr wrap="none">
            <a:spAutoFit/>
          </a:bodyPr>
          <a:lstStyle/>
          <a:p>
            <a:pPr fontAlgn="auto">
              <a:spcBef>
                <a:spcPts val="0"/>
              </a:spcBef>
              <a:spcAft>
                <a:spcPts val="0"/>
              </a:spcAft>
            </a:pPr>
            <a:r>
              <a:rPr lang="en-US" sz="1108" dirty="0">
                <a:solidFill>
                  <a:srgbClr val="000000"/>
                </a:solidFill>
                <a:latin typeface="Calibri"/>
                <a:cs typeface="Calibri"/>
              </a:rPr>
              <a:t>0.9</a:t>
            </a:r>
          </a:p>
        </p:txBody>
      </p:sp>
      <p:graphicFrame>
        <p:nvGraphicFramePr>
          <p:cNvPr id="42" name="Table 41"/>
          <p:cNvGraphicFramePr>
            <a:graphicFrameLocks noGrp="1"/>
          </p:cNvGraphicFramePr>
          <p:nvPr/>
        </p:nvGraphicFramePr>
        <p:xfrm>
          <a:off x="4904345" y="2764311"/>
          <a:ext cx="1861128" cy="253218"/>
        </p:xfrm>
        <a:graphic>
          <a:graphicData uri="http://schemas.openxmlformats.org/drawingml/2006/table">
            <a:tbl>
              <a:tblPr>
                <a:tableStyleId>{5C22544A-7EE6-4342-B048-85BDC9FD1C3A}</a:tableStyleId>
              </a:tblPr>
              <a:tblGrid>
                <a:gridCol w="465282">
                  <a:extLst>
                    <a:ext uri="{9D8B030D-6E8A-4147-A177-3AD203B41FA5}">
                      <a16:colId xmlns:a16="http://schemas.microsoft.com/office/drawing/2014/main" val="20000"/>
                    </a:ext>
                  </a:extLst>
                </a:gridCol>
                <a:gridCol w="465282">
                  <a:extLst>
                    <a:ext uri="{9D8B030D-6E8A-4147-A177-3AD203B41FA5}">
                      <a16:colId xmlns:a16="http://schemas.microsoft.com/office/drawing/2014/main" val="20001"/>
                    </a:ext>
                  </a:extLst>
                </a:gridCol>
                <a:gridCol w="465282">
                  <a:extLst>
                    <a:ext uri="{9D8B030D-6E8A-4147-A177-3AD203B41FA5}">
                      <a16:colId xmlns:a16="http://schemas.microsoft.com/office/drawing/2014/main" val="20002"/>
                    </a:ext>
                  </a:extLst>
                </a:gridCol>
                <a:gridCol w="465282">
                  <a:extLst>
                    <a:ext uri="{9D8B030D-6E8A-4147-A177-3AD203B41FA5}">
                      <a16:colId xmlns:a16="http://schemas.microsoft.com/office/drawing/2014/main" val="20003"/>
                    </a:ext>
                  </a:extLst>
                </a:gridCol>
              </a:tblGrid>
              <a:tr h="253218">
                <a:tc>
                  <a:txBody>
                    <a:bodyPr/>
                    <a:lstStyle/>
                    <a:p>
                      <a:r>
                        <a:rPr lang="en-US" sz="1100" dirty="0">
                          <a:latin typeface="Calibri"/>
                          <a:cs typeface="Calibri"/>
                        </a:rPr>
                        <a:t>d1</a:t>
                      </a:r>
                    </a:p>
                  </a:txBody>
                  <a:tcPr marL="84406" marR="84406" marT="42203" marB="42203"/>
                </a:tc>
                <a:tc>
                  <a:txBody>
                    <a:bodyPr/>
                    <a:lstStyle/>
                    <a:p>
                      <a:r>
                        <a:rPr lang="en-US" sz="1100" dirty="0">
                          <a:latin typeface="Calibri"/>
                          <a:cs typeface="Calibri"/>
                        </a:rPr>
                        <a:t>0.9</a:t>
                      </a:r>
                    </a:p>
                  </a:txBody>
                  <a:tcPr marL="84406" marR="84406" marT="42203" marB="42203"/>
                </a:tc>
                <a:tc>
                  <a:txBody>
                    <a:bodyPr/>
                    <a:lstStyle/>
                    <a:p>
                      <a:r>
                        <a:rPr lang="en-US" sz="1100" dirty="0">
                          <a:latin typeface="Calibri"/>
                          <a:cs typeface="Calibri"/>
                        </a:rPr>
                        <a:t>0.45</a:t>
                      </a:r>
                    </a:p>
                  </a:txBody>
                  <a:tcPr marL="84406" marR="84406" marT="42203" marB="42203"/>
                </a:tc>
                <a:tc>
                  <a:txBody>
                    <a:bodyPr/>
                    <a:lstStyle/>
                    <a:p>
                      <a:r>
                        <a:rPr lang="en-US" sz="1100" dirty="0">
                          <a:latin typeface="Calibri"/>
                          <a:cs typeface="Calibri"/>
                        </a:rPr>
                        <a:t>1.35</a:t>
                      </a:r>
                    </a:p>
                  </a:txBody>
                  <a:tcPr marL="84406" marR="84406" marT="42203" marB="42203"/>
                </a:tc>
                <a:extLst>
                  <a:ext uri="{0D108BD9-81ED-4DB2-BD59-A6C34878D82A}">
                    <a16:rowId xmlns:a16="http://schemas.microsoft.com/office/drawing/2014/main" val="10000"/>
                  </a:ext>
                </a:extLst>
              </a:tr>
            </a:tbl>
          </a:graphicData>
        </a:graphic>
      </p:graphicFrame>
      <p:sp>
        <p:nvSpPr>
          <p:cNvPr id="21" name="Rectangle 20"/>
          <p:cNvSpPr/>
          <p:nvPr/>
        </p:nvSpPr>
        <p:spPr bwMode="auto">
          <a:xfrm>
            <a:off x="1374293" y="3552843"/>
            <a:ext cx="1070701" cy="284067"/>
          </a:xfrm>
          <a:prstGeom prst="rect">
            <a:avLst/>
          </a:prstGeom>
          <a:noFill/>
          <a:ln w="9525" cap="flat" cmpd="sng" algn="ctr">
            <a:solidFill>
              <a:schemeClr val="tx1"/>
            </a:solid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spAutoFit/>
          </a:bodyPr>
          <a:lstStyle/>
          <a:p>
            <a:pPr algn="ctr"/>
            <a:endParaRPr lang="en-US" sz="1292">
              <a:latin typeface="Calibri"/>
              <a:cs typeface="Calibri"/>
            </a:endParaRPr>
          </a:p>
        </p:txBody>
      </p:sp>
      <p:sp>
        <p:nvSpPr>
          <p:cNvPr id="22" name="Rectangle 21"/>
          <p:cNvSpPr/>
          <p:nvPr/>
        </p:nvSpPr>
        <p:spPr bwMode="auto">
          <a:xfrm>
            <a:off x="2777339" y="3567013"/>
            <a:ext cx="1063503" cy="255726"/>
          </a:xfrm>
          <a:prstGeom prst="rect">
            <a:avLst/>
          </a:prstGeom>
          <a:noFill/>
          <a:ln w="9525" cap="flat" cmpd="sng" algn="ctr">
            <a:solidFill>
              <a:schemeClr val="tx1"/>
            </a:solid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spAutoFit/>
          </a:bodyPr>
          <a:lstStyle/>
          <a:p>
            <a:pPr algn="ctr"/>
            <a:endParaRPr lang="en-US" sz="1108">
              <a:solidFill>
                <a:schemeClr val="tx1"/>
              </a:solidFill>
              <a:latin typeface="Calibri"/>
              <a:cs typeface="Calibri"/>
            </a:endParaRPr>
          </a:p>
        </p:txBody>
      </p:sp>
      <p:graphicFrame>
        <p:nvGraphicFramePr>
          <p:cNvPr id="24" name="Table 23"/>
          <p:cNvGraphicFramePr>
            <a:graphicFrameLocks noGrp="1"/>
          </p:cNvGraphicFramePr>
          <p:nvPr/>
        </p:nvGraphicFramePr>
        <p:xfrm>
          <a:off x="4904345" y="4027221"/>
          <a:ext cx="1861128" cy="253218"/>
        </p:xfrm>
        <a:graphic>
          <a:graphicData uri="http://schemas.openxmlformats.org/drawingml/2006/table">
            <a:tbl>
              <a:tblPr>
                <a:tableStyleId>{5C22544A-7EE6-4342-B048-85BDC9FD1C3A}</a:tableStyleId>
              </a:tblPr>
              <a:tblGrid>
                <a:gridCol w="465282">
                  <a:extLst>
                    <a:ext uri="{9D8B030D-6E8A-4147-A177-3AD203B41FA5}">
                      <a16:colId xmlns:a16="http://schemas.microsoft.com/office/drawing/2014/main" val="20000"/>
                    </a:ext>
                  </a:extLst>
                </a:gridCol>
                <a:gridCol w="465282">
                  <a:extLst>
                    <a:ext uri="{9D8B030D-6E8A-4147-A177-3AD203B41FA5}">
                      <a16:colId xmlns:a16="http://schemas.microsoft.com/office/drawing/2014/main" val="20001"/>
                    </a:ext>
                  </a:extLst>
                </a:gridCol>
                <a:gridCol w="465282">
                  <a:extLst>
                    <a:ext uri="{9D8B030D-6E8A-4147-A177-3AD203B41FA5}">
                      <a16:colId xmlns:a16="http://schemas.microsoft.com/office/drawing/2014/main" val="20002"/>
                    </a:ext>
                  </a:extLst>
                </a:gridCol>
                <a:gridCol w="465282">
                  <a:extLst>
                    <a:ext uri="{9D8B030D-6E8A-4147-A177-3AD203B41FA5}">
                      <a16:colId xmlns:a16="http://schemas.microsoft.com/office/drawing/2014/main" val="20003"/>
                    </a:ext>
                  </a:extLst>
                </a:gridCol>
              </a:tblGrid>
              <a:tr h="253218">
                <a:tc>
                  <a:txBody>
                    <a:bodyPr/>
                    <a:lstStyle/>
                    <a:p>
                      <a:r>
                        <a:rPr lang="en-US" sz="1100" dirty="0">
                          <a:latin typeface="Calibri"/>
                          <a:cs typeface="Calibri"/>
                        </a:rPr>
                        <a:t>d5</a:t>
                      </a:r>
                    </a:p>
                  </a:txBody>
                  <a:tcPr marL="84406" marR="84406" marT="42203" marB="42203"/>
                </a:tc>
                <a:tc>
                  <a:txBody>
                    <a:bodyPr/>
                    <a:lstStyle/>
                    <a:p>
                      <a:r>
                        <a:rPr lang="en-US" sz="1100" dirty="0">
                          <a:latin typeface="Calibri"/>
                          <a:cs typeface="Calibri"/>
                        </a:rPr>
                        <a:t>0.65</a:t>
                      </a:r>
                    </a:p>
                  </a:txBody>
                  <a:tcPr marL="84406" marR="84406" marT="42203" marB="42203"/>
                </a:tc>
                <a:tc>
                  <a:txBody>
                    <a:bodyPr/>
                    <a:lstStyle/>
                    <a:p>
                      <a:r>
                        <a:rPr lang="en-US" sz="1100" dirty="0">
                          <a:latin typeface="Calibri"/>
                          <a:cs typeface="Calibri"/>
                        </a:rPr>
                        <a:t>0.66</a:t>
                      </a:r>
                    </a:p>
                  </a:txBody>
                  <a:tcPr marL="84406" marR="84406" marT="42203" marB="42203"/>
                </a:tc>
                <a:tc>
                  <a:txBody>
                    <a:bodyPr/>
                    <a:lstStyle/>
                    <a:p>
                      <a:r>
                        <a:rPr lang="en-US" sz="1100" dirty="0">
                          <a:latin typeface="Calibri"/>
                          <a:cs typeface="Calibri"/>
                        </a:rPr>
                        <a:t>1.34</a:t>
                      </a:r>
                    </a:p>
                  </a:txBody>
                  <a:tcPr marL="84406" marR="84406" marT="42203" marB="42203"/>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703708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3</a:t>
            </a:r>
          </a:p>
        </p:txBody>
      </p:sp>
      <p:sp>
        <p:nvSpPr>
          <p:cNvPr id="3" name="Content Placeholder 2"/>
          <p:cNvSpPr>
            <a:spLocks noGrp="1"/>
          </p:cNvSpPr>
          <p:nvPr>
            <p:ph idx="1"/>
          </p:nvPr>
        </p:nvSpPr>
        <p:spPr/>
        <p:txBody>
          <a:bodyPr/>
          <a:lstStyle/>
          <a:p>
            <a:r>
              <a:rPr lang="en-US" sz="2585" dirty="0"/>
              <a:t>Finding the top-2 elements for a two-term query</a:t>
            </a:r>
          </a:p>
          <a:p>
            <a:endParaRPr lang="en-GB" dirty="0"/>
          </a:p>
        </p:txBody>
      </p:sp>
      <p:sp>
        <p:nvSpPr>
          <p:cNvPr id="4" name="Footer Placeholder 3"/>
          <p:cNvSpPr>
            <a:spLocks noGrp="1"/>
          </p:cNvSpPr>
          <p:nvPr>
            <p:ph type="ftr" sz="quarter" idx="10"/>
          </p:nvPr>
        </p:nvSpPr>
        <p:spPr/>
        <p:txBody>
          <a:bodyPr/>
          <a:lstStyle/>
          <a:p>
            <a:r>
              <a:rPr lang="fr-CH"/>
              <a:t>©2023, Karl Aberer, EPFL-IC, Laboratoire de systèmes d'informations répartis </a:t>
            </a:r>
            <a:endParaRPr lang="en-GB" dirty="0"/>
          </a:p>
        </p:txBody>
      </p:sp>
      <p:graphicFrame>
        <p:nvGraphicFramePr>
          <p:cNvPr id="5" name="Table 4"/>
          <p:cNvGraphicFramePr>
            <a:graphicFrameLocks noGrp="1"/>
          </p:cNvGraphicFramePr>
          <p:nvPr/>
        </p:nvGraphicFramePr>
        <p:xfrm>
          <a:off x="1381492" y="2764311"/>
          <a:ext cx="1085346" cy="2073600"/>
        </p:xfrm>
        <a:graphic>
          <a:graphicData uri="http://schemas.openxmlformats.org/drawingml/2006/table">
            <a:tbl>
              <a:tblPr>
                <a:tableStyleId>{5C22544A-7EE6-4342-B048-85BDC9FD1C3A}</a:tableStyleId>
              </a:tblPr>
              <a:tblGrid>
                <a:gridCol w="542673">
                  <a:extLst>
                    <a:ext uri="{9D8B030D-6E8A-4147-A177-3AD203B41FA5}">
                      <a16:colId xmlns:a16="http://schemas.microsoft.com/office/drawing/2014/main" val="20000"/>
                    </a:ext>
                  </a:extLst>
                </a:gridCol>
                <a:gridCol w="542673">
                  <a:extLst>
                    <a:ext uri="{9D8B030D-6E8A-4147-A177-3AD203B41FA5}">
                      <a16:colId xmlns:a16="http://schemas.microsoft.com/office/drawing/2014/main" val="20001"/>
                    </a:ext>
                  </a:extLst>
                </a:gridCol>
              </a:tblGrid>
              <a:tr h="259200">
                <a:tc>
                  <a:txBody>
                    <a:bodyPr/>
                    <a:lstStyle/>
                    <a:p>
                      <a:r>
                        <a:rPr lang="en-US" sz="1100" dirty="0">
                          <a:latin typeface="Calibri"/>
                          <a:cs typeface="Calibri"/>
                        </a:rPr>
                        <a:t>d1</a:t>
                      </a:r>
                    </a:p>
                  </a:txBody>
                  <a:tcPr marL="42203" marR="42203" marT="42203" marB="42203"/>
                </a:tc>
                <a:tc>
                  <a:txBody>
                    <a:bodyPr/>
                    <a:lstStyle/>
                    <a:p>
                      <a:r>
                        <a:rPr lang="en-US" sz="1100" dirty="0">
                          <a:latin typeface="Calibri"/>
                          <a:cs typeface="Calibri"/>
                        </a:rPr>
                        <a:t>0.9</a:t>
                      </a:r>
                    </a:p>
                  </a:txBody>
                  <a:tcPr marL="42203" marR="42203" marT="42203" marB="42203"/>
                </a:tc>
                <a:extLst>
                  <a:ext uri="{0D108BD9-81ED-4DB2-BD59-A6C34878D82A}">
                    <a16:rowId xmlns:a16="http://schemas.microsoft.com/office/drawing/2014/main" val="10000"/>
                  </a:ext>
                </a:extLst>
              </a:tr>
              <a:tr h="259200">
                <a:tc>
                  <a:txBody>
                    <a:bodyPr/>
                    <a:lstStyle/>
                    <a:p>
                      <a:r>
                        <a:rPr lang="en-US" sz="1100" dirty="0">
                          <a:latin typeface="Calibri"/>
                          <a:cs typeface="Calibri"/>
                        </a:rPr>
                        <a:t>d4</a:t>
                      </a:r>
                    </a:p>
                  </a:txBody>
                  <a:tcPr marL="42203" marR="42203" marT="42203" marB="42203"/>
                </a:tc>
                <a:tc>
                  <a:txBody>
                    <a:bodyPr/>
                    <a:lstStyle/>
                    <a:p>
                      <a:r>
                        <a:rPr lang="en-US" sz="1100" dirty="0">
                          <a:latin typeface="Calibri"/>
                          <a:cs typeface="Calibri"/>
                        </a:rPr>
                        <a:t>0.82</a:t>
                      </a:r>
                    </a:p>
                  </a:txBody>
                  <a:tcPr marL="42203" marR="42203" marT="42203" marB="42203"/>
                </a:tc>
                <a:extLst>
                  <a:ext uri="{0D108BD9-81ED-4DB2-BD59-A6C34878D82A}">
                    <a16:rowId xmlns:a16="http://schemas.microsoft.com/office/drawing/2014/main" val="10001"/>
                  </a:ext>
                </a:extLst>
              </a:tr>
              <a:tr h="259200">
                <a:tc>
                  <a:txBody>
                    <a:bodyPr/>
                    <a:lstStyle/>
                    <a:p>
                      <a:r>
                        <a:rPr lang="en-US" sz="1100" dirty="0">
                          <a:latin typeface="Calibri"/>
                          <a:cs typeface="Calibri"/>
                        </a:rPr>
                        <a:t>d3</a:t>
                      </a:r>
                    </a:p>
                  </a:txBody>
                  <a:tcPr marL="42203" marR="42203" marT="42203" marB="42203"/>
                </a:tc>
                <a:tc>
                  <a:txBody>
                    <a:bodyPr/>
                    <a:lstStyle/>
                    <a:p>
                      <a:r>
                        <a:rPr lang="en-US" sz="1100" dirty="0">
                          <a:latin typeface="Calibri"/>
                          <a:cs typeface="Calibri"/>
                        </a:rPr>
                        <a:t>0.8</a:t>
                      </a:r>
                    </a:p>
                  </a:txBody>
                  <a:tcPr marL="42203" marR="42203" marT="42203" marB="42203"/>
                </a:tc>
                <a:extLst>
                  <a:ext uri="{0D108BD9-81ED-4DB2-BD59-A6C34878D82A}">
                    <a16:rowId xmlns:a16="http://schemas.microsoft.com/office/drawing/2014/main" val="10002"/>
                  </a:ext>
                </a:extLst>
              </a:tr>
              <a:tr h="259200">
                <a:tc>
                  <a:txBody>
                    <a:bodyPr/>
                    <a:lstStyle/>
                    <a:p>
                      <a:r>
                        <a:rPr lang="en-US" sz="1100" dirty="0">
                          <a:latin typeface="Calibri"/>
                          <a:cs typeface="Calibri"/>
                        </a:rPr>
                        <a:t>d5</a:t>
                      </a:r>
                    </a:p>
                  </a:txBody>
                  <a:tcPr marL="42203" marR="42203" marT="42203" marB="42203"/>
                </a:tc>
                <a:tc>
                  <a:txBody>
                    <a:bodyPr/>
                    <a:lstStyle/>
                    <a:p>
                      <a:r>
                        <a:rPr lang="en-US" sz="1100" dirty="0">
                          <a:latin typeface="Calibri"/>
                          <a:cs typeface="Calibri"/>
                        </a:rPr>
                        <a:t>0.65</a:t>
                      </a:r>
                    </a:p>
                  </a:txBody>
                  <a:tcPr marL="42203" marR="42203" marT="42203" marB="42203"/>
                </a:tc>
                <a:extLst>
                  <a:ext uri="{0D108BD9-81ED-4DB2-BD59-A6C34878D82A}">
                    <a16:rowId xmlns:a16="http://schemas.microsoft.com/office/drawing/2014/main" val="10003"/>
                  </a:ext>
                </a:extLst>
              </a:tr>
              <a:tr h="259200">
                <a:tc>
                  <a:txBody>
                    <a:bodyPr/>
                    <a:lstStyle/>
                    <a:p>
                      <a:r>
                        <a:rPr lang="en-US" sz="1100" dirty="0">
                          <a:latin typeface="Calibri"/>
                          <a:cs typeface="Calibri"/>
                        </a:rPr>
                        <a:t>…..</a:t>
                      </a:r>
                    </a:p>
                  </a:txBody>
                  <a:tcPr marL="42203" marR="42203" marT="42203" marB="42203"/>
                </a:tc>
                <a:tc>
                  <a:txBody>
                    <a:bodyPr/>
                    <a:lstStyle/>
                    <a:p>
                      <a:endParaRPr lang="en-US" sz="1100" dirty="0">
                        <a:latin typeface="Calibri"/>
                        <a:cs typeface="Calibri"/>
                      </a:endParaRPr>
                    </a:p>
                  </a:txBody>
                  <a:tcPr marL="42203" marR="42203" marT="42203" marB="42203"/>
                </a:tc>
                <a:extLst>
                  <a:ext uri="{0D108BD9-81ED-4DB2-BD59-A6C34878D82A}">
                    <a16:rowId xmlns:a16="http://schemas.microsoft.com/office/drawing/2014/main" val="10004"/>
                  </a:ext>
                </a:extLst>
              </a:tr>
              <a:tr h="259200">
                <a:tc>
                  <a:txBody>
                    <a:bodyPr/>
                    <a:lstStyle/>
                    <a:p>
                      <a:r>
                        <a:rPr lang="en-US" sz="1100" dirty="0">
                          <a:latin typeface="Calibri"/>
                          <a:cs typeface="Calibri"/>
                        </a:rPr>
                        <a:t>d6</a:t>
                      </a:r>
                    </a:p>
                  </a:txBody>
                  <a:tcPr marL="42203" marR="42203" marT="42203" marB="42203"/>
                </a:tc>
                <a:tc>
                  <a:txBody>
                    <a:bodyPr/>
                    <a:lstStyle/>
                    <a:p>
                      <a:r>
                        <a:rPr lang="en-US" sz="1100" dirty="0">
                          <a:latin typeface="Calibri"/>
                          <a:cs typeface="Calibri"/>
                        </a:rPr>
                        <a:t>0.51</a:t>
                      </a:r>
                    </a:p>
                  </a:txBody>
                  <a:tcPr marL="42203" marR="42203" marT="42203" marB="42203"/>
                </a:tc>
                <a:extLst>
                  <a:ext uri="{0D108BD9-81ED-4DB2-BD59-A6C34878D82A}">
                    <a16:rowId xmlns:a16="http://schemas.microsoft.com/office/drawing/2014/main" val="10005"/>
                  </a:ext>
                </a:extLst>
              </a:tr>
              <a:tr h="259200">
                <a:tc>
                  <a:txBody>
                    <a:bodyPr/>
                    <a:lstStyle/>
                    <a:p>
                      <a:r>
                        <a:rPr lang="en-US" sz="1100" dirty="0">
                          <a:latin typeface="Calibri"/>
                          <a:cs typeface="Calibri"/>
                        </a:rPr>
                        <a:t>d2</a:t>
                      </a:r>
                    </a:p>
                  </a:txBody>
                  <a:tcPr marL="42203" marR="42203" marT="42203" marB="42203"/>
                </a:tc>
                <a:tc>
                  <a:txBody>
                    <a:bodyPr/>
                    <a:lstStyle/>
                    <a:p>
                      <a:r>
                        <a:rPr lang="en-US" sz="1100" dirty="0">
                          <a:latin typeface="Calibri"/>
                          <a:cs typeface="Calibri"/>
                        </a:rPr>
                        <a:t>0.1</a:t>
                      </a:r>
                    </a:p>
                  </a:txBody>
                  <a:tcPr marL="42203" marR="42203" marT="42203" marB="42203"/>
                </a:tc>
                <a:extLst>
                  <a:ext uri="{0D108BD9-81ED-4DB2-BD59-A6C34878D82A}">
                    <a16:rowId xmlns:a16="http://schemas.microsoft.com/office/drawing/2014/main" val="10006"/>
                  </a:ext>
                </a:extLst>
              </a:tr>
              <a:tr h="259200">
                <a:tc>
                  <a:txBody>
                    <a:bodyPr/>
                    <a:lstStyle/>
                    <a:p>
                      <a:r>
                        <a:rPr lang="en-US" sz="1100" dirty="0">
                          <a:latin typeface="Calibri"/>
                          <a:cs typeface="Calibri"/>
                        </a:rPr>
                        <a:t>d7</a:t>
                      </a:r>
                    </a:p>
                  </a:txBody>
                  <a:tcPr marL="42203" marR="42203" marT="42203" marB="42203"/>
                </a:tc>
                <a:tc>
                  <a:txBody>
                    <a:bodyPr/>
                    <a:lstStyle/>
                    <a:p>
                      <a:r>
                        <a:rPr lang="en-US" sz="1100" dirty="0">
                          <a:latin typeface="Calibri"/>
                          <a:cs typeface="Calibri"/>
                        </a:rPr>
                        <a:t>0.0</a:t>
                      </a:r>
                    </a:p>
                  </a:txBody>
                  <a:tcPr marL="42203" marR="42203" marT="42203" marB="42203"/>
                </a:tc>
                <a:extLst>
                  <a:ext uri="{0D108BD9-81ED-4DB2-BD59-A6C34878D82A}">
                    <a16:rowId xmlns:a16="http://schemas.microsoft.com/office/drawing/2014/main" val="10007"/>
                  </a:ext>
                </a:extLst>
              </a:tr>
            </a:tbl>
          </a:graphicData>
        </a:graphic>
      </p:graphicFrame>
      <p:graphicFrame>
        <p:nvGraphicFramePr>
          <p:cNvPr id="6" name="Table 5"/>
          <p:cNvGraphicFramePr>
            <a:graphicFrameLocks noGrp="1"/>
          </p:cNvGraphicFramePr>
          <p:nvPr/>
        </p:nvGraphicFramePr>
        <p:xfrm>
          <a:off x="2777339" y="2764311"/>
          <a:ext cx="1085346" cy="2073600"/>
        </p:xfrm>
        <a:graphic>
          <a:graphicData uri="http://schemas.openxmlformats.org/drawingml/2006/table">
            <a:tbl>
              <a:tblPr>
                <a:tableStyleId>{5C22544A-7EE6-4342-B048-85BDC9FD1C3A}</a:tableStyleId>
              </a:tblPr>
              <a:tblGrid>
                <a:gridCol w="542673">
                  <a:extLst>
                    <a:ext uri="{9D8B030D-6E8A-4147-A177-3AD203B41FA5}">
                      <a16:colId xmlns:a16="http://schemas.microsoft.com/office/drawing/2014/main" val="20000"/>
                    </a:ext>
                  </a:extLst>
                </a:gridCol>
                <a:gridCol w="542673">
                  <a:extLst>
                    <a:ext uri="{9D8B030D-6E8A-4147-A177-3AD203B41FA5}">
                      <a16:colId xmlns:a16="http://schemas.microsoft.com/office/drawing/2014/main" val="20001"/>
                    </a:ext>
                  </a:extLst>
                </a:gridCol>
              </a:tblGrid>
              <a:tr h="259200">
                <a:tc>
                  <a:txBody>
                    <a:bodyPr/>
                    <a:lstStyle/>
                    <a:p>
                      <a:r>
                        <a:rPr lang="en-US" sz="1100" dirty="0">
                          <a:latin typeface="Calibri"/>
                          <a:cs typeface="Calibri"/>
                        </a:rPr>
                        <a:t>d6</a:t>
                      </a:r>
                    </a:p>
                  </a:txBody>
                  <a:tcPr marL="42203" marR="42203" marT="42203" marB="42203"/>
                </a:tc>
                <a:tc>
                  <a:txBody>
                    <a:bodyPr/>
                    <a:lstStyle/>
                    <a:p>
                      <a:r>
                        <a:rPr lang="en-US" sz="1100" dirty="0">
                          <a:latin typeface="Calibri"/>
                          <a:cs typeface="Calibri"/>
                        </a:rPr>
                        <a:t>0.81</a:t>
                      </a:r>
                    </a:p>
                  </a:txBody>
                  <a:tcPr marL="42203" marR="42203" marT="42203" marB="42203"/>
                </a:tc>
                <a:extLst>
                  <a:ext uri="{0D108BD9-81ED-4DB2-BD59-A6C34878D82A}">
                    <a16:rowId xmlns:a16="http://schemas.microsoft.com/office/drawing/2014/main" val="10000"/>
                  </a:ext>
                </a:extLst>
              </a:tr>
              <a:tr h="259200">
                <a:tc>
                  <a:txBody>
                    <a:bodyPr/>
                    <a:lstStyle/>
                    <a:p>
                      <a:r>
                        <a:rPr lang="en-US" sz="1100" dirty="0">
                          <a:latin typeface="Calibri"/>
                          <a:cs typeface="Calibri"/>
                        </a:rPr>
                        <a:t>d2</a:t>
                      </a:r>
                    </a:p>
                  </a:txBody>
                  <a:tcPr marL="42203" marR="42203" marT="42203" marB="42203"/>
                </a:tc>
                <a:tc>
                  <a:txBody>
                    <a:bodyPr/>
                    <a:lstStyle/>
                    <a:p>
                      <a:r>
                        <a:rPr lang="en-US" sz="1100" dirty="0">
                          <a:latin typeface="Calibri"/>
                          <a:cs typeface="Calibri"/>
                        </a:rPr>
                        <a:t>0.7</a:t>
                      </a:r>
                    </a:p>
                  </a:txBody>
                  <a:tcPr marL="42203" marR="42203" marT="42203" marB="42203"/>
                </a:tc>
                <a:extLst>
                  <a:ext uri="{0D108BD9-81ED-4DB2-BD59-A6C34878D82A}">
                    <a16:rowId xmlns:a16="http://schemas.microsoft.com/office/drawing/2014/main" val="10001"/>
                  </a:ext>
                </a:extLst>
              </a:tr>
              <a:tr h="259200">
                <a:tc>
                  <a:txBody>
                    <a:bodyPr/>
                    <a:lstStyle/>
                    <a:p>
                      <a:r>
                        <a:rPr lang="en-US" sz="1100" dirty="0">
                          <a:latin typeface="Calibri"/>
                          <a:cs typeface="Calibri"/>
                        </a:rPr>
                        <a:t>d5</a:t>
                      </a:r>
                    </a:p>
                  </a:txBody>
                  <a:tcPr marL="42203" marR="42203" marT="42203" marB="42203"/>
                </a:tc>
                <a:tc>
                  <a:txBody>
                    <a:bodyPr/>
                    <a:lstStyle/>
                    <a:p>
                      <a:r>
                        <a:rPr lang="en-US" sz="1100" dirty="0">
                          <a:latin typeface="Calibri"/>
                          <a:cs typeface="Calibri"/>
                        </a:rPr>
                        <a:t>0.66</a:t>
                      </a:r>
                    </a:p>
                  </a:txBody>
                  <a:tcPr marL="42203" marR="42203" marT="42203" marB="42203"/>
                </a:tc>
                <a:extLst>
                  <a:ext uri="{0D108BD9-81ED-4DB2-BD59-A6C34878D82A}">
                    <a16:rowId xmlns:a16="http://schemas.microsoft.com/office/drawing/2014/main" val="10002"/>
                  </a:ext>
                </a:extLst>
              </a:tr>
              <a:tr h="259200">
                <a:tc>
                  <a:txBody>
                    <a:bodyPr/>
                    <a:lstStyle/>
                    <a:p>
                      <a:r>
                        <a:rPr lang="en-US" sz="1100" dirty="0">
                          <a:latin typeface="Calibri"/>
                          <a:cs typeface="Calibri"/>
                        </a:rPr>
                        <a:t>d1</a:t>
                      </a:r>
                    </a:p>
                  </a:txBody>
                  <a:tcPr marL="42203" marR="42203" marT="42203" marB="42203"/>
                </a:tc>
                <a:tc>
                  <a:txBody>
                    <a:bodyPr/>
                    <a:lstStyle/>
                    <a:p>
                      <a:r>
                        <a:rPr lang="en-US" sz="1100" dirty="0">
                          <a:latin typeface="Calibri"/>
                          <a:cs typeface="Calibri"/>
                        </a:rPr>
                        <a:t>0.45</a:t>
                      </a:r>
                    </a:p>
                  </a:txBody>
                  <a:tcPr marL="42203" marR="42203" marT="42203" marB="42203"/>
                </a:tc>
                <a:extLst>
                  <a:ext uri="{0D108BD9-81ED-4DB2-BD59-A6C34878D82A}">
                    <a16:rowId xmlns:a16="http://schemas.microsoft.com/office/drawing/2014/main" val="10003"/>
                  </a:ext>
                </a:extLst>
              </a:tr>
              <a:tr h="259200">
                <a:tc>
                  <a:txBody>
                    <a:bodyPr/>
                    <a:lstStyle/>
                    <a:p>
                      <a:r>
                        <a:rPr lang="en-US" sz="1100" dirty="0">
                          <a:latin typeface="Calibri"/>
                          <a:cs typeface="Calibri"/>
                        </a:rPr>
                        <a:t>…..</a:t>
                      </a:r>
                    </a:p>
                  </a:txBody>
                  <a:tcPr marL="42203" marR="42203" marT="42203" marB="42203"/>
                </a:tc>
                <a:tc>
                  <a:txBody>
                    <a:bodyPr/>
                    <a:lstStyle/>
                    <a:p>
                      <a:endParaRPr lang="en-US" sz="1100" dirty="0">
                        <a:latin typeface="Calibri"/>
                        <a:cs typeface="Calibri"/>
                      </a:endParaRPr>
                    </a:p>
                  </a:txBody>
                  <a:tcPr marL="42203" marR="42203" marT="42203" marB="42203"/>
                </a:tc>
                <a:extLst>
                  <a:ext uri="{0D108BD9-81ED-4DB2-BD59-A6C34878D82A}">
                    <a16:rowId xmlns:a16="http://schemas.microsoft.com/office/drawing/2014/main" val="10004"/>
                  </a:ext>
                </a:extLst>
              </a:tr>
              <a:tr h="259200">
                <a:tc>
                  <a:txBody>
                    <a:bodyPr/>
                    <a:lstStyle/>
                    <a:p>
                      <a:r>
                        <a:rPr lang="en-US" sz="1100" dirty="0">
                          <a:latin typeface="Calibri"/>
                          <a:cs typeface="Calibri"/>
                        </a:rPr>
                        <a:t>d3</a:t>
                      </a:r>
                    </a:p>
                  </a:txBody>
                  <a:tcPr marL="42203" marR="42203" marT="42203" marB="42203"/>
                </a:tc>
                <a:tc>
                  <a:txBody>
                    <a:bodyPr/>
                    <a:lstStyle/>
                    <a:p>
                      <a:r>
                        <a:rPr lang="en-US" sz="1100" dirty="0">
                          <a:latin typeface="Calibri"/>
                          <a:cs typeface="Calibri"/>
                        </a:rPr>
                        <a:t>0.33</a:t>
                      </a:r>
                    </a:p>
                  </a:txBody>
                  <a:tcPr marL="42203" marR="42203" marT="42203" marB="42203"/>
                </a:tc>
                <a:extLst>
                  <a:ext uri="{0D108BD9-81ED-4DB2-BD59-A6C34878D82A}">
                    <a16:rowId xmlns:a16="http://schemas.microsoft.com/office/drawing/2014/main" val="10005"/>
                  </a:ext>
                </a:extLst>
              </a:tr>
              <a:tr h="259200">
                <a:tc>
                  <a:txBody>
                    <a:bodyPr/>
                    <a:lstStyle/>
                    <a:p>
                      <a:r>
                        <a:rPr lang="en-US" sz="1100" dirty="0">
                          <a:latin typeface="Calibri"/>
                          <a:cs typeface="Calibri"/>
                        </a:rPr>
                        <a:t>d7</a:t>
                      </a:r>
                    </a:p>
                  </a:txBody>
                  <a:tcPr marL="42203" marR="42203" marT="42203" marB="42203"/>
                </a:tc>
                <a:tc>
                  <a:txBody>
                    <a:bodyPr/>
                    <a:lstStyle/>
                    <a:p>
                      <a:r>
                        <a:rPr lang="en-US" sz="1100" dirty="0">
                          <a:latin typeface="Calibri"/>
                          <a:cs typeface="Calibri"/>
                        </a:rPr>
                        <a:t>0.15</a:t>
                      </a:r>
                    </a:p>
                  </a:txBody>
                  <a:tcPr marL="42203" marR="42203" marT="42203" marB="42203"/>
                </a:tc>
                <a:extLst>
                  <a:ext uri="{0D108BD9-81ED-4DB2-BD59-A6C34878D82A}">
                    <a16:rowId xmlns:a16="http://schemas.microsoft.com/office/drawing/2014/main" val="10006"/>
                  </a:ext>
                </a:extLst>
              </a:tr>
              <a:tr h="259200">
                <a:tc>
                  <a:txBody>
                    <a:bodyPr/>
                    <a:lstStyle/>
                    <a:p>
                      <a:r>
                        <a:rPr lang="en-US" sz="1100" dirty="0">
                          <a:latin typeface="Calibri"/>
                          <a:cs typeface="Calibri"/>
                        </a:rPr>
                        <a:t>d4</a:t>
                      </a:r>
                    </a:p>
                  </a:txBody>
                  <a:tcPr marL="42203" marR="42203" marT="42203" marB="42203"/>
                </a:tc>
                <a:tc>
                  <a:txBody>
                    <a:bodyPr/>
                    <a:lstStyle/>
                    <a:p>
                      <a:r>
                        <a:rPr lang="en-US" sz="1100" dirty="0">
                          <a:latin typeface="Calibri"/>
                          <a:cs typeface="Calibri"/>
                        </a:rPr>
                        <a:t>0.0</a:t>
                      </a:r>
                    </a:p>
                  </a:txBody>
                  <a:tcPr marL="42203" marR="42203" marT="42203" marB="42203"/>
                </a:tc>
                <a:extLst>
                  <a:ext uri="{0D108BD9-81ED-4DB2-BD59-A6C34878D82A}">
                    <a16:rowId xmlns:a16="http://schemas.microsoft.com/office/drawing/2014/main" val="10007"/>
                  </a:ext>
                </a:extLst>
              </a:tr>
            </a:tbl>
          </a:graphicData>
        </a:graphic>
      </p:graphicFrame>
      <p:graphicFrame>
        <p:nvGraphicFramePr>
          <p:cNvPr id="7" name="Table 6"/>
          <p:cNvGraphicFramePr>
            <a:graphicFrameLocks noGrp="1"/>
          </p:cNvGraphicFramePr>
          <p:nvPr/>
        </p:nvGraphicFramePr>
        <p:xfrm>
          <a:off x="4904345" y="2764311"/>
          <a:ext cx="1861128" cy="1519308"/>
        </p:xfrm>
        <a:graphic>
          <a:graphicData uri="http://schemas.openxmlformats.org/drawingml/2006/table">
            <a:tbl>
              <a:tblPr>
                <a:tableStyleId>{5C22544A-7EE6-4342-B048-85BDC9FD1C3A}</a:tableStyleId>
              </a:tblPr>
              <a:tblGrid>
                <a:gridCol w="465282">
                  <a:extLst>
                    <a:ext uri="{9D8B030D-6E8A-4147-A177-3AD203B41FA5}">
                      <a16:colId xmlns:a16="http://schemas.microsoft.com/office/drawing/2014/main" val="20000"/>
                    </a:ext>
                  </a:extLst>
                </a:gridCol>
                <a:gridCol w="465282">
                  <a:extLst>
                    <a:ext uri="{9D8B030D-6E8A-4147-A177-3AD203B41FA5}">
                      <a16:colId xmlns:a16="http://schemas.microsoft.com/office/drawing/2014/main" val="20001"/>
                    </a:ext>
                  </a:extLst>
                </a:gridCol>
                <a:gridCol w="465282">
                  <a:extLst>
                    <a:ext uri="{9D8B030D-6E8A-4147-A177-3AD203B41FA5}">
                      <a16:colId xmlns:a16="http://schemas.microsoft.com/office/drawing/2014/main" val="20002"/>
                    </a:ext>
                  </a:extLst>
                </a:gridCol>
                <a:gridCol w="465282">
                  <a:extLst>
                    <a:ext uri="{9D8B030D-6E8A-4147-A177-3AD203B41FA5}">
                      <a16:colId xmlns:a16="http://schemas.microsoft.com/office/drawing/2014/main" val="20003"/>
                    </a:ext>
                  </a:extLst>
                </a:gridCol>
              </a:tblGrid>
              <a:tr h="253218">
                <a:tc>
                  <a:txBody>
                    <a:bodyPr/>
                    <a:lstStyle/>
                    <a:p>
                      <a:r>
                        <a:rPr lang="en-US" sz="1100" dirty="0">
                          <a:latin typeface="Calibri"/>
                          <a:cs typeface="Calibri"/>
                        </a:rPr>
                        <a:t>d1</a:t>
                      </a:r>
                    </a:p>
                  </a:txBody>
                  <a:tcPr marL="84406" marR="84406" marT="42203" marB="42203"/>
                </a:tc>
                <a:tc>
                  <a:txBody>
                    <a:bodyPr/>
                    <a:lstStyle/>
                    <a:p>
                      <a:r>
                        <a:rPr lang="en-US" sz="1100" dirty="0">
                          <a:latin typeface="Calibri"/>
                          <a:cs typeface="Calibri"/>
                        </a:rPr>
                        <a:t>0.9</a:t>
                      </a:r>
                    </a:p>
                  </a:txBody>
                  <a:tcPr marL="84406" marR="84406" marT="42203" marB="42203"/>
                </a:tc>
                <a:tc>
                  <a:txBody>
                    <a:bodyPr/>
                    <a:lstStyle/>
                    <a:p>
                      <a:endParaRPr lang="en-US" sz="1100" dirty="0">
                        <a:latin typeface="Calibri"/>
                        <a:cs typeface="Calibri"/>
                      </a:endParaRPr>
                    </a:p>
                  </a:txBody>
                  <a:tcPr marL="84406" marR="84406" marT="42203" marB="42203"/>
                </a:tc>
                <a:tc>
                  <a:txBody>
                    <a:bodyPr/>
                    <a:lstStyle/>
                    <a:p>
                      <a:endParaRPr lang="en-US" sz="1100" dirty="0"/>
                    </a:p>
                  </a:txBody>
                  <a:tcPr marL="84406" marR="84406" marT="42203" marB="42203"/>
                </a:tc>
                <a:extLst>
                  <a:ext uri="{0D108BD9-81ED-4DB2-BD59-A6C34878D82A}">
                    <a16:rowId xmlns:a16="http://schemas.microsoft.com/office/drawing/2014/main" val="10000"/>
                  </a:ext>
                </a:extLst>
              </a:tr>
              <a:tr h="253218">
                <a:tc>
                  <a:txBody>
                    <a:bodyPr/>
                    <a:lstStyle/>
                    <a:p>
                      <a:r>
                        <a:rPr lang="en-US" sz="1100" dirty="0">
                          <a:latin typeface="Calibri"/>
                          <a:cs typeface="Calibri"/>
                        </a:rPr>
                        <a:t>d6</a:t>
                      </a:r>
                    </a:p>
                  </a:txBody>
                  <a:tcPr marL="84406" marR="84406" marT="42203" marB="42203"/>
                </a:tc>
                <a:tc>
                  <a:txBody>
                    <a:bodyPr/>
                    <a:lstStyle/>
                    <a:p>
                      <a:endParaRPr lang="en-US" sz="1100" dirty="0">
                        <a:latin typeface="Calibri"/>
                        <a:cs typeface="Calibri"/>
                      </a:endParaRPr>
                    </a:p>
                  </a:txBody>
                  <a:tcPr marL="84406" marR="84406" marT="42203" marB="42203"/>
                </a:tc>
                <a:tc>
                  <a:txBody>
                    <a:bodyPr/>
                    <a:lstStyle/>
                    <a:p>
                      <a:r>
                        <a:rPr lang="en-US" sz="1100" dirty="0">
                          <a:latin typeface="Calibri"/>
                          <a:cs typeface="Calibri"/>
                        </a:rPr>
                        <a:t>0.81</a:t>
                      </a:r>
                    </a:p>
                  </a:txBody>
                  <a:tcPr marL="84406" marR="84406" marT="42203" marB="42203"/>
                </a:tc>
                <a:tc>
                  <a:txBody>
                    <a:bodyPr/>
                    <a:lstStyle/>
                    <a:p>
                      <a:r>
                        <a:rPr lang="en-US" sz="1100" dirty="0"/>
                        <a:t>0.81</a:t>
                      </a:r>
                    </a:p>
                  </a:txBody>
                  <a:tcPr marL="84406" marR="84406" marT="42203" marB="42203"/>
                </a:tc>
                <a:extLst>
                  <a:ext uri="{0D108BD9-81ED-4DB2-BD59-A6C34878D82A}">
                    <a16:rowId xmlns:a16="http://schemas.microsoft.com/office/drawing/2014/main" val="10001"/>
                  </a:ext>
                </a:extLst>
              </a:tr>
              <a:tr h="253218">
                <a:tc>
                  <a:txBody>
                    <a:bodyPr/>
                    <a:lstStyle/>
                    <a:p>
                      <a:r>
                        <a:rPr lang="en-US" sz="1100" dirty="0">
                          <a:latin typeface="Calibri"/>
                          <a:cs typeface="Calibri"/>
                        </a:rPr>
                        <a:t>d4</a:t>
                      </a:r>
                    </a:p>
                  </a:txBody>
                  <a:tcPr marL="84406" marR="84406" marT="42203" marB="42203"/>
                </a:tc>
                <a:tc>
                  <a:txBody>
                    <a:bodyPr/>
                    <a:lstStyle/>
                    <a:p>
                      <a:r>
                        <a:rPr lang="en-US" sz="1100" dirty="0">
                          <a:latin typeface="Calibri"/>
                          <a:cs typeface="Calibri"/>
                        </a:rPr>
                        <a:t>0.82</a:t>
                      </a:r>
                    </a:p>
                  </a:txBody>
                  <a:tcPr marL="84406" marR="84406" marT="42203" marB="42203"/>
                </a:tc>
                <a:tc>
                  <a:txBody>
                    <a:bodyPr/>
                    <a:lstStyle/>
                    <a:p>
                      <a:endParaRPr lang="en-US" sz="1100" dirty="0">
                        <a:latin typeface="Calibri"/>
                        <a:cs typeface="Calibri"/>
                      </a:endParaRPr>
                    </a:p>
                  </a:txBody>
                  <a:tcPr marL="84406" marR="84406" marT="42203" marB="42203"/>
                </a:tc>
                <a:tc>
                  <a:txBody>
                    <a:bodyPr/>
                    <a:lstStyle/>
                    <a:p>
                      <a:r>
                        <a:rPr lang="en-US" sz="1100" dirty="0"/>
                        <a:t>0.82</a:t>
                      </a:r>
                    </a:p>
                  </a:txBody>
                  <a:tcPr marL="84406" marR="84406" marT="42203" marB="42203"/>
                </a:tc>
                <a:extLst>
                  <a:ext uri="{0D108BD9-81ED-4DB2-BD59-A6C34878D82A}">
                    <a16:rowId xmlns:a16="http://schemas.microsoft.com/office/drawing/2014/main" val="10002"/>
                  </a:ext>
                </a:extLst>
              </a:tr>
              <a:tr h="253218">
                <a:tc>
                  <a:txBody>
                    <a:bodyPr/>
                    <a:lstStyle/>
                    <a:p>
                      <a:r>
                        <a:rPr lang="en-US" sz="1100" dirty="0">
                          <a:latin typeface="Calibri"/>
                          <a:cs typeface="Calibri"/>
                        </a:rPr>
                        <a:t>d2</a:t>
                      </a:r>
                    </a:p>
                  </a:txBody>
                  <a:tcPr marL="84406" marR="84406" marT="42203" marB="42203"/>
                </a:tc>
                <a:tc>
                  <a:txBody>
                    <a:bodyPr/>
                    <a:lstStyle/>
                    <a:p>
                      <a:endParaRPr lang="en-US" sz="1100" dirty="0">
                        <a:latin typeface="Calibri"/>
                        <a:cs typeface="Calibri"/>
                      </a:endParaRPr>
                    </a:p>
                  </a:txBody>
                  <a:tcPr marL="84406" marR="84406" marT="42203" marB="42203"/>
                </a:tc>
                <a:tc>
                  <a:txBody>
                    <a:bodyPr/>
                    <a:lstStyle/>
                    <a:p>
                      <a:r>
                        <a:rPr lang="en-US" sz="1100" dirty="0">
                          <a:latin typeface="Calibri"/>
                          <a:cs typeface="Calibri"/>
                        </a:rPr>
                        <a:t>0.7</a:t>
                      </a:r>
                    </a:p>
                  </a:txBody>
                  <a:tcPr marL="84406" marR="84406" marT="42203" marB="42203"/>
                </a:tc>
                <a:tc>
                  <a:txBody>
                    <a:bodyPr/>
                    <a:lstStyle/>
                    <a:p>
                      <a:r>
                        <a:rPr lang="en-US" sz="1100" dirty="0"/>
                        <a:t>0.7</a:t>
                      </a:r>
                    </a:p>
                  </a:txBody>
                  <a:tcPr marL="84406" marR="84406" marT="42203" marB="42203"/>
                </a:tc>
                <a:extLst>
                  <a:ext uri="{0D108BD9-81ED-4DB2-BD59-A6C34878D82A}">
                    <a16:rowId xmlns:a16="http://schemas.microsoft.com/office/drawing/2014/main" val="10003"/>
                  </a:ext>
                </a:extLst>
              </a:tr>
              <a:tr h="253218">
                <a:tc>
                  <a:txBody>
                    <a:bodyPr/>
                    <a:lstStyle/>
                    <a:p>
                      <a:r>
                        <a:rPr lang="en-US" sz="1100" dirty="0">
                          <a:latin typeface="Calibri"/>
                          <a:cs typeface="Calibri"/>
                        </a:rPr>
                        <a:t>d3</a:t>
                      </a:r>
                    </a:p>
                  </a:txBody>
                  <a:tcPr marL="84406" marR="84406" marT="42203" marB="42203"/>
                </a:tc>
                <a:tc>
                  <a:txBody>
                    <a:bodyPr/>
                    <a:lstStyle/>
                    <a:p>
                      <a:r>
                        <a:rPr lang="en-US" sz="1100" dirty="0">
                          <a:latin typeface="Calibri"/>
                          <a:cs typeface="Calibri"/>
                        </a:rPr>
                        <a:t>0.8</a:t>
                      </a:r>
                    </a:p>
                  </a:txBody>
                  <a:tcPr marL="84406" marR="84406" marT="42203" marB="42203"/>
                </a:tc>
                <a:tc>
                  <a:txBody>
                    <a:bodyPr/>
                    <a:lstStyle/>
                    <a:p>
                      <a:endParaRPr lang="en-US" sz="1100" dirty="0">
                        <a:latin typeface="Calibri"/>
                        <a:cs typeface="Calibri"/>
                      </a:endParaRPr>
                    </a:p>
                  </a:txBody>
                  <a:tcPr marL="84406" marR="84406" marT="42203" marB="42203"/>
                </a:tc>
                <a:tc>
                  <a:txBody>
                    <a:bodyPr/>
                    <a:lstStyle/>
                    <a:p>
                      <a:r>
                        <a:rPr lang="en-US" sz="1100" dirty="0"/>
                        <a:t>0.8</a:t>
                      </a:r>
                    </a:p>
                  </a:txBody>
                  <a:tcPr marL="84406" marR="84406" marT="42203" marB="42203"/>
                </a:tc>
                <a:extLst>
                  <a:ext uri="{0D108BD9-81ED-4DB2-BD59-A6C34878D82A}">
                    <a16:rowId xmlns:a16="http://schemas.microsoft.com/office/drawing/2014/main" val="10004"/>
                  </a:ext>
                </a:extLst>
              </a:tr>
              <a:tr h="253218">
                <a:tc>
                  <a:txBody>
                    <a:bodyPr/>
                    <a:lstStyle/>
                    <a:p>
                      <a:r>
                        <a:rPr lang="en-US" sz="1100" dirty="0">
                          <a:latin typeface="Calibri"/>
                          <a:cs typeface="Calibri"/>
                        </a:rPr>
                        <a:t>d5</a:t>
                      </a:r>
                    </a:p>
                  </a:txBody>
                  <a:tcPr marL="84406" marR="84406" marT="42203" marB="42203"/>
                </a:tc>
                <a:tc>
                  <a:txBody>
                    <a:bodyPr/>
                    <a:lstStyle/>
                    <a:p>
                      <a:endParaRPr lang="en-US" sz="1100" dirty="0">
                        <a:latin typeface="Calibri"/>
                        <a:cs typeface="Calibri"/>
                      </a:endParaRPr>
                    </a:p>
                  </a:txBody>
                  <a:tcPr marL="84406" marR="84406" marT="42203" marB="42203"/>
                </a:tc>
                <a:tc>
                  <a:txBody>
                    <a:bodyPr/>
                    <a:lstStyle/>
                    <a:p>
                      <a:r>
                        <a:rPr lang="en-US" sz="1100" dirty="0">
                          <a:latin typeface="Calibri"/>
                          <a:cs typeface="Calibri"/>
                        </a:rPr>
                        <a:t>0.66</a:t>
                      </a:r>
                    </a:p>
                  </a:txBody>
                  <a:tcPr marL="84406" marR="84406" marT="42203" marB="42203"/>
                </a:tc>
                <a:tc>
                  <a:txBody>
                    <a:bodyPr/>
                    <a:lstStyle/>
                    <a:p>
                      <a:r>
                        <a:rPr lang="en-US" sz="1100" dirty="0"/>
                        <a:t>0.66</a:t>
                      </a:r>
                    </a:p>
                  </a:txBody>
                  <a:tcPr marL="84406" marR="84406" marT="42203" marB="42203"/>
                </a:tc>
                <a:extLst>
                  <a:ext uri="{0D108BD9-81ED-4DB2-BD59-A6C34878D82A}">
                    <a16:rowId xmlns:a16="http://schemas.microsoft.com/office/drawing/2014/main" val="10005"/>
                  </a:ext>
                </a:extLst>
              </a:tr>
            </a:tbl>
          </a:graphicData>
        </a:graphic>
      </p:graphicFrame>
      <p:sp>
        <p:nvSpPr>
          <p:cNvPr id="8" name="Rectangle 7"/>
          <p:cNvSpPr/>
          <p:nvPr/>
        </p:nvSpPr>
        <p:spPr bwMode="auto">
          <a:xfrm>
            <a:off x="1381492" y="2755216"/>
            <a:ext cx="1063503" cy="284067"/>
          </a:xfrm>
          <a:prstGeom prst="rect">
            <a:avLst/>
          </a:prstGeom>
          <a:noFill/>
          <a:ln w="9525" cap="flat" cmpd="sng" algn="ctr">
            <a:solidFill>
              <a:schemeClr val="tx1"/>
            </a:solid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spAutoFit/>
          </a:bodyPr>
          <a:lstStyle/>
          <a:p>
            <a:pPr algn="ctr"/>
            <a:endParaRPr lang="en-US" sz="1292">
              <a:latin typeface="Calibri"/>
              <a:cs typeface="Calibri"/>
            </a:endParaRPr>
          </a:p>
        </p:txBody>
      </p:sp>
      <p:sp>
        <p:nvSpPr>
          <p:cNvPr id="9" name="Rectangle 8"/>
          <p:cNvSpPr/>
          <p:nvPr/>
        </p:nvSpPr>
        <p:spPr bwMode="auto">
          <a:xfrm>
            <a:off x="2777339" y="2755216"/>
            <a:ext cx="1063503" cy="284067"/>
          </a:xfrm>
          <a:prstGeom prst="rect">
            <a:avLst/>
          </a:prstGeom>
          <a:noFill/>
          <a:ln w="9525" cap="flat" cmpd="sng" algn="ctr">
            <a:solidFill>
              <a:schemeClr val="tx1"/>
            </a:solid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spAutoFit/>
          </a:bodyPr>
          <a:lstStyle/>
          <a:p>
            <a:pPr algn="ctr"/>
            <a:endParaRPr lang="en-US" sz="1292">
              <a:latin typeface="Calibri"/>
              <a:cs typeface="Calibri"/>
            </a:endParaRPr>
          </a:p>
        </p:txBody>
      </p:sp>
      <p:sp>
        <p:nvSpPr>
          <p:cNvPr id="10" name="Rectangle 9"/>
          <p:cNvSpPr/>
          <p:nvPr/>
        </p:nvSpPr>
        <p:spPr bwMode="auto">
          <a:xfrm>
            <a:off x="1374293" y="3021091"/>
            <a:ext cx="1070701" cy="284067"/>
          </a:xfrm>
          <a:prstGeom prst="rect">
            <a:avLst/>
          </a:prstGeom>
          <a:noFill/>
          <a:ln w="9525" cap="flat" cmpd="sng" algn="ctr">
            <a:solidFill>
              <a:schemeClr val="tx1"/>
            </a:solid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spAutoFit/>
          </a:bodyPr>
          <a:lstStyle/>
          <a:p>
            <a:pPr algn="ctr"/>
            <a:endParaRPr lang="en-US" sz="1292">
              <a:latin typeface="Calibri"/>
              <a:cs typeface="Calibri"/>
            </a:endParaRPr>
          </a:p>
        </p:txBody>
      </p:sp>
      <p:sp>
        <p:nvSpPr>
          <p:cNvPr id="11" name="Rectangle 10"/>
          <p:cNvSpPr/>
          <p:nvPr/>
        </p:nvSpPr>
        <p:spPr bwMode="auto">
          <a:xfrm>
            <a:off x="2777339" y="3030170"/>
            <a:ext cx="1063503" cy="255726"/>
          </a:xfrm>
          <a:prstGeom prst="rect">
            <a:avLst/>
          </a:prstGeom>
          <a:noFill/>
          <a:ln w="9525" cap="flat" cmpd="sng" algn="ctr">
            <a:solidFill>
              <a:schemeClr val="tx1"/>
            </a:solid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spAutoFit/>
          </a:bodyPr>
          <a:lstStyle/>
          <a:p>
            <a:pPr algn="ctr"/>
            <a:endParaRPr lang="en-US" sz="1108">
              <a:solidFill>
                <a:schemeClr val="tx1"/>
              </a:solidFill>
              <a:latin typeface="Calibri"/>
              <a:cs typeface="Calibri"/>
            </a:endParaRPr>
          </a:p>
        </p:txBody>
      </p:sp>
      <p:sp>
        <p:nvSpPr>
          <p:cNvPr id="12" name="Rectangle 11"/>
          <p:cNvSpPr/>
          <p:nvPr/>
        </p:nvSpPr>
        <p:spPr bwMode="auto">
          <a:xfrm>
            <a:off x="1374293" y="3286967"/>
            <a:ext cx="1070701" cy="284067"/>
          </a:xfrm>
          <a:prstGeom prst="rect">
            <a:avLst/>
          </a:prstGeom>
          <a:noFill/>
          <a:ln w="9525" cap="flat" cmpd="sng" algn="ctr">
            <a:solidFill>
              <a:schemeClr val="tx1"/>
            </a:solid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spAutoFit/>
          </a:bodyPr>
          <a:lstStyle/>
          <a:p>
            <a:pPr algn="ctr"/>
            <a:endParaRPr lang="en-US" sz="1292">
              <a:latin typeface="Calibri"/>
              <a:cs typeface="Calibri"/>
            </a:endParaRPr>
          </a:p>
        </p:txBody>
      </p:sp>
      <p:sp>
        <p:nvSpPr>
          <p:cNvPr id="13" name="Rectangle 12"/>
          <p:cNvSpPr/>
          <p:nvPr/>
        </p:nvSpPr>
        <p:spPr bwMode="auto">
          <a:xfrm>
            <a:off x="2787644" y="3286967"/>
            <a:ext cx="1053198" cy="284067"/>
          </a:xfrm>
          <a:prstGeom prst="rect">
            <a:avLst/>
          </a:prstGeom>
          <a:noFill/>
          <a:ln w="9525" cap="flat" cmpd="sng" algn="ctr">
            <a:solidFill>
              <a:schemeClr val="tx1"/>
            </a:solid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spAutoFit/>
          </a:bodyPr>
          <a:lstStyle/>
          <a:p>
            <a:pPr algn="ctr"/>
            <a:endParaRPr lang="en-US" sz="1292">
              <a:latin typeface="Calibri"/>
              <a:cs typeface="Calibri"/>
            </a:endParaRPr>
          </a:p>
        </p:txBody>
      </p:sp>
      <p:sp>
        <p:nvSpPr>
          <p:cNvPr id="14" name="Rectangle 13"/>
          <p:cNvSpPr/>
          <p:nvPr/>
        </p:nvSpPr>
        <p:spPr bwMode="auto">
          <a:xfrm>
            <a:off x="1374293" y="3552843"/>
            <a:ext cx="1070701" cy="284067"/>
          </a:xfrm>
          <a:prstGeom prst="rect">
            <a:avLst/>
          </a:prstGeom>
          <a:noFill/>
          <a:ln w="9525" cap="flat" cmpd="sng" algn="ctr">
            <a:solidFill>
              <a:schemeClr val="tx1"/>
            </a:solid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spAutoFit/>
          </a:bodyPr>
          <a:lstStyle/>
          <a:p>
            <a:pPr algn="ctr"/>
            <a:endParaRPr lang="en-US" sz="1292">
              <a:latin typeface="Calibri"/>
              <a:cs typeface="Calibri"/>
            </a:endParaRPr>
          </a:p>
        </p:txBody>
      </p:sp>
      <p:sp>
        <p:nvSpPr>
          <p:cNvPr id="15" name="Rectangle 14"/>
          <p:cNvSpPr/>
          <p:nvPr/>
        </p:nvSpPr>
        <p:spPr bwMode="auto">
          <a:xfrm>
            <a:off x="2777339" y="3567013"/>
            <a:ext cx="1063503" cy="255726"/>
          </a:xfrm>
          <a:prstGeom prst="rect">
            <a:avLst/>
          </a:prstGeom>
          <a:noFill/>
          <a:ln w="9525" cap="flat" cmpd="sng" algn="ctr">
            <a:solidFill>
              <a:schemeClr val="tx1"/>
            </a:solid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spAutoFit/>
          </a:bodyPr>
          <a:lstStyle/>
          <a:p>
            <a:pPr algn="ctr"/>
            <a:endParaRPr lang="en-US" sz="1108">
              <a:solidFill>
                <a:schemeClr val="tx1"/>
              </a:solidFill>
              <a:latin typeface="Calibri"/>
              <a:cs typeface="Calibri"/>
            </a:endParaRPr>
          </a:p>
        </p:txBody>
      </p:sp>
      <p:sp>
        <p:nvSpPr>
          <p:cNvPr id="16" name="Rectangle 15"/>
          <p:cNvSpPr/>
          <p:nvPr/>
        </p:nvSpPr>
        <p:spPr>
          <a:xfrm>
            <a:off x="6359717" y="2764312"/>
            <a:ext cx="364202" cy="262829"/>
          </a:xfrm>
          <a:prstGeom prst="rect">
            <a:avLst/>
          </a:prstGeom>
        </p:spPr>
        <p:txBody>
          <a:bodyPr wrap="none">
            <a:spAutoFit/>
          </a:bodyPr>
          <a:lstStyle/>
          <a:p>
            <a:pPr fontAlgn="auto">
              <a:spcBef>
                <a:spcPts val="0"/>
              </a:spcBef>
              <a:spcAft>
                <a:spcPts val="0"/>
              </a:spcAft>
            </a:pPr>
            <a:r>
              <a:rPr lang="en-US" sz="1108" dirty="0">
                <a:solidFill>
                  <a:srgbClr val="000000"/>
                </a:solidFill>
                <a:latin typeface="Calibri"/>
                <a:cs typeface="Calibri"/>
              </a:rPr>
              <a:t>0.9</a:t>
            </a:r>
          </a:p>
        </p:txBody>
      </p:sp>
      <p:graphicFrame>
        <p:nvGraphicFramePr>
          <p:cNvPr id="21" name="Table 20"/>
          <p:cNvGraphicFramePr>
            <a:graphicFrameLocks noGrp="1"/>
          </p:cNvGraphicFramePr>
          <p:nvPr/>
        </p:nvGraphicFramePr>
        <p:xfrm>
          <a:off x="6300192" y="4039878"/>
          <a:ext cx="465282" cy="253218"/>
        </p:xfrm>
        <a:graphic>
          <a:graphicData uri="http://schemas.openxmlformats.org/drawingml/2006/table">
            <a:tbl>
              <a:tblPr>
                <a:tableStyleId>{5C22544A-7EE6-4342-B048-85BDC9FD1C3A}</a:tableStyleId>
              </a:tblPr>
              <a:tblGrid>
                <a:gridCol w="465282">
                  <a:extLst>
                    <a:ext uri="{9D8B030D-6E8A-4147-A177-3AD203B41FA5}">
                      <a16:colId xmlns:a16="http://schemas.microsoft.com/office/drawing/2014/main" val="20000"/>
                    </a:ext>
                  </a:extLst>
                </a:gridCol>
              </a:tblGrid>
              <a:tr h="253218">
                <a:tc>
                  <a:txBody>
                    <a:bodyPr/>
                    <a:lstStyle/>
                    <a:p>
                      <a:r>
                        <a:rPr lang="en-US" sz="1100" dirty="0">
                          <a:latin typeface="Calibri"/>
                          <a:cs typeface="Calibri"/>
                        </a:rPr>
                        <a:t>1.31</a:t>
                      </a:r>
                    </a:p>
                  </a:txBody>
                  <a:tcPr marL="84406" marR="84406" marT="42203" marB="42203"/>
                </a:tc>
                <a:extLst>
                  <a:ext uri="{0D108BD9-81ED-4DB2-BD59-A6C34878D82A}">
                    <a16:rowId xmlns:a16="http://schemas.microsoft.com/office/drawing/2014/main" val="10000"/>
                  </a:ext>
                </a:extLst>
              </a:tr>
            </a:tbl>
          </a:graphicData>
        </a:graphic>
      </p:graphicFrame>
      <p:graphicFrame>
        <p:nvGraphicFramePr>
          <p:cNvPr id="24" name="Table 23"/>
          <p:cNvGraphicFramePr>
            <a:graphicFrameLocks noGrp="1"/>
          </p:cNvGraphicFramePr>
          <p:nvPr/>
        </p:nvGraphicFramePr>
        <p:xfrm>
          <a:off x="6300192" y="2764311"/>
          <a:ext cx="465282" cy="253218"/>
        </p:xfrm>
        <a:graphic>
          <a:graphicData uri="http://schemas.openxmlformats.org/drawingml/2006/table">
            <a:tbl>
              <a:tblPr>
                <a:tableStyleId>{5C22544A-7EE6-4342-B048-85BDC9FD1C3A}</a:tableStyleId>
              </a:tblPr>
              <a:tblGrid>
                <a:gridCol w="465282">
                  <a:extLst>
                    <a:ext uri="{9D8B030D-6E8A-4147-A177-3AD203B41FA5}">
                      <a16:colId xmlns:a16="http://schemas.microsoft.com/office/drawing/2014/main" val="20000"/>
                    </a:ext>
                  </a:extLst>
                </a:gridCol>
              </a:tblGrid>
              <a:tr h="253218">
                <a:tc>
                  <a:txBody>
                    <a:bodyPr/>
                    <a:lstStyle/>
                    <a:p>
                      <a:r>
                        <a:rPr lang="en-US" sz="1100" dirty="0">
                          <a:latin typeface="Calibri"/>
                          <a:cs typeface="Calibri"/>
                        </a:rPr>
                        <a:t>1.35</a:t>
                      </a:r>
                    </a:p>
                  </a:txBody>
                  <a:tcPr marL="84406" marR="84406" marT="42203" marB="42203"/>
                </a:tc>
                <a:extLst>
                  <a:ext uri="{0D108BD9-81ED-4DB2-BD59-A6C34878D82A}">
                    <a16:rowId xmlns:a16="http://schemas.microsoft.com/office/drawing/2014/main" val="10000"/>
                  </a:ext>
                </a:extLst>
              </a:tr>
            </a:tbl>
          </a:graphicData>
        </a:graphic>
      </p:graphicFrame>
      <p:grpSp>
        <p:nvGrpSpPr>
          <p:cNvPr id="50" name="Group 49"/>
          <p:cNvGrpSpPr/>
          <p:nvPr/>
        </p:nvGrpSpPr>
        <p:grpSpPr>
          <a:xfrm>
            <a:off x="2378527" y="2897250"/>
            <a:ext cx="425746" cy="1794660"/>
            <a:chOff x="2195736" y="2852937"/>
            <a:chExt cx="461225" cy="1944215"/>
          </a:xfrm>
        </p:grpSpPr>
        <p:cxnSp>
          <p:nvCxnSpPr>
            <p:cNvPr id="26" name="Straight Arrow Connector 25"/>
            <p:cNvCxnSpPr>
              <a:stCxn id="9" idx="1"/>
            </p:cNvCxnSpPr>
            <p:nvPr/>
          </p:nvCxnSpPr>
          <p:spPr bwMode="auto">
            <a:xfrm flipH="1">
              <a:off x="2195736" y="2852937"/>
              <a:ext cx="432046" cy="1440159"/>
            </a:xfrm>
            <a:prstGeom prst="straightConnector1">
              <a:avLst/>
            </a:prstGeom>
            <a:noFill/>
            <a:ln w="9525" cap="flat" cmpd="sng" algn="ctr">
              <a:solidFill>
                <a:schemeClr val="tx1"/>
              </a:solidFill>
              <a:prstDash val="solid"/>
              <a:round/>
              <a:headEnd type="none" w="med" len="med"/>
              <a:tailEnd type="arrow"/>
            </a:ln>
            <a:effectLst/>
          </p:spPr>
        </p:cxnSp>
        <p:cxnSp>
          <p:nvCxnSpPr>
            <p:cNvPr id="27" name="Straight Arrow Connector 26"/>
            <p:cNvCxnSpPr>
              <a:stCxn id="11" idx="1"/>
            </p:cNvCxnSpPr>
            <p:nvPr/>
          </p:nvCxnSpPr>
          <p:spPr bwMode="auto">
            <a:xfrm flipH="1">
              <a:off x="2195736" y="3135452"/>
              <a:ext cx="432046" cy="1445676"/>
            </a:xfrm>
            <a:prstGeom prst="straightConnector1">
              <a:avLst/>
            </a:prstGeom>
            <a:noFill/>
            <a:ln w="9525" cap="flat" cmpd="sng" algn="ctr">
              <a:solidFill>
                <a:schemeClr val="tx1"/>
              </a:solidFill>
              <a:prstDash val="solid"/>
              <a:round/>
              <a:headEnd type="none" w="med" len="med"/>
              <a:tailEnd type="arrow"/>
            </a:ln>
            <a:effectLst/>
          </p:spPr>
        </p:cxnSp>
        <p:cxnSp>
          <p:nvCxnSpPr>
            <p:cNvPr id="28" name="Straight Arrow Connector 27"/>
            <p:cNvCxnSpPr>
              <a:stCxn id="12" idx="3"/>
            </p:cNvCxnSpPr>
            <p:nvPr/>
          </p:nvCxnSpPr>
          <p:spPr bwMode="auto">
            <a:xfrm>
              <a:off x="2267742" y="3429001"/>
              <a:ext cx="389219" cy="876530"/>
            </a:xfrm>
            <a:prstGeom prst="straightConnector1">
              <a:avLst/>
            </a:prstGeom>
            <a:noFill/>
            <a:ln w="9525" cap="flat" cmpd="sng" algn="ctr">
              <a:solidFill>
                <a:schemeClr val="tx1"/>
              </a:solidFill>
              <a:prstDash val="solid"/>
              <a:round/>
              <a:headEnd type="none" w="med" len="med"/>
              <a:tailEnd type="arrow"/>
            </a:ln>
            <a:effectLst/>
          </p:spPr>
        </p:cxnSp>
        <p:cxnSp>
          <p:nvCxnSpPr>
            <p:cNvPr id="29" name="Straight Arrow Connector 28"/>
            <p:cNvCxnSpPr>
              <a:stCxn id="10" idx="3"/>
            </p:cNvCxnSpPr>
            <p:nvPr/>
          </p:nvCxnSpPr>
          <p:spPr bwMode="auto">
            <a:xfrm>
              <a:off x="2267742" y="3140968"/>
              <a:ext cx="360042" cy="1656184"/>
            </a:xfrm>
            <a:prstGeom prst="straightConnector1">
              <a:avLst/>
            </a:prstGeom>
            <a:noFill/>
            <a:ln w="9525" cap="flat" cmpd="sng" algn="ctr">
              <a:solidFill>
                <a:schemeClr val="tx1"/>
              </a:solidFill>
              <a:prstDash val="solid"/>
              <a:round/>
              <a:headEnd type="none" w="med" len="med"/>
              <a:tailEnd type="arrow"/>
            </a:ln>
            <a:effectLst/>
          </p:spPr>
        </p:cxnSp>
      </p:grpSp>
      <p:graphicFrame>
        <p:nvGraphicFramePr>
          <p:cNvPr id="30" name="Table 29"/>
          <p:cNvGraphicFramePr>
            <a:graphicFrameLocks noGrp="1"/>
          </p:cNvGraphicFramePr>
          <p:nvPr/>
        </p:nvGraphicFramePr>
        <p:xfrm>
          <a:off x="6300192" y="3827814"/>
          <a:ext cx="465282" cy="253218"/>
        </p:xfrm>
        <a:graphic>
          <a:graphicData uri="http://schemas.openxmlformats.org/drawingml/2006/table">
            <a:tbl>
              <a:tblPr>
                <a:tableStyleId>{5C22544A-7EE6-4342-B048-85BDC9FD1C3A}</a:tableStyleId>
              </a:tblPr>
              <a:tblGrid>
                <a:gridCol w="465282">
                  <a:extLst>
                    <a:ext uri="{9D8B030D-6E8A-4147-A177-3AD203B41FA5}">
                      <a16:colId xmlns:a16="http://schemas.microsoft.com/office/drawing/2014/main" val="20000"/>
                    </a:ext>
                  </a:extLst>
                </a:gridCol>
              </a:tblGrid>
              <a:tr h="253218">
                <a:tc>
                  <a:txBody>
                    <a:bodyPr/>
                    <a:lstStyle/>
                    <a:p>
                      <a:r>
                        <a:rPr lang="en-US" sz="1100" dirty="0">
                          <a:latin typeface="Calibri"/>
                          <a:cs typeface="Calibri"/>
                        </a:rPr>
                        <a:t>1.13</a:t>
                      </a:r>
                    </a:p>
                  </a:txBody>
                  <a:tcPr marL="84406" marR="84406" marT="42203" marB="42203"/>
                </a:tc>
                <a:extLst>
                  <a:ext uri="{0D108BD9-81ED-4DB2-BD59-A6C34878D82A}">
                    <a16:rowId xmlns:a16="http://schemas.microsoft.com/office/drawing/2014/main" val="10000"/>
                  </a:ext>
                </a:extLst>
              </a:tr>
            </a:tbl>
          </a:graphicData>
        </a:graphic>
      </p:graphicFrame>
      <p:graphicFrame>
        <p:nvGraphicFramePr>
          <p:cNvPr id="31" name="Table 30"/>
          <p:cNvGraphicFramePr>
            <a:graphicFrameLocks noGrp="1"/>
          </p:cNvGraphicFramePr>
          <p:nvPr/>
        </p:nvGraphicFramePr>
        <p:xfrm>
          <a:off x="6300192" y="3561938"/>
          <a:ext cx="465282" cy="253218"/>
        </p:xfrm>
        <a:graphic>
          <a:graphicData uri="http://schemas.openxmlformats.org/drawingml/2006/table">
            <a:tbl>
              <a:tblPr>
                <a:tableStyleId>{5C22544A-7EE6-4342-B048-85BDC9FD1C3A}</a:tableStyleId>
              </a:tblPr>
              <a:tblGrid>
                <a:gridCol w="465282">
                  <a:extLst>
                    <a:ext uri="{9D8B030D-6E8A-4147-A177-3AD203B41FA5}">
                      <a16:colId xmlns:a16="http://schemas.microsoft.com/office/drawing/2014/main" val="20000"/>
                    </a:ext>
                  </a:extLst>
                </a:gridCol>
              </a:tblGrid>
              <a:tr h="253218">
                <a:tc>
                  <a:txBody>
                    <a:bodyPr/>
                    <a:lstStyle/>
                    <a:p>
                      <a:r>
                        <a:rPr lang="en-US" sz="1100" dirty="0">
                          <a:latin typeface="Calibri"/>
                          <a:cs typeface="Calibri"/>
                        </a:rPr>
                        <a:t>0.8</a:t>
                      </a:r>
                    </a:p>
                  </a:txBody>
                  <a:tcPr marL="84406" marR="84406" marT="42203" marB="42203"/>
                </a:tc>
                <a:extLst>
                  <a:ext uri="{0D108BD9-81ED-4DB2-BD59-A6C34878D82A}">
                    <a16:rowId xmlns:a16="http://schemas.microsoft.com/office/drawing/2014/main" val="10000"/>
                  </a:ext>
                </a:extLst>
              </a:tr>
            </a:tbl>
          </a:graphicData>
        </a:graphic>
      </p:graphicFrame>
      <p:graphicFrame>
        <p:nvGraphicFramePr>
          <p:cNvPr id="32" name="Table 31"/>
          <p:cNvGraphicFramePr>
            <a:graphicFrameLocks noGrp="1"/>
          </p:cNvGraphicFramePr>
          <p:nvPr/>
        </p:nvGraphicFramePr>
        <p:xfrm>
          <a:off x="6300192" y="3296062"/>
          <a:ext cx="465282" cy="253218"/>
        </p:xfrm>
        <a:graphic>
          <a:graphicData uri="http://schemas.openxmlformats.org/drawingml/2006/table">
            <a:tbl>
              <a:tblPr>
                <a:tableStyleId>{5C22544A-7EE6-4342-B048-85BDC9FD1C3A}</a:tableStyleId>
              </a:tblPr>
              <a:tblGrid>
                <a:gridCol w="465282">
                  <a:extLst>
                    <a:ext uri="{9D8B030D-6E8A-4147-A177-3AD203B41FA5}">
                      <a16:colId xmlns:a16="http://schemas.microsoft.com/office/drawing/2014/main" val="20000"/>
                    </a:ext>
                  </a:extLst>
                </a:gridCol>
              </a:tblGrid>
              <a:tr h="253218">
                <a:tc>
                  <a:txBody>
                    <a:bodyPr/>
                    <a:lstStyle/>
                    <a:p>
                      <a:r>
                        <a:rPr lang="en-US" sz="1100" dirty="0">
                          <a:latin typeface="Calibri"/>
                          <a:cs typeface="Calibri"/>
                        </a:rPr>
                        <a:t>0.82</a:t>
                      </a:r>
                    </a:p>
                  </a:txBody>
                  <a:tcPr marL="84406" marR="84406" marT="42203" marB="42203"/>
                </a:tc>
                <a:extLst>
                  <a:ext uri="{0D108BD9-81ED-4DB2-BD59-A6C34878D82A}">
                    <a16:rowId xmlns:a16="http://schemas.microsoft.com/office/drawing/2014/main" val="10000"/>
                  </a:ext>
                </a:extLst>
              </a:tr>
            </a:tbl>
          </a:graphicData>
        </a:graphic>
      </p:graphicFrame>
      <p:graphicFrame>
        <p:nvGraphicFramePr>
          <p:cNvPr id="33" name="Table 32"/>
          <p:cNvGraphicFramePr>
            <a:graphicFrameLocks noGrp="1"/>
          </p:cNvGraphicFramePr>
          <p:nvPr/>
        </p:nvGraphicFramePr>
        <p:xfrm>
          <a:off x="6300192" y="3030187"/>
          <a:ext cx="465282" cy="253218"/>
        </p:xfrm>
        <a:graphic>
          <a:graphicData uri="http://schemas.openxmlformats.org/drawingml/2006/table">
            <a:tbl>
              <a:tblPr>
                <a:tableStyleId>{5C22544A-7EE6-4342-B048-85BDC9FD1C3A}</a:tableStyleId>
              </a:tblPr>
              <a:tblGrid>
                <a:gridCol w="465282">
                  <a:extLst>
                    <a:ext uri="{9D8B030D-6E8A-4147-A177-3AD203B41FA5}">
                      <a16:colId xmlns:a16="http://schemas.microsoft.com/office/drawing/2014/main" val="20000"/>
                    </a:ext>
                  </a:extLst>
                </a:gridCol>
              </a:tblGrid>
              <a:tr h="253218">
                <a:tc>
                  <a:txBody>
                    <a:bodyPr/>
                    <a:lstStyle/>
                    <a:p>
                      <a:r>
                        <a:rPr lang="en-US" sz="1100" dirty="0">
                          <a:latin typeface="Calibri"/>
                          <a:cs typeface="Calibri"/>
                        </a:rPr>
                        <a:t>1.32</a:t>
                      </a:r>
                    </a:p>
                  </a:txBody>
                  <a:tcPr marL="84406" marR="84406" marT="42203" marB="42203"/>
                </a:tc>
                <a:extLst>
                  <a:ext uri="{0D108BD9-81ED-4DB2-BD59-A6C34878D82A}">
                    <a16:rowId xmlns:a16="http://schemas.microsoft.com/office/drawing/2014/main" val="10000"/>
                  </a:ext>
                </a:extLst>
              </a:tr>
            </a:tbl>
          </a:graphicData>
        </a:graphic>
      </p:graphicFrame>
      <p:graphicFrame>
        <p:nvGraphicFramePr>
          <p:cNvPr id="34" name="Table 33"/>
          <p:cNvGraphicFramePr>
            <a:graphicFrameLocks noGrp="1"/>
          </p:cNvGraphicFramePr>
          <p:nvPr/>
        </p:nvGraphicFramePr>
        <p:xfrm>
          <a:off x="5369627" y="4027221"/>
          <a:ext cx="465282" cy="253218"/>
        </p:xfrm>
        <a:graphic>
          <a:graphicData uri="http://schemas.openxmlformats.org/drawingml/2006/table">
            <a:tbl>
              <a:tblPr>
                <a:tableStyleId>{5C22544A-7EE6-4342-B048-85BDC9FD1C3A}</a:tableStyleId>
              </a:tblPr>
              <a:tblGrid>
                <a:gridCol w="465282">
                  <a:extLst>
                    <a:ext uri="{9D8B030D-6E8A-4147-A177-3AD203B41FA5}">
                      <a16:colId xmlns:a16="http://schemas.microsoft.com/office/drawing/2014/main" val="20000"/>
                    </a:ext>
                  </a:extLst>
                </a:gridCol>
              </a:tblGrid>
              <a:tr h="253218">
                <a:tc>
                  <a:txBody>
                    <a:bodyPr/>
                    <a:lstStyle/>
                    <a:p>
                      <a:r>
                        <a:rPr lang="en-US" sz="1100" dirty="0">
                          <a:latin typeface="Calibri"/>
                          <a:cs typeface="Calibri"/>
                        </a:rPr>
                        <a:t>0.65</a:t>
                      </a:r>
                    </a:p>
                  </a:txBody>
                  <a:tcPr marL="84406" marR="84406" marT="42203" marB="42203"/>
                </a:tc>
                <a:extLst>
                  <a:ext uri="{0D108BD9-81ED-4DB2-BD59-A6C34878D82A}">
                    <a16:rowId xmlns:a16="http://schemas.microsoft.com/office/drawing/2014/main" val="10000"/>
                  </a:ext>
                </a:extLst>
              </a:tr>
            </a:tbl>
          </a:graphicData>
        </a:graphic>
      </p:graphicFrame>
      <p:graphicFrame>
        <p:nvGraphicFramePr>
          <p:cNvPr id="35" name="Table 34"/>
          <p:cNvGraphicFramePr>
            <a:graphicFrameLocks noGrp="1"/>
          </p:cNvGraphicFramePr>
          <p:nvPr/>
        </p:nvGraphicFramePr>
        <p:xfrm>
          <a:off x="5834910" y="2764311"/>
          <a:ext cx="465282" cy="253218"/>
        </p:xfrm>
        <a:graphic>
          <a:graphicData uri="http://schemas.openxmlformats.org/drawingml/2006/table">
            <a:tbl>
              <a:tblPr>
                <a:tableStyleId>{5C22544A-7EE6-4342-B048-85BDC9FD1C3A}</a:tableStyleId>
              </a:tblPr>
              <a:tblGrid>
                <a:gridCol w="465282">
                  <a:extLst>
                    <a:ext uri="{9D8B030D-6E8A-4147-A177-3AD203B41FA5}">
                      <a16:colId xmlns:a16="http://schemas.microsoft.com/office/drawing/2014/main" val="20000"/>
                    </a:ext>
                  </a:extLst>
                </a:gridCol>
              </a:tblGrid>
              <a:tr h="253218">
                <a:tc>
                  <a:txBody>
                    <a:bodyPr/>
                    <a:lstStyle/>
                    <a:p>
                      <a:r>
                        <a:rPr lang="en-US" sz="1100" dirty="0">
                          <a:latin typeface="Calibri"/>
                          <a:cs typeface="Calibri"/>
                        </a:rPr>
                        <a:t>0.45</a:t>
                      </a:r>
                    </a:p>
                  </a:txBody>
                  <a:tcPr marL="84406" marR="84406" marT="42203" marB="42203"/>
                </a:tc>
                <a:extLst>
                  <a:ext uri="{0D108BD9-81ED-4DB2-BD59-A6C34878D82A}">
                    <a16:rowId xmlns:a16="http://schemas.microsoft.com/office/drawing/2014/main" val="10000"/>
                  </a:ext>
                </a:extLst>
              </a:tr>
            </a:tbl>
          </a:graphicData>
        </a:graphic>
      </p:graphicFrame>
      <p:graphicFrame>
        <p:nvGraphicFramePr>
          <p:cNvPr id="36" name="Table 35"/>
          <p:cNvGraphicFramePr>
            <a:graphicFrameLocks noGrp="1"/>
          </p:cNvGraphicFramePr>
          <p:nvPr/>
        </p:nvGraphicFramePr>
        <p:xfrm>
          <a:off x="5834910" y="3761345"/>
          <a:ext cx="465282" cy="253218"/>
        </p:xfrm>
        <a:graphic>
          <a:graphicData uri="http://schemas.openxmlformats.org/drawingml/2006/table">
            <a:tbl>
              <a:tblPr>
                <a:tableStyleId>{5C22544A-7EE6-4342-B048-85BDC9FD1C3A}</a:tableStyleId>
              </a:tblPr>
              <a:tblGrid>
                <a:gridCol w="465282">
                  <a:extLst>
                    <a:ext uri="{9D8B030D-6E8A-4147-A177-3AD203B41FA5}">
                      <a16:colId xmlns:a16="http://schemas.microsoft.com/office/drawing/2014/main" val="20000"/>
                    </a:ext>
                  </a:extLst>
                </a:gridCol>
              </a:tblGrid>
              <a:tr h="253218">
                <a:tc>
                  <a:txBody>
                    <a:bodyPr/>
                    <a:lstStyle/>
                    <a:p>
                      <a:r>
                        <a:rPr lang="en-US" sz="1100" dirty="0">
                          <a:latin typeface="Calibri"/>
                          <a:cs typeface="Calibri"/>
                        </a:rPr>
                        <a:t>0.33</a:t>
                      </a:r>
                    </a:p>
                  </a:txBody>
                  <a:tcPr marL="84406" marR="84406" marT="42203" marB="42203"/>
                </a:tc>
                <a:extLst>
                  <a:ext uri="{0D108BD9-81ED-4DB2-BD59-A6C34878D82A}">
                    <a16:rowId xmlns:a16="http://schemas.microsoft.com/office/drawing/2014/main" val="10000"/>
                  </a:ext>
                </a:extLst>
              </a:tr>
            </a:tbl>
          </a:graphicData>
        </a:graphic>
      </p:graphicFrame>
      <p:graphicFrame>
        <p:nvGraphicFramePr>
          <p:cNvPr id="37" name="Table 36"/>
          <p:cNvGraphicFramePr>
            <a:graphicFrameLocks noGrp="1"/>
          </p:cNvGraphicFramePr>
          <p:nvPr/>
        </p:nvGraphicFramePr>
        <p:xfrm>
          <a:off x="5369627" y="3508126"/>
          <a:ext cx="465282" cy="253218"/>
        </p:xfrm>
        <a:graphic>
          <a:graphicData uri="http://schemas.openxmlformats.org/drawingml/2006/table">
            <a:tbl>
              <a:tblPr>
                <a:tableStyleId>{5C22544A-7EE6-4342-B048-85BDC9FD1C3A}</a:tableStyleId>
              </a:tblPr>
              <a:tblGrid>
                <a:gridCol w="465282">
                  <a:extLst>
                    <a:ext uri="{9D8B030D-6E8A-4147-A177-3AD203B41FA5}">
                      <a16:colId xmlns:a16="http://schemas.microsoft.com/office/drawing/2014/main" val="20000"/>
                    </a:ext>
                  </a:extLst>
                </a:gridCol>
              </a:tblGrid>
              <a:tr h="253218">
                <a:tc>
                  <a:txBody>
                    <a:bodyPr/>
                    <a:lstStyle/>
                    <a:p>
                      <a:r>
                        <a:rPr lang="en-US" sz="1100" dirty="0">
                          <a:latin typeface="Calibri"/>
                          <a:cs typeface="Calibri"/>
                        </a:rPr>
                        <a:t>0.1</a:t>
                      </a:r>
                    </a:p>
                  </a:txBody>
                  <a:tcPr marL="84406" marR="84406" marT="42203" marB="42203"/>
                </a:tc>
                <a:extLst>
                  <a:ext uri="{0D108BD9-81ED-4DB2-BD59-A6C34878D82A}">
                    <a16:rowId xmlns:a16="http://schemas.microsoft.com/office/drawing/2014/main" val="10000"/>
                  </a:ext>
                </a:extLst>
              </a:tr>
            </a:tbl>
          </a:graphicData>
        </a:graphic>
      </p:graphicFrame>
      <p:graphicFrame>
        <p:nvGraphicFramePr>
          <p:cNvPr id="38" name="Table 37"/>
          <p:cNvGraphicFramePr>
            <a:graphicFrameLocks noGrp="1"/>
          </p:cNvGraphicFramePr>
          <p:nvPr/>
        </p:nvGraphicFramePr>
        <p:xfrm>
          <a:off x="5834910" y="3296062"/>
          <a:ext cx="465282" cy="253218"/>
        </p:xfrm>
        <a:graphic>
          <a:graphicData uri="http://schemas.openxmlformats.org/drawingml/2006/table">
            <a:tbl>
              <a:tblPr>
                <a:tableStyleId>{5C22544A-7EE6-4342-B048-85BDC9FD1C3A}</a:tableStyleId>
              </a:tblPr>
              <a:tblGrid>
                <a:gridCol w="465282">
                  <a:extLst>
                    <a:ext uri="{9D8B030D-6E8A-4147-A177-3AD203B41FA5}">
                      <a16:colId xmlns:a16="http://schemas.microsoft.com/office/drawing/2014/main" val="20000"/>
                    </a:ext>
                  </a:extLst>
                </a:gridCol>
              </a:tblGrid>
              <a:tr h="253218">
                <a:tc>
                  <a:txBody>
                    <a:bodyPr/>
                    <a:lstStyle/>
                    <a:p>
                      <a:r>
                        <a:rPr lang="en-US" sz="1100" dirty="0">
                          <a:latin typeface="Calibri"/>
                          <a:cs typeface="Calibri"/>
                        </a:rPr>
                        <a:t>0.0</a:t>
                      </a:r>
                    </a:p>
                  </a:txBody>
                  <a:tcPr marL="84406" marR="84406" marT="42203" marB="42203"/>
                </a:tc>
                <a:extLst>
                  <a:ext uri="{0D108BD9-81ED-4DB2-BD59-A6C34878D82A}">
                    <a16:rowId xmlns:a16="http://schemas.microsoft.com/office/drawing/2014/main" val="10000"/>
                  </a:ext>
                </a:extLst>
              </a:tr>
            </a:tbl>
          </a:graphicData>
        </a:graphic>
      </p:graphicFrame>
      <p:graphicFrame>
        <p:nvGraphicFramePr>
          <p:cNvPr id="39" name="Table 38"/>
          <p:cNvGraphicFramePr>
            <a:graphicFrameLocks noGrp="1"/>
          </p:cNvGraphicFramePr>
          <p:nvPr/>
        </p:nvGraphicFramePr>
        <p:xfrm>
          <a:off x="5369627" y="3030187"/>
          <a:ext cx="465282" cy="253218"/>
        </p:xfrm>
        <a:graphic>
          <a:graphicData uri="http://schemas.openxmlformats.org/drawingml/2006/table">
            <a:tbl>
              <a:tblPr>
                <a:tableStyleId>{5C22544A-7EE6-4342-B048-85BDC9FD1C3A}</a:tableStyleId>
              </a:tblPr>
              <a:tblGrid>
                <a:gridCol w="465282">
                  <a:extLst>
                    <a:ext uri="{9D8B030D-6E8A-4147-A177-3AD203B41FA5}">
                      <a16:colId xmlns:a16="http://schemas.microsoft.com/office/drawing/2014/main" val="20000"/>
                    </a:ext>
                  </a:extLst>
                </a:gridCol>
              </a:tblGrid>
              <a:tr h="253218">
                <a:tc>
                  <a:txBody>
                    <a:bodyPr/>
                    <a:lstStyle/>
                    <a:p>
                      <a:r>
                        <a:rPr lang="en-US" sz="1100" dirty="0">
                          <a:latin typeface="Calibri"/>
                          <a:cs typeface="Calibri"/>
                        </a:rPr>
                        <a:t>0.51</a:t>
                      </a:r>
                    </a:p>
                  </a:txBody>
                  <a:tcPr marL="84406" marR="84406" marT="42203" marB="42203"/>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72575305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3" name="Content Placeholder 2"/>
          <p:cNvSpPr>
            <a:spLocks noGrp="1"/>
          </p:cNvSpPr>
          <p:nvPr>
            <p:ph idx="1"/>
          </p:nvPr>
        </p:nvSpPr>
        <p:spPr/>
        <p:txBody>
          <a:bodyPr/>
          <a:lstStyle/>
          <a:p>
            <a:r>
              <a:rPr lang="en-US" sz="2585" dirty="0"/>
              <a:t>Complexity</a:t>
            </a:r>
          </a:p>
          <a:p>
            <a:pPr lvl="1"/>
            <a:endParaRPr lang="en-US" sz="185" dirty="0"/>
          </a:p>
          <a:p>
            <a:pPr lvl="1"/>
            <a:r>
              <a:rPr lang="en-US" sz="2215" dirty="0"/>
              <a:t>O((k n)</a:t>
            </a:r>
            <a:r>
              <a:rPr lang="en-US" sz="2215" baseline="30000" dirty="0"/>
              <a:t>1/2</a:t>
            </a:r>
            <a:r>
              <a:rPr lang="en-US" sz="2215" dirty="0"/>
              <a:t>) entries are read in each list for n documents</a:t>
            </a:r>
          </a:p>
          <a:p>
            <a:pPr lvl="1"/>
            <a:r>
              <a:rPr lang="en-US" sz="2215" dirty="0"/>
              <a:t>Assuming that entries are uncorrelated</a:t>
            </a:r>
          </a:p>
          <a:p>
            <a:pPr lvl="1"/>
            <a:r>
              <a:rPr lang="en-US" sz="2215" dirty="0"/>
              <a:t>Improves if they are positively correlated</a:t>
            </a:r>
          </a:p>
          <a:p>
            <a:r>
              <a:rPr lang="en-US" sz="2585" dirty="0"/>
              <a:t>In distributed settings optimizations to reduce the number of roundtrips</a:t>
            </a:r>
          </a:p>
          <a:p>
            <a:pPr lvl="1"/>
            <a:r>
              <a:rPr lang="en-US" sz="2215" dirty="0"/>
              <a:t>Send a longer prefix of one list to the other node</a:t>
            </a:r>
          </a:p>
          <a:p>
            <a:r>
              <a:rPr lang="en-US" sz="2585" dirty="0"/>
              <a:t>Fagin’s algorithm may behave poorly in practical cases</a:t>
            </a:r>
          </a:p>
          <a:p>
            <a:pPr lvl="1"/>
            <a:r>
              <a:rPr lang="en-US" sz="2215" dirty="0"/>
              <a:t>Alternative algorithm: Threshold Algorithm</a:t>
            </a:r>
          </a:p>
          <a:p>
            <a:pPr lvl="1"/>
            <a:endParaRPr lang="en-US" dirty="0"/>
          </a:p>
          <a:p>
            <a:endParaRPr lang="en-US" sz="277" dirty="0"/>
          </a:p>
          <a:p>
            <a:endParaRPr lang="en-US" sz="2585" dirty="0"/>
          </a:p>
          <a:p>
            <a:endParaRPr lang="en-US" sz="3323" dirty="0"/>
          </a:p>
          <a:p>
            <a:endParaRPr lang="en-US" sz="3323" dirty="0"/>
          </a:p>
          <a:p>
            <a:endParaRPr lang="en-US" sz="3323" dirty="0"/>
          </a:p>
        </p:txBody>
      </p:sp>
      <p:sp>
        <p:nvSpPr>
          <p:cNvPr id="4" name="Footer Placeholder 3"/>
          <p:cNvSpPr>
            <a:spLocks noGrp="1"/>
          </p:cNvSpPr>
          <p:nvPr>
            <p:ph type="ftr" sz="quarter" idx="10"/>
          </p:nvPr>
        </p:nvSpPr>
        <p:spPr/>
        <p:txBody>
          <a:bodyPr/>
          <a:lstStyle/>
          <a:p>
            <a:pPr>
              <a:defRPr/>
            </a:pPr>
            <a:r>
              <a:rPr lang="fr-CH"/>
              <a:t>©2023, Karl Aberer, EPFL-IC, Laboratoire de systèmes d'informations répartis </a:t>
            </a:r>
            <a:endParaRPr lang="en-GB" dirty="0"/>
          </a:p>
        </p:txBody>
      </p:sp>
    </p:spTree>
    <p:extLst>
      <p:ext uri="{BB962C8B-B14F-4D97-AF65-F5344CB8AC3E}">
        <p14:creationId xmlns:p14="http://schemas.microsoft.com/office/powerpoint/2010/main" val="13013820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4B05E-D645-7048-972B-B4B7AF0C2397}"/>
              </a:ext>
            </a:extLst>
          </p:cNvPr>
          <p:cNvSpPr>
            <a:spLocks noGrp="1"/>
          </p:cNvSpPr>
          <p:nvPr>
            <p:ph type="title"/>
          </p:nvPr>
        </p:nvSpPr>
        <p:spPr/>
        <p:txBody>
          <a:bodyPr/>
          <a:lstStyle/>
          <a:p>
            <a:r>
              <a:rPr lang="en-US" dirty="0"/>
              <a:t>Threshold Algorithm</a:t>
            </a:r>
          </a:p>
        </p:txBody>
      </p:sp>
      <p:sp>
        <p:nvSpPr>
          <p:cNvPr id="3" name="Content Placeholder 2">
            <a:extLst>
              <a:ext uri="{FF2B5EF4-FFF2-40B4-BE49-F238E27FC236}">
                <a16:creationId xmlns:a16="http://schemas.microsoft.com/office/drawing/2014/main" id="{A751F644-8057-B54B-A6C8-B6A96F1E6778}"/>
              </a:ext>
            </a:extLst>
          </p:cNvPr>
          <p:cNvSpPr>
            <a:spLocks noGrp="1"/>
          </p:cNvSpPr>
          <p:nvPr>
            <p:ph idx="1"/>
          </p:nvPr>
        </p:nvSpPr>
        <p:spPr/>
        <p:txBody>
          <a:bodyPr/>
          <a:lstStyle/>
          <a:p>
            <a:r>
              <a:rPr lang="en-US" sz="2585" dirty="0"/>
              <a:t>Threshold Algorithm</a:t>
            </a:r>
          </a:p>
          <a:p>
            <a:pPr marL="422041" indent="-422041">
              <a:buFontTx/>
              <a:buChar char="-"/>
            </a:pPr>
            <a:r>
              <a:rPr lang="en-US" sz="2585" dirty="0"/>
              <a:t>Access sequentially elements in each list</a:t>
            </a:r>
          </a:p>
          <a:p>
            <a:pPr marL="422041" indent="-422041">
              <a:buFontTx/>
              <a:buChar char="-"/>
            </a:pPr>
            <a:r>
              <a:rPr lang="en-US" sz="2585" dirty="0"/>
              <a:t>At each round </a:t>
            </a:r>
          </a:p>
          <a:p>
            <a:pPr marL="791327" lvl="1" indent="-422041">
              <a:buFontTx/>
              <a:buChar char="-"/>
            </a:pPr>
            <a:r>
              <a:rPr lang="en-US" sz="2215" dirty="0"/>
              <a:t>lookup missing weights of current elements in other lists using random access</a:t>
            </a:r>
          </a:p>
          <a:p>
            <a:pPr marL="791327" lvl="1" indent="-422041">
              <a:buFontTx/>
              <a:buChar char="-"/>
            </a:pPr>
            <a:r>
              <a:rPr lang="en-US" sz="2215" dirty="0"/>
              <a:t>Keep the top k elements seen so far</a:t>
            </a:r>
          </a:p>
          <a:p>
            <a:pPr marL="791327" lvl="1" indent="-422041">
              <a:buFontTx/>
              <a:buChar char="-"/>
            </a:pPr>
            <a:r>
              <a:rPr lang="en-US" sz="2215" dirty="0"/>
              <a:t>Compute threshold as aggregate value of the different elements seen in current round</a:t>
            </a:r>
          </a:p>
          <a:p>
            <a:pPr marL="422041" indent="-422041">
              <a:buFontTx/>
              <a:buChar char="-"/>
            </a:pPr>
            <a:r>
              <a:rPr lang="en-US" sz="2585" dirty="0"/>
              <a:t>If at least k documents have aggregate value higher than threshold, halt</a:t>
            </a:r>
          </a:p>
          <a:p>
            <a:pPr marL="791327" lvl="1" indent="-422041">
              <a:buFontTx/>
              <a:buChar char="-"/>
            </a:pPr>
            <a:endParaRPr lang="en-US" sz="2215" dirty="0"/>
          </a:p>
        </p:txBody>
      </p:sp>
      <p:sp>
        <p:nvSpPr>
          <p:cNvPr id="4" name="Footer Placeholder 3">
            <a:extLst>
              <a:ext uri="{FF2B5EF4-FFF2-40B4-BE49-F238E27FC236}">
                <a16:creationId xmlns:a16="http://schemas.microsoft.com/office/drawing/2014/main" id="{C326450D-5FA7-894A-803A-1908FA46EA73}"/>
              </a:ext>
            </a:extLst>
          </p:cNvPr>
          <p:cNvSpPr>
            <a:spLocks noGrp="1"/>
          </p:cNvSpPr>
          <p:nvPr>
            <p:ph type="ftr" sz="quarter" idx="10"/>
          </p:nvPr>
        </p:nvSpPr>
        <p:spPr/>
        <p:txBody>
          <a:bodyPr/>
          <a:lstStyle/>
          <a:p>
            <a:pPr>
              <a:defRPr/>
            </a:pPr>
            <a:r>
              <a:rPr lang="fr-CH"/>
              <a:t>©2023, Karl Aberer, EPFL-IC, Laboratoire de systèmes d'informations répartis </a:t>
            </a:r>
            <a:endParaRPr lang="en-GB" dirty="0"/>
          </a:p>
        </p:txBody>
      </p:sp>
    </p:spTree>
    <p:extLst>
      <p:ext uri="{BB962C8B-B14F-4D97-AF65-F5344CB8AC3E}">
        <p14:creationId xmlns:p14="http://schemas.microsoft.com/office/powerpoint/2010/main" val="273888470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C6E7D8D8-E480-3240-B3AE-D1068B748946}"/>
              </a:ext>
            </a:extLst>
          </p:cNvPr>
          <p:cNvSpPr>
            <a:spLocks noGrp="1"/>
          </p:cNvSpPr>
          <p:nvPr>
            <p:ph idx="1"/>
          </p:nvPr>
        </p:nvSpPr>
        <p:spPr>
          <a:xfrm>
            <a:off x="178777" y="1502020"/>
            <a:ext cx="8305800" cy="4642338"/>
          </a:xfrm>
        </p:spPr>
        <p:txBody>
          <a:bodyPr/>
          <a:lstStyle/>
          <a:p>
            <a:r>
              <a:rPr lang="en-US" sz="2585" dirty="0"/>
              <a:t>Finding the top-2 elements for a two-term query</a:t>
            </a:r>
          </a:p>
          <a:p>
            <a:endParaRPr lang="en-GB" dirty="0"/>
          </a:p>
        </p:txBody>
      </p:sp>
      <p:sp>
        <p:nvSpPr>
          <p:cNvPr id="2" name="Title 1">
            <a:extLst>
              <a:ext uri="{FF2B5EF4-FFF2-40B4-BE49-F238E27FC236}">
                <a16:creationId xmlns:a16="http://schemas.microsoft.com/office/drawing/2014/main" id="{A79E068B-402E-9148-8B01-710E629955E2}"/>
              </a:ext>
            </a:extLst>
          </p:cNvPr>
          <p:cNvSpPr>
            <a:spLocks noGrp="1"/>
          </p:cNvSpPr>
          <p:nvPr>
            <p:ph type="title"/>
          </p:nvPr>
        </p:nvSpPr>
        <p:spPr/>
        <p:txBody>
          <a:bodyPr/>
          <a:lstStyle/>
          <a:p>
            <a:r>
              <a:rPr lang="en-US" dirty="0"/>
              <a:t>Example</a:t>
            </a:r>
          </a:p>
        </p:txBody>
      </p:sp>
      <p:sp>
        <p:nvSpPr>
          <p:cNvPr id="4" name="Footer Placeholder 3">
            <a:extLst>
              <a:ext uri="{FF2B5EF4-FFF2-40B4-BE49-F238E27FC236}">
                <a16:creationId xmlns:a16="http://schemas.microsoft.com/office/drawing/2014/main" id="{AD59B542-75CC-A948-9318-1E8DA009B8D3}"/>
              </a:ext>
            </a:extLst>
          </p:cNvPr>
          <p:cNvSpPr>
            <a:spLocks noGrp="1"/>
          </p:cNvSpPr>
          <p:nvPr>
            <p:ph type="ftr" sz="quarter" idx="10"/>
          </p:nvPr>
        </p:nvSpPr>
        <p:spPr/>
        <p:txBody>
          <a:bodyPr/>
          <a:lstStyle/>
          <a:p>
            <a:pPr>
              <a:defRPr/>
            </a:pPr>
            <a:r>
              <a:rPr lang="fr-CH"/>
              <a:t>©2023, Karl Aberer, EPFL-IC, Laboratoire de systèmes d'informations répartis </a:t>
            </a:r>
            <a:endParaRPr lang="en-GB"/>
          </a:p>
        </p:txBody>
      </p:sp>
      <p:graphicFrame>
        <p:nvGraphicFramePr>
          <p:cNvPr id="5" name="Table 4">
            <a:extLst>
              <a:ext uri="{FF2B5EF4-FFF2-40B4-BE49-F238E27FC236}">
                <a16:creationId xmlns:a16="http://schemas.microsoft.com/office/drawing/2014/main" id="{7B138CB5-09E5-1245-8C03-06B5F149ADF0}"/>
              </a:ext>
            </a:extLst>
          </p:cNvPr>
          <p:cNvGraphicFramePr>
            <a:graphicFrameLocks noGrp="1"/>
          </p:cNvGraphicFramePr>
          <p:nvPr/>
        </p:nvGraphicFramePr>
        <p:xfrm>
          <a:off x="1381492" y="2764311"/>
          <a:ext cx="1085346" cy="2073600"/>
        </p:xfrm>
        <a:graphic>
          <a:graphicData uri="http://schemas.openxmlformats.org/drawingml/2006/table">
            <a:tbl>
              <a:tblPr>
                <a:tableStyleId>{5C22544A-7EE6-4342-B048-85BDC9FD1C3A}</a:tableStyleId>
              </a:tblPr>
              <a:tblGrid>
                <a:gridCol w="542673">
                  <a:extLst>
                    <a:ext uri="{9D8B030D-6E8A-4147-A177-3AD203B41FA5}">
                      <a16:colId xmlns:a16="http://schemas.microsoft.com/office/drawing/2014/main" val="20000"/>
                    </a:ext>
                  </a:extLst>
                </a:gridCol>
                <a:gridCol w="542673">
                  <a:extLst>
                    <a:ext uri="{9D8B030D-6E8A-4147-A177-3AD203B41FA5}">
                      <a16:colId xmlns:a16="http://schemas.microsoft.com/office/drawing/2014/main" val="20001"/>
                    </a:ext>
                  </a:extLst>
                </a:gridCol>
              </a:tblGrid>
              <a:tr h="259200">
                <a:tc>
                  <a:txBody>
                    <a:bodyPr/>
                    <a:lstStyle/>
                    <a:p>
                      <a:r>
                        <a:rPr lang="en-US" sz="1100" dirty="0">
                          <a:latin typeface="Calibri"/>
                          <a:cs typeface="Calibri"/>
                        </a:rPr>
                        <a:t>d1</a:t>
                      </a:r>
                    </a:p>
                  </a:txBody>
                  <a:tcPr marL="42203" marR="42203" marT="42203" marB="42203"/>
                </a:tc>
                <a:tc>
                  <a:txBody>
                    <a:bodyPr/>
                    <a:lstStyle/>
                    <a:p>
                      <a:r>
                        <a:rPr lang="en-US" sz="1100" dirty="0">
                          <a:latin typeface="Calibri"/>
                          <a:cs typeface="Calibri"/>
                        </a:rPr>
                        <a:t>0.9</a:t>
                      </a:r>
                    </a:p>
                  </a:txBody>
                  <a:tcPr marL="42203" marR="42203" marT="42203" marB="42203"/>
                </a:tc>
                <a:extLst>
                  <a:ext uri="{0D108BD9-81ED-4DB2-BD59-A6C34878D82A}">
                    <a16:rowId xmlns:a16="http://schemas.microsoft.com/office/drawing/2014/main" val="10000"/>
                  </a:ext>
                </a:extLst>
              </a:tr>
              <a:tr h="259200">
                <a:tc>
                  <a:txBody>
                    <a:bodyPr/>
                    <a:lstStyle/>
                    <a:p>
                      <a:r>
                        <a:rPr lang="en-US" sz="1100" dirty="0">
                          <a:latin typeface="Calibri"/>
                          <a:cs typeface="Calibri"/>
                        </a:rPr>
                        <a:t>d4</a:t>
                      </a:r>
                    </a:p>
                  </a:txBody>
                  <a:tcPr marL="42203" marR="42203" marT="42203" marB="42203"/>
                </a:tc>
                <a:tc>
                  <a:txBody>
                    <a:bodyPr/>
                    <a:lstStyle/>
                    <a:p>
                      <a:r>
                        <a:rPr lang="en-US" sz="1100" dirty="0">
                          <a:latin typeface="Calibri"/>
                          <a:cs typeface="Calibri"/>
                        </a:rPr>
                        <a:t>0.82</a:t>
                      </a:r>
                    </a:p>
                  </a:txBody>
                  <a:tcPr marL="42203" marR="42203" marT="42203" marB="42203"/>
                </a:tc>
                <a:extLst>
                  <a:ext uri="{0D108BD9-81ED-4DB2-BD59-A6C34878D82A}">
                    <a16:rowId xmlns:a16="http://schemas.microsoft.com/office/drawing/2014/main" val="10001"/>
                  </a:ext>
                </a:extLst>
              </a:tr>
              <a:tr h="259200">
                <a:tc>
                  <a:txBody>
                    <a:bodyPr/>
                    <a:lstStyle/>
                    <a:p>
                      <a:r>
                        <a:rPr lang="en-US" sz="1100" dirty="0">
                          <a:latin typeface="Calibri"/>
                          <a:cs typeface="Calibri"/>
                        </a:rPr>
                        <a:t>d3</a:t>
                      </a:r>
                    </a:p>
                  </a:txBody>
                  <a:tcPr marL="42203" marR="42203" marT="42203" marB="42203"/>
                </a:tc>
                <a:tc>
                  <a:txBody>
                    <a:bodyPr/>
                    <a:lstStyle/>
                    <a:p>
                      <a:r>
                        <a:rPr lang="en-US" sz="1100" dirty="0">
                          <a:latin typeface="Calibri"/>
                          <a:cs typeface="Calibri"/>
                        </a:rPr>
                        <a:t>0.8</a:t>
                      </a:r>
                    </a:p>
                  </a:txBody>
                  <a:tcPr marL="42203" marR="42203" marT="42203" marB="42203"/>
                </a:tc>
                <a:extLst>
                  <a:ext uri="{0D108BD9-81ED-4DB2-BD59-A6C34878D82A}">
                    <a16:rowId xmlns:a16="http://schemas.microsoft.com/office/drawing/2014/main" val="10002"/>
                  </a:ext>
                </a:extLst>
              </a:tr>
              <a:tr h="259200">
                <a:tc>
                  <a:txBody>
                    <a:bodyPr/>
                    <a:lstStyle/>
                    <a:p>
                      <a:r>
                        <a:rPr lang="en-US" sz="1100" dirty="0">
                          <a:latin typeface="Calibri"/>
                          <a:cs typeface="Calibri"/>
                        </a:rPr>
                        <a:t>d5</a:t>
                      </a:r>
                    </a:p>
                  </a:txBody>
                  <a:tcPr marL="42203" marR="42203" marT="42203" marB="42203"/>
                </a:tc>
                <a:tc>
                  <a:txBody>
                    <a:bodyPr/>
                    <a:lstStyle/>
                    <a:p>
                      <a:r>
                        <a:rPr lang="en-US" sz="1100" dirty="0">
                          <a:latin typeface="Calibri"/>
                          <a:cs typeface="Calibri"/>
                        </a:rPr>
                        <a:t>0.65</a:t>
                      </a:r>
                    </a:p>
                  </a:txBody>
                  <a:tcPr marL="42203" marR="42203" marT="42203" marB="42203"/>
                </a:tc>
                <a:extLst>
                  <a:ext uri="{0D108BD9-81ED-4DB2-BD59-A6C34878D82A}">
                    <a16:rowId xmlns:a16="http://schemas.microsoft.com/office/drawing/2014/main" val="10003"/>
                  </a:ext>
                </a:extLst>
              </a:tr>
              <a:tr h="259200">
                <a:tc>
                  <a:txBody>
                    <a:bodyPr/>
                    <a:lstStyle/>
                    <a:p>
                      <a:r>
                        <a:rPr lang="en-US" sz="1100" dirty="0">
                          <a:latin typeface="Calibri"/>
                          <a:cs typeface="Calibri"/>
                        </a:rPr>
                        <a:t>…..</a:t>
                      </a:r>
                    </a:p>
                  </a:txBody>
                  <a:tcPr marL="42203" marR="42203" marT="42203" marB="42203"/>
                </a:tc>
                <a:tc>
                  <a:txBody>
                    <a:bodyPr/>
                    <a:lstStyle/>
                    <a:p>
                      <a:endParaRPr lang="en-US" sz="1100" dirty="0">
                        <a:latin typeface="Calibri"/>
                        <a:cs typeface="Calibri"/>
                      </a:endParaRPr>
                    </a:p>
                  </a:txBody>
                  <a:tcPr marL="42203" marR="42203" marT="42203" marB="42203"/>
                </a:tc>
                <a:extLst>
                  <a:ext uri="{0D108BD9-81ED-4DB2-BD59-A6C34878D82A}">
                    <a16:rowId xmlns:a16="http://schemas.microsoft.com/office/drawing/2014/main" val="10004"/>
                  </a:ext>
                </a:extLst>
              </a:tr>
              <a:tr h="259200">
                <a:tc>
                  <a:txBody>
                    <a:bodyPr/>
                    <a:lstStyle/>
                    <a:p>
                      <a:r>
                        <a:rPr lang="en-US" sz="1100" dirty="0">
                          <a:latin typeface="Calibri"/>
                          <a:cs typeface="Calibri"/>
                        </a:rPr>
                        <a:t>d6</a:t>
                      </a:r>
                    </a:p>
                  </a:txBody>
                  <a:tcPr marL="42203" marR="42203" marT="42203" marB="42203"/>
                </a:tc>
                <a:tc>
                  <a:txBody>
                    <a:bodyPr/>
                    <a:lstStyle/>
                    <a:p>
                      <a:r>
                        <a:rPr lang="en-US" sz="1100" dirty="0">
                          <a:latin typeface="Calibri"/>
                          <a:cs typeface="Calibri"/>
                        </a:rPr>
                        <a:t>0.51</a:t>
                      </a:r>
                    </a:p>
                  </a:txBody>
                  <a:tcPr marL="42203" marR="42203" marT="42203" marB="42203"/>
                </a:tc>
                <a:extLst>
                  <a:ext uri="{0D108BD9-81ED-4DB2-BD59-A6C34878D82A}">
                    <a16:rowId xmlns:a16="http://schemas.microsoft.com/office/drawing/2014/main" val="10005"/>
                  </a:ext>
                </a:extLst>
              </a:tr>
              <a:tr h="259200">
                <a:tc>
                  <a:txBody>
                    <a:bodyPr/>
                    <a:lstStyle/>
                    <a:p>
                      <a:r>
                        <a:rPr lang="en-US" sz="1100" dirty="0">
                          <a:latin typeface="Calibri"/>
                          <a:cs typeface="Calibri"/>
                        </a:rPr>
                        <a:t>d2</a:t>
                      </a:r>
                    </a:p>
                  </a:txBody>
                  <a:tcPr marL="42203" marR="42203" marT="42203" marB="42203"/>
                </a:tc>
                <a:tc>
                  <a:txBody>
                    <a:bodyPr/>
                    <a:lstStyle/>
                    <a:p>
                      <a:r>
                        <a:rPr lang="en-US" sz="1100" dirty="0">
                          <a:latin typeface="Calibri"/>
                          <a:cs typeface="Calibri"/>
                        </a:rPr>
                        <a:t>0.1</a:t>
                      </a:r>
                    </a:p>
                  </a:txBody>
                  <a:tcPr marL="42203" marR="42203" marT="42203" marB="42203"/>
                </a:tc>
                <a:extLst>
                  <a:ext uri="{0D108BD9-81ED-4DB2-BD59-A6C34878D82A}">
                    <a16:rowId xmlns:a16="http://schemas.microsoft.com/office/drawing/2014/main" val="10006"/>
                  </a:ext>
                </a:extLst>
              </a:tr>
              <a:tr h="259200">
                <a:tc>
                  <a:txBody>
                    <a:bodyPr/>
                    <a:lstStyle/>
                    <a:p>
                      <a:r>
                        <a:rPr lang="en-US" sz="1100" dirty="0">
                          <a:latin typeface="Calibri"/>
                          <a:cs typeface="Calibri"/>
                        </a:rPr>
                        <a:t>d7</a:t>
                      </a:r>
                    </a:p>
                  </a:txBody>
                  <a:tcPr marL="42203" marR="42203" marT="42203" marB="42203"/>
                </a:tc>
                <a:tc>
                  <a:txBody>
                    <a:bodyPr/>
                    <a:lstStyle/>
                    <a:p>
                      <a:r>
                        <a:rPr lang="en-US" sz="1100" dirty="0">
                          <a:latin typeface="Calibri"/>
                          <a:cs typeface="Calibri"/>
                        </a:rPr>
                        <a:t>0.0</a:t>
                      </a:r>
                    </a:p>
                  </a:txBody>
                  <a:tcPr marL="42203" marR="42203" marT="42203" marB="42203"/>
                </a:tc>
                <a:extLst>
                  <a:ext uri="{0D108BD9-81ED-4DB2-BD59-A6C34878D82A}">
                    <a16:rowId xmlns:a16="http://schemas.microsoft.com/office/drawing/2014/main" val="10007"/>
                  </a:ext>
                </a:extLst>
              </a:tr>
            </a:tbl>
          </a:graphicData>
        </a:graphic>
      </p:graphicFrame>
      <p:graphicFrame>
        <p:nvGraphicFramePr>
          <p:cNvPr id="6" name="Table 5">
            <a:extLst>
              <a:ext uri="{FF2B5EF4-FFF2-40B4-BE49-F238E27FC236}">
                <a16:creationId xmlns:a16="http://schemas.microsoft.com/office/drawing/2014/main" id="{73515FFF-674A-5742-AB13-E670A47EAB16}"/>
              </a:ext>
            </a:extLst>
          </p:cNvPr>
          <p:cNvGraphicFramePr>
            <a:graphicFrameLocks noGrp="1"/>
          </p:cNvGraphicFramePr>
          <p:nvPr/>
        </p:nvGraphicFramePr>
        <p:xfrm>
          <a:off x="2777339" y="2764311"/>
          <a:ext cx="1085346" cy="2073600"/>
        </p:xfrm>
        <a:graphic>
          <a:graphicData uri="http://schemas.openxmlformats.org/drawingml/2006/table">
            <a:tbl>
              <a:tblPr>
                <a:tableStyleId>{5C22544A-7EE6-4342-B048-85BDC9FD1C3A}</a:tableStyleId>
              </a:tblPr>
              <a:tblGrid>
                <a:gridCol w="542673">
                  <a:extLst>
                    <a:ext uri="{9D8B030D-6E8A-4147-A177-3AD203B41FA5}">
                      <a16:colId xmlns:a16="http://schemas.microsoft.com/office/drawing/2014/main" val="20000"/>
                    </a:ext>
                  </a:extLst>
                </a:gridCol>
                <a:gridCol w="542673">
                  <a:extLst>
                    <a:ext uri="{9D8B030D-6E8A-4147-A177-3AD203B41FA5}">
                      <a16:colId xmlns:a16="http://schemas.microsoft.com/office/drawing/2014/main" val="20001"/>
                    </a:ext>
                  </a:extLst>
                </a:gridCol>
              </a:tblGrid>
              <a:tr h="259200">
                <a:tc>
                  <a:txBody>
                    <a:bodyPr/>
                    <a:lstStyle/>
                    <a:p>
                      <a:r>
                        <a:rPr lang="en-US" sz="1100" dirty="0">
                          <a:latin typeface="Calibri"/>
                          <a:cs typeface="Calibri"/>
                        </a:rPr>
                        <a:t>d6</a:t>
                      </a:r>
                    </a:p>
                  </a:txBody>
                  <a:tcPr marL="42203" marR="42203" marT="42203" marB="42203"/>
                </a:tc>
                <a:tc>
                  <a:txBody>
                    <a:bodyPr/>
                    <a:lstStyle/>
                    <a:p>
                      <a:r>
                        <a:rPr lang="en-US" sz="1100" dirty="0">
                          <a:latin typeface="Calibri"/>
                          <a:cs typeface="Calibri"/>
                        </a:rPr>
                        <a:t>0.81</a:t>
                      </a:r>
                    </a:p>
                  </a:txBody>
                  <a:tcPr marL="42203" marR="42203" marT="42203" marB="42203"/>
                </a:tc>
                <a:extLst>
                  <a:ext uri="{0D108BD9-81ED-4DB2-BD59-A6C34878D82A}">
                    <a16:rowId xmlns:a16="http://schemas.microsoft.com/office/drawing/2014/main" val="10000"/>
                  </a:ext>
                </a:extLst>
              </a:tr>
              <a:tr h="259200">
                <a:tc>
                  <a:txBody>
                    <a:bodyPr/>
                    <a:lstStyle/>
                    <a:p>
                      <a:r>
                        <a:rPr lang="en-US" sz="1100" dirty="0">
                          <a:latin typeface="Calibri"/>
                          <a:cs typeface="Calibri"/>
                        </a:rPr>
                        <a:t>d2</a:t>
                      </a:r>
                    </a:p>
                  </a:txBody>
                  <a:tcPr marL="42203" marR="42203" marT="42203" marB="42203"/>
                </a:tc>
                <a:tc>
                  <a:txBody>
                    <a:bodyPr/>
                    <a:lstStyle/>
                    <a:p>
                      <a:r>
                        <a:rPr lang="en-US" sz="1100" dirty="0">
                          <a:latin typeface="Calibri"/>
                          <a:cs typeface="Calibri"/>
                        </a:rPr>
                        <a:t>0.7</a:t>
                      </a:r>
                    </a:p>
                  </a:txBody>
                  <a:tcPr marL="42203" marR="42203" marT="42203" marB="42203"/>
                </a:tc>
                <a:extLst>
                  <a:ext uri="{0D108BD9-81ED-4DB2-BD59-A6C34878D82A}">
                    <a16:rowId xmlns:a16="http://schemas.microsoft.com/office/drawing/2014/main" val="10001"/>
                  </a:ext>
                </a:extLst>
              </a:tr>
              <a:tr h="259200">
                <a:tc>
                  <a:txBody>
                    <a:bodyPr/>
                    <a:lstStyle/>
                    <a:p>
                      <a:r>
                        <a:rPr lang="en-US" sz="1100" dirty="0">
                          <a:latin typeface="Calibri"/>
                          <a:cs typeface="Calibri"/>
                        </a:rPr>
                        <a:t>d5</a:t>
                      </a:r>
                    </a:p>
                  </a:txBody>
                  <a:tcPr marL="42203" marR="42203" marT="42203" marB="42203"/>
                </a:tc>
                <a:tc>
                  <a:txBody>
                    <a:bodyPr/>
                    <a:lstStyle/>
                    <a:p>
                      <a:r>
                        <a:rPr lang="en-US" sz="1100" dirty="0">
                          <a:latin typeface="Calibri"/>
                          <a:cs typeface="Calibri"/>
                        </a:rPr>
                        <a:t>0.66</a:t>
                      </a:r>
                    </a:p>
                  </a:txBody>
                  <a:tcPr marL="42203" marR="42203" marT="42203" marB="42203"/>
                </a:tc>
                <a:extLst>
                  <a:ext uri="{0D108BD9-81ED-4DB2-BD59-A6C34878D82A}">
                    <a16:rowId xmlns:a16="http://schemas.microsoft.com/office/drawing/2014/main" val="10002"/>
                  </a:ext>
                </a:extLst>
              </a:tr>
              <a:tr h="259200">
                <a:tc>
                  <a:txBody>
                    <a:bodyPr/>
                    <a:lstStyle/>
                    <a:p>
                      <a:r>
                        <a:rPr lang="en-US" sz="1100" dirty="0">
                          <a:latin typeface="Calibri"/>
                          <a:cs typeface="Calibri"/>
                        </a:rPr>
                        <a:t>d1</a:t>
                      </a:r>
                    </a:p>
                  </a:txBody>
                  <a:tcPr marL="42203" marR="42203" marT="42203" marB="42203"/>
                </a:tc>
                <a:tc>
                  <a:txBody>
                    <a:bodyPr/>
                    <a:lstStyle/>
                    <a:p>
                      <a:r>
                        <a:rPr lang="en-US" sz="1100" dirty="0">
                          <a:latin typeface="Calibri"/>
                          <a:cs typeface="Calibri"/>
                        </a:rPr>
                        <a:t>0.45</a:t>
                      </a:r>
                    </a:p>
                  </a:txBody>
                  <a:tcPr marL="42203" marR="42203" marT="42203" marB="42203"/>
                </a:tc>
                <a:extLst>
                  <a:ext uri="{0D108BD9-81ED-4DB2-BD59-A6C34878D82A}">
                    <a16:rowId xmlns:a16="http://schemas.microsoft.com/office/drawing/2014/main" val="10003"/>
                  </a:ext>
                </a:extLst>
              </a:tr>
              <a:tr h="259200">
                <a:tc>
                  <a:txBody>
                    <a:bodyPr/>
                    <a:lstStyle/>
                    <a:p>
                      <a:r>
                        <a:rPr lang="en-US" sz="1100" dirty="0">
                          <a:latin typeface="Calibri"/>
                          <a:cs typeface="Calibri"/>
                        </a:rPr>
                        <a:t>…..</a:t>
                      </a:r>
                    </a:p>
                  </a:txBody>
                  <a:tcPr marL="42203" marR="42203" marT="42203" marB="42203"/>
                </a:tc>
                <a:tc>
                  <a:txBody>
                    <a:bodyPr/>
                    <a:lstStyle/>
                    <a:p>
                      <a:endParaRPr lang="en-US" sz="1100" dirty="0">
                        <a:latin typeface="Calibri"/>
                        <a:cs typeface="Calibri"/>
                      </a:endParaRPr>
                    </a:p>
                  </a:txBody>
                  <a:tcPr marL="42203" marR="42203" marT="42203" marB="42203"/>
                </a:tc>
                <a:extLst>
                  <a:ext uri="{0D108BD9-81ED-4DB2-BD59-A6C34878D82A}">
                    <a16:rowId xmlns:a16="http://schemas.microsoft.com/office/drawing/2014/main" val="10004"/>
                  </a:ext>
                </a:extLst>
              </a:tr>
              <a:tr h="259200">
                <a:tc>
                  <a:txBody>
                    <a:bodyPr/>
                    <a:lstStyle/>
                    <a:p>
                      <a:r>
                        <a:rPr lang="en-US" sz="1100" dirty="0">
                          <a:latin typeface="Calibri"/>
                          <a:cs typeface="Calibri"/>
                        </a:rPr>
                        <a:t>d3</a:t>
                      </a:r>
                    </a:p>
                  </a:txBody>
                  <a:tcPr marL="42203" marR="42203" marT="42203" marB="42203"/>
                </a:tc>
                <a:tc>
                  <a:txBody>
                    <a:bodyPr/>
                    <a:lstStyle/>
                    <a:p>
                      <a:r>
                        <a:rPr lang="en-US" sz="1100" dirty="0">
                          <a:latin typeface="Calibri"/>
                          <a:cs typeface="Calibri"/>
                        </a:rPr>
                        <a:t>0.33</a:t>
                      </a:r>
                    </a:p>
                  </a:txBody>
                  <a:tcPr marL="42203" marR="42203" marT="42203" marB="42203"/>
                </a:tc>
                <a:extLst>
                  <a:ext uri="{0D108BD9-81ED-4DB2-BD59-A6C34878D82A}">
                    <a16:rowId xmlns:a16="http://schemas.microsoft.com/office/drawing/2014/main" val="10005"/>
                  </a:ext>
                </a:extLst>
              </a:tr>
              <a:tr h="259200">
                <a:tc>
                  <a:txBody>
                    <a:bodyPr/>
                    <a:lstStyle/>
                    <a:p>
                      <a:r>
                        <a:rPr lang="en-US" sz="1100" dirty="0">
                          <a:latin typeface="Calibri"/>
                          <a:cs typeface="Calibri"/>
                        </a:rPr>
                        <a:t>d7</a:t>
                      </a:r>
                    </a:p>
                  </a:txBody>
                  <a:tcPr marL="42203" marR="42203" marT="42203" marB="42203"/>
                </a:tc>
                <a:tc>
                  <a:txBody>
                    <a:bodyPr/>
                    <a:lstStyle/>
                    <a:p>
                      <a:r>
                        <a:rPr lang="en-US" sz="1100" dirty="0">
                          <a:latin typeface="Calibri"/>
                          <a:cs typeface="Calibri"/>
                        </a:rPr>
                        <a:t>0.15</a:t>
                      </a:r>
                    </a:p>
                  </a:txBody>
                  <a:tcPr marL="42203" marR="42203" marT="42203" marB="42203"/>
                </a:tc>
                <a:extLst>
                  <a:ext uri="{0D108BD9-81ED-4DB2-BD59-A6C34878D82A}">
                    <a16:rowId xmlns:a16="http://schemas.microsoft.com/office/drawing/2014/main" val="10006"/>
                  </a:ext>
                </a:extLst>
              </a:tr>
              <a:tr h="259200">
                <a:tc>
                  <a:txBody>
                    <a:bodyPr/>
                    <a:lstStyle/>
                    <a:p>
                      <a:r>
                        <a:rPr lang="en-US" sz="1100" dirty="0">
                          <a:latin typeface="Calibri"/>
                          <a:cs typeface="Calibri"/>
                        </a:rPr>
                        <a:t>d4</a:t>
                      </a:r>
                    </a:p>
                  </a:txBody>
                  <a:tcPr marL="42203" marR="42203" marT="42203" marB="42203"/>
                </a:tc>
                <a:tc>
                  <a:txBody>
                    <a:bodyPr/>
                    <a:lstStyle/>
                    <a:p>
                      <a:r>
                        <a:rPr lang="en-US" sz="1100" dirty="0">
                          <a:latin typeface="Calibri"/>
                          <a:cs typeface="Calibri"/>
                        </a:rPr>
                        <a:t>0.0</a:t>
                      </a:r>
                    </a:p>
                  </a:txBody>
                  <a:tcPr marL="42203" marR="42203" marT="42203" marB="42203"/>
                </a:tc>
                <a:extLst>
                  <a:ext uri="{0D108BD9-81ED-4DB2-BD59-A6C34878D82A}">
                    <a16:rowId xmlns:a16="http://schemas.microsoft.com/office/drawing/2014/main" val="10007"/>
                  </a:ext>
                </a:extLst>
              </a:tr>
            </a:tbl>
          </a:graphicData>
        </a:graphic>
      </p:graphicFrame>
      <p:graphicFrame>
        <p:nvGraphicFramePr>
          <p:cNvPr id="7" name="Table 6">
            <a:extLst>
              <a:ext uri="{FF2B5EF4-FFF2-40B4-BE49-F238E27FC236}">
                <a16:creationId xmlns:a16="http://schemas.microsoft.com/office/drawing/2014/main" id="{E3650EBA-413A-8E48-AEF4-EC9716668C2D}"/>
              </a:ext>
            </a:extLst>
          </p:cNvPr>
          <p:cNvGraphicFramePr>
            <a:graphicFrameLocks noGrp="1"/>
          </p:cNvGraphicFramePr>
          <p:nvPr/>
        </p:nvGraphicFramePr>
        <p:xfrm>
          <a:off x="6597070" y="2755198"/>
          <a:ext cx="1861128" cy="506436"/>
        </p:xfrm>
        <a:graphic>
          <a:graphicData uri="http://schemas.openxmlformats.org/drawingml/2006/table">
            <a:tbl>
              <a:tblPr>
                <a:tableStyleId>{5C22544A-7EE6-4342-B048-85BDC9FD1C3A}</a:tableStyleId>
              </a:tblPr>
              <a:tblGrid>
                <a:gridCol w="465282">
                  <a:extLst>
                    <a:ext uri="{9D8B030D-6E8A-4147-A177-3AD203B41FA5}">
                      <a16:colId xmlns:a16="http://schemas.microsoft.com/office/drawing/2014/main" val="20000"/>
                    </a:ext>
                  </a:extLst>
                </a:gridCol>
                <a:gridCol w="465282">
                  <a:extLst>
                    <a:ext uri="{9D8B030D-6E8A-4147-A177-3AD203B41FA5}">
                      <a16:colId xmlns:a16="http://schemas.microsoft.com/office/drawing/2014/main" val="20001"/>
                    </a:ext>
                  </a:extLst>
                </a:gridCol>
                <a:gridCol w="465282">
                  <a:extLst>
                    <a:ext uri="{9D8B030D-6E8A-4147-A177-3AD203B41FA5}">
                      <a16:colId xmlns:a16="http://schemas.microsoft.com/office/drawing/2014/main" val="20002"/>
                    </a:ext>
                  </a:extLst>
                </a:gridCol>
                <a:gridCol w="465282">
                  <a:extLst>
                    <a:ext uri="{9D8B030D-6E8A-4147-A177-3AD203B41FA5}">
                      <a16:colId xmlns:a16="http://schemas.microsoft.com/office/drawing/2014/main" val="20003"/>
                    </a:ext>
                  </a:extLst>
                </a:gridCol>
              </a:tblGrid>
              <a:tr h="253218">
                <a:tc>
                  <a:txBody>
                    <a:bodyPr/>
                    <a:lstStyle/>
                    <a:p>
                      <a:r>
                        <a:rPr lang="en-US" sz="1100" dirty="0">
                          <a:latin typeface="Calibri"/>
                          <a:cs typeface="Calibri"/>
                        </a:rPr>
                        <a:t>d1</a:t>
                      </a:r>
                    </a:p>
                  </a:txBody>
                  <a:tcPr marL="84406" marR="84406" marT="42203" marB="42203"/>
                </a:tc>
                <a:tc>
                  <a:txBody>
                    <a:bodyPr/>
                    <a:lstStyle/>
                    <a:p>
                      <a:r>
                        <a:rPr lang="en-US" sz="1100" dirty="0">
                          <a:latin typeface="Calibri"/>
                          <a:cs typeface="Calibri"/>
                        </a:rPr>
                        <a:t>0.9</a:t>
                      </a:r>
                    </a:p>
                  </a:txBody>
                  <a:tcPr marL="84406" marR="84406" marT="42203" marB="42203"/>
                </a:tc>
                <a:tc>
                  <a:txBody>
                    <a:bodyPr/>
                    <a:lstStyle/>
                    <a:p>
                      <a:r>
                        <a:rPr lang="en-US" sz="1100" dirty="0">
                          <a:latin typeface="Calibri"/>
                          <a:cs typeface="Calibri"/>
                        </a:rPr>
                        <a:t>0.45</a:t>
                      </a:r>
                    </a:p>
                  </a:txBody>
                  <a:tcPr marL="84406" marR="84406" marT="42203" marB="42203"/>
                </a:tc>
                <a:tc>
                  <a:txBody>
                    <a:bodyPr/>
                    <a:lstStyle/>
                    <a:p>
                      <a:endParaRPr lang="en-US" sz="1100" dirty="0"/>
                    </a:p>
                  </a:txBody>
                  <a:tcPr marL="84406" marR="84406" marT="42203" marB="42203"/>
                </a:tc>
                <a:extLst>
                  <a:ext uri="{0D108BD9-81ED-4DB2-BD59-A6C34878D82A}">
                    <a16:rowId xmlns:a16="http://schemas.microsoft.com/office/drawing/2014/main" val="10000"/>
                  </a:ext>
                </a:extLst>
              </a:tr>
              <a:tr h="253218">
                <a:tc>
                  <a:txBody>
                    <a:bodyPr/>
                    <a:lstStyle/>
                    <a:p>
                      <a:r>
                        <a:rPr lang="en-US" sz="1100" dirty="0">
                          <a:latin typeface="Calibri"/>
                          <a:cs typeface="Calibri"/>
                        </a:rPr>
                        <a:t>d6</a:t>
                      </a:r>
                    </a:p>
                  </a:txBody>
                  <a:tcPr marL="84406" marR="84406" marT="42203" marB="42203"/>
                </a:tc>
                <a:tc>
                  <a:txBody>
                    <a:bodyPr/>
                    <a:lstStyle/>
                    <a:p>
                      <a:endParaRPr lang="en-US" sz="1100" dirty="0">
                        <a:latin typeface="Calibri"/>
                        <a:cs typeface="Calibri"/>
                      </a:endParaRPr>
                    </a:p>
                  </a:txBody>
                  <a:tcPr marL="84406" marR="84406" marT="42203" marB="42203"/>
                </a:tc>
                <a:tc>
                  <a:txBody>
                    <a:bodyPr/>
                    <a:lstStyle/>
                    <a:p>
                      <a:r>
                        <a:rPr lang="en-US" sz="1100" dirty="0">
                          <a:latin typeface="Calibri"/>
                          <a:cs typeface="Calibri"/>
                        </a:rPr>
                        <a:t>0.81</a:t>
                      </a:r>
                    </a:p>
                  </a:txBody>
                  <a:tcPr marL="84406" marR="84406" marT="42203" marB="42203"/>
                </a:tc>
                <a:tc>
                  <a:txBody>
                    <a:bodyPr/>
                    <a:lstStyle/>
                    <a:p>
                      <a:r>
                        <a:rPr lang="en-US" sz="1100" dirty="0">
                          <a:latin typeface="Calibri"/>
                          <a:cs typeface="Calibri"/>
                        </a:rPr>
                        <a:t>0.81</a:t>
                      </a:r>
                    </a:p>
                  </a:txBody>
                  <a:tcPr marL="84406" marR="84406" marT="42203" marB="42203"/>
                </a:tc>
                <a:extLst>
                  <a:ext uri="{0D108BD9-81ED-4DB2-BD59-A6C34878D82A}">
                    <a16:rowId xmlns:a16="http://schemas.microsoft.com/office/drawing/2014/main" val="10001"/>
                  </a:ext>
                </a:extLst>
              </a:tr>
            </a:tbl>
          </a:graphicData>
        </a:graphic>
      </p:graphicFrame>
      <p:sp>
        <p:nvSpPr>
          <p:cNvPr id="8" name="Rectangle 7">
            <a:extLst>
              <a:ext uri="{FF2B5EF4-FFF2-40B4-BE49-F238E27FC236}">
                <a16:creationId xmlns:a16="http://schemas.microsoft.com/office/drawing/2014/main" id="{E8DA9DC5-EE0D-3E49-BA53-92FB54E5F08D}"/>
              </a:ext>
            </a:extLst>
          </p:cNvPr>
          <p:cNvSpPr/>
          <p:nvPr/>
        </p:nvSpPr>
        <p:spPr bwMode="auto">
          <a:xfrm>
            <a:off x="1381492" y="2755216"/>
            <a:ext cx="1063503" cy="284067"/>
          </a:xfrm>
          <a:prstGeom prst="rect">
            <a:avLst/>
          </a:prstGeom>
          <a:noFill/>
          <a:ln w="9525" cap="flat" cmpd="sng" algn="ctr">
            <a:solidFill>
              <a:schemeClr val="tx1"/>
            </a:solid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spAutoFit/>
          </a:bodyPr>
          <a:lstStyle/>
          <a:p>
            <a:pPr algn="ctr"/>
            <a:endParaRPr lang="en-US" sz="1292">
              <a:latin typeface="Calibri"/>
              <a:cs typeface="Calibri"/>
            </a:endParaRPr>
          </a:p>
        </p:txBody>
      </p:sp>
      <p:sp>
        <p:nvSpPr>
          <p:cNvPr id="9" name="Rectangle 8">
            <a:extLst>
              <a:ext uri="{FF2B5EF4-FFF2-40B4-BE49-F238E27FC236}">
                <a16:creationId xmlns:a16="http://schemas.microsoft.com/office/drawing/2014/main" id="{34FD3F81-F7E3-1346-A120-9EB11CC96C40}"/>
              </a:ext>
            </a:extLst>
          </p:cNvPr>
          <p:cNvSpPr/>
          <p:nvPr/>
        </p:nvSpPr>
        <p:spPr bwMode="auto">
          <a:xfrm>
            <a:off x="2777339" y="2755216"/>
            <a:ext cx="1063503" cy="284067"/>
          </a:xfrm>
          <a:prstGeom prst="rect">
            <a:avLst/>
          </a:prstGeom>
          <a:noFill/>
          <a:ln w="9525" cap="flat" cmpd="sng" algn="ctr">
            <a:solidFill>
              <a:schemeClr val="tx1"/>
            </a:solid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spAutoFit/>
          </a:bodyPr>
          <a:lstStyle/>
          <a:p>
            <a:pPr algn="ctr"/>
            <a:endParaRPr lang="en-US" sz="1292">
              <a:latin typeface="Calibri"/>
              <a:cs typeface="Calibri"/>
            </a:endParaRPr>
          </a:p>
        </p:txBody>
      </p:sp>
      <p:sp>
        <p:nvSpPr>
          <p:cNvPr id="14" name="Rectangle 13">
            <a:extLst>
              <a:ext uri="{FF2B5EF4-FFF2-40B4-BE49-F238E27FC236}">
                <a16:creationId xmlns:a16="http://schemas.microsoft.com/office/drawing/2014/main" id="{A6078A6E-D2D1-FA49-8435-19C0E710DD4C}"/>
              </a:ext>
            </a:extLst>
          </p:cNvPr>
          <p:cNvSpPr/>
          <p:nvPr/>
        </p:nvSpPr>
        <p:spPr>
          <a:xfrm>
            <a:off x="8051359" y="2755200"/>
            <a:ext cx="439544" cy="262829"/>
          </a:xfrm>
          <a:prstGeom prst="rect">
            <a:avLst/>
          </a:prstGeom>
        </p:spPr>
        <p:txBody>
          <a:bodyPr wrap="none">
            <a:spAutoFit/>
          </a:bodyPr>
          <a:lstStyle/>
          <a:p>
            <a:pPr fontAlgn="auto">
              <a:spcBef>
                <a:spcPts val="0"/>
              </a:spcBef>
              <a:spcAft>
                <a:spcPts val="0"/>
              </a:spcAft>
            </a:pPr>
            <a:r>
              <a:rPr lang="en-US" sz="1108" b="1" dirty="0">
                <a:solidFill>
                  <a:srgbClr val="000000"/>
                </a:solidFill>
                <a:latin typeface="Calibri"/>
                <a:cs typeface="Calibri"/>
              </a:rPr>
              <a:t>1.35</a:t>
            </a:r>
          </a:p>
        </p:txBody>
      </p:sp>
      <p:graphicFrame>
        <p:nvGraphicFramePr>
          <p:cNvPr id="19" name="Table 18">
            <a:extLst>
              <a:ext uri="{FF2B5EF4-FFF2-40B4-BE49-F238E27FC236}">
                <a16:creationId xmlns:a16="http://schemas.microsoft.com/office/drawing/2014/main" id="{D5C02AC0-4CF1-2B4B-A714-86537E97751E}"/>
              </a:ext>
            </a:extLst>
          </p:cNvPr>
          <p:cNvGraphicFramePr>
            <a:graphicFrameLocks noGrp="1"/>
          </p:cNvGraphicFramePr>
          <p:nvPr/>
        </p:nvGraphicFramePr>
        <p:xfrm>
          <a:off x="6597070" y="3021074"/>
          <a:ext cx="1861128" cy="253218"/>
        </p:xfrm>
        <a:graphic>
          <a:graphicData uri="http://schemas.openxmlformats.org/drawingml/2006/table">
            <a:tbl>
              <a:tblPr>
                <a:tableStyleId>{5C22544A-7EE6-4342-B048-85BDC9FD1C3A}</a:tableStyleId>
              </a:tblPr>
              <a:tblGrid>
                <a:gridCol w="465282">
                  <a:extLst>
                    <a:ext uri="{9D8B030D-6E8A-4147-A177-3AD203B41FA5}">
                      <a16:colId xmlns:a16="http://schemas.microsoft.com/office/drawing/2014/main" val="20000"/>
                    </a:ext>
                  </a:extLst>
                </a:gridCol>
                <a:gridCol w="465282">
                  <a:extLst>
                    <a:ext uri="{9D8B030D-6E8A-4147-A177-3AD203B41FA5}">
                      <a16:colId xmlns:a16="http://schemas.microsoft.com/office/drawing/2014/main" val="20001"/>
                    </a:ext>
                  </a:extLst>
                </a:gridCol>
                <a:gridCol w="465282">
                  <a:extLst>
                    <a:ext uri="{9D8B030D-6E8A-4147-A177-3AD203B41FA5}">
                      <a16:colId xmlns:a16="http://schemas.microsoft.com/office/drawing/2014/main" val="20002"/>
                    </a:ext>
                  </a:extLst>
                </a:gridCol>
                <a:gridCol w="465282">
                  <a:extLst>
                    <a:ext uri="{9D8B030D-6E8A-4147-A177-3AD203B41FA5}">
                      <a16:colId xmlns:a16="http://schemas.microsoft.com/office/drawing/2014/main" val="20003"/>
                    </a:ext>
                  </a:extLst>
                </a:gridCol>
              </a:tblGrid>
              <a:tr h="253218">
                <a:tc>
                  <a:txBody>
                    <a:bodyPr/>
                    <a:lstStyle/>
                    <a:p>
                      <a:pPr marL="0" algn="l" defTabSz="914400" rtl="0" eaLnBrk="1" latinLnBrk="0" hangingPunct="1"/>
                      <a:r>
                        <a:rPr lang="en-US" sz="1100" kern="1200" dirty="0">
                          <a:solidFill>
                            <a:schemeClr val="dk1"/>
                          </a:solidFill>
                          <a:latin typeface="Calibri"/>
                          <a:ea typeface="+mn-ea"/>
                          <a:cs typeface="Calibri"/>
                        </a:rPr>
                        <a:t>d6</a:t>
                      </a:r>
                    </a:p>
                  </a:txBody>
                  <a:tcPr marL="84406" marR="84406" marT="42203" marB="42203"/>
                </a:tc>
                <a:tc>
                  <a:txBody>
                    <a:bodyPr/>
                    <a:lstStyle/>
                    <a:p>
                      <a:pPr marL="0" algn="l" defTabSz="914400" rtl="0" eaLnBrk="1" latinLnBrk="0" hangingPunct="1"/>
                      <a:r>
                        <a:rPr lang="en-US" sz="1100" kern="1200" dirty="0">
                          <a:solidFill>
                            <a:schemeClr val="dk1"/>
                          </a:solidFill>
                          <a:latin typeface="Calibri"/>
                          <a:ea typeface="+mn-ea"/>
                          <a:cs typeface="Calibri"/>
                        </a:rPr>
                        <a:t>0.81</a:t>
                      </a:r>
                    </a:p>
                  </a:txBody>
                  <a:tcPr marL="84406" marR="84406" marT="42203" marB="42203"/>
                </a:tc>
                <a:tc>
                  <a:txBody>
                    <a:bodyPr/>
                    <a:lstStyle/>
                    <a:p>
                      <a:pPr marL="0" algn="l" defTabSz="914400" rtl="0" eaLnBrk="1" latinLnBrk="0" hangingPunct="1"/>
                      <a:r>
                        <a:rPr lang="en-US" sz="1100" kern="1200" dirty="0">
                          <a:solidFill>
                            <a:schemeClr val="dk1"/>
                          </a:solidFill>
                          <a:latin typeface="Calibri"/>
                          <a:ea typeface="+mn-ea"/>
                          <a:cs typeface="Calibri"/>
                        </a:rPr>
                        <a:t>0.51</a:t>
                      </a:r>
                    </a:p>
                  </a:txBody>
                  <a:tcPr marL="84406" marR="84406" marT="42203" marB="42203"/>
                </a:tc>
                <a:tc>
                  <a:txBody>
                    <a:bodyPr/>
                    <a:lstStyle/>
                    <a:p>
                      <a:pPr marL="0" algn="l" defTabSz="914400" rtl="0" eaLnBrk="1" latinLnBrk="0" hangingPunct="1"/>
                      <a:r>
                        <a:rPr lang="en-US" sz="1100" b="1" kern="1200" dirty="0">
                          <a:solidFill>
                            <a:schemeClr val="dk1"/>
                          </a:solidFill>
                          <a:latin typeface="Calibri"/>
                          <a:ea typeface="+mn-ea"/>
                          <a:cs typeface="Calibri"/>
                        </a:rPr>
                        <a:t>1.32</a:t>
                      </a:r>
                    </a:p>
                  </a:txBody>
                  <a:tcPr marL="84406" marR="84406" marT="42203" marB="42203"/>
                </a:tc>
                <a:extLst>
                  <a:ext uri="{0D108BD9-81ED-4DB2-BD59-A6C34878D82A}">
                    <a16:rowId xmlns:a16="http://schemas.microsoft.com/office/drawing/2014/main" val="10000"/>
                  </a:ext>
                </a:extLst>
              </a:tr>
            </a:tbl>
          </a:graphicData>
        </a:graphic>
      </p:graphicFrame>
      <p:sp>
        <p:nvSpPr>
          <p:cNvPr id="21" name="TextBox 20">
            <a:extLst>
              <a:ext uri="{FF2B5EF4-FFF2-40B4-BE49-F238E27FC236}">
                <a16:creationId xmlns:a16="http://schemas.microsoft.com/office/drawing/2014/main" id="{1164F23D-AB60-F348-88FE-5ECBD31D3EBC}"/>
              </a:ext>
            </a:extLst>
          </p:cNvPr>
          <p:cNvSpPr txBox="1"/>
          <p:nvPr/>
        </p:nvSpPr>
        <p:spPr>
          <a:xfrm>
            <a:off x="4563906" y="1998785"/>
            <a:ext cx="1331903" cy="1058110"/>
          </a:xfrm>
          <a:prstGeom prst="rect">
            <a:avLst/>
          </a:prstGeom>
          <a:noFill/>
        </p:spPr>
        <p:txBody>
          <a:bodyPr wrap="none" rtlCol="0">
            <a:spAutoFit/>
          </a:bodyPr>
          <a:lstStyle/>
          <a:p>
            <a:r>
              <a:rPr lang="en-US" sz="2215" dirty="0">
                <a:latin typeface="Calibri"/>
                <a:cs typeface="Calibri"/>
              </a:rPr>
              <a:t>Threshold</a:t>
            </a:r>
          </a:p>
          <a:p>
            <a:endParaRPr lang="en-US" sz="2215" dirty="0">
              <a:latin typeface="Calibri"/>
              <a:cs typeface="Calibri"/>
            </a:endParaRPr>
          </a:p>
          <a:p>
            <a:pPr algn="ctr"/>
            <a:r>
              <a:rPr lang="en-US" sz="1846" b="1" dirty="0">
                <a:latin typeface="Calibri"/>
                <a:cs typeface="Calibri"/>
              </a:rPr>
              <a:t>1.71</a:t>
            </a:r>
          </a:p>
        </p:txBody>
      </p:sp>
      <p:cxnSp>
        <p:nvCxnSpPr>
          <p:cNvPr id="22" name="Straight Arrow Connector 21">
            <a:extLst>
              <a:ext uri="{FF2B5EF4-FFF2-40B4-BE49-F238E27FC236}">
                <a16:creationId xmlns:a16="http://schemas.microsoft.com/office/drawing/2014/main" id="{A1F36DA5-387D-C04E-BEC2-1BF87D286489}"/>
              </a:ext>
            </a:extLst>
          </p:cNvPr>
          <p:cNvCxnSpPr>
            <a:cxnSpLocks/>
            <a:stCxn id="8" idx="3"/>
          </p:cNvCxnSpPr>
          <p:nvPr/>
        </p:nvCxnSpPr>
        <p:spPr bwMode="auto">
          <a:xfrm>
            <a:off x="2444995" y="2897250"/>
            <a:ext cx="332344" cy="797626"/>
          </a:xfrm>
          <a:prstGeom prst="straightConnector1">
            <a:avLst/>
          </a:prstGeom>
          <a:noFill/>
          <a:ln w="9525" cap="flat" cmpd="sng" algn="ctr">
            <a:solidFill>
              <a:schemeClr val="tx1"/>
            </a:solidFill>
            <a:prstDash val="solid"/>
            <a:round/>
            <a:headEnd type="none" w="med" len="med"/>
            <a:tailEnd type="arrow"/>
          </a:ln>
          <a:effectLst/>
        </p:spPr>
      </p:cxnSp>
      <p:cxnSp>
        <p:nvCxnSpPr>
          <p:cNvPr id="25" name="Straight Arrow Connector 24">
            <a:extLst>
              <a:ext uri="{FF2B5EF4-FFF2-40B4-BE49-F238E27FC236}">
                <a16:creationId xmlns:a16="http://schemas.microsoft.com/office/drawing/2014/main" id="{B9872469-DF78-D54C-8863-6F9A8AE27C3F}"/>
              </a:ext>
            </a:extLst>
          </p:cNvPr>
          <p:cNvCxnSpPr>
            <a:cxnSpLocks/>
            <a:stCxn id="9" idx="1"/>
          </p:cNvCxnSpPr>
          <p:nvPr/>
        </p:nvCxnSpPr>
        <p:spPr bwMode="auto">
          <a:xfrm flipH="1">
            <a:off x="2466838" y="2897250"/>
            <a:ext cx="310501" cy="1262908"/>
          </a:xfrm>
          <a:prstGeom prst="straightConnector1">
            <a:avLst/>
          </a:prstGeom>
          <a:noFill/>
          <a:ln w="9525" cap="flat" cmpd="sng" algn="ctr">
            <a:solidFill>
              <a:schemeClr val="tx1"/>
            </a:solidFill>
            <a:prstDash val="solid"/>
            <a:round/>
            <a:headEnd type="none" w="med" len="med"/>
            <a:tailEnd type="arrow"/>
          </a:ln>
          <a:effectLst/>
        </p:spPr>
      </p:cxnSp>
      <p:sp>
        <p:nvSpPr>
          <p:cNvPr id="16" name="TextBox 15">
            <a:extLst>
              <a:ext uri="{FF2B5EF4-FFF2-40B4-BE49-F238E27FC236}">
                <a16:creationId xmlns:a16="http://schemas.microsoft.com/office/drawing/2014/main" id="{CE813885-78A3-3A47-A09C-B7616BB93676}"/>
              </a:ext>
            </a:extLst>
          </p:cNvPr>
          <p:cNvSpPr txBox="1"/>
          <p:nvPr/>
        </p:nvSpPr>
        <p:spPr>
          <a:xfrm>
            <a:off x="6594371" y="3388993"/>
            <a:ext cx="2049746" cy="603820"/>
          </a:xfrm>
          <a:prstGeom prst="rect">
            <a:avLst/>
          </a:prstGeom>
          <a:noFill/>
        </p:spPr>
        <p:txBody>
          <a:bodyPr wrap="square" rtlCol="0">
            <a:spAutoFit/>
          </a:bodyPr>
          <a:lstStyle/>
          <a:p>
            <a:r>
              <a:rPr lang="en-US" sz="1108" dirty="0">
                <a:latin typeface="Calibri" panose="020F0502020204030204" pitchFamily="34" charset="0"/>
                <a:cs typeface="Calibri" panose="020F0502020204030204" pitchFamily="34" charset="0"/>
              </a:rPr>
              <a:t>d1 and d6 have aggregate weights lower than the threshold, therefore continue</a:t>
            </a:r>
          </a:p>
        </p:txBody>
      </p:sp>
    </p:spTree>
    <p:extLst>
      <p:ext uri="{BB962C8B-B14F-4D97-AF65-F5344CB8AC3E}">
        <p14:creationId xmlns:p14="http://schemas.microsoft.com/office/powerpoint/2010/main" val="1448872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E068B-402E-9148-8B01-710E629955E2}"/>
              </a:ext>
            </a:extLst>
          </p:cNvPr>
          <p:cNvSpPr>
            <a:spLocks noGrp="1"/>
          </p:cNvSpPr>
          <p:nvPr>
            <p:ph type="title"/>
          </p:nvPr>
        </p:nvSpPr>
        <p:spPr/>
        <p:txBody>
          <a:bodyPr/>
          <a:lstStyle/>
          <a:p>
            <a:r>
              <a:rPr lang="en-US" dirty="0"/>
              <a:t>Example</a:t>
            </a:r>
          </a:p>
        </p:txBody>
      </p:sp>
      <p:sp>
        <p:nvSpPr>
          <p:cNvPr id="4" name="Footer Placeholder 3">
            <a:extLst>
              <a:ext uri="{FF2B5EF4-FFF2-40B4-BE49-F238E27FC236}">
                <a16:creationId xmlns:a16="http://schemas.microsoft.com/office/drawing/2014/main" id="{AD59B542-75CC-A948-9318-1E8DA009B8D3}"/>
              </a:ext>
            </a:extLst>
          </p:cNvPr>
          <p:cNvSpPr>
            <a:spLocks noGrp="1"/>
          </p:cNvSpPr>
          <p:nvPr>
            <p:ph type="ftr" sz="quarter" idx="10"/>
          </p:nvPr>
        </p:nvSpPr>
        <p:spPr/>
        <p:txBody>
          <a:bodyPr/>
          <a:lstStyle/>
          <a:p>
            <a:pPr>
              <a:defRPr/>
            </a:pPr>
            <a:r>
              <a:rPr lang="fr-CH"/>
              <a:t>©2023, Karl Aberer, EPFL-IC, Laboratoire de systèmes d'informations répartis </a:t>
            </a:r>
            <a:endParaRPr lang="en-GB"/>
          </a:p>
        </p:txBody>
      </p:sp>
      <p:graphicFrame>
        <p:nvGraphicFramePr>
          <p:cNvPr id="5" name="Table 4">
            <a:extLst>
              <a:ext uri="{FF2B5EF4-FFF2-40B4-BE49-F238E27FC236}">
                <a16:creationId xmlns:a16="http://schemas.microsoft.com/office/drawing/2014/main" id="{7B138CB5-09E5-1245-8C03-06B5F149ADF0}"/>
              </a:ext>
            </a:extLst>
          </p:cNvPr>
          <p:cNvGraphicFramePr>
            <a:graphicFrameLocks noGrp="1"/>
          </p:cNvGraphicFramePr>
          <p:nvPr/>
        </p:nvGraphicFramePr>
        <p:xfrm>
          <a:off x="1381492" y="2764311"/>
          <a:ext cx="1085346" cy="2073600"/>
        </p:xfrm>
        <a:graphic>
          <a:graphicData uri="http://schemas.openxmlformats.org/drawingml/2006/table">
            <a:tbl>
              <a:tblPr>
                <a:tableStyleId>{5C22544A-7EE6-4342-B048-85BDC9FD1C3A}</a:tableStyleId>
              </a:tblPr>
              <a:tblGrid>
                <a:gridCol w="542673">
                  <a:extLst>
                    <a:ext uri="{9D8B030D-6E8A-4147-A177-3AD203B41FA5}">
                      <a16:colId xmlns:a16="http://schemas.microsoft.com/office/drawing/2014/main" val="20000"/>
                    </a:ext>
                  </a:extLst>
                </a:gridCol>
                <a:gridCol w="542673">
                  <a:extLst>
                    <a:ext uri="{9D8B030D-6E8A-4147-A177-3AD203B41FA5}">
                      <a16:colId xmlns:a16="http://schemas.microsoft.com/office/drawing/2014/main" val="20001"/>
                    </a:ext>
                  </a:extLst>
                </a:gridCol>
              </a:tblGrid>
              <a:tr h="259200">
                <a:tc>
                  <a:txBody>
                    <a:bodyPr/>
                    <a:lstStyle/>
                    <a:p>
                      <a:r>
                        <a:rPr lang="en-US" sz="1100" dirty="0">
                          <a:latin typeface="Calibri"/>
                          <a:cs typeface="Calibri"/>
                        </a:rPr>
                        <a:t>d1</a:t>
                      </a:r>
                    </a:p>
                  </a:txBody>
                  <a:tcPr marL="42203" marR="42203" marT="42203" marB="42203"/>
                </a:tc>
                <a:tc>
                  <a:txBody>
                    <a:bodyPr/>
                    <a:lstStyle/>
                    <a:p>
                      <a:r>
                        <a:rPr lang="en-US" sz="1100" dirty="0">
                          <a:latin typeface="Calibri"/>
                          <a:cs typeface="Calibri"/>
                        </a:rPr>
                        <a:t>0.9</a:t>
                      </a:r>
                    </a:p>
                  </a:txBody>
                  <a:tcPr marL="42203" marR="42203" marT="42203" marB="42203"/>
                </a:tc>
                <a:extLst>
                  <a:ext uri="{0D108BD9-81ED-4DB2-BD59-A6C34878D82A}">
                    <a16:rowId xmlns:a16="http://schemas.microsoft.com/office/drawing/2014/main" val="10000"/>
                  </a:ext>
                </a:extLst>
              </a:tr>
              <a:tr h="259200">
                <a:tc>
                  <a:txBody>
                    <a:bodyPr/>
                    <a:lstStyle/>
                    <a:p>
                      <a:r>
                        <a:rPr lang="en-US" sz="1100" dirty="0">
                          <a:latin typeface="Calibri"/>
                          <a:cs typeface="Calibri"/>
                        </a:rPr>
                        <a:t>d4</a:t>
                      </a:r>
                    </a:p>
                  </a:txBody>
                  <a:tcPr marL="42203" marR="42203" marT="42203" marB="42203"/>
                </a:tc>
                <a:tc>
                  <a:txBody>
                    <a:bodyPr/>
                    <a:lstStyle/>
                    <a:p>
                      <a:r>
                        <a:rPr lang="en-US" sz="1100" dirty="0">
                          <a:latin typeface="Calibri"/>
                          <a:cs typeface="Calibri"/>
                        </a:rPr>
                        <a:t>0.82</a:t>
                      </a:r>
                    </a:p>
                  </a:txBody>
                  <a:tcPr marL="42203" marR="42203" marT="42203" marB="42203"/>
                </a:tc>
                <a:extLst>
                  <a:ext uri="{0D108BD9-81ED-4DB2-BD59-A6C34878D82A}">
                    <a16:rowId xmlns:a16="http://schemas.microsoft.com/office/drawing/2014/main" val="10001"/>
                  </a:ext>
                </a:extLst>
              </a:tr>
              <a:tr h="259200">
                <a:tc>
                  <a:txBody>
                    <a:bodyPr/>
                    <a:lstStyle/>
                    <a:p>
                      <a:r>
                        <a:rPr lang="en-US" sz="1100" dirty="0">
                          <a:latin typeface="Calibri"/>
                          <a:cs typeface="Calibri"/>
                        </a:rPr>
                        <a:t>d3</a:t>
                      </a:r>
                    </a:p>
                  </a:txBody>
                  <a:tcPr marL="42203" marR="42203" marT="42203" marB="42203"/>
                </a:tc>
                <a:tc>
                  <a:txBody>
                    <a:bodyPr/>
                    <a:lstStyle/>
                    <a:p>
                      <a:r>
                        <a:rPr lang="en-US" sz="1100" dirty="0">
                          <a:latin typeface="Calibri"/>
                          <a:cs typeface="Calibri"/>
                        </a:rPr>
                        <a:t>0.8</a:t>
                      </a:r>
                    </a:p>
                  </a:txBody>
                  <a:tcPr marL="42203" marR="42203" marT="42203" marB="42203"/>
                </a:tc>
                <a:extLst>
                  <a:ext uri="{0D108BD9-81ED-4DB2-BD59-A6C34878D82A}">
                    <a16:rowId xmlns:a16="http://schemas.microsoft.com/office/drawing/2014/main" val="10002"/>
                  </a:ext>
                </a:extLst>
              </a:tr>
              <a:tr h="259200">
                <a:tc>
                  <a:txBody>
                    <a:bodyPr/>
                    <a:lstStyle/>
                    <a:p>
                      <a:r>
                        <a:rPr lang="en-US" sz="1100" dirty="0">
                          <a:latin typeface="Calibri"/>
                          <a:cs typeface="Calibri"/>
                        </a:rPr>
                        <a:t>d5</a:t>
                      </a:r>
                    </a:p>
                  </a:txBody>
                  <a:tcPr marL="42203" marR="42203" marT="42203" marB="42203"/>
                </a:tc>
                <a:tc>
                  <a:txBody>
                    <a:bodyPr/>
                    <a:lstStyle/>
                    <a:p>
                      <a:r>
                        <a:rPr lang="en-US" sz="1100" dirty="0">
                          <a:latin typeface="Calibri"/>
                          <a:cs typeface="Calibri"/>
                        </a:rPr>
                        <a:t>0.65</a:t>
                      </a:r>
                    </a:p>
                  </a:txBody>
                  <a:tcPr marL="42203" marR="42203" marT="42203" marB="42203"/>
                </a:tc>
                <a:extLst>
                  <a:ext uri="{0D108BD9-81ED-4DB2-BD59-A6C34878D82A}">
                    <a16:rowId xmlns:a16="http://schemas.microsoft.com/office/drawing/2014/main" val="10003"/>
                  </a:ext>
                </a:extLst>
              </a:tr>
              <a:tr h="259200">
                <a:tc>
                  <a:txBody>
                    <a:bodyPr/>
                    <a:lstStyle/>
                    <a:p>
                      <a:r>
                        <a:rPr lang="en-US" sz="1100" dirty="0">
                          <a:latin typeface="Calibri"/>
                          <a:cs typeface="Calibri"/>
                        </a:rPr>
                        <a:t>…..</a:t>
                      </a:r>
                    </a:p>
                  </a:txBody>
                  <a:tcPr marL="42203" marR="42203" marT="42203" marB="42203"/>
                </a:tc>
                <a:tc>
                  <a:txBody>
                    <a:bodyPr/>
                    <a:lstStyle/>
                    <a:p>
                      <a:endParaRPr lang="en-US" sz="1100" dirty="0">
                        <a:latin typeface="Calibri"/>
                        <a:cs typeface="Calibri"/>
                      </a:endParaRPr>
                    </a:p>
                  </a:txBody>
                  <a:tcPr marL="42203" marR="42203" marT="42203" marB="42203"/>
                </a:tc>
                <a:extLst>
                  <a:ext uri="{0D108BD9-81ED-4DB2-BD59-A6C34878D82A}">
                    <a16:rowId xmlns:a16="http://schemas.microsoft.com/office/drawing/2014/main" val="10004"/>
                  </a:ext>
                </a:extLst>
              </a:tr>
              <a:tr h="259200">
                <a:tc>
                  <a:txBody>
                    <a:bodyPr/>
                    <a:lstStyle/>
                    <a:p>
                      <a:r>
                        <a:rPr lang="en-US" sz="1100" dirty="0">
                          <a:latin typeface="Calibri"/>
                          <a:cs typeface="Calibri"/>
                        </a:rPr>
                        <a:t>d6</a:t>
                      </a:r>
                    </a:p>
                  </a:txBody>
                  <a:tcPr marL="42203" marR="42203" marT="42203" marB="42203"/>
                </a:tc>
                <a:tc>
                  <a:txBody>
                    <a:bodyPr/>
                    <a:lstStyle/>
                    <a:p>
                      <a:r>
                        <a:rPr lang="en-US" sz="1100" dirty="0">
                          <a:latin typeface="Calibri"/>
                          <a:cs typeface="Calibri"/>
                        </a:rPr>
                        <a:t>0.51</a:t>
                      </a:r>
                    </a:p>
                  </a:txBody>
                  <a:tcPr marL="42203" marR="42203" marT="42203" marB="42203"/>
                </a:tc>
                <a:extLst>
                  <a:ext uri="{0D108BD9-81ED-4DB2-BD59-A6C34878D82A}">
                    <a16:rowId xmlns:a16="http://schemas.microsoft.com/office/drawing/2014/main" val="10005"/>
                  </a:ext>
                </a:extLst>
              </a:tr>
              <a:tr h="259200">
                <a:tc>
                  <a:txBody>
                    <a:bodyPr/>
                    <a:lstStyle/>
                    <a:p>
                      <a:r>
                        <a:rPr lang="en-US" sz="1100" dirty="0">
                          <a:latin typeface="Calibri"/>
                          <a:cs typeface="Calibri"/>
                        </a:rPr>
                        <a:t>d2</a:t>
                      </a:r>
                    </a:p>
                  </a:txBody>
                  <a:tcPr marL="42203" marR="42203" marT="42203" marB="42203"/>
                </a:tc>
                <a:tc>
                  <a:txBody>
                    <a:bodyPr/>
                    <a:lstStyle/>
                    <a:p>
                      <a:r>
                        <a:rPr lang="en-US" sz="1100" dirty="0">
                          <a:latin typeface="Calibri"/>
                          <a:cs typeface="Calibri"/>
                        </a:rPr>
                        <a:t>0.1</a:t>
                      </a:r>
                    </a:p>
                  </a:txBody>
                  <a:tcPr marL="42203" marR="42203" marT="42203" marB="42203"/>
                </a:tc>
                <a:extLst>
                  <a:ext uri="{0D108BD9-81ED-4DB2-BD59-A6C34878D82A}">
                    <a16:rowId xmlns:a16="http://schemas.microsoft.com/office/drawing/2014/main" val="10006"/>
                  </a:ext>
                </a:extLst>
              </a:tr>
              <a:tr h="259200">
                <a:tc>
                  <a:txBody>
                    <a:bodyPr/>
                    <a:lstStyle/>
                    <a:p>
                      <a:r>
                        <a:rPr lang="en-US" sz="1100" dirty="0">
                          <a:latin typeface="Calibri"/>
                          <a:cs typeface="Calibri"/>
                        </a:rPr>
                        <a:t>d7</a:t>
                      </a:r>
                    </a:p>
                  </a:txBody>
                  <a:tcPr marL="42203" marR="42203" marT="42203" marB="42203"/>
                </a:tc>
                <a:tc>
                  <a:txBody>
                    <a:bodyPr/>
                    <a:lstStyle/>
                    <a:p>
                      <a:r>
                        <a:rPr lang="en-US" sz="1100" dirty="0">
                          <a:latin typeface="Calibri"/>
                          <a:cs typeface="Calibri"/>
                        </a:rPr>
                        <a:t>0.0</a:t>
                      </a:r>
                    </a:p>
                  </a:txBody>
                  <a:tcPr marL="42203" marR="42203" marT="42203" marB="42203"/>
                </a:tc>
                <a:extLst>
                  <a:ext uri="{0D108BD9-81ED-4DB2-BD59-A6C34878D82A}">
                    <a16:rowId xmlns:a16="http://schemas.microsoft.com/office/drawing/2014/main" val="10007"/>
                  </a:ext>
                </a:extLst>
              </a:tr>
            </a:tbl>
          </a:graphicData>
        </a:graphic>
      </p:graphicFrame>
      <p:graphicFrame>
        <p:nvGraphicFramePr>
          <p:cNvPr id="6" name="Table 5">
            <a:extLst>
              <a:ext uri="{FF2B5EF4-FFF2-40B4-BE49-F238E27FC236}">
                <a16:creationId xmlns:a16="http://schemas.microsoft.com/office/drawing/2014/main" id="{73515FFF-674A-5742-AB13-E670A47EAB16}"/>
              </a:ext>
            </a:extLst>
          </p:cNvPr>
          <p:cNvGraphicFramePr>
            <a:graphicFrameLocks noGrp="1"/>
          </p:cNvGraphicFramePr>
          <p:nvPr/>
        </p:nvGraphicFramePr>
        <p:xfrm>
          <a:off x="2777339" y="2764311"/>
          <a:ext cx="1085346" cy="2073600"/>
        </p:xfrm>
        <a:graphic>
          <a:graphicData uri="http://schemas.openxmlformats.org/drawingml/2006/table">
            <a:tbl>
              <a:tblPr>
                <a:tableStyleId>{5C22544A-7EE6-4342-B048-85BDC9FD1C3A}</a:tableStyleId>
              </a:tblPr>
              <a:tblGrid>
                <a:gridCol w="542673">
                  <a:extLst>
                    <a:ext uri="{9D8B030D-6E8A-4147-A177-3AD203B41FA5}">
                      <a16:colId xmlns:a16="http://schemas.microsoft.com/office/drawing/2014/main" val="20000"/>
                    </a:ext>
                  </a:extLst>
                </a:gridCol>
                <a:gridCol w="542673">
                  <a:extLst>
                    <a:ext uri="{9D8B030D-6E8A-4147-A177-3AD203B41FA5}">
                      <a16:colId xmlns:a16="http://schemas.microsoft.com/office/drawing/2014/main" val="20001"/>
                    </a:ext>
                  </a:extLst>
                </a:gridCol>
              </a:tblGrid>
              <a:tr h="259200">
                <a:tc>
                  <a:txBody>
                    <a:bodyPr/>
                    <a:lstStyle/>
                    <a:p>
                      <a:r>
                        <a:rPr lang="en-US" sz="1100" dirty="0">
                          <a:latin typeface="Calibri"/>
                          <a:cs typeface="Calibri"/>
                        </a:rPr>
                        <a:t>d6</a:t>
                      </a:r>
                    </a:p>
                  </a:txBody>
                  <a:tcPr marL="42203" marR="42203" marT="42203" marB="42203"/>
                </a:tc>
                <a:tc>
                  <a:txBody>
                    <a:bodyPr/>
                    <a:lstStyle/>
                    <a:p>
                      <a:r>
                        <a:rPr lang="en-US" sz="1100" dirty="0">
                          <a:latin typeface="Calibri"/>
                          <a:cs typeface="Calibri"/>
                        </a:rPr>
                        <a:t>0.81</a:t>
                      </a:r>
                    </a:p>
                  </a:txBody>
                  <a:tcPr marL="42203" marR="42203" marT="42203" marB="42203"/>
                </a:tc>
                <a:extLst>
                  <a:ext uri="{0D108BD9-81ED-4DB2-BD59-A6C34878D82A}">
                    <a16:rowId xmlns:a16="http://schemas.microsoft.com/office/drawing/2014/main" val="10000"/>
                  </a:ext>
                </a:extLst>
              </a:tr>
              <a:tr h="259200">
                <a:tc>
                  <a:txBody>
                    <a:bodyPr/>
                    <a:lstStyle/>
                    <a:p>
                      <a:r>
                        <a:rPr lang="en-US" sz="1100" dirty="0">
                          <a:latin typeface="Calibri"/>
                          <a:cs typeface="Calibri"/>
                        </a:rPr>
                        <a:t>d2</a:t>
                      </a:r>
                    </a:p>
                  </a:txBody>
                  <a:tcPr marL="42203" marR="42203" marT="42203" marB="42203"/>
                </a:tc>
                <a:tc>
                  <a:txBody>
                    <a:bodyPr/>
                    <a:lstStyle/>
                    <a:p>
                      <a:r>
                        <a:rPr lang="en-US" sz="1100" dirty="0">
                          <a:latin typeface="Calibri"/>
                          <a:cs typeface="Calibri"/>
                        </a:rPr>
                        <a:t>0.7</a:t>
                      </a:r>
                    </a:p>
                  </a:txBody>
                  <a:tcPr marL="42203" marR="42203" marT="42203" marB="42203"/>
                </a:tc>
                <a:extLst>
                  <a:ext uri="{0D108BD9-81ED-4DB2-BD59-A6C34878D82A}">
                    <a16:rowId xmlns:a16="http://schemas.microsoft.com/office/drawing/2014/main" val="10001"/>
                  </a:ext>
                </a:extLst>
              </a:tr>
              <a:tr h="259200">
                <a:tc>
                  <a:txBody>
                    <a:bodyPr/>
                    <a:lstStyle/>
                    <a:p>
                      <a:r>
                        <a:rPr lang="en-US" sz="1100" dirty="0">
                          <a:latin typeface="Calibri"/>
                          <a:cs typeface="Calibri"/>
                        </a:rPr>
                        <a:t>d5</a:t>
                      </a:r>
                    </a:p>
                  </a:txBody>
                  <a:tcPr marL="42203" marR="42203" marT="42203" marB="42203"/>
                </a:tc>
                <a:tc>
                  <a:txBody>
                    <a:bodyPr/>
                    <a:lstStyle/>
                    <a:p>
                      <a:r>
                        <a:rPr lang="en-US" sz="1100" dirty="0">
                          <a:latin typeface="Calibri"/>
                          <a:cs typeface="Calibri"/>
                        </a:rPr>
                        <a:t>0.66</a:t>
                      </a:r>
                    </a:p>
                  </a:txBody>
                  <a:tcPr marL="42203" marR="42203" marT="42203" marB="42203"/>
                </a:tc>
                <a:extLst>
                  <a:ext uri="{0D108BD9-81ED-4DB2-BD59-A6C34878D82A}">
                    <a16:rowId xmlns:a16="http://schemas.microsoft.com/office/drawing/2014/main" val="10002"/>
                  </a:ext>
                </a:extLst>
              </a:tr>
              <a:tr h="259200">
                <a:tc>
                  <a:txBody>
                    <a:bodyPr/>
                    <a:lstStyle/>
                    <a:p>
                      <a:r>
                        <a:rPr lang="en-US" sz="1100" dirty="0">
                          <a:latin typeface="Calibri"/>
                          <a:cs typeface="Calibri"/>
                        </a:rPr>
                        <a:t>d1</a:t>
                      </a:r>
                    </a:p>
                  </a:txBody>
                  <a:tcPr marL="42203" marR="42203" marT="42203" marB="42203"/>
                </a:tc>
                <a:tc>
                  <a:txBody>
                    <a:bodyPr/>
                    <a:lstStyle/>
                    <a:p>
                      <a:r>
                        <a:rPr lang="en-US" sz="1100" dirty="0">
                          <a:latin typeface="Calibri"/>
                          <a:cs typeface="Calibri"/>
                        </a:rPr>
                        <a:t>0.45</a:t>
                      </a:r>
                    </a:p>
                  </a:txBody>
                  <a:tcPr marL="42203" marR="42203" marT="42203" marB="42203"/>
                </a:tc>
                <a:extLst>
                  <a:ext uri="{0D108BD9-81ED-4DB2-BD59-A6C34878D82A}">
                    <a16:rowId xmlns:a16="http://schemas.microsoft.com/office/drawing/2014/main" val="10003"/>
                  </a:ext>
                </a:extLst>
              </a:tr>
              <a:tr h="259200">
                <a:tc>
                  <a:txBody>
                    <a:bodyPr/>
                    <a:lstStyle/>
                    <a:p>
                      <a:r>
                        <a:rPr lang="en-US" sz="1100" dirty="0">
                          <a:latin typeface="Calibri"/>
                          <a:cs typeface="Calibri"/>
                        </a:rPr>
                        <a:t>…..</a:t>
                      </a:r>
                    </a:p>
                  </a:txBody>
                  <a:tcPr marL="42203" marR="42203" marT="42203" marB="42203"/>
                </a:tc>
                <a:tc>
                  <a:txBody>
                    <a:bodyPr/>
                    <a:lstStyle/>
                    <a:p>
                      <a:endParaRPr lang="en-US" sz="1100" dirty="0">
                        <a:latin typeface="Calibri"/>
                        <a:cs typeface="Calibri"/>
                      </a:endParaRPr>
                    </a:p>
                  </a:txBody>
                  <a:tcPr marL="42203" marR="42203" marT="42203" marB="42203"/>
                </a:tc>
                <a:extLst>
                  <a:ext uri="{0D108BD9-81ED-4DB2-BD59-A6C34878D82A}">
                    <a16:rowId xmlns:a16="http://schemas.microsoft.com/office/drawing/2014/main" val="10004"/>
                  </a:ext>
                </a:extLst>
              </a:tr>
              <a:tr h="259200">
                <a:tc>
                  <a:txBody>
                    <a:bodyPr/>
                    <a:lstStyle/>
                    <a:p>
                      <a:r>
                        <a:rPr lang="en-US" sz="1100" dirty="0">
                          <a:latin typeface="Calibri"/>
                          <a:cs typeface="Calibri"/>
                        </a:rPr>
                        <a:t>d3</a:t>
                      </a:r>
                    </a:p>
                  </a:txBody>
                  <a:tcPr marL="42203" marR="42203" marT="42203" marB="42203"/>
                </a:tc>
                <a:tc>
                  <a:txBody>
                    <a:bodyPr/>
                    <a:lstStyle/>
                    <a:p>
                      <a:r>
                        <a:rPr lang="en-US" sz="1100" dirty="0">
                          <a:latin typeface="Calibri"/>
                          <a:cs typeface="Calibri"/>
                        </a:rPr>
                        <a:t>0.33</a:t>
                      </a:r>
                    </a:p>
                  </a:txBody>
                  <a:tcPr marL="42203" marR="42203" marT="42203" marB="42203"/>
                </a:tc>
                <a:extLst>
                  <a:ext uri="{0D108BD9-81ED-4DB2-BD59-A6C34878D82A}">
                    <a16:rowId xmlns:a16="http://schemas.microsoft.com/office/drawing/2014/main" val="10005"/>
                  </a:ext>
                </a:extLst>
              </a:tr>
              <a:tr h="259200">
                <a:tc>
                  <a:txBody>
                    <a:bodyPr/>
                    <a:lstStyle/>
                    <a:p>
                      <a:r>
                        <a:rPr lang="en-US" sz="1100" dirty="0">
                          <a:latin typeface="Calibri"/>
                          <a:cs typeface="Calibri"/>
                        </a:rPr>
                        <a:t>d7</a:t>
                      </a:r>
                    </a:p>
                  </a:txBody>
                  <a:tcPr marL="42203" marR="42203" marT="42203" marB="42203"/>
                </a:tc>
                <a:tc>
                  <a:txBody>
                    <a:bodyPr/>
                    <a:lstStyle/>
                    <a:p>
                      <a:r>
                        <a:rPr lang="en-US" sz="1100" dirty="0">
                          <a:latin typeface="Calibri"/>
                          <a:cs typeface="Calibri"/>
                        </a:rPr>
                        <a:t>0.15</a:t>
                      </a:r>
                    </a:p>
                  </a:txBody>
                  <a:tcPr marL="42203" marR="42203" marT="42203" marB="42203"/>
                </a:tc>
                <a:extLst>
                  <a:ext uri="{0D108BD9-81ED-4DB2-BD59-A6C34878D82A}">
                    <a16:rowId xmlns:a16="http://schemas.microsoft.com/office/drawing/2014/main" val="10006"/>
                  </a:ext>
                </a:extLst>
              </a:tr>
              <a:tr h="259200">
                <a:tc>
                  <a:txBody>
                    <a:bodyPr/>
                    <a:lstStyle/>
                    <a:p>
                      <a:r>
                        <a:rPr lang="en-US" sz="1100" dirty="0">
                          <a:latin typeface="Calibri"/>
                          <a:cs typeface="Calibri"/>
                        </a:rPr>
                        <a:t>d4</a:t>
                      </a:r>
                    </a:p>
                  </a:txBody>
                  <a:tcPr marL="42203" marR="42203" marT="42203" marB="42203"/>
                </a:tc>
                <a:tc>
                  <a:txBody>
                    <a:bodyPr/>
                    <a:lstStyle/>
                    <a:p>
                      <a:r>
                        <a:rPr lang="en-US" sz="1100" dirty="0">
                          <a:latin typeface="Calibri"/>
                          <a:cs typeface="Calibri"/>
                        </a:rPr>
                        <a:t>0.0</a:t>
                      </a:r>
                    </a:p>
                  </a:txBody>
                  <a:tcPr marL="42203" marR="42203" marT="42203" marB="42203"/>
                </a:tc>
                <a:extLst>
                  <a:ext uri="{0D108BD9-81ED-4DB2-BD59-A6C34878D82A}">
                    <a16:rowId xmlns:a16="http://schemas.microsoft.com/office/drawing/2014/main" val="10007"/>
                  </a:ext>
                </a:extLst>
              </a:tr>
            </a:tbl>
          </a:graphicData>
        </a:graphic>
      </p:graphicFrame>
      <p:graphicFrame>
        <p:nvGraphicFramePr>
          <p:cNvPr id="7" name="Table 6">
            <a:extLst>
              <a:ext uri="{FF2B5EF4-FFF2-40B4-BE49-F238E27FC236}">
                <a16:creationId xmlns:a16="http://schemas.microsoft.com/office/drawing/2014/main" id="{E3650EBA-413A-8E48-AEF4-EC9716668C2D}"/>
              </a:ext>
            </a:extLst>
          </p:cNvPr>
          <p:cNvGraphicFramePr>
            <a:graphicFrameLocks noGrp="1"/>
          </p:cNvGraphicFramePr>
          <p:nvPr/>
        </p:nvGraphicFramePr>
        <p:xfrm>
          <a:off x="6597070" y="2755198"/>
          <a:ext cx="1861128" cy="506436"/>
        </p:xfrm>
        <a:graphic>
          <a:graphicData uri="http://schemas.openxmlformats.org/drawingml/2006/table">
            <a:tbl>
              <a:tblPr>
                <a:tableStyleId>{5C22544A-7EE6-4342-B048-85BDC9FD1C3A}</a:tableStyleId>
              </a:tblPr>
              <a:tblGrid>
                <a:gridCol w="465282">
                  <a:extLst>
                    <a:ext uri="{9D8B030D-6E8A-4147-A177-3AD203B41FA5}">
                      <a16:colId xmlns:a16="http://schemas.microsoft.com/office/drawing/2014/main" val="20000"/>
                    </a:ext>
                  </a:extLst>
                </a:gridCol>
                <a:gridCol w="465282">
                  <a:extLst>
                    <a:ext uri="{9D8B030D-6E8A-4147-A177-3AD203B41FA5}">
                      <a16:colId xmlns:a16="http://schemas.microsoft.com/office/drawing/2014/main" val="20001"/>
                    </a:ext>
                  </a:extLst>
                </a:gridCol>
                <a:gridCol w="465282">
                  <a:extLst>
                    <a:ext uri="{9D8B030D-6E8A-4147-A177-3AD203B41FA5}">
                      <a16:colId xmlns:a16="http://schemas.microsoft.com/office/drawing/2014/main" val="20002"/>
                    </a:ext>
                  </a:extLst>
                </a:gridCol>
                <a:gridCol w="465282">
                  <a:extLst>
                    <a:ext uri="{9D8B030D-6E8A-4147-A177-3AD203B41FA5}">
                      <a16:colId xmlns:a16="http://schemas.microsoft.com/office/drawing/2014/main" val="20003"/>
                    </a:ext>
                  </a:extLst>
                </a:gridCol>
              </a:tblGrid>
              <a:tr h="253218">
                <a:tc>
                  <a:txBody>
                    <a:bodyPr/>
                    <a:lstStyle/>
                    <a:p>
                      <a:r>
                        <a:rPr lang="en-US" sz="1100" dirty="0">
                          <a:latin typeface="Calibri"/>
                          <a:cs typeface="Calibri"/>
                        </a:rPr>
                        <a:t>d1</a:t>
                      </a:r>
                    </a:p>
                  </a:txBody>
                  <a:tcPr marL="84406" marR="84406" marT="42203" marB="42203"/>
                </a:tc>
                <a:tc>
                  <a:txBody>
                    <a:bodyPr/>
                    <a:lstStyle/>
                    <a:p>
                      <a:r>
                        <a:rPr lang="en-US" sz="1100" dirty="0">
                          <a:latin typeface="Calibri"/>
                          <a:cs typeface="Calibri"/>
                        </a:rPr>
                        <a:t>0.9</a:t>
                      </a:r>
                    </a:p>
                  </a:txBody>
                  <a:tcPr marL="84406" marR="84406" marT="42203" marB="42203"/>
                </a:tc>
                <a:tc>
                  <a:txBody>
                    <a:bodyPr/>
                    <a:lstStyle/>
                    <a:p>
                      <a:r>
                        <a:rPr lang="en-US" sz="1100" dirty="0">
                          <a:latin typeface="Calibri"/>
                          <a:cs typeface="Calibri"/>
                        </a:rPr>
                        <a:t>0.45</a:t>
                      </a:r>
                    </a:p>
                  </a:txBody>
                  <a:tcPr marL="84406" marR="84406" marT="42203" marB="42203"/>
                </a:tc>
                <a:tc>
                  <a:txBody>
                    <a:bodyPr/>
                    <a:lstStyle/>
                    <a:p>
                      <a:endParaRPr lang="en-US" sz="1100" dirty="0"/>
                    </a:p>
                  </a:txBody>
                  <a:tcPr marL="84406" marR="84406" marT="42203" marB="42203"/>
                </a:tc>
                <a:extLst>
                  <a:ext uri="{0D108BD9-81ED-4DB2-BD59-A6C34878D82A}">
                    <a16:rowId xmlns:a16="http://schemas.microsoft.com/office/drawing/2014/main" val="10000"/>
                  </a:ext>
                </a:extLst>
              </a:tr>
              <a:tr h="253218">
                <a:tc>
                  <a:txBody>
                    <a:bodyPr/>
                    <a:lstStyle/>
                    <a:p>
                      <a:r>
                        <a:rPr lang="en-US" sz="1100" dirty="0">
                          <a:latin typeface="Calibri"/>
                          <a:cs typeface="Calibri"/>
                        </a:rPr>
                        <a:t>d6</a:t>
                      </a:r>
                    </a:p>
                  </a:txBody>
                  <a:tcPr marL="84406" marR="84406" marT="42203" marB="42203"/>
                </a:tc>
                <a:tc>
                  <a:txBody>
                    <a:bodyPr/>
                    <a:lstStyle/>
                    <a:p>
                      <a:endParaRPr lang="en-US" sz="1100" dirty="0">
                        <a:latin typeface="Calibri"/>
                        <a:cs typeface="Calibri"/>
                      </a:endParaRPr>
                    </a:p>
                  </a:txBody>
                  <a:tcPr marL="84406" marR="84406" marT="42203" marB="42203"/>
                </a:tc>
                <a:tc>
                  <a:txBody>
                    <a:bodyPr/>
                    <a:lstStyle/>
                    <a:p>
                      <a:r>
                        <a:rPr lang="en-US" sz="1100" dirty="0">
                          <a:latin typeface="Calibri"/>
                          <a:cs typeface="Calibri"/>
                        </a:rPr>
                        <a:t>0.81</a:t>
                      </a:r>
                    </a:p>
                  </a:txBody>
                  <a:tcPr marL="84406" marR="84406" marT="42203" marB="42203"/>
                </a:tc>
                <a:tc>
                  <a:txBody>
                    <a:bodyPr/>
                    <a:lstStyle/>
                    <a:p>
                      <a:r>
                        <a:rPr lang="en-US" sz="1100" dirty="0">
                          <a:latin typeface="Calibri"/>
                          <a:cs typeface="Calibri"/>
                        </a:rPr>
                        <a:t>0.81</a:t>
                      </a:r>
                    </a:p>
                  </a:txBody>
                  <a:tcPr marL="84406" marR="84406" marT="42203" marB="42203"/>
                </a:tc>
                <a:extLst>
                  <a:ext uri="{0D108BD9-81ED-4DB2-BD59-A6C34878D82A}">
                    <a16:rowId xmlns:a16="http://schemas.microsoft.com/office/drawing/2014/main" val="10001"/>
                  </a:ext>
                </a:extLst>
              </a:tr>
            </a:tbl>
          </a:graphicData>
        </a:graphic>
      </p:graphicFrame>
      <p:sp>
        <p:nvSpPr>
          <p:cNvPr id="8" name="Rectangle 7">
            <a:extLst>
              <a:ext uri="{FF2B5EF4-FFF2-40B4-BE49-F238E27FC236}">
                <a16:creationId xmlns:a16="http://schemas.microsoft.com/office/drawing/2014/main" id="{E8DA9DC5-EE0D-3E49-BA53-92FB54E5F08D}"/>
              </a:ext>
            </a:extLst>
          </p:cNvPr>
          <p:cNvSpPr/>
          <p:nvPr/>
        </p:nvSpPr>
        <p:spPr bwMode="auto">
          <a:xfrm>
            <a:off x="1381492" y="2987856"/>
            <a:ext cx="1063503" cy="284067"/>
          </a:xfrm>
          <a:prstGeom prst="rect">
            <a:avLst/>
          </a:prstGeom>
          <a:noFill/>
          <a:ln w="9525" cap="flat" cmpd="sng" algn="ctr">
            <a:solidFill>
              <a:schemeClr val="tx1"/>
            </a:solid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spAutoFit/>
          </a:bodyPr>
          <a:lstStyle/>
          <a:p>
            <a:pPr algn="ctr"/>
            <a:endParaRPr lang="en-US" sz="1292">
              <a:latin typeface="Calibri"/>
              <a:cs typeface="Calibri"/>
            </a:endParaRPr>
          </a:p>
        </p:txBody>
      </p:sp>
      <p:sp>
        <p:nvSpPr>
          <p:cNvPr id="9" name="Rectangle 8">
            <a:extLst>
              <a:ext uri="{FF2B5EF4-FFF2-40B4-BE49-F238E27FC236}">
                <a16:creationId xmlns:a16="http://schemas.microsoft.com/office/drawing/2014/main" id="{34FD3F81-F7E3-1346-A120-9EB11CC96C40}"/>
              </a:ext>
            </a:extLst>
          </p:cNvPr>
          <p:cNvSpPr/>
          <p:nvPr/>
        </p:nvSpPr>
        <p:spPr bwMode="auto">
          <a:xfrm>
            <a:off x="2746811" y="3021091"/>
            <a:ext cx="1063503" cy="284067"/>
          </a:xfrm>
          <a:prstGeom prst="rect">
            <a:avLst/>
          </a:prstGeom>
          <a:noFill/>
          <a:ln w="9525" cap="flat" cmpd="sng" algn="ctr">
            <a:solidFill>
              <a:schemeClr val="tx1"/>
            </a:solid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spAutoFit/>
          </a:bodyPr>
          <a:lstStyle/>
          <a:p>
            <a:pPr algn="ctr"/>
            <a:endParaRPr lang="en-US" sz="1292">
              <a:latin typeface="Calibri"/>
              <a:cs typeface="Calibri"/>
            </a:endParaRPr>
          </a:p>
        </p:txBody>
      </p:sp>
      <p:sp>
        <p:nvSpPr>
          <p:cNvPr id="14" name="Rectangle 13">
            <a:extLst>
              <a:ext uri="{FF2B5EF4-FFF2-40B4-BE49-F238E27FC236}">
                <a16:creationId xmlns:a16="http://schemas.microsoft.com/office/drawing/2014/main" id="{A6078A6E-D2D1-FA49-8435-19C0E710DD4C}"/>
              </a:ext>
            </a:extLst>
          </p:cNvPr>
          <p:cNvSpPr/>
          <p:nvPr/>
        </p:nvSpPr>
        <p:spPr>
          <a:xfrm>
            <a:off x="8051359" y="2755200"/>
            <a:ext cx="439544" cy="262829"/>
          </a:xfrm>
          <a:prstGeom prst="rect">
            <a:avLst/>
          </a:prstGeom>
        </p:spPr>
        <p:txBody>
          <a:bodyPr wrap="none">
            <a:spAutoFit/>
          </a:bodyPr>
          <a:lstStyle/>
          <a:p>
            <a:pPr fontAlgn="auto">
              <a:spcBef>
                <a:spcPts val="0"/>
              </a:spcBef>
              <a:spcAft>
                <a:spcPts val="0"/>
              </a:spcAft>
            </a:pPr>
            <a:r>
              <a:rPr lang="en-US" sz="1108" b="1" dirty="0">
                <a:solidFill>
                  <a:srgbClr val="000000"/>
                </a:solidFill>
                <a:latin typeface="Calibri"/>
                <a:cs typeface="Calibri"/>
              </a:rPr>
              <a:t>1.35</a:t>
            </a:r>
          </a:p>
        </p:txBody>
      </p:sp>
      <p:graphicFrame>
        <p:nvGraphicFramePr>
          <p:cNvPr id="19" name="Table 18">
            <a:extLst>
              <a:ext uri="{FF2B5EF4-FFF2-40B4-BE49-F238E27FC236}">
                <a16:creationId xmlns:a16="http://schemas.microsoft.com/office/drawing/2014/main" id="{D5C02AC0-4CF1-2B4B-A714-86537E97751E}"/>
              </a:ext>
            </a:extLst>
          </p:cNvPr>
          <p:cNvGraphicFramePr>
            <a:graphicFrameLocks noGrp="1"/>
          </p:cNvGraphicFramePr>
          <p:nvPr/>
        </p:nvGraphicFramePr>
        <p:xfrm>
          <a:off x="6597070" y="3021074"/>
          <a:ext cx="1861128" cy="253218"/>
        </p:xfrm>
        <a:graphic>
          <a:graphicData uri="http://schemas.openxmlformats.org/drawingml/2006/table">
            <a:tbl>
              <a:tblPr>
                <a:tableStyleId>{5C22544A-7EE6-4342-B048-85BDC9FD1C3A}</a:tableStyleId>
              </a:tblPr>
              <a:tblGrid>
                <a:gridCol w="465282">
                  <a:extLst>
                    <a:ext uri="{9D8B030D-6E8A-4147-A177-3AD203B41FA5}">
                      <a16:colId xmlns:a16="http://schemas.microsoft.com/office/drawing/2014/main" val="20000"/>
                    </a:ext>
                  </a:extLst>
                </a:gridCol>
                <a:gridCol w="465282">
                  <a:extLst>
                    <a:ext uri="{9D8B030D-6E8A-4147-A177-3AD203B41FA5}">
                      <a16:colId xmlns:a16="http://schemas.microsoft.com/office/drawing/2014/main" val="20001"/>
                    </a:ext>
                  </a:extLst>
                </a:gridCol>
                <a:gridCol w="465282">
                  <a:extLst>
                    <a:ext uri="{9D8B030D-6E8A-4147-A177-3AD203B41FA5}">
                      <a16:colId xmlns:a16="http://schemas.microsoft.com/office/drawing/2014/main" val="20002"/>
                    </a:ext>
                  </a:extLst>
                </a:gridCol>
                <a:gridCol w="465282">
                  <a:extLst>
                    <a:ext uri="{9D8B030D-6E8A-4147-A177-3AD203B41FA5}">
                      <a16:colId xmlns:a16="http://schemas.microsoft.com/office/drawing/2014/main" val="20003"/>
                    </a:ext>
                  </a:extLst>
                </a:gridCol>
              </a:tblGrid>
              <a:tr h="253218">
                <a:tc>
                  <a:txBody>
                    <a:bodyPr/>
                    <a:lstStyle/>
                    <a:p>
                      <a:pPr marL="0" algn="l" defTabSz="914400" rtl="0" eaLnBrk="1" latinLnBrk="0" hangingPunct="1"/>
                      <a:r>
                        <a:rPr lang="en-US" sz="1100" kern="1200" dirty="0">
                          <a:solidFill>
                            <a:schemeClr val="dk1"/>
                          </a:solidFill>
                          <a:latin typeface="Calibri"/>
                          <a:ea typeface="+mn-ea"/>
                          <a:cs typeface="Calibri"/>
                        </a:rPr>
                        <a:t>d6</a:t>
                      </a:r>
                    </a:p>
                  </a:txBody>
                  <a:tcPr marL="84406" marR="84406" marT="42203" marB="42203"/>
                </a:tc>
                <a:tc>
                  <a:txBody>
                    <a:bodyPr/>
                    <a:lstStyle/>
                    <a:p>
                      <a:pPr marL="0" algn="l" defTabSz="914400" rtl="0" eaLnBrk="1" latinLnBrk="0" hangingPunct="1"/>
                      <a:r>
                        <a:rPr lang="en-US" sz="1100" kern="1200" dirty="0">
                          <a:solidFill>
                            <a:schemeClr val="dk1"/>
                          </a:solidFill>
                          <a:latin typeface="Calibri"/>
                          <a:ea typeface="+mn-ea"/>
                          <a:cs typeface="Calibri"/>
                        </a:rPr>
                        <a:t>0.81</a:t>
                      </a:r>
                    </a:p>
                  </a:txBody>
                  <a:tcPr marL="84406" marR="84406" marT="42203" marB="42203"/>
                </a:tc>
                <a:tc>
                  <a:txBody>
                    <a:bodyPr/>
                    <a:lstStyle/>
                    <a:p>
                      <a:pPr marL="0" algn="l" defTabSz="914400" rtl="0" eaLnBrk="1" latinLnBrk="0" hangingPunct="1"/>
                      <a:r>
                        <a:rPr lang="en-US" sz="1100" kern="1200" dirty="0">
                          <a:solidFill>
                            <a:schemeClr val="dk1"/>
                          </a:solidFill>
                          <a:latin typeface="Calibri"/>
                          <a:ea typeface="+mn-ea"/>
                          <a:cs typeface="Calibri"/>
                        </a:rPr>
                        <a:t>0.51</a:t>
                      </a:r>
                    </a:p>
                  </a:txBody>
                  <a:tcPr marL="84406" marR="84406" marT="42203" marB="42203"/>
                </a:tc>
                <a:tc>
                  <a:txBody>
                    <a:bodyPr/>
                    <a:lstStyle/>
                    <a:p>
                      <a:pPr marL="0" algn="l" defTabSz="914400" rtl="0" eaLnBrk="1" latinLnBrk="0" hangingPunct="1"/>
                      <a:r>
                        <a:rPr lang="en-US" sz="1100" b="1" kern="1200" dirty="0">
                          <a:solidFill>
                            <a:schemeClr val="dk1"/>
                          </a:solidFill>
                          <a:latin typeface="Calibri"/>
                          <a:ea typeface="+mn-ea"/>
                          <a:cs typeface="Calibri"/>
                        </a:rPr>
                        <a:t>1.32</a:t>
                      </a:r>
                    </a:p>
                  </a:txBody>
                  <a:tcPr marL="84406" marR="84406" marT="42203" marB="42203"/>
                </a:tc>
                <a:extLst>
                  <a:ext uri="{0D108BD9-81ED-4DB2-BD59-A6C34878D82A}">
                    <a16:rowId xmlns:a16="http://schemas.microsoft.com/office/drawing/2014/main" val="10000"/>
                  </a:ext>
                </a:extLst>
              </a:tr>
            </a:tbl>
          </a:graphicData>
        </a:graphic>
      </p:graphicFrame>
      <p:sp>
        <p:nvSpPr>
          <p:cNvPr id="21" name="TextBox 20">
            <a:extLst>
              <a:ext uri="{FF2B5EF4-FFF2-40B4-BE49-F238E27FC236}">
                <a16:creationId xmlns:a16="http://schemas.microsoft.com/office/drawing/2014/main" id="{1164F23D-AB60-F348-88FE-5ECBD31D3EBC}"/>
              </a:ext>
            </a:extLst>
          </p:cNvPr>
          <p:cNvSpPr txBox="1"/>
          <p:nvPr/>
        </p:nvSpPr>
        <p:spPr>
          <a:xfrm>
            <a:off x="4563906" y="1998785"/>
            <a:ext cx="1331903" cy="1342162"/>
          </a:xfrm>
          <a:prstGeom prst="rect">
            <a:avLst/>
          </a:prstGeom>
          <a:noFill/>
        </p:spPr>
        <p:txBody>
          <a:bodyPr wrap="none" rtlCol="0">
            <a:spAutoFit/>
          </a:bodyPr>
          <a:lstStyle/>
          <a:p>
            <a:r>
              <a:rPr lang="en-US" sz="2215" dirty="0">
                <a:latin typeface="Calibri"/>
                <a:cs typeface="Calibri"/>
              </a:rPr>
              <a:t>Threshold</a:t>
            </a:r>
          </a:p>
          <a:p>
            <a:endParaRPr lang="en-US" sz="2215" dirty="0">
              <a:latin typeface="Calibri"/>
              <a:cs typeface="Calibri"/>
            </a:endParaRPr>
          </a:p>
          <a:p>
            <a:pPr algn="ctr"/>
            <a:r>
              <a:rPr lang="en-US" sz="1846" dirty="0">
                <a:latin typeface="Calibri"/>
                <a:cs typeface="Calibri"/>
              </a:rPr>
              <a:t>1.71</a:t>
            </a:r>
          </a:p>
          <a:p>
            <a:pPr algn="ctr"/>
            <a:r>
              <a:rPr lang="en-US" sz="1846" b="1" dirty="0">
                <a:latin typeface="Calibri"/>
                <a:cs typeface="Calibri"/>
              </a:rPr>
              <a:t>1.52</a:t>
            </a:r>
          </a:p>
        </p:txBody>
      </p:sp>
      <p:cxnSp>
        <p:nvCxnSpPr>
          <p:cNvPr id="22" name="Straight Arrow Connector 21">
            <a:extLst>
              <a:ext uri="{FF2B5EF4-FFF2-40B4-BE49-F238E27FC236}">
                <a16:creationId xmlns:a16="http://schemas.microsoft.com/office/drawing/2014/main" id="{A1F36DA5-387D-C04E-BEC2-1BF87D286489}"/>
              </a:ext>
            </a:extLst>
          </p:cNvPr>
          <p:cNvCxnSpPr>
            <a:cxnSpLocks/>
            <a:stCxn id="8" idx="3"/>
          </p:cNvCxnSpPr>
          <p:nvPr/>
        </p:nvCxnSpPr>
        <p:spPr bwMode="auto">
          <a:xfrm>
            <a:off x="2444995" y="3129890"/>
            <a:ext cx="332344" cy="1579913"/>
          </a:xfrm>
          <a:prstGeom prst="straightConnector1">
            <a:avLst/>
          </a:prstGeom>
          <a:noFill/>
          <a:ln w="9525" cap="flat" cmpd="sng" algn="ctr">
            <a:solidFill>
              <a:schemeClr val="tx1"/>
            </a:solidFill>
            <a:prstDash val="solid"/>
            <a:round/>
            <a:headEnd type="none" w="med" len="med"/>
            <a:tailEnd type="arrow"/>
          </a:ln>
          <a:effectLst/>
        </p:spPr>
      </p:cxnSp>
      <p:cxnSp>
        <p:nvCxnSpPr>
          <p:cNvPr id="25" name="Straight Arrow Connector 24">
            <a:extLst>
              <a:ext uri="{FF2B5EF4-FFF2-40B4-BE49-F238E27FC236}">
                <a16:creationId xmlns:a16="http://schemas.microsoft.com/office/drawing/2014/main" id="{B9872469-DF78-D54C-8863-6F9A8AE27C3F}"/>
              </a:ext>
            </a:extLst>
          </p:cNvPr>
          <p:cNvCxnSpPr>
            <a:cxnSpLocks/>
            <a:stCxn id="9" idx="1"/>
          </p:cNvCxnSpPr>
          <p:nvPr/>
        </p:nvCxnSpPr>
        <p:spPr bwMode="auto">
          <a:xfrm flipH="1">
            <a:off x="2436310" y="3163125"/>
            <a:ext cx="310501" cy="1262909"/>
          </a:xfrm>
          <a:prstGeom prst="straightConnector1">
            <a:avLst/>
          </a:prstGeom>
          <a:noFill/>
          <a:ln w="9525" cap="flat" cmpd="sng" algn="ctr">
            <a:solidFill>
              <a:schemeClr val="tx1"/>
            </a:solidFill>
            <a:prstDash val="solid"/>
            <a:round/>
            <a:headEnd type="none" w="med" len="med"/>
            <a:tailEnd type="arrow"/>
          </a:ln>
          <a:effectLst/>
        </p:spPr>
      </p:cxnSp>
      <p:sp>
        <p:nvSpPr>
          <p:cNvPr id="10" name="TextBox 9">
            <a:extLst>
              <a:ext uri="{FF2B5EF4-FFF2-40B4-BE49-F238E27FC236}">
                <a16:creationId xmlns:a16="http://schemas.microsoft.com/office/drawing/2014/main" id="{0AFD67CC-B85C-6541-A8C8-8FA70597D61C}"/>
              </a:ext>
            </a:extLst>
          </p:cNvPr>
          <p:cNvSpPr txBox="1"/>
          <p:nvPr/>
        </p:nvSpPr>
        <p:spPr>
          <a:xfrm>
            <a:off x="6594371" y="3388994"/>
            <a:ext cx="2049746" cy="1285801"/>
          </a:xfrm>
          <a:prstGeom prst="rect">
            <a:avLst/>
          </a:prstGeom>
          <a:noFill/>
        </p:spPr>
        <p:txBody>
          <a:bodyPr wrap="square" rtlCol="0">
            <a:spAutoFit/>
          </a:bodyPr>
          <a:lstStyle/>
          <a:p>
            <a:r>
              <a:rPr lang="en-US" sz="1108" dirty="0">
                <a:latin typeface="Calibri" panose="020F0502020204030204" pitchFamily="34" charset="0"/>
                <a:cs typeface="Calibri" panose="020F0502020204030204" pitchFamily="34" charset="0"/>
              </a:rPr>
              <a:t>The documents d4, d2 have lower aggregate weights and are therefore dismissed</a:t>
            </a:r>
          </a:p>
          <a:p>
            <a:endParaRPr lang="en-US" sz="1108" dirty="0">
              <a:latin typeface="Calibri" panose="020F0502020204030204" pitchFamily="34" charset="0"/>
              <a:cs typeface="Calibri" panose="020F0502020204030204" pitchFamily="34" charset="0"/>
            </a:endParaRPr>
          </a:p>
          <a:p>
            <a:r>
              <a:rPr lang="en-US" sz="1108" dirty="0">
                <a:latin typeface="Calibri" panose="020F0502020204030204" pitchFamily="34" charset="0"/>
                <a:cs typeface="Calibri" panose="020F0502020204030204" pitchFamily="34" charset="0"/>
              </a:rPr>
              <a:t>d1 and d6 have aggregate weights lower than the threshold, therefore continue</a:t>
            </a:r>
          </a:p>
        </p:txBody>
      </p:sp>
    </p:spTree>
    <p:extLst>
      <p:ext uri="{BB962C8B-B14F-4D97-AF65-F5344CB8AC3E}">
        <p14:creationId xmlns:p14="http://schemas.microsoft.com/office/powerpoint/2010/main" val="712140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vert="horz" wrap="square" lIns="84984" tIns="42493" rIns="84984" bIns="42493" numCol="1" anchor="ctr" anchorCtr="0" compatLnSpc="1">
            <a:prstTxWarp prst="textNoShape">
              <a:avLst/>
            </a:prstTxWarp>
          </a:bodyPr>
          <a:lstStyle/>
          <a:p>
            <a:pPr eaLnBrk="1" hangingPunct="1"/>
            <a:r>
              <a:rPr lang="en-US">
                <a:latin typeface="Calibri" charset="0"/>
              </a:rPr>
              <a:t>Example: Documents</a:t>
            </a:r>
          </a:p>
        </p:txBody>
      </p:sp>
      <p:sp>
        <p:nvSpPr>
          <p:cNvPr id="58370" name="Rectangle 3"/>
          <p:cNvSpPr>
            <a:spLocks noGrp="1" noChangeArrowheads="1"/>
          </p:cNvSpPr>
          <p:nvPr>
            <p:ph idx="1"/>
          </p:nvPr>
        </p:nvSpPr>
        <p:spPr>
          <a:xfrm>
            <a:off x="492369" y="1529862"/>
            <a:ext cx="8199842" cy="4642338"/>
          </a:xfrm>
          <a:ln>
            <a:solidFill>
              <a:schemeClr val="tx1"/>
            </a:solidFill>
            <a:miter lim="800000"/>
            <a:headEnd/>
            <a:tailEnd/>
          </a:ln>
        </p:spPr>
        <p:txBody>
          <a:bodyPr vert="horz" wrap="square" lIns="84984" tIns="42493" rIns="84984" bIns="42493" numCol="1" anchor="t" anchorCtr="0" compatLnSpc="1">
            <a:prstTxWarp prst="textNoShape">
              <a:avLst/>
            </a:prstTxWarp>
          </a:bodyPr>
          <a:lstStyle/>
          <a:p>
            <a:pPr>
              <a:lnSpc>
                <a:spcPct val="90000"/>
              </a:lnSpc>
            </a:pPr>
            <a:r>
              <a:rPr lang="en-US" sz="1477">
                <a:latin typeface="Calibri" charset="0"/>
              </a:rPr>
              <a:t>B1 A Course on Integral Equations</a:t>
            </a:r>
          </a:p>
          <a:p>
            <a:pPr>
              <a:lnSpc>
                <a:spcPct val="90000"/>
              </a:lnSpc>
            </a:pPr>
            <a:r>
              <a:rPr lang="en-US" sz="1477">
                <a:latin typeface="Calibri" charset="0"/>
              </a:rPr>
              <a:t>B2 Attractors for Semigroups and Evolution Equations</a:t>
            </a:r>
          </a:p>
          <a:p>
            <a:pPr>
              <a:lnSpc>
                <a:spcPct val="90000"/>
              </a:lnSpc>
            </a:pPr>
            <a:r>
              <a:rPr lang="en-US" sz="1477">
                <a:latin typeface="Calibri" charset="0"/>
              </a:rPr>
              <a:t>B3 Automatic Differentiation of Algorithms: Theory, Implementation, and Application</a:t>
            </a:r>
          </a:p>
          <a:p>
            <a:pPr>
              <a:lnSpc>
                <a:spcPct val="90000"/>
              </a:lnSpc>
            </a:pPr>
            <a:r>
              <a:rPr lang="en-US" sz="1477">
                <a:latin typeface="Calibri" charset="0"/>
              </a:rPr>
              <a:t>B4 Geometrical Aspects of Partial Differential Equations</a:t>
            </a:r>
          </a:p>
          <a:p>
            <a:pPr>
              <a:lnSpc>
                <a:spcPct val="90000"/>
              </a:lnSpc>
            </a:pPr>
            <a:r>
              <a:rPr lang="en-US" sz="1477">
                <a:latin typeface="Calibri" charset="0"/>
              </a:rPr>
              <a:t>B5 Ideals, Varieties, and Algorithms: An Introduction to Computational Algebraic Geometry and Commutative Algebra</a:t>
            </a:r>
          </a:p>
          <a:p>
            <a:pPr>
              <a:lnSpc>
                <a:spcPct val="90000"/>
              </a:lnSpc>
            </a:pPr>
            <a:r>
              <a:rPr lang="en-US" sz="1477">
                <a:latin typeface="Calibri" charset="0"/>
              </a:rPr>
              <a:t>B6 Introduction to Hamiltonian Dynamical Systems and the N-Body Problem</a:t>
            </a:r>
          </a:p>
          <a:p>
            <a:pPr>
              <a:lnSpc>
                <a:spcPct val="90000"/>
              </a:lnSpc>
            </a:pPr>
            <a:r>
              <a:rPr lang="en-US" sz="1477">
                <a:latin typeface="Calibri" charset="0"/>
              </a:rPr>
              <a:t>B7 Knapsack Problems: Algorithms and Computer Implementations</a:t>
            </a:r>
          </a:p>
          <a:p>
            <a:pPr>
              <a:lnSpc>
                <a:spcPct val="90000"/>
              </a:lnSpc>
            </a:pPr>
            <a:r>
              <a:rPr lang="en-US" sz="1477">
                <a:latin typeface="Calibri" charset="0"/>
              </a:rPr>
              <a:t>B8 Methods of Solving Singular Systems of Ordinary Differential Equations</a:t>
            </a:r>
          </a:p>
          <a:p>
            <a:pPr>
              <a:lnSpc>
                <a:spcPct val="90000"/>
              </a:lnSpc>
            </a:pPr>
            <a:r>
              <a:rPr lang="en-US" sz="1477">
                <a:latin typeface="Calibri" charset="0"/>
              </a:rPr>
              <a:t>B9 Nonlinear Systems</a:t>
            </a:r>
          </a:p>
          <a:p>
            <a:pPr>
              <a:lnSpc>
                <a:spcPct val="90000"/>
              </a:lnSpc>
            </a:pPr>
            <a:r>
              <a:rPr lang="en-US" sz="1477">
                <a:latin typeface="Calibri" charset="0"/>
              </a:rPr>
              <a:t>B10 Ordinary Differential Equations</a:t>
            </a:r>
          </a:p>
          <a:p>
            <a:pPr>
              <a:lnSpc>
                <a:spcPct val="90000"/>
              </a:lnSpc>
            </a:pPr>
            <a:r>
              <a:rPr lang="en-US" sz="1477">
                <a:latin typeface="Calibri" charset="0"/>
              </a:rPr>
              <a:t>B11 Oscillation Theory for Neutral Differential Equations with Delay</a:t>
            </a:r>
          </a:p>
          <a:p>
            <a:pPr>
              <a:lnSpc>
                <a:spcPct val="90000"/>
              </a:lnSpc>
            </a:pPr>
            <a:r>
              <a:rPr lang="en-US" sz="1477">
                <a:latin typeface="Calibri" charset="0"/>
              </a:rPr>
              <a:t>B12 Oscillation Theory of Delay Differential Equations</a:t>
            </a:r>
          </a:p>
          <a:p>
            <a:pPr>
              <a:lnSpc>
                <a:spcPct val="90000"/>
              </a:lnSpc>
            </a:pPr>
            <a:r>
              <a:rPr lang="en-US" sz="1477">
                <a:latin typeface="Calibri" charset="0"/>
              </a:rPr>
              <a:t>B13 Pseudodifferential Operators and Nonlinear Partial Differential Equations</a:t>
            </a:r>
          </a:p>
          <a:p>
            <a:pPr>
              <a:lnSpc>
                <a:spcPct val="90000"/>
              </a:lnSpc>
            </a:pPr>
            <a:r>
              <a:rPr lang="en-US" sz="1477">
                <a:latin typeface="Calibri" charset="0"/>
              </a:rPr>
              <a:t>B14 Sinc Methods for Quadrature and Differential Equations</a:t>
            </a:r>
          </a:p>
          <a:p>
            <a:pPr>
              <a:lnSpc>
                <a:spcPct val="90000"/>
              </a:lnSpc>
            </a:pPr>
            <a:r>
              <a:rPr lang="en-US" sz="1477">
                <a:latin typeface="Calibri" charset="0"/>
              </a:rPr>
              <a:t>B15 Stability of Stochastic Differential Equations with Respect to Semi-Martingales</a:t>
            </a:r>
          </a:p>
          <a:p>
            <a:pPr>
              <a:lnSpc>
                <a:spcPct val="90000"/>
              </a:lnSpc>
            </a:pPr>
            <a:r>
              <a:rPr lang="en-US" sz="1477">
                <a:latin typeface="Calibri" charset="0"/>
              </a:rPr>
              <a:t>B16 The Boundary Integral Approach to Static and Dynamic Contact Problems</a:t>
            </a:r>
          </a:p>
          <a:p>
            <a:pPr>
              <a:lnSpc>
                <a:spcPct val="90000"/>
              </a:lnSpc>
            </a:pPr>
            <a:r>
              <a:rPr lang="en-US" sz="1477">
                <a:latin typeface="Calibri" charset="0"/>
              </a:rPr>
              <a:t>B17 The Double Mellin-Barnes Type Integrals and Their Applications to Convolution Theory</a:t>
            </a:r>
          </a:p>
        </p:txBody>
      </p:sp>
      <p:sp>
        <p:nvSpPr>
          <p:cNvPr id="58371" name="Footer Placeholder 3"/>
          <p:cNvSpPr>
            <a:spLocks noGrp="1"/>
          </p:cNvSpPr>
          <p:nvPr>
            <p:ph type="ftr"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215">
                <a:solidFill>
                  <a:schemeClr val="tx1"/>
                </a:solidFill>
                <a:latin typeface="Comic Sans MS" charset="0"/>
                <a:ea typeface="ＭＳ Ｐゴシック" charset="0"/>
                <a:cs typeface="ＭＳ Ｐゴシック" charset="0"/>
              </a:defRPr>
            </a:lvl1pPr>
            <a:lvl2pPr marL="685817" indent="-263776" eaLnBrk="0" hangingPunct="0">
              <a:defRPr sz="2215">
                <a:solidFill>
                  <a:schemeClr val="tx1"/>
                </a:solidFill>
                <a:latin typeface="Comic Sans MS" charset="0"/>
                <a:ea typeface="ＭＳ Ｐゴシック" charset="0"/>
              </a:defRPr>
            </a:lvl2pPr>
            <a:lvl3pPr marL="1055103" indent="-211021" eaLnBrk="0" hangingPunct="0">
              <a:defRPr sz="2215">
                <a:solidFill>
                  <a:schemeClr val="tx1"/>
                </a:solidFill>
                <a:latin typeface="Comic Sans MS" charset="0"/>
                <a:ea typeface="ＭＳ Ｐゴシック" charset="0"/>
              </a:defRPr>
            </a:lvl3pPr>
            <a:lvl4pPr marL="1477145" indent="-211021" eaLnBrk="0" hangingPunct="0">
              <a:defRPr sz="2215">
                <a:solidFill>
                  <a:schemeClr val="tx1"/>
                </a:solidFill>
                <a:latin typeface="Comic Sans MS" charset="0"/>
                <a:ea typeface="ＭＳ Ｐゴシック" charset="0"/>
              </a:defRPr>
            </a:lvl4pPr>
            <a:lvl5pPr marL="1899186" indent="-211021" eaLnBrk="0" hangingPunct="0">
              <a:defRPr sz="2215">
                <a:solidFill>
                  <a:schemeClr val="tx1"/>
                </a:solidFill>
                <a:latin typeface="Comic Sans MS" charset="0"/>
                <a:ea typeface="ＭＳ Ｐゴシック" charset="0"/>
              </a:defRPr>
            </a:lvl5pPr>
            <a:lvl6pPr marL="2321227" indent="-211021" eaLnBrk="0" fontAlgn="base" hangingPunct="0">
              <a:spcBef>
                <a:spcPct val="0"/>
              </a:spcBef>
              <a:spcAft>
                <a:spcPct val="0"/>
              </a:spcAft>
              <a:defRPr sz="2215">
                <a:solidFill>
                  <a:schemeClr val="tx1"/>
                </a:solidFill>
                <a:latin typeface="Comic Sans MS" charset="0"/>
                <a:ea typeface="ＭＳ Ｐゴシック" charset="0"/>
              </a:defRPr>
            </a:lvl6pPr>
            <a:lvl7pPr marL="2743269" indent="-211021" eaLnBrk="0" fontAlgn="base" hangingPunct="0">
              <a:spcBef>
                <a:spcPct val="0"/>
              </a:spcBef>
              <a:spcAft>
                <a:spcPct val="0"/>
              </a:spcAft>
              <a:defRPr sz="2215">
                <a:solidFill>
                  <a:schemeClr val="tx1"/>
                </a:solidFill>
                <a:latin typeface="Comic Sans MS" charset="0"/>
                <a:ea typeface="ＭＳ Ｐゴシック" charset="0"/>
              </a:defRPr>
            </a:lvl7pPr>
            <a:lvl8pPr marL="3165310" indent="-211021" eaLnBrk="0" fontAlgn="base" hangingPunct="0">
              <a:spcBef>
                <a:spcPct val="0"/>
              </a:spcBef>
              <a:spcAft>
                <a:spcPct val="0"/>
              </a:spcAft>
              <a:defRPr sz="2215">
                <a:solidFill>
                  <a:schemeClr val="tx1"/>
                </a:solidFill>
                <a:latin typeface="Comic Sans MS" charset="0"/>
                <a:ea typeface="ＭＳ Ｐゴシック" charset="0"/>
              </a:defRPr>
            </a:lvl8pPr>
            <a:lvl9pPr marL="3587351" indent="-211021" eaLnBrk="0" fontAlgn="base" hangingPunct="0">
              <a:spcBef>
                <a:spcPct val="0"/>
              </a:spcBef>
              <a:spcAft>
                <a:spcPct val="0"/>
              </a:spcAft>
              <a:defRPr sz="2215">
                <a:solidFill>
                  <a:schemeClr val="tx1"/>
                </a:solidFill>
                <a:latin typeface="Comic Sans MS" charset="0"/>
                <a:ea typeface="ＭＳ Ｐゴシック" charset="0"/>
              </a:defRPr>
            </a:lvl9pPr>
          </a:lstStyle>
          <a:p>
            <a:pPr eaLnBrk="1" hangingPunct="1"/>
            <a:r>
              <a:rPr lang="fr-CH" sz="831">
                <a:latin typeface="Verdana" charset="0"/>
              </a:rPr>
              <a:t>©2023, Karl Aberer, EPFL-IC, Laboratoire de systèmes d'informations répartis </a:t>
            </a:r>
            <a:endParaRPr lang="en-GB" sz="831">
              <a:latin typeface="Verdana" charset="0"/>
            </a:endParaRPr>
          </a:p>
        </p:txBody>
      </p:sp>
    </p:spTree>
    <p:extLst>
      <p:ext uri="{BB962C8B-B14F-4D97-AF65-F5344CB8AC3E}">
        <p14:creationId xmlns:p14="http://schemas.microsoft.com/office/powerpoint/2010/main" val="138215742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E068B-402E-9148-8B01-710E629955E2}"/>
              </a:ext>
            </a:extLst>
          </p:cNvPr>
          <p:cNvSpPr>
            <a:spLocks noGrp="1"/>
          </p:cNvSpPr>
          <p:nvPr>
            <p:ph type="title"/>
          </p:nvPr>
        </p:nvSpPr>
        <p:spPr/>
        <p:txBody>
          <a:bodyPr/>
          <a:lstStyle/>
          <a:p>
            <a:r>
              <a:rPr lang="en-US" dirty="0"/>
              <a:t>Example</a:t>
            </a:r>
          </a:p>
        </p:txBody>
      </p:sp>
      <p:sp>
        <p:nvSpPr>
          <p:cNvPr id="4" name="Footer Placeholder 3">
            <a:extLst>
              <a:ext uri="{FF2B5EF4-FFF2-40B4-BE49-F238E27FC236}">
                <a16:creationId xmlns:a16="http://schemas.microsoft.com/office/drawing/2014/main" id="{AD59B542-75CC-A948-9318-1E8DA009B8D3}"/>
              </a:ext>
            </a:extLst>
          </p:cNvPr>
          <p:cNvSpPr>
            <a:spLocks noGrp="1"/>
          </p:cNvSpPr>
          <p:nvPr>
            <p:ph type="ftr" sz="quarter" idx="10"/>
          </p:nvPr>
        </p:nvSpPr>
        <p:spPr/>
        <p:txBody>
          <a:bodyPr/>
          <a:lstStyle/>
          <a:p>
            <a:pPr>
              <a:defRPr/>
            </a:pPr>
            <a:r>
              <a:rPr lang="fr-CH"/>
              <a:t>©2023, Karl Aberer, EPFL-IC, Laboratoire de systèmes d'informations répartis </a:t>
            </a:r>
            <a:endParaRPr lang="en-GB"/>
          </a:p>
        </p:txBody>
      </p:sp>
      <p:graphicFrame>
        <p:nvGraphicFramePr>
          <p:cNvPr id="5" name="Table 4">
            <a:extLst>
              <a:ext uri="{FF2B5EF4-FFF2-40B4-BE49-F238E27FC236}">
                <a16:creationId xmlns:a16="http://schemas.microsoft.com/office/drawing/2014/main" id="{7B138CB5-09E5-1245-8C03-06B5F149ADF0}"/>
              </a:ext>
            </a:extLst>
          </p:cNvPr>
          <p:cNvGraphicFramePr>
            <a:graphicFrameLocks noGrp="1"/>
          </p:cNvGraphicFramePr>
          <p:nvPr/>
        </p:nvGraphicFramePr>
        <p:xfrm>
          <a:off x="1381492" y="2764311"/>
          <a:ext cx="1085346" cy="2073600"/>
        </p:xfrm>
        <a:graphic>
          <a:graphicData uri="http://schemas.openxmlformats.org/drawingml/2006/table">
            <a:tbl>
              <a:tblPr>
                <a:tableStyleId>{5C22544A-7EE6-4342-B048-85BDC9FD1C3A}</a:tableStyleId>
              </a:tblPr>
              <a:tblGrid>
                <a:gridCol w="542673">
                  <a:extLst>
                    <a:ext uri="{9D8B030D-6E8A-4147-A177-3AD203B41FA5}">
                      <a16:colId xmlns:a16="http://schemas.microsoft.com/office/drawing/2014/main" val="20000"/>
                    </a:ext>
                  </a:extLst>
                </a:gridCol>
                <a:gridCol w="542673">
                  <a:extLst>
                    <a:ext uri="{9D8B030D-6E8A-4147-A177-3AD203B41FA5}">
                      <a16:colId xmlns:a16="http://schemas.microsoft.com/office/drawing/2014/main" val="20001"/>
                    </a:ext>
                  </a:extLst>
                </a:gridCol>
              </a:tblGrid>
              <a:tr h="259200">
                <a:tc>
                  <a:txBody>
                    <a:bodyPr/>
                    <a:lstStyle/>
                    <a:p>
                      <a:r>
                        <a:rPr lang="en-US" sz="1100" dirty="0">
                          <a:latin typeface="Calibri"/>
                          <a:cs typeface="Calibri"/>
                        </a:rPr>
                        <a:t>d1</a:t>
                      </a:r>
                    </a:p>
                  </a:txBody>
                  <a:tcPr marL="42203" marR="42203" marT="42203" marB="42203"/>
                </a:tc>
                <a:tc>
                  <a:txBody>
                    <a:bodyPr/>
                    <a:lstStyle/>
                    <a:p>
                      <a:r>
                        <a:rPr lang="en-US" sz="1100" dirty="0">
                          <a:latin typeface="Calibri"/>
                          <a:cs typeface="Calibri"/>
                        </a:rPr>
                        <a:t>0.9</a:t>
                      </a:r>
                    </a:p>
                  </a:txBody>
                  <a:tcPr marL="42203" marR="42203" marT="42203" marB="42203"/>
                </a:tc>
                <a:extLst>
                  <a:ext uri="{0D108BD9-81ED-4DB2-BD59-A6C34878D82A}">
                    <a16:rowId xmlns:a16="http://schemas.microsoft.com/office/drawing/2014/main" val="10000"/>
                  </a:ext>
                </a:extLst>
              </a:tr>
              <a:tr h="259200">
                <a:tc>
                  <a:txBody>
                    <a:bodyPr/>
                    <a:lstStyle/>
                    <a:p>
                      <a:r>
                        <a:rPr lang="en-US" sz="1100" dirty="0">
                          <a:latin typeface="Calibri"/>
                          <a:cs typeface="Calibri"/>
                        </a:rPr>
                        <a:t>d4</a:t>
                      </a:r>
                    </a:p>
                  </a:txBody>
                  <a:tcPr marL="42203" marR="42203" marT="42203" marB="42203"/>
                </a:tc>
                <a:tc>
                  <a:txBody>
                    <a:bodyPr/>
                    <a:lstStyle/>
                    <a:p>
                      <a:r>
                        <a:rPr lang="en-US" sz="1100" dirty="0">
                          <a:latin typeface="Calibri"/>
                          <a:cs typeface="Calibri"/>
                        </a:rPr>
                        <a:t>0.82</a:t>
                      </a:r>
                    </a:p>
                  </a:txBody>
                  <a:tcPr marL="42203" marR="42203" marT="42203" marB="42203"/>
                </a:tc>
                <a:extLst>
                  <a:ext uri="{0D108BD9-81ED-4DB2-BD59-A6C34878D82A}">
                    <a16:rowId xmlns:a16="http://schemas.microsoft.com/office/drawing/2014/main" val="10001"/>
                  </a:ext>
                </a:extLst>
              </a:tr>
              <a:tr h="259200">
                <a:tc>
                  <a:txBody>
                    <a:bodyPr/>
                    <a:lstStyle/>
                    <a:p>
                      <a:r>
                        <a:rPr lang="en-US" sz="1100" dirty="0">
                          <a:latin typeface="Calibri"/>
                          <a:cs typeface="Calibri"/>
                        </a:rPr>
                        <a:t>d3</a:t>
                      </a:r>
                    </a:p>
                  </a:txBody>
                  <a:tcPr marL="42203" marR="42203" marT="42203" marB="42203"/>
                </a:tc>
                <a:tc>
                  <a:txBody>
                    <a:bodyPr/>
                    <a:lstStyle/>
                    <a:p>
                      <a:r>
                        <a:rPr lang="en-US" sz="1100" dirty="0">
                          <a:latin typeface="Calibri"/>
                          <a:cs typeface="Calibri"/>
                        </a:rPr>
                        <a:t>0.8</a:t>
                      </a:r>
                    </a:p>
                  </a:txBody>
                  <a:tcPr marL="42203" marR="42203" marT="42203" marB="42203"/>
                </a:tc>
                <a:extLst>
                  <a:ext uri="{0D108BD9-81ED-4DB2-BD59-A6C34878D82A}">
                    <a16:rowId xmlns:a16="http://schemas.microsoft.com/office/drawing/2014/main" val="10002"/>
                  </a:ext>
                </a:extLst>
              </a:tr>
              <a:tr h="259200">
                <a:tc>
                  <a:txBody>
                    <a:bodyPr/>
                    <a:lstStyle/>
                    <a:p>
                      <a:r>
                        <a:rPr lang="en-US" sz="1100" dirty="0">
                          <a:latin typeface="Calibri"/>
                          <a:cs typeface="Calibri"/>
                        </a:rPr>
                        <a:t>d5</a:t>
                      </a:r>
                    </a:p>
                  </a:txBody>
                  <a:tcPr marL="42203" marR="42203" marT="42203" marB="42203"/>
                </a:tc>
                <a:tc>
                  <a:txBody>
                    <a:bodyPr/>
                    <a:lstStyle/>
                    <a:p>
                      <a:r>
                        <a:rPr lang="en-US" sz="1100" dirty="0">
                          <a:latin typeface="Calibri"/>
                          <a:cs typeface="Calibri"/>
                        </a:rPr>
                        <a:t>0.65</a:t>
                      </a:r>
                    </a:p>
                  </a:txBody>
                  <a:tcPr marL="42203" marR="42203" marT="42203" marB="42203"/>
                </a:tc>
                <a:extLst>
                  <a:ext uri="{0D108BD9-81ED-4DB2-BD59-A6C34878D82A}">
                    <a16:rowId xmlns:a16="http://schemas.microsoft.com/office/drawing/2014/main" val="10003"/>
                  </a:ext>
                </a:extLst>
              </a:tr>
              <a:tr h="259200">
                <a:tc>
                  <a:txBody>
                    <a:bodyPr/>
                    <a:lstStyle/>
                    <a:p>
                      <a:r>
                        <a:rPr lang="en-US" sz="1100" dirty="0">
                          <a:latin typeface="Calibri"/>
                          <a:cs typeface="Calibri"/>
                        </a:rPr>
                        <a:t>…..</a:t>
                      </a:r>
                    </a:p>
                  </a:txBody>
                  <a:tcPr marL="42203" marR="42203" marT="42203" marB="42203"/>
                </a:tc>
                <a:tc>
                  <a:txBody>
                    <a:bodyPr/>
                    <a:lstStyle/>
                    <a:p>
                      <a:endParaRPr lang="en-US" sz="1100" dirty="0">
                        <a:latin typeface="Calibri"/>
                        <a:cs typeface="Calibri"/>
                      </a:endParaRPr>
                    </a:p>
                  </a:txBody>
                  <a:tcPr marL="42203" marR="42203" marT="42203" marB="42203"/>
                </a:tc>
                <a:extLst>
                  <a:ext uri="{0D108BD9-81ED-4DB2-BD59-A6C34878D82A}">
                    <a16:rowId xmlns:a16="http://schemas.microsoft.com/office/drawing/2014/main" val="10004"/>
                  </a:ext>
                </a:extLst>
              </a:tr>
              <a:tr h="259200">
                <a:tc>
                  <a:txBody>
                    <a:bodyPr/>
                    <a:lstStyle/>
                    <a:p>
                      <a:r>
                        <a:rPr lang="en-US" sz="1100" dirty="0">
                          <a:latin typeface="Calibri"/>
                          <a:cs typeface="Calibri"/>
                        </a:rPr>
                        <a:t>d6</a:t>
                      </a:r>
                    </a:p>
                  </a:txBody>
                  <a:tcPr marL="42203" marR="42203" marT="42203" marB="42203"/>
                </a:tc>
                <a:tc>
                  <a:txBody>
                    <a:bodyPr/>
                    <a:lstStyle/>
                    <a:p>
                      <a:r>
                        <a:rPr lang="en-US" sz="1100" dirty="0">
                          <a:latin typeface="Calibri"/>
                          <a:cs typeface="Calibri"/>
                        </a:rPr>
                        <a:t>0.51</a:t>
                      </a:r>
                    </a:p>
                  </a:txBody>
                  <a:tcPr marL="42203" marR="42203" marT="42203" marB="42203"/>
                </a:tc>
                <a:extLst>
                  <a:ext uri="{0D108BD9-81ED-4DB2-BD59-A6C34878D82A}">
                    <a16:rowId xmlns:a16="http://schemas.microsoft.com/office/drawing/2014/main" val="10005"/>
                  </a:ext>
                </a:extLst>
              </a:tr>
              <a:tr h="259200">
                <a:tc>
                  <a:txBody>
                    <a:bodyPr/>
                    <a:lstStyle/>
                    <a:p>
                      <a:r>
                        <a:rPr lang="en-US" sz="1100" dirty="0">
                          <a:latin typeface="Calibri"/>
                          <a:cs typeface="Calibri"/>
                        </a:rPr>
                        <a:t>d2</a:t>
                      </a:r>
                    </a:p>
                  </a:txBody>
                  <a:tcPr marL="42203" marR="42203" marT="42203" marB="42203"/>
                </a:tc>
                <a:tc>
                  <a:txBody>
                    <a:bodyPr/>
                    <a:lstStyle/>
                    <a:p>
                      <a:r>
                        <a:rPr lang="en-US" sz="1100" dirty="0">
                          <a:latin typeface="Calibri"/>
                          <a:cs typeface="Calibri"/>
                        </a:rPr>
                        <a:t>0.1</a:t>
                      </a:r>
                    </a:p>
                  </a:txBody>
                  <a:tcPr marL="42203" marR="42203" marT="42203" marB="42203"/>
                </a:tc>
                <a:extLst>
                  <a:ext uri="{0D108BD9-81ED-4DB2-BD59-A6C34878D82A}">
                    <a16:rowId xmlns:a16="http://schemas.microsoft.com/office/drawing/2014/main" val="10006"/>
                  </a:ext>
                </a:extLst>
              </a:tr>
              <a:tr h="259200">
                <a:tc>
                  <a:txBody>
                    <a:bodyPr/>
                    <a:lstStyle/>
                    <a:p>
                      <a:r>
                        <a:rPr lang="en-US" sz="1100" dirty="0">
                          <a:latin typeface="Calibri"/>
                          <a:cs typeface="Calibri"/>
                        </a:rPr>
                        <a:t>d7</a:t>
                      </a:r>
                    </a:p>
                  </a:txBody>
                  <a:tcPr marL="42203" marR="42203" marT="42203" marB="42203"/>
                </a:tc>
                <a:tc>
                  <a:txBody>
                    <a:bodyPr/>
                    <a:lstStyle/>
                    <a:p>
                      <a:r>
                        <a:rPr lang="en-US" sz="1100" dirty="0">
                          <a:latin typeface="Calibri"/>
                          <a:cs typeface="Calibri"/>
                        </a:rPr>
                        <a:t>0.0</a:t>
                      </a:r>
                    </a:p>
                  </a:txBody>
                  <a:tcPr marL="42203" marR="42203" marT="42203" marB="42203"/>
                </a:tc>
                <a:extLst>
                  <a:ext uri="{0D108BD9-81ED-4DB2-BD59-A6C34878D82A}">
                    <a16:rowId xmlns:a16="http://schemas.microsoft.com/office/drawing/2014/main" val="10007"/>
                  </a:ext>
                </a:extLst>
              </a:tr>
            </a:tbl>
          </a:graphicData>
        </a:graphic>
      </p:graphicFrame>
      <p:graphicFrame>
        <p:nvGraphicFramePr>
          <p:cNvPr id="6" name="Table 5">
            <a:extLst>
              <a:ext uri="{FF2B5EF4-FFF2-40B4-BE49-F238E27FC236}">
                <a16:creationId xmlns:a16="http://schemas.microsoft.com/office/drawing/2014/main" id="{73515FFF-674A-5742-AB13-E670A47EAB16}"/>
              </a:ext>
            </a:extLst>
          </p:cNvPr>
          <p:cNvGraphicFramePr>
            <a:graphicFrameLocks noGrp="1"/>
          </p:cNvGraphicFramePr>
          <p:nvPr/>
        </p:nvGraphicFramePr>
        <p:xfrm>
          <a:off x="2777339" y="2764311"/>
          <a:ext cx="1085346" cy="2073600"/>
        </p:xfrm>
        <a:graphic>
          <a:graphicData uri="http://schemas.openxmlformats.org/drawingml/2006/table">
            <a:tbl>
              <a:tblPr>
                <a:tableStyleId>{5C22544A-7EE6-4342-B048-85BDC9FD1C3A}</a:tableStyleId>
              </a:tblPr>
              <a:tblGrid>
                <a:gridCol w="542673">
                  <a:extLst>
                    <a:ext uri="{9D8B030D-6E8A-4147-A177-3AD203B41FA5}">
                      <a16:colId xmlns:a16="http://schemas.microsoft.com/office/drawing/2014/main" val="20000"/>
                    </a:ext>
                  </a:extLst>
                </a:gridCol>
                <a:gridCol w="542673">
                  <a:extLst>
                    <a:ext uri="{9D8B030D-6E8A-4147-A177-3AD203B41FA5}">
                      <a16:colId xmlns:a16="http://schemas.microsoft.com/office/drawing/2014/main" val="20001"/>
                    </a:ext>
                  </a:extLst>
                </a:gridCol>
              </a:tblGrid>
              <a:tr h="259200">
                <a:tc>
                  <a:txBody>
                    <a:bodyPr/>
                    <a:lstStyle/>
                    <a:p>
                      <a:r>
                        <a:rPr lang="en-US" sz="1100" dirty="0">
                          <a:latin typeface="Calibri"/>
                          <a:cs typeface="Calibri"/>
                        </a:rPr>
                        <a:t>d6</a:t>
                      </a:r>
                    </a:p>
                  </a:txBody>
                  <a:tcPr marL="42203" marR="42203" marT="42203" marB="42203"/>
                </a:tc>
                <a:tc>
                  <a:txBody>
                    <a:bodyPr/>
                    <a:lstStyle/>
                    <a:p>
                      <a:r>
                        <a:rPr lang="en-US" sz="1100" dirty="0">
                          <a:latin typeface="Calibri"/>
                          <a:cs typeface="Calibri"/>
                        </a:rPr>
                        <a:t>0.81</a:t>
                      </a:r>
                    </a:p>
                  </a:txBody>
                  <a:tcPr marL="42203" marR="42203" marT="42203" marB="42203"/>
                </a:tc>
                <a:extLst>
                  <a:ext uri="{0D108BD9-81ED-4DB2-BD59-A6C34878D82A}">
                    <a16:rowId xmlns:a16="http://schemas.microsoft.com/office/drawing/2014/main" val="10000"/>
                  </a:ext>
                </a:extLst>
              </a:tr>
              <a:tr h="259200">
                <a:tc>
                  <a:txBody>
                    <a:bodyPr/>
                    <a:lstStyle/>
                    <a:p>
                      <a:r>
                        <a:rPr lang="en-US" sz="1100" dirty="0">
                          <a:latin typeface="Calibri"/>
                          <a:cs typeface="Calibri"/>
                        </a:rPr>
                        <a:t>d2</a:t>
                      </a:r>
                    </a:p>
                  </a:txBody>
                  <a:tcPr marL="42203" marR="42203" marT="42203" marB="42203"/>
                </a:tc>
                <a:tc>
                  <a:txBody>
                    <a:bodyPr/>
                    <a:lstStyle/>
                    <a:p>
                      <a:r>
                        <a:rPr lang="en-US" sz="1100" dirty="0">
                          <a:latin typeface="Calibri"/>
                          <a:cs typeface="Calibri"/>
                        </a:rPr>
                        <a:t>0.7</a:t>
                      </a:r>
                    </a:p>
                  </a:txBody>
                  <a:tcPr marL="42203" marR="42203" marT="42203" marB="42203"/>
                </a:tc>
                <a:extLst>
                  <a:ext uri="{0D108BD9-81ED-4DB2-BD59-A6C34878D82A}">
                    <a16:rowId xmlns:a16="http://schemas.microsoft.com/office/drawing/2014/main" val="10001"/>
                  </a:ext>
                </a:extLst>
              </a:tr>
              <a:tr h="259200">
                <a:tc>
                  <a:txBody>
                    <a:bodyPr/>
                    <a:lstStyle/>
                    <a:p>
                      <a:r>
                        <a:rPr lang="en-US" sz="1100" dirty="0">
                          <a:latin typeface="Calibri"/>
                          <a:cs typeface="Calibri"/>
                        </a:rPr>
                        <a:t>d5</a:t>
                      </a:r>
                    </a:p>
                  </a:txBody>
                  <a:tcPr marL="42203" marR="42203" marT="42203" marB="42203"/>
                </a:tc>
                <a:tc>
                  <a:txBody>
                    <a:bodyPr/>
                    <a:lstStyle/>
                    <a:p>
                      <a:r>
                        <a:rPr lang="en-US" sz="1100" dirty="0">
                          <a:latin typeface="Calibri"/>
                          <a:cs typeface="Calibri"/>
                        </a:rPr>
                        <a:t>0.66</a:t>
                      </a:r>
                    </a:p>
                  </a:txBody>
                  <a:tcPr marL="42203" marR="42203" marT="42203" marB="42203"/>
                </a:tc>
                <a:extLst>
                  <a:ext uri="{0D108BD9-81ED-4DB2-BD59-A6C34878D82A}">
                    <a16:rowId xmlns:a16="http://schemas.microsoft.com/office/drawing/2014/main" val="10002"/>
                  </a:ext>
                </a:extLst>
              </a:tr>
              <a:tr h="259200">
                <a:tc>
                  <a:txBody>
                    <a:bodyPr/>
                    <a:lstStyle/>
                    <a:p>
                      <a:r>
                        <a:rPr lang="en-US" sz="1100" dirty="0">
                          <a:latin typeface="Calibri"/>
                          <a:cs typeface="Calibri"/>
                        </a:rPr>
                        <a:t>d1</a:t>
                      </a:r>
                    </a:p>
                  </a:txBody>
                  <a:tcPr marL="42203" marR="42203" marT="42203" marB="42203"/>
                </a:tc>
                <a:tc>
                  <a:txBody>
                    <a:bodyPr/>
                    <a:lstStyle/>
                    <a:p>
                      <a:r>
                        <a:rPr lang="en-US" sz="1100" dirty="0">
                          <a:latin typeface="Calibri"/>
                          <a:cs typeface="Calibri"/>
                        </a:rPr>
                        <a:t>0.45</a:t>
                      </a:r>
                    </a:p>
                  </a:txBody>
                  <a:tcPr marL="42203" marR="42203" marT="42203" marB="42203"/>
                </a:tc>
                <a:extLst>
                  <a:ext uri="{0D108BD9-81ED-4DB2-BD59-A6C34878D82A}">
                    <a16:rowId xmlns:a16="http://schemas.microsoft.com/office/drawing/2014/main" val="10003"/>
                  </a:ext>
                </a:extLst>
              </a:tr>
              <a:tr h="259200">
                <a:tc>
                  <a:txBody>
                    <a:bodyPr/>
                    <a:lstStyle/>
                    <a:p>
                      <a:r>
                        <a:rPr lang="en-US" sz="1100" dirty="0">
                          <a:latin typeface="Calibri"/>
                          <a:cs typeface="Calibri"/>
                        </a:rPr>
                        <a:t>…..</a:t>
                      </a:r>
                    </a:p>
                  </a:txBody>
                  <a:tcPr marL="42203" marR="42203" marT="42203" marB="42203"/>
                </a:tc>
                <a:tc>
                  <a:txBody>
                    <a:bodyPr/>
                    <a:lstStyle/>
                    <a:p>
                      <a:endParaRPr lang="en-US" sz="1100" dirty="0">
                        <a:latin typeface="Calibri"/>
                        <a:cs typeface="Calibri"/>
                      </a:endParaRPr>
                    </a:p>
                  </a:txBody>
                  <a:tcPr marL="42203" marR="42203" marT="42203" marB="42203"/>
                </a:tc>
                <a:extLst>
                  <a:ext uri="{0D108BD9-81ED-4DB2-BD59-A6C34878D82A}">
                    <a16:rowId xmlns:a16="http://schemas.microsoft.com/office/drawing/2014/main" val="10004"/>
                  </a:ext>
                </a:extLst>
              </a:tr>
              <a:tr h="259200">
                <a:tc>
                  <a:txBody>
                    <a:bodyPr/>
                    <a:lstStyle/>
                    <a:p>
                      <a:r>
                        <a:rPr lang="en-US" sz="1100" dirty="0">
                          <a:latin typeface="Calibri"/>
                          <a:cs typeface="Calibri"/>
                        </a:rPr>
                        <a:t>d3</a:t>
                      </a:r>
                    </a:p>
                  </a:txBody>
                  <a:tcPr marL="42203" marR="42203" marT="42203" marB="42203"/>
                </a:tc>
                <a:tc>
                  <a:txBody>
                    <a:bodyPr/>
                    <a:lstStyle/>
                    <a:p>
                      <a:r>
                        <a:rPr lang="en-US" sz="1100" dirty="0">
                          <a:latin typeface="Calibri"/>
                          <a:cs typeface="Calibri"/>
                        </a:rPr>
                        <a:t>0.33</a:t>
                      </a:r>
                    </a:p>
                  </a:txBody>
                  <a:tcPr marL="42203" marR="42203" marT="42203" marB="42203"/>
                </a:tc>
                <a:extLst>
                  <a:ext uri="{0D108BD9-81ED-4DB2-BD59-A6C34878D82A}">
                    <a16:rowId xmlns:a16="http://schemas.microsoft.com/office/drawing/2014/main" val="10005"/>
                  </a:ext>
                </a:extLst>
              </a:tr>
              <a:tr h="259200">
                <a:tc>
                  <a:txBody>
                    <a:bodyPr/>
                    <a:lstStyle/>
                    <a:p>
                      <a:r>
                        <a:rPr lang="en-US" sz="1100" dirty="0">
                          <a:latin typeface="Calibri"/>
                          <a:cs typeface="Calibri"/>
                        </a:rPr>
                        <a:t>d7</a:t>
                      </a:r>
                    </a:p>
                  </a:txBody>
                  <a:tcPr marL="42203" marR="42203" marT="42203" marB="42203"/>
                </a:tc>
                <a:tc>
                  <a:txBody>
                    <a:bodyPr/>
                    <a:lstStyle/>
                    <a:p>
                      <a:r>
                        <a:rPr lang="en-US" sz="1100" dirty="0">
                          <a:latin typeface="Calibri"/>
                          <a:cs typeface="Calibri"/>
                        </a:rPr>
                        <a:t>0.15</a:t>
                      </a:r>
                    </a:p>
                  </a:txBody>
                  <a:tcPr marL="42203" marR="42203" marT="42203" marB="42203"/>
                </a:tc>
                <a:extLst>
                  <a:ext uri="{0D108BD9-81ED-4DB2-BD59-A6C34878D82A}">
                    <a16:rowId xmlns:a16="http://schemas.microsoft.com/office/drawing/2014/main" val="10006"/>
                  </a:ext>
                </a:extLst>
              </a:tr>
              <a:tr h="259200">
                <a:tc>
                  <a:txBody>
                    <a:bodyPr/>
                    <a:lstStyle/>
                    <a:p>
                      <a:r>
                        <a:rPr lang="en-US" sz="1100" dirty="0">
                          <a:latin typeface="Calibri"/>
                          <a:cs typeface="Calibri"/>
                        </a:rPr>
                        <a:t>d4</a:t>
                      </a:r>
                    </a:p>
                  </a:txBody>
                  <a:tcPr marL="42203" marR="42203" marT="42203" marB="42203"/>
                </a:tc>
                <a:tc>
                  <a:txBody>
                    <a:bodyPr/>
                    <a:lstStyle/>
                    <a:p>
                      <a:r>
                        <a:rPr lang="en-US" sz="1100" dirty="0">
                          <a:latin typeface="Calibri"/>
                          <a:cs typeface="Calibri"/>
                        </a:rPr>
                        <a:t>0.0</a:t>
                      </a:r>
                    </a:p>
                  </a:txBody>
                  <a:tcPr marL="42203" marR="42203" marT="42203" marB="42203"/>
                </a:tc>
                <a:extLst>
                  <a:ext uri="{0D108BD9-81ED-4DB2-BD59-A6C34878D82A}">
                    <a16:rowId xmlns:a16="http://schemas.microsoft.com/office/drawing/2014/main" val="10007"/>
                  </a:ext>
                </a:extLst>
              </a:tr>
            </a:tbl>
          </a:graphicData>
        </a:graphic>
      </p:graphicFrame>
      <p:graphicFrame>
        <p:nvGraphicFramePr>
          <p:cNvPr id="7" name="Table 6">
            <a:extLst>
              <a:ext uri="{FF2B5EF4-FFF2-40B4-BE49-F238E27FC236}">
                <a16:creationId xmlns:a16="http://schemas.microsoft.com/office/drawing/2014/main" id="{E3650EBA-413A-8E48-AEF4-EC9716668C2D}"/>
              </a:ext>
            </a:extLst>
          </p:cNvPr>
          <p:cNvGraphicFramePr>
            <a:graphicFrameLocks noGrp="1"/>
          </p:cNvGraphicFramePr>
          <p:nvPr/>
        </p:nvGraphicFramePr>
        <p:xfrm>
          <a:off x="6597070" y="2755198"/>
          <a:ext cx="1861128" cy="506436"/>
        </p:xfrm>
        <a:graphic>
          <a:graphicData uri="http://schemas.openxmlformats.org/drawingml/2006/table">
            <a:tbl>
              <a:tblPr>
                <a:tableStyleId>{5C22544A-7EE6-4342-B048-85BDC9FD1C3A}</a:tableStyleId>
              </a:tblPr>
              <a:tblGrid>
                <a:gridCol w="465282">
                  <a:extLst>
                    <a:ext uri="{9D8B030D-6E8A-4147-A177-3AD203B41FA5}">
                      <a16:colId xmlns:a16="http://schemas.microsoft.com/office/drawing/2014/main" val="20000"/>
                    </a:ext>
                  </a:extLst>
                </a:gridCol>
                <a:gridCol w="465282">
                  <a:extLst>
                    <a:ext uri="{9D8B030D-6E8A-4147-A177-3AD203B41FA5}">
                      <a16:colId xmlns:a16="http://schemas.microsoft.com/office/drawing/2014/main" val="20001"/>
                    </a:ext>
                  </a:extLst>
                </a:gridCol>
                <a:gridCol w="465282">
                  <a:extLst>
                    <a:ext uri="{9D8B030D-6E8A-4147-A177-3AD203B41FA5}">
                      <a16:colId xmlns:a16="http://schemas.microsoft.com/office/drawing/2014/main" val="20002"/>
                    </a:ext>
                  </a:extLst>
                </a:gridCol>
                <a:gridCol w="465282">
                  <a:extLst>
                    <a:ext uri="{9D8B030D-6E8A-4147-A177-3AD203B41FA5}">
                      <a16:colId xmlns:a16="http://schemas.microsoft.com/office/drawing/2014/main" val="20003"/>
                    </a:ext>
                  </a:extLst>
                </a:gridCol>
              </a:tblGrid>
              <a:tr h="253218">
                <a:tc>
                  <a:txBody>
                    <a:bodyPr/>
                    <a:lstStyle/>
                    <a:p>
                      <a:r>
                        <a:rPr lang="en-US" sz="1100" dirty="0">
                          <a:latin typeface="Calibri"/>
                          <a:cs typeface="Calibri"/>
                        </a:rPr>
                        <a:t>d1</a:t>
                      </a:r>
                    </a:p>
                  </a:txBody>
                  <a:tcPr marL="84406" marR="84406" marT="42203" marB="42203"/>
                </a:tc>
                <a:tc>
                  <a:txBody>
                    <a:bodyPr/>
                    <a:lstStyle/>
                    <a:p>
                      <a:r>
                        <a:rPr lang="en-US" sz="1100" dirty="0">
                          <a:latin typeface="Calibri"/>
                          <a:cs typeface="Calibri"/>
                        </a:rPr>
                        <a:t>0.9</a:t>
                      </a:r>
                    </a:p>
                  </a:txBody>
                  <a:tcPr marL="84406" marR="84406" marT="42203" marB="42203"/>
                </a:tc>
                <a:tc>
                  <a:txBody>
                    <a:bodyPr/>
                    <a:lstStyle/>
                    <a:p>
                      <a:r>
                        <a:rPr lang="en-US" sz="1100" dirty="0">
                          <a:latin typeface="Calibri"/>
                          <a:cs typeface="Calibri"/>
                        </a:rPr>
                        <a:t>0.45</a:t>
                      </a:r>
                    </a:p>
                  </a:txBody>
                  <a:tcPr marL="84406" marR="84406" marT="42203" marB="42203"/>
                </a:tc>
                <a:tc>
                  <a:txBody>
                    <a:bodyPr/>
                    <a:lstStyle/>
                    <a:p>
                      <a:endParaRPr lang="en-US" sz="1100" dirty="0"/>
                    </a:p>
                  </a:txBody>
                  <a:tcPr marL="84406" marR="84406" marT="42203" marB="42203"/>
                </a:tc>
                <a:extLst>
                  <a:ext uri="{0D108BD9-81ED-4DB2-BD59-A6C34878D82A}">
                    <a16:rowId xmlns:a16="http://schemas.microsoft.com/office/drawing/2014/main" val="10000"/>
                  </a:ext>
                </a:extLst>
              </a:tr>
              <a:tr h="253218">
                <a:tc>
                  <a:txBody>
                    <a:bodyPr/>
                    <a:lstStyle/>
                    <a:p>
                      <a:r>
                        <a:rPr lang="en-US" sz="1100" dirty="0">
                          <a:latin typeface="Calibri"/>
                          <a:cs typeface="Calibri"/>
                        </a:rPr>
                        <a:t>d6</a:t>
                      </a:r>
                    </a:p>
                  </a:txBody>
                  <a:tcPr marL="84406" marR="84406" marT="42203" marB="42203"/>
                </a:tc>
                <a:tc>
                  <a:txBody>
                    <a:bodyPr/>
                    <a:lstStyle/>
                    <a:p>
                      <a:endParaRPr lang="en-US" sz="1100" dirty="0">
                        <a:latin typeface="Calibri"/>
                        <a:cs typeface="Calibri"/>
                      </a:endParaRPr>
                    </a:p>
                  </a:txBody>
                  <a:tcPr marL="84406" marR="84406" marT="42203" marB="42203"/>
                </a:tc>
                <a:tc>
                  <a:txBody>
                    <a:bodyPr/>
                    <a:lstStyle/>
                    <a:p>
                      <a:r>
                        <a:rPr lang="en-US" sz="1100" dirty="0">
                          <a:latin typeface="Calibri"/>
                          <a:cs typeface="Calibri"/>
                        </a:rPr>
                        <a:t>0.81</a:t>
                      </a:r>
                    </a:p>
                  </a:txBody>
                  <a:tcPr marL="84406" marR="84406" marT="42203" marB="42203"/>
                </a:tc>
                <a:tc>
                  <a:txBody>
                    <a:bodyPr/>
                    <a:lstStyle/>
                    <a:p>
                      <a:r>
                        <a:rPr lang="en-US" sz="1100" dirty="0">
                          <a:latin typeface="Calibri"/>
                          <a:cs typeface="Calibri"/>
                        </a:rPr>
                        <a:t>0.81</a:t>
                      </a:r>
                    </a:p>
                  </a:txBody>
                  <a:tcPr marL="84406" marR="84406" marT="42203" marB="42203"/>
                </a:tc>
                <a:extLst>
                  <a:ext uri="{0D108BD9-81ED-4DB2-BD59-A6C34878D82A}">
                    <a16:rowId xmlns:a16="http://schemas.microsoft.com/office/drawing/2014/main" val="10001"/>
                  </a:ext>
                </a:extLst>
              </a:tr>
            </a:tbl>
          </a:graphicData>
        </a:graphic>
      </p:graphicFrame>
      <p:sp>
        <p:nvSpPr>
          <p:cNvPr id="8" name="Rectangle 7">
            <a:extLst>
              <a:ext uri="{FF2B5EF4-FFF2-40B4-BE49-F238E27FC236}">
                <a16:creationId xmlns:a16="http://schemas.microsoft.com/office/drawing/2014/main" id="{E8DA9DC5-EE0D-3E49-BA53-92FB54E5F08D}"/>
              </a:ext>
            </a:extLst>
          </p:cNvPr>
          <p:cNvSpPr/>
          <p:nvPr/>
        </p:nvSpPr>
        <p:spPr bwMode="auto">
          <a:xfrm>
            <a:off x="1368020" y="3261197"/>
            <a:ext cx="1063503" cy="284067"/>
          </a:xfrm>
          <a:prstGeom prst="rect">
            <a:avLst/>
          </a:prstGeom>
          <a:noFill/>
          <a:ln w="9525" cap="flat" cmpd="sng" algn="ctr">
            <a:solidFill>
              <a:schemeClr val="tx1"/>
            </a:solid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spAutoFit/>
          </a:bodyPr>
          <a:lstStyle/>
          <a:p>
            <a:pPr algn="ctr"/>
            <a:endParaRPr lang="en-US" sz="1292">
              <a:latin typeface="Calibri"/>
              <a:cs typeface="Calibri"/>
            </a:endParaRPr>
          </a:p>
        </p:txBody>
      </p:sp>
      <p:sp>
        <p:nvSpPr>
          <p:cNvPr id="9" name="Rectangle 8">
            <a:extLst>
              <a:ext uri="{FF2B5EF4-FFF2-40B4-BE49-F238E27FC236}">
                <a16:creationId xmlns:a16="http://schemas.microsoft.com/office/drawing/2014/main" id="{34FD3F81-F7E3-1346-A120-9EB11CC96C40}"/>
              </a:ext>
            </a:extLst>
          </p:cNvPr>
          <p:cNvSpPr/>
          <p:nvPr/>
        </p:nvSpPr>
        <p:spPr bwMode="auto">
          <a:xfrm>
            <a:off x="2747506" y="3261197"/>
            <a:ext cx="1063503" cy="284067"/>
          </a:xfrm>
          <a:prstGeom prst="rect">
            <a:avLst/>
          </a:prstGeom>
          <a:noFill/>
          <a:ln w="9525" cap="flat" cmpd="sng" algn="ctr">
            <a:solidFill>
              <a:schemeClr val="tx1"/>
            </a:solid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spAutoFit/>
          </a:bodyPr>
          <a:lstStyle/>
          <a:p>
            <a:pPr algn="ctr"/>
            <a:endParaRPr lang="en-US" sz="1292">
              <a:latin typeface="Calibri"/>
              <a:cs typeface="Calibri"/>
            </a:endParaRPr>
          </a:p>
        </p:txBody>
      </p:sp>
      <p:sp>
        <p:nvSpPr>
          <p:cNvPr id="14" name="Rectangle 13">
            <a:extLst>
              <a:ext uri="{FF2B5EF4-FFF2-40B4-BE49-F238E27FC236}">
                <a16:creationId xmlns:a16="http://schemas.microsoft.com/office/drawing/2014/main" id="{A6078A6E-D2D1-FA49-8435-19C0E710DD4C}"/>
              </a:ext>
            </a:extLst>
          </p:cNvPr>
          <p:cNvSpPr/>
          <p:nvPr/>
        </p:nvSpPr>
        <p:spPr>
          <a:xfrm>
            <a:off x="8051359" y="2755200"/>
            <a:ext cx="439544" cy="262829"/>
          </a:xfrm>
          <a:prstGeom prst="rect">
            <a:avLst/>
          </a:prstGeom>
        </p:spPr>
        <p:txBody>
          <a:bodyPr wrap="none">
            <a:spAutoFit/>
          </a:bodyPr>
          <a:lstStyle/>
          <a:p>
            <a:pPr fontAlgn="auto">
              <a:spcBef>
                <a:spcPts val="0"/>
              </a:spcBef>
              <a:spcAft>
                <a:spcPts val="0"/>
              </a:spcAft>
            </a:pPr>
            <a:r>
              <a:rPr lang="en-US" sz="1108" b="1" dirty="0">
                <a:solidFill>
                  <a:srgbClr val="000000"/>
                </a:solidFill>
                <a:latin typeface="Calibri"/>
                <a:cs typeface="Calibri"/>
              </a:rPr>
              <a:t>1.35</a:t>
            </a:r>
          </a:p>
        </p:txBody>
      </p:sp>
      <p:graphicFrame>
        <p:nvGraphicFramePr>
          <p:cNvPr id="19" name="Table 18">
            <a:extLst>
              <a:ext uri="{FF2B5EF4-FFF2-40B4-BE49-F238E27FC236}">
                <a16:creationId xmlns:a16="http://schemas.microsoft.com/office/drawing/2014/main" id="{D5C02AC0-4CF1-2B4B-A714-86537E97751E}"/>
              </a:ext>
            </a:extLst>
          </p:cNvPr>
          <p:cNvGraphicFramePr>
            <a:graphicFrameLocks noGrp="1"/>
          </p:cNvGraphicFramePr>
          <p:nvPr/>
        </p:nvGraphicFramePr>
        <p:xfrm>
          <a:off x="6597070" y="3021074"/>
          <a:ext cx="1861128" cy="253218"/>
        </p:xfrm>
        <a:graphic>
          <a:graphicData uri="http://schemas.openxmlformats.org/drawingml/2006/table">
            <a:tbl>
              <a:tblPr>
                <a:tableStyleId>{5C22544A-7EE6-4342-B048-85BDC9FD1C3A}</a:tableStyleId>
              </a:tblPr>
              <a:tblGrid>
                <a:gridCol w="465282">
                  <a:extLst>
                    <a:ext uri="{9D8B030D-6E8A-4147-A177-3AD203B41FA5}">
                      <a16:colId xmlns:a16="http://schemas.microsoft.com/office/drawing/2014/main" val="20000"/>
                    </a:ext>
                  </a:extLst>
                </a:gridCol>
                <a:gridCol w="465282">
                  <a:extLst>
                    <a:ext uri="{9D8B030D-6E8A-4147-A177-3AD203B41FA5}">
                      <a16:colId xmlns:a16="http://schemas.microsoft.com/office/drawing/2014/main" val="20001"/>
                    </a:ext>
                  </a:extLst>
                </a:gridCol>
                <a:gridCol w="465282">
                  <a:extLst>
                    <a:ext uri="{9D8B030D-6E8A-4147-A177-3AD203B41FA5}">
                      <a16:colId xmlns:a16="http://schemas.microsoft.com/office/drawing/2014/main" val="20002"/>
                    </a:ext>
                  </a:extLst>
                </a:gridCol>
                <a:gridCol w="465282">
                  <a:extLst>
                    <a:ext uri="{9D8B030D-6E8A-4147-A177-3AD203B41FA5}">
                      <a16:colId xmlns:a16="http://schemas.microsoft.com/office/drawing/2014/main" val="20003"/>
                    </a:ext>
                  </a:extLst>
                </a:gridCol>
              </a:tblGrid>
              <a:tr h="253218">
                <a:tc>
                  <a:txBody>
                    <a:bodyPr/>
                    <a:lstStyle/>
                    <a:p>
                      <a:pPr marL="0" algn="l" defTabSz="914400" rtl="0" eaLnBrk="1" latinLnBrk="0" hangingPunct="1"/>
                      <a:r>
                        <a:rPr lang="en-US" sz="1100" kern="1200" dirty="0">
                          <a:solidFill>
                            <a:schemeClr val="dk1"/>
                          </a:solidFill>
                          <a:latin typeface="Calibri"/>
                          <a:ea typeface="+mn-ea"/>
                          <a:cs typeface="Calibri"/>
                        </a:rPr>
                        <a:t>d6</a:t>
                      </a:r>
                    </a:p>
                  </a:txBody>
                  <a:tcPr marL="84406" marR="84406" marT="42203" marB="42203"/>
                </a:tc>
                <a:tc>
                  <a:txBody>
                    <a:bodyPr/>
                    <a:lstStyle/>
                    <a:p>
                      <a:pPr marL="0" algn="l" defTabSz="914400" rtl="0" eaLnBrk="1" latinLnBrk="0" hangingPunct="1"/>
                      <a:r>
                        <a:rPr lang="en-US" sz="1100" kern="1200" dirty="0">
                          <a:solidFill>
                            <a:schemeClr val="dk1"/>
                          </a:solidFill>
                          <a:latin typeface="Calibri"/>
                          <a:ea typeface="+mn-ea"/>
                          <a:cs typeface="Calibri"/>
                        </a:rPr>
                        <a:t>0.81</a:t>
                      </a:r>
                    </a:p>
                  </a:txBody>
                  <a:tcPr marL="84406" marR="84406" marT="42203" marB="42203"/>
                </a:tc>
                <a:tc>
                  <a:txBody>
                    <a:bodyPr/>
                    <a:lstStyle/>
                    <a:p>
                      <a:pPr marL="0" algn="l" defTabSz="914400" rtl="0" eaLnBrk="1" latinLnBrk="0" hangingPunct="1"/>
                      <a:r>
                        <a:rPr lang="en-US" sz="1100" kern="1200" dirty="0">
                          <a:solidFill>
                            <a:schemeClr val="dk1"/>
                          </a:solidFill>
                          <a:latin typeface="Calibri"/>
                          <a:ea typeface="+mn-ea"/>
                          <a:cs typeface="Calibri"/>
                        </a:rPr>
                        <a:t>0.51</a:t>
                      </a:r>
                    </a:p>
                  </a:txBody>
                  <a:tcPr marL="84406" marR="84406" marT="42203" marB="42203"/>
                </a:tc>
                <a:tc>
                  <a:txBody>
                    <a:bodyPr/>
                    <a:lstStyle/>
                    <a:p>
                      <a:pPr marL="0" algn="l" defTabSz="914400" rtl="0" eaLnBrk="1" latinLnBrk="0" hangingPunct="1"/>
                      <a:r>
                        <a:rPr lang="en-US" sz="1100" b="1" kern="1200" dirty="0">
                          <a:solidFill>
                            <a:schemeClr val="dk1"/>
                          </a:solidFill>
                          <a:latin typeface="Calibri"/>
                          <a:ea typeface="+mn-ea"/>
                          <a:cs typeface="Calibri"/>
                        </a:rPr>
                        <a:t>1.32</a:t>
                      </a:r>
                    </a:p>
                  </a:txBody>
                  <a:tcPr marL="84406" marR="84406" marT="42203" marB="42203"/>
                </a:tc>
                <a:extLst>
                  <a:ext uri="{0D108BD9-81ED-4DB2-BD59-A6C34878D82A}">
                    <a16:rowId xmlns:a16="http://schemas.microsoft.com/office/drawing/2014/main" val="10000"/>
                  </a:ext>
                </a:extLst>
              </a:tr>
            </a:tbl>
          </a:graphicData>
        </a:graphic>
      </p:graphicFrame>
      <p:sp>
        <p:nvSpPr>
          <p:cNvPr id="21" name="TextBox 20">
            <a:extLst>
              <a:ext uri="{FF2B5EF4-FFF2-40B4-BE49-F238E27FC236}">
                <a16:creationId xmlns:a16="http://schemas.microsoft.com/office/drawing/2014/main" id="{1164F23D-AB60-F348-88FE-5ECBD31D3EBC}"/>
              </a:ext>
            </a:extLst>
          </p:cNvPr>
          <p:cNvSpPr txBox="1"/>
          <p:nvPr/>
        </p:nvSpPr>
        <p:spPr>
          <a:xfrm>
            <a:off x="4563906" y="1998784"/>
            <a:ext cx="1331903" cy="1626214"/>
          </a:xfrm>
          <a:prstGeom prst="rect">
            <a:avLst/>
          </a:prstGeom>
          <a:noFill/>
        </p:spPr>
        <p:txBody>
          <a:bodyPr wrap="none" rtlCol="0">
            <a:spAutoFit/>
          </a:bodyPr>
          <a:lstStyle/>
          <a:p>
            <a:r>
              <a:rPr lang="en-US" sz="2215" dirty="0">
                <a:latin typeface="Calibri"/>
                <a:cs typeface="Calibri"/>
              </a:rPr>
              <a:t>Threshold</a:t>
            </a:r>
          </a:p>
          <a:p>
            <a:endParaRPr lang="en-US" sz="2215" dirty="0">
              <a:latin typeface="Calibri"/>
              <a:cs typeface="Calibri"/>
            </a:endParaRPr>
          </a:p>
          <a:p>
            <a:pPr algn="ctr"/>
            <a:r>
              <a:rPr lang="en-US" sz="1846" dirty="0">
                <a:latin typeface="Calibri"/>
                <a:cs typeface="Calibri"/>
              </a:rPr>
              <a:t>1.71</a:t>
            </a:r>
          </a:p>
          <a:p>
            <a:pPr algn="ctr"/>
            <a:r>
              <a:rPr lang="en-US" sz="1846" dirty="0">
                <a:latin typeface="Calibri"/>
                <a:cs typeface="Calibri"/>
              </a:rPr>
              <a:t>1.52</a:t>
            </a:r>
          </a:p>
          <a:p>
            <a:pPr algn="ctr"/>
            <a:r>
              <a:rPr lang="en-US" sz="1846" b="1" dirty="0">
                <a:latin typeface="Calibri"/>
                <a:cs typeface="Calibri"/>
              </a:rPr>
              <a:t>1.46</a:t>
            </a:r>
            <a:endParaRPr lang="en-US" sz="2215" b="1" dirty="0">
              <a:latin typeface="Calibri"/>
              <a:cs typeface="Calibri"/>
            </a:endParaRPr>
          </a:p>
        </p:txBody>
      </p:sp>
      <p:cxnSp>
        <p:nvCxnSpPr>
          <p:cNvPr id="22" name="Straight Arrow Connector 21">
            <a:extLst>
              <a:ext uri="{FF2B5EF4-FFF2-40B4-BE49-F238E27FC236}">
                <a16:creationId xmlns:a16="http://schemas.microsoft.com/office/drawing/2014/main" id="{A1F36DA5-387D-C04E-BEC2-1BF87D286489}"/>
              </a:ext>
            </a:extLst>
          </p:cNvPr>
          <p:cNvCxnSpPr>
            <a:cxnSpLocks/>
            <a:stCxn id="8" idx="3"/>
          </p:cNvCxnSpPr>
          <p:nvPr/>
        </p:nvCxnSpPr>
        <p:spPr bwMode="auto">
          <a:xfrm>
            <a:off x="2431523" y="3403231"/>
            <a:ext cx="310501" cy="780791"/>
          </a:xfrm>
          <a:prstGeom prst="straightConnector1">
            <a:avLst/>
          </a:prstGeom>
          <a:noFill/>
          <a:ln w="9525" cap="flat" cmpd="sng" algn="ctr">
            <a:solidFill>
              <a:schemeClr val="tx1"/>
            </a:solidFill>
            <a:prstDash val="solid"/>
            <a:round/>
            <a:headEnd type="none" w="med" len="med"/>
            <a:tailEnd type="arrow"/>
          </a:ln>
          <a:effectLst/>
        </p:spPr>
      </p:cxnSp>
      <p:cxnSp>
        <p:nvCxnSpPr>
          <p:cNvPr id="25" name="Straight Arrow Connector 24">
            <a:extLst>
              <a:ext uri="{FF2B5EF4-FFF2-40B4-BE49-F238E27FC236}">
                <a16:creationId xmlns:a16="http://schemas.microsoft.com/office/drawing/2014/main" id="{B9872469-DF78-D54C-8863-6F9A8AE27C3F}"/>
              </a:ext>
            </a:extLst>
          </p:cNvPr>
          <p:cNvCxnSpPr>
            <a:cxnSpLocks/>
            <a:stCxn id="9" idx="1"/>
          </p:cNvCxnSpPr>
          <p:nvPr/>
        </p:nvCxnSpPr>
        <p:spPr bwMode="auto">
          <a:xfrm flipH="1">
            <a:off x="2480310" y="3403231"/>
            <a:ext cx="267196" cy="242170"/>
          </a:xfrm>
          <a:prstGeom prst="straightConnector1">
            <a:avLst/>
          </a:prstGeom>
          <a:noFill/>
          <a:ln w="9525" cap="flat" cmpd="sng" algn="ctr">
            <a:solidFill>
              <a:schemeClr val="tx1"/>
            </a:solidFill>
            <a:prstDash val="solid"/>
            <a:round/>
            <a:headEnd type="none" w="med" len="med"/>
            <a:tailEnd type="arrow"/>
          </a:ln>
          <a:effectLst/>
        </p:spPr>
      </p:cxnSp>
      <p:sp>
        <p:nvSpPr>
          <p:cNvPr id="10" name="TextBox 9">
            <a:extLst>
              <a:ext uri="{FF2B5EF4-FFF2-40B4-BE49-F238E27FC236}">
                <a16:creationId xmlns:a16="http://schemas.microsoft.com/office/drawing/2014/main" id="{0AFD67CC-B85C-6541-A8C8-8FA70597D61C}"/>
              </a:ext>
            </a:extLst>
          </p:cNvPr>
          <p:cNvSpPr txBox="1"/>
          <p:nvPr/>
        </p:nvSpPr>
        <p:spPr>
          <a:xfrm>
            <a:off x="6597185" y="3388994"/>
            <a:ext cx="2049746" cy="1285801"/>
          </a:xfrm>
          <a:prstGeom prst="rect">
            <a:avLst/>
          </a:prstGeom>
          <a:noFill/>
        </p:spPr>
        <p:txBody>
          <a:bodyPr wrap="square" rtlCol="0">
            <a:spAutoFit/>
          </a:bodyPr>
          <a:lstStyle/>
          <a:p>
            <a:r>
              <a:rPr lang="en-US" sz="1108" dirty="0">
                <a:latin typeface="Calibri" panose="020F0502020204030204" pitchFamily="34" charset="0"/>
                <a:cs typeface="Calibri" panose="020F0502020204030204" pitchFamily="34" charset="0"/>
              </a:rPr>
              <a:t>The documents d3, d5 have lower aggregate weights and are therefore dismissed</a:t>
            </a:r>
          </a:p>
          <a:p>
            <a:endParaRPr lang="en-US" sz="1108" dirty="0">
              <a:latin typeface="Calibri" panose="020F0502020204030204" pitchFamily="34" charset="0"/>
              <a:cs typeface="Calibri" panose="020F0502020204030204" pitchFamily="34" charset="0"/>
            </a:endParaRPr>
          </a:p>
          <a:p>
            <a:r>
              <a:rPr lang="en-US" sz="1108" dirty="0">
                <a:latin typeface="Calibri" panose="020F0502020204030204" pitchFamily="34" charset="0"/>
                <a:cs typeface="Calibri" panose="020F0502020204030204" pitchFamily="34" charset="0"/>
              </a:rPr>
              <a:t>d1 and d6 have aggregate weights lower than the threshold, therefore continue</a:t>
            </a:r>
          </a:p>
        </p:txBody>
      </p:sp>
    </p:spTree>
    <p:extLst>
      <p:ext uri="{BB962C8B-B14F-4D97-AF65-F5344CB8AC3E}">
        <p14:creationId xmlns:p14="http://schemas.microsoft.com/office/powerpoint/2010/main" val="1471498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E068B-402E-9148-8B01-710E629955E2}"/>
              </a:ext>
            </a:extLst>
          </p:cNvPr>
          <p:cNvSpPr>
            <a:spLocks noGrp="1"/>
          </p:cNvSpPr>
          <p:nvPr>
            <p:ph type="title"/>
          </p:nvPr>
        </p:nvSpPr>
        <p:spPr/>
        <p:txBody>
          <a:bodyPr/>
          <a:lstStyle/>
          <a:p>
            <a:r>
              <a:rPr lang="en-US" dirty="0"/>
              <a:t>Example</a:t>
            </a:r>
          </a:p>
        </p:txBody>
      </p:sp>
      <p:sp>
        <p:nvSpPr>
          <p:cNvPr id="4" name="Footer Placeholder 3">
            <a:extLst>
              <a:ext uri="{FF2B5EF4-FFF2-40B4-BE49-F238E27FC236}">
                <a16:creationId xmlns:a16="http://schemas.microsoft.com/office/drawing/2014/main" id="{AD59B542-75CC-A948-9318-1E8DA009B8D3}"/>
              </a:ext>
            </a:extLst>
          </p:cNvPr>
          <p:cNvSpPr>
            <a:spLocks noGrp="1"/>
          </p:cNvSpPr>
          <p:nvPr>
            <p:ph type="ftr" sz="quarter" idx="10"/>
          </p:nvPr>
        </p:nvSpPr>
        <p:spPr/>
        <p:txBody>
          <a:bodyPr/>
          <a:lstStyle/>
          <a:p>
            <a:pPr>
              <a:defRPr/>
            </a:pPr>
            <a:r>
              <a:rPr lang="fr-CH"/>
              <a:t>©2023, Karl Aberer, EPFL-IC, Laboratoire de systèmes d'informations répartis </a:t>
            </a:r>
            <a:endParaRPr lang="en-GB"/>
          </a:p>
        </p:txBody>
      </p:sp>
      <p:graphicFrame>
        <p:nvGraphicFramePr>
          <p:cNvPr id="5" name="Table 4">
            <a:extLst>
              <a:ext uri="{FF2B5EF4-FFF2-40B4-BE49-F238E27FC236}">
                <a16:creationId xmlns:a16="http://schemas.microsoft.com/office/drawing/2014/main" id="{7B138CB5-09E5-1245-8C03-06B5F149ADF0}"/>
              </a:ext>
            </a:extLst>
          </p:cNvPr>
          <p:cNvGraphicFramePr>
            <a:graphicFrameLocks noGrp="1"/>
          </p:cNvGraphicFramePr>
          <p:nvPr/>
        </p:nvGraphicFramePr>
        <p:xfrm>
          <a:off x="1381492" y="2764311"/>
          <a:ext cx="1085346" cy="2073600"/>
        </p:xfrm>
        <a:graphic>
          <a:graphicData uri="http://schemas.openxmlformats.org/drawingml/2006/table">
            <a:tbl>
              <a:tblPr>
                <a:tableStyleId>{5C22544A-7EE6-4342-B048-85BDC9FD1C3A}</a:tableStyleId>
              </a:tblPr>
              <a:tblGrid>
                <a:gridCol w="542673">
                  <a:extLst>
                    <a:ext uri="{9D8B030D-6E8A-4147-A177-3AD203B41FA5}">
                      <a16:colId xmlns:a16="http://schemas.microsoft.com/office/drawing/2014/main" val="20000"/>
                    </a:ext>
                  </a:extLst>
                </a:gridCol>
                <a:gridCol w="542673">
                  <a:extLst>
                    <a:ext uri="{9D8B030D-6E8A-4147-A177-3AD203B41FA5}">
                      <a16:colId xmlns:a16="http://schemas.microsoft.com/office/drawing/2014/main" val="20001"/>
                    </a:ext>
                  </a:extLst>
                </a:gridCol>
              </a:tblGrid>
              <a:tr h="259200">
                <a:tc>
                  <a:txBody>
                    <a:bodyPr/>
                    <a:lstStyle/>
                    <a:p>
                      <a:r>
                        <a:rPr lang="en-US" sz="1100" dirty="0">
                          <a:latin typeface="Calibri"/>
                          <a:cs typeface="Calibri"/>
                        </a:rPr>
                        <a:t>d1</a:t>
                      </a:r>
                    </a:p>
                  </a:txBody>
                  <a:tcPr marL="42203" marR="42203" marT="42203" marB="42203"/>
                </a:tc>
                <a:tc>
                  <a:txBody>
                    <a:bodyPr/>
                    <a:lstStyle/>
                    <a:p>
                      <a:r>
                        <a:rPr lang="en-US" sz="1100" dirty="0">
                          <a:latin typeface="Calibri"/>
                          <a:cs typeface="Calibri"/>
                        </a:rPr>
                        <a:t>0.9</a:t>
                      </a:r>
                    </a:p>
                  </a:txBody>
                  <a:tcPr marL="42203" marR="42203" marT="42203" marB="42203"/>
                </a:tc>
                <a:extLst>
                  <a:ext uri="{0D108BD9-81ED-4DB2-BD59-A6C34878D82A}">
                    <a16:rowId xmlns:a16="http://schemas.microsoft.com/office/drawing/2014/main" val="10000"/>
                  </a:ext>
                </a:extLst>
              </a:tr>
              <a:tr h="259200">
                <a:tc>
                  <a:txBody>
                    <a:bodyPr/>
                    <a:lstStyle/>
                    <a:p>
                      <a:r>
                        <a:rPr lang="en-US" sz="1100" dirty="0">
                          <a:latin typeface="Calibri"/>
                          <a:cs typeface="Calibri"/>
                        </a:rPr>
                        <a:t>d4</a:t>
                      </a:r>
                    </a:p>
                  </a:txBody>
                  <a:tcPr marL="42203" marR="42203" marT="42203" marB="42203"/>
                </a:tc>
                <a:tc>
                  <a:txBody>
                    <a:bodyPr/>
                    <a:lstStyle/>
                    <a:p>
                      <a:r>
                        <a:rPr lang="en-US" sz="1100" dirty="0">
                          <a:latin typeface="Calibri"/>
                          <a:cs typeface="Calibri"/>
                        </a:rPr>
                        <a:t>0.82</a:t>
                      </a:r>
                    </a:p>
                  </a:txBody>
                  <a:tcPr marL="42203" marR="42203" marT="42203" marB="42203"/>
                </a:tc>
                <a:extLst>
                  <a:ext uri="{0D108BD9-81ED-4DB2-BD59-A6C34878D82A}">
                    <a16:rowId xmlns:a16="http://schemas.microsoft.com/office/drawing/2014/main" val="10001"/>
                  </a:ext>
                </a:extLst>
              </a:tr>
              <a:tr h="259200">
                <a:tc>
                  <a:txBody>
                    <a:bodyPr/>
                    <a:lstStyle/>
                    <a:p>
                      <a:r>
                        <a:rPr lang="en-US" sz="1100" dirty="0">
                          <a:latin typeface="Calibri"/>
                          <a:cs typeface="Calibri"/>
                        </a:rPr>
                        <a:t>d3</a:t>
                      </a:r>
                    </a:p>
                  </a:txBody>
                  <a:tcPr marL="42203" marR="42203" marT="42203" marB="42203"/>
                </a:tc>
                <a:tc>
                  <a:txBody>
                    <a:bodyPr/>
                    <a:lstStyle/>
                    <a:p>
                      <a:r>
                        <a:rPr lang="en-US" sz="1100" dirty="0">
                          <a:latin typeface="Calibri"/>
                          <a:cs typeface="Calibri"/>
                        </a:rPr>
                        <a:t>0.8</a:t>
                      </a:r>
                    </a:p>
                  </a:txBody>
                  <a:tcPr marL="42203" marR="42203" marT="42203" marB="42203"/>
                </a:tc>
                <a:extLst>
                  <a:ext uri="{0D108BD9-81ED-4DB2-BD59-A6C34878D82A}">
                    <a16:rowId xmlns:a16="http://schemas.microsoft.com/office/drawing/2014/main" val="10002"/>
                  </a:ext>
                </a:extLst>
              </a:tr>
              <a:tr h="259200">
                <a:tc>
                  <a:txBody>
                    <a:bodyPr/>
                    <a:lstStyle/>
                    <a:p>
                      <a:r>
                        <a:rPr lang="en-US" sz="1100" dirty="0">
                          <a:latin typeface="Calibri"/>
                          <a:cs typeface="Calibri"/>
                        </a:rPr>
                        <a:t>d5</a:t>
                      </a:r>
                    </a:p>
                  </a:txBody>
                  <a:tcPr marL="42203" marR="42203" marT="42203" marB="42203"/>
                </a:tc>
                <a:tc>
                  <a:txBody>
                    <a:bodyPr/>
                    <a:lstStyle/>
                    <a:p>
                      <a:r>
                        <a:rPr lang="en-US" sz="1100" dirty="0">
                          <a:latin typeface="Calibri"/>
                          <a:cs typeface="Calibri"/>
                        </a:rPr>
                        <a:t>0.65</a:t>
                      </a:r>
                    </a:p>
                  </a:txBody>
                  <a:tcPr marL="42203" marR="42203" marT="42203" marB="42203"/>
                </a:tc>
                <a:extLst>
                  <a:ext uri="{0D108BD9-81ED-4DB2-BD59-A6C34878D82A}">
                    <a16:rowId xmlns:a16="http://schemas.microsoft.com/office/drawing/2014/main" val="10003"/>
                  </a:ext>
                </a:extLst>
              </a:tr>
              <a:tr h="259200">
                <a:tc>
                  <a:txBody>
                    <a:bodyPr/>
                    <a:lstStyle/>
                    <a:p>
                      <a:r>
                        <a:rPr lang="en-US" sz="1100" dirty="0">
                          <a:latin typeface="Calibri"/>
                          <a:cs typeface="Calibri"/>
                        </a:rPr>
                        <a:t>…..</a:t>
                      </a:r>
                    </a:p>
                  </a:txBody>
                  <a:tcPr marL="42203" marR="42203" marT="42203" marB="42203"/>
                </a:tc>
                <a:tc>
                  <a:txBody>
                    <a:bodyPr/>
                    <a:lstStyle/>
                    <a:p>
                      <a:endParaRPr lang="en-US" sz="1100" dirty="0">
                        <a:latin typeface="Calibri"/>
                        <a:cs typeface="Calibri"/>
                      </a:endParaRPr>
                    </a:p>
                  </a:txBody>
                  <a:tcPr marL="42203" marR="42203" marT="42203" marB="42203"/>
                </a:tc>
                <a:extLst>
                  <a:ext uri="{0D108BD9-81ED-4DB2-BD59-A6C34878D82A}">
                    <a16:rowId xmlns:a16="http://schemas.microsoft.com/office/drawing/2014/main" val="10004"/>
                  </a:ext>
                </a:extLst>
              </a:tr>
              <a:tr h="259200">
                <a:tc>
                  <a:txBody>
                    <a:bodyPr/>
                    <a:lstStyle/>
                    <a:p>
                      <a:r>
                        <a:rPr lang="en-US" sz="1100" dirty="0">
                          <a:latin typeface="Calibri"/>
                          <a:cs typeface="Calibri"/>
                        </a:rPr>
                        <a:t>d6</a:t>
                      </a:r>
                    </a:p>
                  </a:txBody>
                  <a:tcPr marL="42203" marR="42203" marT="42203" marB="42203"/>
                </a:tc>
                <a:tc>
                  <a:txBody>
                    <a:bodyPr/>
                    <a:lstStyle/>
                    <a:p>
                      <a:r>
                        <a:rPr lang="en-US" sz="1100" dirty="0">
                          <a:latin typeface="Calibri"/>
                          <a:cs typeface="Calibri"/>
                        </a:rPr>
                        <a:t>0.51</a:t>
                      </a:r>
                    </a:p>
                  </a:txBody>
                  <a:tcPr marL="42203" marR="42203" marT="42203" marB="42203"/>
                </a:tc>
                <a:extLst>
                  <a:ext uri="{0D108BD9-81ED-4DB2-BD59-A6C34878D82A}">
                    <a16:rowId xmlns:a16="http://schemas.microsoft.com/office/drawing/2014/main" val="10005"/>
                  </a:ext>
                </a:extLst>
              </a:tr>
              <a:tr h="259200">
                <a:tc>
                  <a:txBody>
                    <a:bodyPr/>
                    <a:lstStyle/>
                    <a:p>
                      <a:r>
                        <a:rPr lang="en-US" sz="1100" dirty="0">
                          <a:latin typeface="Calibri"/>
                          <a:cs typeface="Calibri"/>
                        </a:rPr>
                        <a:t>d2</a:t>
                      </a:r>
                    </a:p>
                  </a:txBody>
                  <a:tcPr marL="42203" marR="42203" marT="42203" marB="42203"/>
                </a:tc>
                <a:tc>
                  <a:txBody>
                    <a:bodyPr/>
                    <a:lstStyle/>
                    <a:p>
                      <a:r>
                        <a:rPr lang="en-US" sz="1100" dirty="0">
                          <a:latin typeface="Calibri"/>
                          <a:cs typeface="Calibri"/>
                        </a:rPr>
                        <a:t>0.1</a:t>
                      </a:r>
                    </a:p>
                  </a:txBody>
                  <a:tcPr marL="42203" marR="42203" marT="42203" marB="42203"/>
                </a:tc>
                <a:extLst>
                  <a:ext uri="{0D108BD9-81ED-4DB2-BD59-A6C34878D82A}">
                    <a16:rowId xmlns:a16="http://schemas.microsoft.com/office/drawing/2014/main" val="10006"/>
                  </a:ext>
                </a:extLst>
              </a:tr>
              <a:tr h="259200">
                <a:tc>
                  <a:txBody>
                    <a:bodyPr/>
                    <a:lstStyle/>
                    <a:p>
                      <a:r>
                        <a:rPr lang="en-US" sz="1100" dirty="0">
                          <a:latin typeface="Calibri"/>
                          <a:cs typeface="Calibri"/>
                        </a:rPr>
                        <a:t>d7</a:t>
                      </a:r>
                    </a:p>
                  </a:txBody>
                  <a:tcPr marL="42203" marR="42203" marT="42203" marB="42203"/>
                </a:tc>
                <a:tc>
                  <a:txBody>
                    <a:bodyPr/>
                    <a:lstStyle/>
                    <a:p>
                      <a:r>
                        <a:rPr lang="en-US" sz="1100" dirty="0">
                          <a:latin typeface="Calibri"/>
                          <a:cs typeface="Calibri"/>
                        </a:rPr>
                        <a:t>0.0</a:t>
                      </a:r>
                    </a:p>
                  </a:txBody>
                  <a:tcPr marL="42203" marR="42203" marT="42203" marB="42203"/>
                </a:tc>
                <a:extLst>
                  <a:ext uri="{0D108BD9-81ED-4DB2-BD59-A6C34878D82A}">
                    <a16:rowId xmlns:a16="http://schemas.microsoft.com/office/drawing/2014/main" val="10007"/>
                  </a:ext>
                </a:extLst>
              </a:tr>
            </a:tbl>
          </a:graphicData>
        </a:graphic>
      </p:graphicFrame>
      <p:graphicFrame>
        <p:nvGraphicFramePr>
          <p:cNvPr id="6" name="Table 5">
            <a:extLst>
              <a:ext uri="{FF2B5EF4-FFF2-40B4-BE49-F238E27FC236}">
                <a16:creationId xmlns:a16="http://schemas.microsoft.com/office/drawing/2014/main" id="{73515FFF-674A-5742-AB13-E670A47EAB16}"/>
              </a:ext>
            </a:extLst>
          </p:cNvPr>
          <p:cNvGraphicFramePr>
            <a:graphicFrameLocks noGrp="1"/>
          </p:cNvGraphicFramePr>
          <p:nvPr/>
        </p:nvGraphicFramePr>
        <p:xfrm>
          <a:off x="2777339" y="2764311"/>
          <a:ext cx="1085346" cy="2073600"/>
        </p:xfrm>
        <a:graphic>
          <a:graphicData uri="http://schemas.openxmlformats.org/drawingml/2006/table">
            <a:tbl>
              <a:tblPr>
                <a:tableStyleId>{5C22544A-7EE6-4342-B048-85BDC9FD1C3A}</a:tableStyleId>
              </a:tblPr>
              <a:tblGrid>
                <a:gridCol w="542673">
                  <a:extLst>
                    <a:ext uri="{9D8B030D-6E8A-4147-A177-3AD203B41FA5}">
                      <a16:colId xmlns:a16="http://schemas.microsoft.com/office/drawing/2014/main" val="20000"/>
                    </a:ext>
                  </a:extLst>
                </a:gridCol>
                <a:gridCol w="542673">
                  <a:extLst>
                    <a:ext uri="{9D8B030D-6E8A-4147-A177-3AD203B41FA5}">
                      <a16:colId xmlns:a16="http://schemas.microsoft.com/office/drawing/2014/main" val="20001"/>
                    </a:ext>
                  </a:extLst>
                </a:gridCol>
              </a:tblGrid>
              <a:tr h="259200">
                <a:tc>
                  <a:txBody>
                    <a:bodyPr/>
                    <a:lstStyle/>
                    <a:p>
                      <a:r>
                        <a:rPr lang="en-US" sz="1100" dirty="0">
                          <a:latin typeface="Calibri"/>
                          <a:cs typeface="Calibri"/>
                        </a:rPr>
                        <a:t>d6</a:t>
                      </a:r>
                    </a:p>
                  </a:txBody>
                  <a:tcPr marL="42203" marR="42203" marT="42203" marB="42203"/>
                </a:tc>
                <a:tc>
                  <a:txBody>
                    <a:bodyPr/>
                    <a:lstStyle/>
                    <a:p>
                      <a:r>
                        <a:rPr lang="en-US" sz="1100" dirty="0">
                          <a:latin typeface="Calibri"/>
                          <a:cs typeface="Calibri"/>
                        </a:rPr>
                        <a:t>0.81</a:t>
                      </a:r>
                    </a:p>
                  </a:txBody>
                  <a:tcPr marL="42203" marR="42203" marT="42203" marB="42203"/>
                </a:tc>
                <a:extLst>
                  <a:ext uri="{0D108BD9-81ED-4DB2-BD59-A6C34878D82A}">
                    <a16:rowId xmlns:a16="http://schemas.microsoft.com/office/drawing/2014/main" val="10000"/>
                  </a:ext>
                </a:extLst>
              </a:tr>
              <a:tr h="259200">
                <a:tc>
                  <a:txBody>
                    <a:bodyPr/>
                    <a:lstStyle/>
                    <a:p>
                      <a:r>
                        <a:rPr lang="en-US" sz="1100" dirty="0">
                          <a:latin typeface="Calibri"/>
                          <a:cs typeface="Calibri"/>
                        </a:rPr>
                        <a:t>d2</a:t>
                      </a:r>
                    </a:p>
                  </a:txBody>
                  <a:tcPr marL="42203" marR="42203" marT="42203" marB="42203"/>
                </a:tc>
                <a:tc>
                  <a:txBody>
                    <a:bodyPr/>
                    <a:lstStyle/>
                    <a:p>
                      <a:r>
                        <a:rPr lang="en-US" sz="1100" dirty="0">
                          <a:latin typeface="Calibri"/>
                          <a:cs typeface="Calibri"/>
                        </a:rPr>
                        <a:t>0.7</a:t>
                      </a:r>
                    </a:p>
                  </a:txBody>
                  <a:tcPr marL="42203" marR="42203" marT="42203" marB="42203"/>
                </a:tc>
                <a:extLst>
                  <a:ext uri="{0D108BD9-81ED-4DB2-BD59-A6C34878D82A}">
                    <a16:rowId xmlns:a16="http://schemas.microsoft.com/office/drawing/2014/main" val="10001"/>
                  </a:ext>
                </a:extLst>
              </a:tr>
              <a:tr h="259200">
                <a:tc>
                  <a:txBody>
                    <a:bodyPr/>
                    <a:lstStyle/>
                    <a:p>
                      <a:r>
                        <a:rPr lang="en-US" sz="1100" dirty="0">
                          <a:latin typeface="Calibri"/>
                          <a:cs typeface="Calibri"/>
                        </a:rPr>
                        <a:t>d5</a:t>
                      </a:r>
                    </a:p>
                  </a:txBody>
                  <a:tcPr marL="42203" marR="42203" marT="42203" marB="42203"/>
                </a:tc>
                <a:tc>
                  <a:txBody>
                    <a:bodyPr/>
                    <a:lstStyle/>
                    <a:p>
                      <a:r>
                        <a:rPr lang="en-US" sz="1100" dirty="0">
                          <a:latin typeface="Calibri"/>
                          <a:cs typeface="Calibri"/>
                        </a:rPr>
                        <a:t>0.66</a:t>
                      </a:r>
                    </a:p>
                  </a:txBody>
                  <a:tcPr marL="42203" marR="42203" marT="42203" marB="42203"/>
                </a:tc>
                <a:extLst>
                  <a:ext uri="{0D108BD9-81ED-4DB2-BD59-A6C34878D82A}">
                    <a16:rowId xmlns:a16="http://schemas.microsoft.com/office/drawing/2014/main" val="10002"/>
                  </a:ext>
                </a:extLst>
              </a:tr>
              <a:tr h="259200">
                <a:tc>
                  <a:txBody>
                    <a:bodyPr/>
                    <a:lstStyle/>
                    <a:p>
                      <a:r>
                        <a:rPr lang="en-US" sz="1100" dirty="0">
                          <a:latin typeface="Calibri"/>
                          <a:cs typeface="Calibri"/>
                        </a:rPr>
                        <a:t>d1</a:t>
                      </a:r>
                    </a:p>
                  </a:txBody>
                  <a:tcPr marL="42203" marR="42203" marT="42203" marB="42203"/>
                </a:tc>
                <a:tc>
                  <a:txBody>
                    <a:bodyPr/>
                    <a:lstStyle/>
                    <a:p>
                      <a:r>
                        <a:rPr lang="en-US" sz="1100" dirty="0">
                          <a:latin typeface="Calibri"/>
                          <a:cs typeface="Calibri"/>
                        </a:rPr>
                        <a:t>0.45</a:t>
                      </a:r>
                    </a:p>
                  </a:txBody>
                  <a:tcPr marL="42203" marR="42203" marT="42203" marB="42203"/>
                </a:tc>
                <a:extLst>
                  <a:ext uri="{0D108BD9-81ED-4DB2-BD59-A6C34878D82A}">
                    <a16:rowId xmlns:a16="http://schemas.microsoft.com/office/drawing/2014/main" val="10003"/>
                  </a:ext>
                </a:extLst>
              </a:tr>
              <a:tr h="259200">
                <a:tc>
                  <a:txBody>
                    <a:bodyPr/>
                    <a:lstStyle/>
                    <a:p>
                      <a:r>
                        <a:rPr lang="en-US" sz="1100" dirty="0">
                          <a:latin typeface="Calibri"/>
                          <a:cs typeface="Calibri"/>
                        </a:rPr>
                        <a:t>…..</a:t>
                      </a:r>
                    </a:p>
                  </a:txBody>
                  <a:tcPr marL="42203" marR="42203" marT="42203" marB="42203"/>
                </a:tc>
                <a:tc>
                  <a:txBody>
                    <a:bodyPr/>
                    <a:lstStyle/>
                    <a:p>
                      <a:endParaRPr lang="en-US" sz="1100" dirty="0">
                        <a:latin typeface="Calibri"/>
                        <a:cs typeface="Calibri"/>
                      </a:endParaRPr>
                    </a:p>
                  </a:txBody>
                  <a:tcPr marL="42203" marR="42203" marT="42203" marB="42203"/>
                </a:tc>
                <a:extLst>
                  <a:ext uri="{0D108BD9-81ED-4DB2-BD59-A6C34878D82A}">
                    <a16:rowId xmlns:a16="http://schemas.microsoft.com/office/drawing/2014/main" val="10004"/>
                  </a:ext>
                </a:extLst>
              </a:tr>
              <a:tr h="259200">
                <a:tc>
                  <a:txBody>
                    <a:bodyPr/>
                    <a:lstStyle/>
                    <a:p>
                      <a:r>
                        <a:rPr lang="en-US" sz="1100" dirty="0">
                          <a:latin typeface="Calibri"/>
                          <a:cs typeface="Calibri"/>
                        </a:rPr>
                        <a:t>d3</a:t>
                      </a:r>
                    </a:p>
                  </a:txBody>
                  <a:tcPr marL="42203" marR="42203" marT="42203" marB="42203"/>
                </a:tc>
                <a:tc>
                  <a:txBody>
                    <a:bodyPr/>
                    <a:lstStyle/>
                    <a:p>
                      <a:r>
                        <a:rPr lang="en-US" sz="1100" dirty="0">
                          <a:latin typeface="Calibri"/>
                          <a:cs typeface="Calibri"/>
                        </a:rPr>
                        <a:t>0.33</a:t>
                      </a:r>
                    </a:p>
                  </a:txBody>
                  <a:tcPr marL="42203" marR="42203" marT="42203" marB="42203"/>
                </a:tc>
                <a:extLst>
                  <a:ext uri="{0D108BD9-81ED-4DB2-BD59-A6C34878D82A}">
                    <a16:rowId xmlns:a16="http://schemas.microsoft.com/office/drawing/2014/main" val="10005"/>
                  </a:ext>
                </a:extLst>
              </a:tr>
              <a:tr h="259200">
                <a:tc>
                  <a:txBody>
                    <a:bodyPr/>
                    <a:lstStyle/>
                    <a:p>
                      <a:r>
                        <a:rPr lang="en-US" sz="1100" dirty="0">
                          <a:latin typeface="Calibri"/>
                          <a:cs typeface="Calibri"/>
                        </a:rPr>
                        <a:t>d7</a:t>
                      </a:r>
                    </a:p>
                  </a:txBody>
                  <a:tcPr marL="42203" marR="42203" marT="42203" marB="42203"/>
                </a:tc>
                <a:tc>
                  <a:txBody>
                    <a:bodyPr/>
                    <a:lstStyle/>
                    <a:p>
                      <a:r>
                        <a:rPr lang="en-US" sz="1100" dirty="0">
                          <a:latin typeface="Calibri"/>
                          <a:cs typeface="Calibri"/>
                        </a:rPr>
                        <a:t>0.15</a:t>
                      </a:r>
                    </a:p>
                  </a:txBody>
                  <a:tcPr marL="42203" marR="42203" marT="42203" marB="42203"/>
                </a:tc>
                <a:extLst>
                  <a:ext uri="{0D108BD9-81ED-4DB2-BD59-A6C34878D82A}">
                    <a16:rowId xmlns:a16="http://schemas.microsoft.com/office/drawing/2014/main" val="10006"/>
                  </a:ext>
                </a:extLst>
              </a:tr>
              <a:tr h="259200">
                <a:tc>
                  <a:txBody>
                    <a:bodyPr/>
                    <a:lstStyle/>
                    <a:p>
                      <a:r>
                        <a:rPr lang="en-US" sz="1100" dirty="0">
                          <a:latin typeface="Calibri"/>
                          <a:cs typeface="Calibri"/>
                        </a:rPr>
                        <a:t>d4</a:t>
                      </a:r>
                    </a:p>
                  </a:txBody>
                  <a:tcPr marL="42203" marR="42203" marT="42203" marB="42203"/>
                </a:tc>
                <a:tc>
                  <a:txBody>
                    <a:bodyPr/>
                    <a:lstStyle/>
                    <a:p>
                      <a:r>
                        <a:rPr lang="en-US" sz="1100" dirty="0">
                          <a:latin typeface="Calibri"/>
                          <a:cs typeface="Calibri"/>
                        </a:rPr>
                        <a:t>0.0</a:t>
                      </a:r>
                    </a:p>
                  </a:txBody>
                  <a:tcPr marL="42203" marR="42203" marT="42203" marB="42203"/>
                </a:tc>
                <a:extLst>
                  <a:ext uri="{0D108BD9-81ED-4DB2-BD59-A6C34878D82A}">
                    <a16:rowId xmlns:a16="http://schemas.microsoft.com/office/drawing/2014/main" val="10007"/>
                  </a:ext>
                </a:extLst>
              </a:tr>
            </a:tbl>
          </a:graphicData>
        </a:graphic>
      </p:graphicFrame>
      <p:graphicFrame>
        <p:nvGraphicFramePr>
          <p:cNvPr id="7" name="Table 6">
            <a:extLst>
              <a:ext uri="{FF2B5EF4-FFF2-40B4-BE49-F238E27FC236}">
                <a16:creationId xmlns:a16="http://schemas.microsoft.com/office/drawing/2014/main" id="{E3650EBA-413A-8E48-AEF4-EC9716668C2D}"/>
              </a:ext>
            </a:extLst>
          </p:cNvPr>
          <p:cNvGraphicFramePr>
            <a:graphicFrameLocks noGrp="1"/>
          </p:cNvGraphicFramePr>
          <p:nvPr/>
        </p:nvGraphicFramePr>
        <p:xfrm>
          <a:off x="6597070" y="2755198"/>
          <a:ext cx="1861128" cy="506436"/>
        </p:xfrm>
        <a:graphic>
          <a:graphicData uri="http://schemas.openxmlformats.org/drawingml/2006/table">
            <a:tbl>
              <a:tblPr>
                <a:tableStyleId>{5C22544A-7EE6-4342-B048-85BDC9FD1C3A}</a:tableStyleId>
              </a:tblPr>
              <a:tblGrid>
                <a:gridCol w="465282">
                  <a:extLst>
                    <a:ext uri="{9D8B030D-6E8A-4147-A177-3AD203B41FA5}">
                      <a16:colId xmlns:a16="http://schemas.microsoft.com/office/drawing/2014/main" val="20000"/>
                    </a:ext>
                  </a:extLst>
                </a:gridCol>
                <a:gridCol w="465282">
                  <a:extLst>
                    <a:ext uri="{9D8B030D-6E8A-4147-A177-3AD203B41FA5}">
                      <a16:colId xmlns:a16="http://schemas.microsoft.com/office/drawing/2014/main" val="20001"/>
                    </a:ext>
                  </a:extLst>
                </a:gridCol>
                <a:gridCol w="465282">
                  <a:extLst>
                    <a:ext uri="{9D8B030D-6E8A-4147-A177-3AD203B41FA5}">
                      <a16:colId xmlns:a16="http://schemas.microsoft.com/office/drawing/2014/main" val="20002"/>
                    </a:ext>
                  </a:extLst>
                </a:gridCol>
                <a:gridCol w="465282">
                  <a:extLst>
                    <a:ext uri="{9D8B030D-6E8A-4147-A177-3AD203B41FA5}">
                      <a16:colId xmlns:a16="http://schemas.microsoft.com/office/drawing/2014/main" val="20003"/>
                    </a:ext>
                  </a:extLst>
                </a:gridCol>
              </a:tblGrid>
              <a:tr h="253218">
                <a:tc>
                  <a:txBody>
                    <a:bodyPr/>
                    <a:lstStyle/>
                    <a:p>
                      <a:r>
                        <a:rPr lang="en-US" sz="1100" dirty="0">
                          <a:latin typeface="Calibri"/>
                          <a:cs typeface="Calibri"/>
                        </a:rPr>
                        <a:t>d1</a:t>
                      </a:r>
                    </a:p>
                  </a:txBody>
                  <a:tcPr marL="84406" marR="84406" marT="42203" marB="42203"/>
                </a:tc>
                <a:tc>
                  <a:txBody>
                    <a:bodyPr/>
                    <a:lstStyle/>
                    <a:p>
                      <a:r>
                        <a:rPr lang="en-US" sz="1100" dirty="0">
                          <a:latin typeface="Calibri"/>
                          <a:cs typeface="Calibri"/>
                        </a:rPr>
                        <a:t>0.9</a:t>
                      </a:r>
                    </a:p>
                  </a:txBody>
                  <a:tcPr marL="84406" marR="84406" marT="42203" marB="42203"/>
                </a:tc>
                <a:tc>
                  <a:txBody>
                    <a:bodyPr/>
                    <a:lstStyle/>
                    <a:p>
                      <a:r>
                        <a:rPr lang="en-US" sz="1100" dirty="0">
                          <a:latin typeface="Calibri"/>
                          <a:cs typeface="Calibri"/>
                        </a:rPr>
                        <a:t>0.45</a:t>
                      </a:r>
                    </a:p>
                  </a:txBody>
                  <a:tcPr marL="84406" marR="84406" marT="42203" marB="42203"/>
                </a:tc>
                <a:tc>
                  <a:txBody>
                    <a:bodyPr/>
                    <a:lstStyle/>
                    <a:p>
                      <a:endParaRPr lang="en-US" sz="1100" dirty="0"/>
                    </a:p>
                  </a:txBody>
                  <a:tcPr marL="84406" marR="84406" marT="42203" marB="42203"/>
                </a:tc>
                <a:extLst>
                  <a:ext uri="{0D108BD9-81ED-4DB2-BD59-A6C34878D82A}">
                    <a16:rowId xmlns:a16="http://schemas.microsoft.com/office/drawing/2014/main" val="10000"/>
                  </a:ext>
                </a:extLst>
              </a:tr>
              <a:tr h="253218">
                <a:tc>
                  <a:txBody>
                    <a:bodyPr/>
                    <a:lstStyle/>
                    <a:p>
                      <a:r>
                        <a:rPr lang="en-US" sz="1100" dirty="0">
                          <a:latin typeface="Calibri"/>
                          <a:cs typeface="Calibri"/>
                        </a:rPr>
                        <a:t>d6</a:t>
                      </a:r>
                    </a:p>
                  </a:txBody>
                  <a:tcPr marL="84406" marR="84406" marT="42203" marB="42203"/>
                </a:tc>
                <a:tc>
                  <a:txBody>
                    <a:bodyPr/>
                    <a:lstStyle/>
                    <a:p>
                      <a:endParaRPr lang="en-US" sz="1100" dirty="0">
                        <a:latin typeface="Calibri"/>
                        <a:cs typeface="Calibri"/>
                      </a:endParaRPr>
                    </a:p>
                  </a:txBody>
                  <a:tcPr marL="84406" marR="84406" marT="42203" marB="42203"/>
                </a:tc>
                <a:tc>
                  <a:txBody>
                    <a:bodyPr/>
                    <a:lstStyle/>
                    <a:p>
                      <a:r>
                        <a:rPr lang="en-US" sz="1100" dirty="0">
                          <a:latin typeface="Calibri"/>
                          <a:cs typeface="Calibri"/>
                        </a:rPr>
                        <a:t>0.81</a:t>
                      </a:r>
                    </a:p>
                  </a:txBody>
                  <a:tcPr marL="84406" marR="84406" marT="42203" marB="42203"/>
                </a:tc>
                <a:tc>
                  <a:txBody>
                    <a:bodyPr/>
                    <a:lstStyle/>
                    <a:p>
                      <a:r>
                        <a:rPr lang="en-US" sz="1100" dirty="0">
                          <a:latin typeface="Calibri"/>
                          <a:cs typeface="Calibri"/>
                        </a:rPr>
                        <a:t>0.81</a:t>
                      </a:r>
                    </a:p>
                  </a:txBody>
                  <a:tcPr marL="84406" marR="84406" marT="42203" marB="42203"/>
                </a:tc>
                <a:extLst>
                  <a:ext uri="{0D108BD9-81ED-4DB2-BD59-A6C34878D82A}">
                    <a16:rowId xmlns:a16="http://schemas.microsoft.com/office/drawing/2014/main" val="10001"/>
                  </a:ext>
                </a:extLst>
              </a:tr>
            </a:tbl>
          </a:graphicData>
        </a:graphic>
      </p:graphicFrame>
      <p:sp>
        <p:nvSpPr>
          <p:cNvPr id="8" name="Rectangle 7">
            <a:extLst>
              <a:ext uri="{FF2B5EF4-FFF2-40B4-BE49-F238E27FC236}">
                <a16:creationId xmlns:a16="http://schemas.microsoft.com/office/drawing/2014/main" id="{E8DA9DC5-EE0D-3E49-BA53-92FB54E5F08D}"/>
              </a:ext>
            </a:extLst>
          </p:cNvPr>
          <p:cNvSpPr/>
          <p:nvPr/>
        </p:nvSpPr>
        <p:spPr bwMode="auto">
          <a:xfrm>
            <a:off x="1403335" y="3503367"/>
            <a:ext cx="1063503" cy="284067"/>
          </a:xfrm>
          <a:prstGeom prst="rect">
            <a:avLst/>
          </a:prstGeom>
          <a:noFill/>
          <a:ln w="9525" cap="flat" cmpd="sng" algn="ctr">
            <a:solidFill>
              <a:schemeClr val="tx1"/>
            </a:solid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spAutoFit/>
          </a:bodyPr>
          <a:lstStyle/>
          <a:p>
            <a:pPr algn="ctr"/>
            <a:endParaRPr lang="en-US" sz="1292">
              <a:latin typeface="Calibri"/>
              <a:cs typeface="Calibri"/>
            </a:endParaRPr>
          </a:p>
        </p:txBody>
      </p:sp>
      <p:sp>
        <p:nvSpPr>
          <p:cNvPr id="9" name="Rectangle 8">
            <a:extLst>
              <a:ext uri="{FF2B5EF4-FFF2-40B4-BE49-F238E27FC236}">
                <a16:creationId xmlns:a16="http://schemas.microsoft.com/office/drawing/2014/main" id="{34FD3F81-F7E3-1346-A120-9EB11CC96C40}"/>
              </a:ext>
            </a:extLst>
          </p:cNvPr>
          <p:cNvSpPr/>
          <p:nvPr/>
        </p:nvSpPr>
        <p:spPr bwMode="auto">
          <a:xfrm>
            <a:off x="2727597" y="3512694"/>
            <a:ext cx="1063503" cy="284067"/>
          </a:xfrm>
          <a:prstGeom prst="rect">
            <a:avLst/>
          </a:prstGeom>
          <a:noFill/>
          <a:ln w="9525" cap="flat" cmpd="sng" algn="ctr">
            <a:solidFill>
              <a:schemeClr val="tx1"/>
            </a:solid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spAutoFit/>
          </a:bodyPr>
          <a:lstStyle/>
          <a:p>
            <a:pPr algn="ctr"/>
            <a:endParaRPr lang="en-US" sz="1292">
              <a:latin typeface="Calibri"/>
              <a:cs typeface="Calibri"/>
            </a:endParaRPr>
          </a:p>
        </p:txBody>
      </p:sp>
      <p:sp>
        <p:nvSpPr>
          <p:cNvPr id="14" name="Rectangle 13">
            <a:extLst>
              <a:ext uri="{FF2B5EF4-FFF2-40B4-BE49-F238E27FC236}">
                <a16:creationId xmlns:a16="http://schemas.microsoft.com/office/drawing/2014/main" id="{A6078A6E-D2D1-FA49-8435-19C0E710DD4C}"/>
              </a:ext>
            </a:extLst>
          </p:cNvPr>
          <p:cNvSpPr/>
          <p:nvPr/>
        </p:nvSpPr>
        <p:spPr>
          <a:xfrm>
            <a:off x="8051359" y="2755200"/>
            <a:ext cx="439544" cy="262829"/>
          </a:xfrm>
          <a:prstGeom prst="rect">
            <a:avLst/>
          </a:prstGeom>
        </p:spPr>
        <p:txBody>
          <a:bodyPr wrap="none">
            <a:spAutoFit/>
          </a:bodyPr>
          <a:lstStyle/>
          <a:p>
            <a:pPr fontAlgn="auto">
              <a:spcBef>
                <a:spcPts val="0"/>
              </a:spcBef>
              <a:spcAft>
                <a:spcPts val="0"/>
              </a:spcAft>
            </a:pPr>
            <a:r>
              <a:rPr lang="en-US" sz="1108" b="1" dirty="0">
                <a:solidFill>
                  <a:srgbClr val="000000"/>
                </a:solidFill>
                <a:latin typeface="Calibri"/>
                <a:cs typeface="Calibri"/>
              </a:rPr>
              <a:t>1.35</a:t>
            </a:r>
          </a:p>
        </p:txBody>
      </p:sp>
      <p:graphicFrame>
        <p:nvGraphicFramePr>
          <p:cNvPr id="19" name="Table 18">
            <a:extLst>
              <a:ext uri="{FF2B5EF4-FFF2-40B4-BE49-F238E27FC236}">
                <a16:creationId xmlns:a16="http://schemas.microsoft.com/office/drawing/2014/main" id="{D5C02AC0-4CF1-2B4B-A714-86537E97751E}"/>
              </a:ext>
            </a:extLst>
          </p:cNvPr>
          <p:cNvGraphicFramePr>
            <a:graphicFrameLocks noGrp="1"/>
          </p:cNvGraphicFramePr>
          <p:nvPr/>
        </p:nvGraphicFramePr>
        <p:xfrm>
          <a:off x="6597070" y="3021074"/>
          <a:ext cx="1861128" cy="253218"/>
        </p:xfrm>
        <a:graphic>
          <a:graphicData uri="http://schemas.openxmlformats.org/drawingml/2006/table">
            <a:tbl>
              <a:tblPr>
                <a:tableStyleId>{5C22544A-7EE6-4342-B048-85BDC9FD1C3A}</a:tableStyleId>
              </a:tblPr>
              <a:tblGrid>
                <a:gridCol w="465282">
                  <a:extLst>
                    <a:ext uri="{9D8B030D-6E8A-4147-A177-3AD203B41FA5}">
                      <a16:colId xmlns:a16="http://schemas.microsoft.com/office/drawing/2014/main" val="20000"/>
                    </a:ext>
                  </a:extLst>
                </a:gridCol>
                <a:gridCol w="465282">
                  <a:extLst>
                    <a:ext uri="{9D8B030D-6E8A-4147-A177-3AD203B41FA5}">
                      <a16:colId xmlns:a16="http://schemas.microsoft.com/office/drawing/2014/main" val="20001"/>
                    </a:ext>
                  </a:extLst>
                </a:gridCol>
                <a:gridCol w="465282">
                  <a:extLst>
                    <a:ext uri="{9D8B030D-6E8A-4147-A177-3AD203B41FA5}">
                      <a16:colId xmlns:a16="http://schemas.microsoft.com/office/drawing/2014/main" val="20002"/>
                    </a:ext>
                  </a:extLst>
                </a:gridCol>
                <a:gridCol w="465282">
                  <a:extLst>
                    <a:ext uri="{9D8B030D-6E8A-4147-A177-3AD203B41FA5}">
                      <a16:colId xmlns:a16="http://schemas.microsoft.com/office/drawing/2014/main" val="20003"/>
                    </a:ext>
                  </a:extLst>
                </a:gridCol>
              </a:tblGrid>
              <a:tr h="253218">
                <a:tc>
                  <a:txBody>
                    <a:bodyPr/>
                    <a:lstStyle/>
                    <a:p>
                      <a:pPr marL="0" algn="l" defTabSz="914400" rtl="0" eaLnBrk="1" latinLnBrk="0" hangingPunct="1"/>
                      <a:r>
                        <a:rPr lang="en-US" sz="1100" kern="1200" dirty="0">
                          <a:solidFill>
                            <a:schemeClr val="dk1"/>
                          </a:solidFill>
                          <a:latin typeface="Calibri"/>
                          <a:ea typeface="+mn-ea"/>
                          <a:cs typeface="Calibri"/>
                        </a:rPr>
                        <a:t>d6</a:t>
                      </a:r>
                    </a:p>
                  </a:txBody>
                  <a:tcPr marL="84406" marR="84406" marT="42203" marB="42203"/>
                </a:tc>
                <a:tc>
                  <a:txBody>
                    <a:bodyPr/>
                    <a:lstStyle/>
                    <a:p>
                      <a:pPr marL="0" algn="l" defTabSz="914400" rtl="0" eaLnBrk="1" latinLnBrk="0" hangingPunct="1"/>
                      <a:r>
                        <a:rPr lang="en-US" sz="1100" kern="1200" dirty="0">
                          <a:solidFill>
                            <a:schemeClr val="dk1"/>
                          </a:solidFill>
                          <a:latin typeface="Calibri"/>
                          <a:ea typeface="+mn-ea"/>
                          <a:cs typeface="Calibri"/>
                        </a:rPr>
                        <a:t>0.81</a:t>
                      </a:r>
                    </a:p>
                  </a:txBody>
                  <a:tcPr marL="84406" marR="84406" marT="42203" marB="42203"/>
                </a:tc>
                <a:tc>
                  <a:txBody>
                    <a:bodyPr/>
                    <a:lstStyle/>
                    <a:p>
                      <a:pPr marL="0" algn="l" defTabSz="914400" rtl="0" eaLnBrk="1" latinLnBrk="0" hangingPunct="1"/>
                      <a:r>
                        <a:rPr lang="en-US" sz="1100" kern="1200" dirty="0">
                          <a:solidFill>
                            <a:schemeClr val="dk1"/>
                          </a:solidFill>
                          <a:latin typeface="Calibri"/>
                          <a:ea typeface="+mn-ea"/>
                          <a:cs typeface="Calibri"/>
                        </a:rPr>
                        <a:t>0.51</a:t>
                      </a:r>
                    </a:p>
                  </a:txBody>
                  <a:tcPr marL="84406" marR="84406" marT="42203" marB="42203"/>
                </a:tc>
                <a:tc>
                  <a:txBody>
                    <a:bodyPr/>
                    <a:lstStyle/>
                    <a:p>
                      <a:pPr marL="0" algn="l" defTabSz="914400" rtl="0" eaLnBrk="1" latinLnBrk="0" hangingPunct="1"/>
                      <a:r>
                        <a:rPr lang="en-US" sz="1100" b="1" kern="1200" dirty="0">
                          <a:solidFill>
                            <a:schemeClr val="dk1"/>
                          </a:solidFill>
                          <a:latin typeface="Calibri"/>
                          <a:ea typeface="+mn-ea"/>
                          <a:cs typeface="Calibri"/>
                        </a:rPr>
                        <a:t>1.32</a:t>
                      </a:r>
                    </a:p>
                  </a:txBody>
                  <a:tcPr marL="84406" marR="84406" marT="42203" marB="42203"/>
                </a:tc>
                <a:extLst>
                  <a:ext uri="{0D108BD9-81ED-4DB2-BD59-A6C34878D82A}">
                    <a16:rowId xmlns:a16="http://schemas.microsoft.com/office/drawing/2014/main" val="10000"/>
                  </a:ext>
                </a:extLst>
              </a:tr>
            </a:tbl>
          </a:graphicData>
        </a:graphic>
      </p:graphicFrame>
      <p:sp>
        <p:nvSpPr>
          <p:cNvPr id="21" name="TextBox 20">
            <a:extLst>
              <a:ext uri="{FF2B5EF4-FFF2-40B4-BE49-F238E27FC236}">
                <a16:creationId xmlns:a16="http://schemas.microsoft.com/office/drawing/2014/main" id="{1164F23D-AB60-F348-88FE-5ECBD31D3EBC}"/>
              </a:ext>
            </a:extLst>
          </p:cNvPr>
          <p:cNvSpPr txBox="1"/>
          <p:nvPr/>
        </p:nvSpPr>
        <p:spPr>
          <a:xfrm>
            <a:off x="4563906" y="1998785"/>
            <a:ext cx="1331903" cy="1910267"/>
          </a:xfrm>
          <a:prstGeom prst="rect">
            <a:avLst/>
          </a:prstGeom>
          <a:noFill/>
        </p:spPr>
        <p:txBody>
          <a:bodyPr wrap="none" rtlCol="0">
            <a:spAutoFit/>
          </a:bodyPr>
          <a:lstStyle/>
          <a:p>
            <a:r>
              <a:rPr lang="en-US" sz="2215" dirty="0">
                <a:latin typeface="Calibri"/>
                <a:cs typeface="Calibri"/>
              </a:rPr>
              <a:t>Threshold</a:t>
            </a:r>
          </a:p>
          <a:p>
            <a:endParaRPr lang="en-US" sz="2215" dirty="0">
              <a:latin typeface="Calibri"/>
              <a:cs typeface="Calibri"/>
            </a:endParaRPr>
          </a:p>
          <a:p>
            <a:pPr algn="ctr"/>
            <a:r>
              <a:rPr lang="en-US" sz="1846" dirty="0">
                <a:latin typeface="Calibri"/>
                <a:cs typeface="Calibri"/>
              </a:rPr>
              <a:t>1.71</a:t>
            </a:r>
          </a:p>
          <a:p>
            <a:pPr algn="ctr"/>
            <a:r>
              <a:rPr lang="en-US" sz="1846" dirty="0">
                <a:latin typeface="Calibri"/>
                <a:cs typeface="Calibri"/>
              </a:rPr>
              <a:t>1.52</a:t>
            </a:r>
          </a:p>
          <a:p>
            <a:pPr algn="ctr"/>
            <a:r>
              <a:rPr lang="en-US" sz="1846" dirty="0">
                <a:latin typeface="Calibri"/>
                <a:cs typeface="Calibri"/>
              </a:rPr>
              <a:t>1.46</a:t>
            </a:r>
          </a:p>
          <a:p>
            <a:pPr algn="ctr"/>
            <a:r>
              <a:rPr lang="en-US" sz="1846" b="1" dirty="0">
                <a:latin typeface="Calibri"/>
                <a:cs typeface="Calibri"/>
              </a:rPr>
              <a:t>1.1</a:t>
            </a:r>
            <a:endParaRPr lang="en-US" sz="2215" b="1" dirty="0">
              <a:latin typeface="Calibri"/>
              <a:cs typeface="Calibri"/>
            </a:endParaRPr>
          </a:p>
        </p:txBody>
      </p:sp>
      <p:sp>
        <p:nvSpPr>
          <p:cNvPr id="10" name="TextBox 9">
            <a:extLst>
              <a:ext uri="{FF2B5EF4-FFF2-40B4-BE49-F238E27FC236}">
                <a16:creationId xmlns:a16="http://schemas.microsoft.com/office/drawing/2014/main" id="{0AFD67CC-B85C-6541-A8C8-8FA70597D61C}"/>
              </a:ext>
            </a:extLst>
          </p:cNvPr>
          <p:cNvSpPr txBox="1"/>
          <p:nvPr/>
        </p:nvSpPr>
        <p:spPr>
          <a:xfrm>
            <a:off x="6433131" y="3645401"/>
            <a:ext cx="2049746" cy="1456296"/>
          </a:xfrm>
          <a:prstGeom prst="rect">
            <a:avLst/>
          </a:prstGeom>
          <a:noFill/>
        </p:spPr>
        <p:txBody>
          <a:bodyPr wrap="square" rtlCol="0">
            <a:spAutoFit/>
          </a:bodyPr>
          <a:lstStyle/>
          <a:p>
            <a:r>
              <a:rPr lang="en-US" sz="1108" dirty="0">
                <a:latin typeface="Calibri" panose="020F0502020204030204" pitchFamily="34" charset="0"/>
                <a:cs typeface="Calibri" panose="020F0502020204030204" pitchFamily="34" charset="0"/>
              </a:rPr>
              <a:t>The document d5 has lower aggregate weights and is therefore dismissed</a:t>
            </a:r>
          </a:p>
          <a:p>
            <a:endParaRPr lang="en-US" sz="1108" dirty="0">
              <a:latin typeface="Calibri" panose="020F0502020204030204" pitchFamily="34" charset="0"/>
              <a:cs typeface="Calibri" panose="020F0502020204030204" pitchFamily="34" charset="0"/>
            </a:endParaRPr>
          </a:p>
          <a:p>
            <a:r>
              <a:rPr lang="en-US" sz="1108" dirty="0">
                <a:latin typeface="Calibri" panose="020F0502020204030204" pitchFamily="34" charset="0"/>
                <a:cs typeface="Calibri" panose="020F0502020204030204" pitchFamily="34" charset="0"/>
              </a:rPr>
              <a:t>In this round d1 and d6 have aggregate weights higher than the threshold and the algorithm terminates</a:t>
            </a:r>
          </a:p>
        </p:txBody>
      </p:sp>
    </p:spTree>
    <p:extLst>
      <p:ext uri="{BB962C8B-B14F-4D97-AF65-F5344CB8AC3E}">
        <p14:creationId xmlns:p14="http://schemas.microsoft.com/office/powerpoint/2010/main" val="1922531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549DA-02BF-0547-BA69-A5575ABCBE53}"/>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3E5B7DE3-7710-094D-A6DE-BBFECDDDB094}"/>
              </a:ext>
            </a:extLst>
          </p:cNvPr>
          <p:cNvSpPr>
            <a:spLocks noGrp="1"/>
          </p:cNvSpPr>
          <p:nvPr>
            <p:ph idx="1"/>
          </p:nvPr>
        </p:nvSpPr>
        <p:spPr/>
        <p:txBody>
          <a:bodyPr/>
          <a:lstStyle/>
          <a:p>
            <a:r>
              <a:rPr lang="en-US" dirty="0"/>
              <a:t>TA in general performs fewer rounds the FA</a:t>
            </a:r>
          </a:p>
          <a:p>
            <a:pPr marL="422041" indent="-422041">
              <a:buFontTx/>
              <a:buChar char="-"/>
            </a:pPr>
            <a:r>
              <a:rPr lang="en-US" dirty="0"/>
              <a:t>Therefore, fewer document accesses</a:t>
            </a:r>
          </a:p>
          <a:p>
            <a:pPr marL="422041" indent="-422041">
              <a:buFontTx/>
              <a:buChar char="-"/>
            </a:pPr>
            <a:r>
              <a:rPr lang="en-US" dirty="0"/>
              <a:t>But more random accesses</a:t>
            </a:r>
          </a:p>
          <a:p>
            <a:r>
              <a:rPr lang="en-US" dirty="0"/>
              <a:t>TA is also provably correct for monotone aggregation functions</a:t>
            </a:r>
          </a:p>
        </p:txBody>
      </p:sp>
      <p:sp>
        <p:nvSpPr>
          <p:cNvPr id="4" name="Footer Placeholder 3">
            <a:extLst>
              <a:ext uri="{FF2B5EF4-FFF2-40B4-BE49-F238E27FC236}">
                <a16:creationId xmlns:a16="http://schemas.microsoft.com/office/drawing/2014/main" id="{D5E22068-09C6-4B47-AD4A-2DA4B70F5B4C}"/>
              </a:ext>
            </a:extLst>
          </p:cNvPr>
          <p:cNvSpPr>
            <a:spLocks noGrp="1"/>
          </p:cNvSpPr>
          <p:nvPr>
            <p:ph type="ftr" sz="quarter" idx="10"/>
          </p:nvPr>
        </p:nvSpPr>
        <p:spPr/>
        <p:txBody>
          <a:bodyPr/>
          <a:lstStyle/>
          <a:p>
            <a:pPr>
              <a:defRPr/>
            </a:pPr>
            <a:r>
              <a:rPr lang="fr-CH"/>
              <a:t>©2023, Karl Aberer, EPFL-IC, Laboratoire de systèmes d'informations répartis </a:t>
            </a:r>
            <a:endParaRPr lang="en-GB"/>
          </a:p>
        </p:txBody>
      </p:sp>
    </p:spTree>
    <p:extLst>
      <p:ext uri="{BB962C8B-B14F-4D97-AF65-F5344CB8AC3E}">
        <p14:creationId xmlns:p14="http://schemas.microsoft.com/office/powerpoint/2010/main" val="403482718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A7510-B3D4-984A-881D-223DC52667C0}"/>
              </a:ext>
            </a:extLst>
          </p:cNvPr>
          <p:cNvSpPr>
            <a:spLocks noGrp="1"/>
          </p:cNvSpPr>
          <p:nvPr>
            <p:ph type="title"/>
          </p:nvPr>
        </p:nvSpPr>
        <p:spPr/>
        <p:txBody>
          <a:bodyPr/>
          <a:lstStyle/>
          <a:p>
            <a:r>
              <a:rPr lang="en-US" dirty="0"/>
              <a:t>Applications</a:t>
            </a:r>
          </a:p>
        </p:txBody>
      </p:sp>
      <p:sp>
        <p:nvSpPr>
          <p:cNvPr id="3" name="Content Placeholder 2">
            <a:extLst>
              <a:ext uri="{FF2B5EF4-FFF2-40B4-BE49-F238E27FC236}">
                <a16:creationId xmlns:a16="http://schemas.microsoft.com/office/drawing/2014/main" id="{6A650636-6CF4-7543-A891-357BE7B082EE}"/>
              </a:ext>
            </a:extLst>
          </p:cNvPr>
          <p:cNvSpPr>
            <a:spLocks noGrp="1"/>
          </p:cNvSpPr>
          <p:nvPr>
            <p:ph idx="1"/>
          </p:nvPr>
        </p:nvSpPr>
        <p:spPr/>
        <p:txBody>
          <a:bodyPr/>
          <a:lstStyle/>
          <a:p>
            <a:r>
              <a:rPr lang="en-US" sz="2585" dirty="0"/>
              <a:t>Beyond distributed document retrieval these algorithms have wider applications</a:t>
            </a:r>
          </a:p>
          <a:p>
            <a:pPr lvl="1"/>
            <a:r>
              <a:rPr lang="en-US" sz="2215" dirty="0"/>
              <a:t>Multimedia, image retrieval</a:t>
            </a:r>
          </a:p>
          <a:p>
            <a:pPr lvl="1"/>
            <a:r>
              <a:rPr lang="en-US" sz="2215" dirty="0"/>
              <a:t>Top-k processing in relational databases</a:t>
            </a:r>
          </a:p>
          <a:p>
            <a:pPr lvl="1"/>
            <a:r>
              <a:rPr lang="en-US" sz="2215" dirty="0"/>
              <a:t>Document filtering</a:t>
            </a:r>
          </a:p>
          <a:p>
            <a:pPr lvl="1"/>
            <a:r>
              <a:rPr lang="en-US" sz="2215" dirty="0"/>
              <a:t>Sensor data processing</a:t>
            </a:r>
            <a:endParaRPr lang="en-US" sz="2954" dirty="0"/>
          </a:p>
        </p:txBody>
      </p:sp>
      <p:sp>
        <p:nvSpPr>
          <p:cNvPr id="4" name="Footer Placeholder 3">
            <a:extLst>
              <a:ext uri="{FF2B5EF4-FFF2-40B4-BE49-F238E27FC236}">
                <a16:creationId xmlns:a16="http://schemas.microsoft.com/office/drawing/2014/main" id="{E8B35EDE-AFBB-6B48-8659-4138F43C09BE}"/>
              </a:ext>
            </a:extLst>
          </p:cNvPr>
          <p:cNvSpPr>
            <a:spLocks noGrp="1"/>
          </p:cNvSpPr>
          <p:nvPr>
            <p:ph type="ftr" sz="quarter" idx="10"/>
          </p:nvPr>
        </p:nvSpPr>
        <p:spPr/>
        <p:txBody>
          <a:bodyPr/>
          <a:lstStyle/>
          <a:p>
            <a:pPr>
              <a:defRPr/>
            </a:pPr>
            <a:r>
              <a:rPr lang="fr-CH"/>
              <a:t>©2023, Karl Aberer, EPFL-IC, Laboratoire de systèmes d'informations répartis </a:t>
            </a:r>
            <a:endParaRPr lang="en-GB"/>
          </a:p>
        </p:txBody>
      </p:sp>
    </p:spTree>
    <p:extLst>
      <p:ext uri="{BB962C8B-B14F-4D97-AF65-F5344CB8AC3E}">
        <p14:creationId xmlns:p14="http://schemas.microsoft.com/office/powerpoint/2010/main" val="175923062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en-GB" sz="2954" dirty="0"/>
              <a:t>When applying Fagin’s algorithm for a query with three different terms for finding the k top documents, the algorithm will scan </a:t>
            </a:r>
            <a:r>
              <a:rPr lang="en-US" altLang="en-US" sz="2954" dirty="0">
                <a:ea typeface="MS PGothic" charset="-128"/>
              </a:rPr>
              <a:t>...</a:t>
            </a:r>
          </a:p>
        </p:txBody>
      </p:sp>
      <p:sp>
        <p:nvSpPr>
          <p:cNvPr id="13314" name="TPAnswers"/>
          <p:cNvSpPr>
            <a:spLocks noGrp="1"/>
          </p:cNvSpPr>
          <p:nvPr>
            <p:ph idx="1"/>
            <p:custDataLst>
              <p:tags r:id="rId2"/>
            </p:custDataLst>
          </p:nvPr>
        </p:nvSpPr>
        <p:spPr>
          <a:xfrm>
            <a:off x="450927" y="2099623"/>
            <a:ext cx="4121073" cy="3819067"/>
          </a:xfrm>
        </p:spPr>
        <p:txBody>
          <a:bodyPr>
            <a:normAutofit/>
          </a:bodyPr>
          <a:lstStyle/>
          <a:p>
            <a:pPr marL="844083" lvl="1" indent="-422041">
              <a:buFont typeface="+mj-lt"/>
              <a:buAutoNum type="arabicPeriod"/>
            </a:pPr>
            <a:r>
              <a:rPr lang="en-GB" sz="2215" dirty="0"/>
              <a:t>2 different lists</a:t>
            </a:r>
          </a:p>
          <a:p>
            <a:pPr marL="844083" lvl="1" indent="-422041">
              <a:buFont typeface="+mj-lt"/>
              <a:buAutoNum type="arabicPeriod"/>
            </a:pPr>
            <a:r>
              <a:rPr lang="en-GB" sz="2215" dirty="0"/>
              <a:t>3 different lists</a:t>
            </a:r>
          </a:p>
          <a:p>
            <a:pPr marL="844083" lvl="1" indent="-422041">
              <a:buFont typeface="+mj-lt"/>
              <a:buAutoNum type="arabicPeriod"/>
            </a:pPr>
            <a:r>
              <a:rPr lang="en-GB" sz="2215" dirty="0"/>
              <a:t>k different lists</a:t>
            </a:r>
          </a:p>
          <a:p>
            <a:pPr marL="844083" lvl="1" indent="-422041">
              <a:buFont typeface="+mj-lt"/>
              <a:buAutoNum type="arabicPeriod"/>
            </a:pPr>
            <a:r>
              <a:rPr lang="en-GB" sz="2215" dirty="0"/>
              <a:t>it depends how many rounds are taken</a:t>
            </a:r>
          </a:p>
        </p:txBody>
      </p:sp>
      <p:pic>
        <p:nvPicPr>
          <p:cNvPr id="7" name="TPChart" hidden="1" title="Results Chart">
            <a:extLst>
              <a:ext uri="{FF2B5EF4-FFF2-40B4-BE49-F238E27FC236}">
                <a16:creationId xmlns:a16="http://schemas.microsoft.com/office/drawing/2014/main" id="{2176C2FF-2820-3A49-9F4C-1FF2B172F72E}"/>
              </a:ext>
            </a:extLst>
          </p:cNvPr>
          <p:cNvPicPr>
            <a:picLocks/>
          </p:cNvPicPr>
          <p:nvPr>
            <p:custDataLst>
              <p:tags r:id="rId3"/>
            </p:custDataLst>
          </p:nvPr>
        </p:nvPicPr>
        <p:blipFill>
          <a:blip r:embed="rId6">
            <a:extLst>
              <a:ext uri="{28A0092B-C50C-407E-A947-70E740481C1C}">
                <a14:useLocalDpi xmlns:a14="http://schemas.microsoft.com/office/drawing/2010/main" val="0"/>
              </a:ext>
            </a:extLst>
          </a:blip>
          <a:stretch>
            <a:fillRect/>
          </a:stretch>
        </p:blipFill>
        <p:spPr>
          <a:xfrm>
            <a:off x="4747846" y="2004646"/>
            <a:ext cx="3751385" cy="4220308"/>
          </a:xfrm>
          <a:prstGeom prst="rect">
            <a:avLst/>
          </a:prstGeom>
        </p:spPr>
      </p:pic>
      <p:sp>
        <p:nvSpPr>
          <p:cNvPr id="2" name="Footer Placeholder 1">
            <a:extLst>
              <a:ext uri="{FF2B5EF4-FFF2-40B4-BE49-F238E27FC236}">
                <a16:creationId xmlns:a16="http://schemas.microsoft.com/office/drawing/2014/main" id="{924CD307-1BD8-0344-8403-167F0C8E153E}"/>
              </a:ext>
            </a:extLst>
          </p:cNvPr>
          <p:cNvSpPr>
            <a:spLocks noGrp="1"/>
          </p:cNvSpPr>
          <p:nvPr>
            <p:ph type="ftr" sz="quarter" idx="10"/>
          </p:nvPr>
        </p:nvSpPr>
        <p:spPr/>
        <p:txBody>
          <a:bodyPr/>
          <a:lstStyle/>
          <a:p>
            <a:pPr>
              <a:defRPr/>
            </a:pPr>
            <a:r>
              <a:rPr lang="fr-CH"/>
              <a:t>©2023, Karl Aberer, EPFL-IC, Laboratoire de systèmes d'informations répartis </a:t>
            </a:r>
            <a:endParaRPr lang="en-GB"/>
          </a:p>
        </p:txBody>
      </p:sp>
    </p:spTree>
    <p:custDataLst>
      <p:tags r:id="rId1"/>
    </p:custDataLst>
    <p:extLst>
      <p:ext uri="{BB962C8B-B14F-4D97-AF65-F5344CB8AC3E}">
        <p14:creationId xmlns:p14="http://schemas.microsoft.com/office/powerpoint/2010/main" val="46117872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en-GB" sz="2954" dirty="0"/>
              <a:t>With Fagin’s algorithm, once k documents have been identified that occur in all of the lists </a:t>
            </a:r>
            <a:r>
              <a:rPr lang="en-US" altLang="en-US" sz="2954" dirty="0">
                <a:ea typeface="MS PGothic" charset="-128"/>
              </a:rPr>
              <a:t>...</a:t>
            </a:r>
          </a:p>
        </p:txBody>
      </p:sp>
      <p:sp>
        <p:nvSpPr>
          <p:cNvPr id="13314" name="TPAnswers"/>
          <p:cNvSpPr>
            <a:spLocks noGrp="1"/>
          </p:cNvSpPr>
          <p:nvPr>
            <p:ph idx="1"/>
            <p:custDataLst>
              <p:tags r:id="rId2"/>
            </p:custDataLst>
          </p:nvPr>
        </p:nvSpPr>
        <p:spPr>
          <a:xfrm>
            <a:off x="773723" y="1740878"/>
            <a:ext cx="5867400" cy="4177812"/>
          </a:xfrm>
        </p:spPr>
        <p:txBody>
          <a:bodyPr>
            <a:normAutofit/>
          </a:bodyPr>
          <a:lstStyle/>
          <a:p>
            <a:pPr marL="312377" lvl="1" indent="-422041">
              <a:buFont typeface="+mj-lt"/>
              <a:buAutoNum type="arabicPeriod"/>
            </a:pPr>
            <a:r>
              <a:rPr lang="en-GB" sz="2215" dirty="0"/>
              <a:t>These are the top-k documents</a:t>
            </a:r>
          </a:p>
          <a:p>
            <a:pPr marL="312377" lvl="1" indent="-422041">
              <a:buFont typeface="+mj-lt"/>
              <a:buAutoNum type="arabicPeriod"/>
            </a:pPr>
            <a:r>
              <a:rPr lang="en-GB" sz="2215" dirty="0"/>
              <a:t>The top-k documents are among the documents seen so far</a:t>
            </a:r>
          </a:p>
          <a:p>
            <a:pPr marL="312377" lvl="1" indent="-422041">
              <a:buFont typeface="+mj-lt"/>
              <a:buAutoNum type="arabicPeriod"/>
            </a:pPr>
            <a:r>
              <a:rPr lang="en-GB" sz="2215" dirty="0"/>
              <a:t>The search has to continue in round-robin till the top-k documents are identified</a:t>
            </a:r>
          </a:p>
          <a:p>
            <a:pPr marL="312377" lvl="1" indent="-422041">
              <a:buFont typeface="+mj-lt"/>
              <a:buAutoNum type="arabicPeriod"/>
            </a:pPr>
            <a:r>
              <a:rPr lang="en-GB" sz="2215" dirty="0"/>
              <a:t>Other documents have to be searched to complete the top-k list</a:t>
            </a:r>
          </a:p>
        </p:txBody>
      </p:sp>
      <p:pic>
        <p:nvPicPr>
          <p:cNvPr id="7" name="TPChart" hidden="1" title="Results Chart">
            <a:extLst>
              <a:ext uri="{FF2B5EF4-FFF2-40B4-BE49-F238E27FC236}">
                <a16:creationId xmlns:a16="http://schemas.microsoft.com/office/drawing/2014/main" id="{089F05FE-9A2F-F244-8FB7-499C4F8388C8}"/>
              </a:ext>
            </a:extLst>
          </p:cNvPr>
          <p:cNvPicPr>
            <a:picLocks/>
          </p:cNvPicPr>
          <p:nvPr>
            <p:custDataLst>
              <p:tags r:id="rId3"/>
            </p:custDataLst>
          </p:nvPr>
        </p:nvPicPr>
        <p:blipFill>
          <a:blip r:embed="rId6">
            <a:extLst>
              <a:ext uri="{28A0092B-C50C-407E-A947-70E740481C1C}">
                <a14:useLocalDpi xmlns:a14="http://schemas.microsoft.com/office/drawing/2010/main" val="0"/>
              </a:ext>
            </a:extLst>
          </a:blip>
          <a:stretch>
            <a:fillRect/>
          </a:stretch>
        </p:blipFill>
        <p:spPr>
          <a:xfrm>
            <a:off x="4513384" y="1740877"/>
            <a:ext cx="4220308" cy="4747846"/>
          </a:xfrm>
          <a:prstGeom prst="rect">
            <a:avLst/>
          </a:prstGeom>
        </p:spPr>
      </p:pic>
      <p:sp>
        <p:nvSpPr>
          <p:cNvPr id="2" name="Footer Placeholder 1">
            <a:extLst>
              <a:ext uri="{FF2B5EF4-FFF2-40B4-BE49-F238E27FC236}">
                <a16:creationId xmlns:a16="http://schemas.microsoft.com/office/drawing/2014/main" id="{09CBB7A8-3F92-894F-8C16-306E0E313FB7}"/>
              </a:ext>
            </a:extLst>
          </p:cNvPr>
          <p:cNvSpPr>
            <a:spLocks noGrp="1"/>
          </p:cNvSpPr>
          <p:nvPr>
            <p:ph type="ftr" sz="quarter" idx="10"/>
          </p:nvPr>
        </p:nvSpPr>
        <p:spPr/>
        <p:txBody>
          <a:bodyPr/>
          <a:lstStyle/>
          <a:p>
            <a:pPr>
              <a:defRPr/>
            </a:pPr>
            <a:r>
              <a:rPr lang="fr-CH"/>
              <a:t>©2023, Karl Aberer, EPFL-IC, Laboratoire de systèmes d'informations répartis </a:t>
            </a:r>
            <a:endParaRPr lang="en-GB"/>
          </a:p>
        </p:txBody>
      </p:sp>
    </p:spTree>
    <p:custDataLst>
      <p:tags r:id="rId1"/>
    </p:custDataLst>
    <p:extLst>
      <p:ext uri="{BB962C8B-B14F-4D97-AF65-F5344CB8AC3E}">
        <p14:creationId xmlns:p14="http://schemas.microsoft.com/office/powerpoint/2010/main" val="304758441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2E965-8DB4-86B5-F176-1389DAECA4F6}"/>
              </a:ext>
            </a:extLst>
          </p:cNvPr>
          <p:cNvSpPr>
            <a:spLocks noGrp="1"/>
          </p:cNvSpPr>
          <p:nvPr>
            <p:ph type="title"/>
          </p:nvPr>
        </p:nvSpPr>
        <p:spPr/>
        <p:txBody>
          <a:bodyPr/>
          <a:lstStyle/>
          <a:p>
            <a:r>
              <a:rPr lang="en-CH" dirty="0"/>
              <a:t>References</a:t>
            </a:r>
          </a:p>
        </p:txBody>
      </p:sp>
      <p:sp>
        <p:nvSpPr>
          <p:cNvPr id="3" name="Content Placeholder 2">
            <a:extLst>
              <a:ext uri="{FF2B5EF4-FFF2-40B4-BE49-F238E27FC236}">
                <a16:creationId xmlns:a16="http://schemas.microsoft.com/office/drawing/2014/main" id="{3BB465F4-CFE8-FD86-7AE0-40EF10F2C69F}"/>
              </a:ext>
            </a:extLst>
          </p:cNvPr>
          <p:cNvSpPr>
            <a:spLocks noGrp="1"/>
          </p:cNvSpPr>
          <p:nvPr>
            <p:ph idx="1"/>
          </p:nvPr>
        </p:nvSpPr>
        <p:spPr/>
        <p:txBody>
          <a:bodyPr/>
          <a:lstStyle/>
          <a:p>
            <a:r>
              <a:rPr lang="en-GB" sz="2215" dirty="0"/>
              <a:t>Lin, J., Dyer, C. (2010). Inverted Indexing for Text Retrieval. In: Data-Intensive Text Processing with MapReduce. Synthesis Lectures on Human Language Technologies. Springer, Cham.</a:t>
            </a:r>
          </a:p>
          <a:p>
            <a:endParaRPr lang="en-GB" sz="2215" dirty="0"/>
          </a:p>
          <a:p>
            <a:r>
              <a:rPr lang="en-GB" sz="2215" dirty="0"/>
              <a:t>Ronald Fagin, Amnon </a:t>
            </a:r>
            <a:r>
              <a:rPr lang="en-GB" sz="2215" dirty="0" err="1"/>
              <a:t>Lotem</a:t>
            </a:r>
            <a:r>
              <a:rPr lang="en-GB" sz="2215" dirty="0"/>
              <a:t>, Moni </a:t>
            </a:r>
            <a:r>
              <a:rPr lang="en-GB" sz="2215" dirty="0" err="1"/>
              <a:t>Naor</a:t>
            </a:r>
            <a:r>
              <a:rPr lang="en-GB" sz="2215" dirty="0"/>
              <a:t>. Optimal aggregation algorithms for middleware, PODS 2001.</a:t>
            </a:r>
          </a:p>
          <a:p>
            <a:endParaRPr lang="en-GB" sz="2215" dirty="0"/>
          </a:p>
        </p:txBody>
      </p:sp>
      <p:sp>
        <p:nvSpPr>
          <p:cNvPr id="4" name="Footer Placeholder 3">
            <a:extLst>
              <a:ext uri="{FF2B5EF4-FFF2-40B4-BE49-F238E27FC236}">
                <a16:creationId xmlns:a16="http://schemas.microsoft.com/office/drawing/2014/main" id="{CA648ACA-9597-9721-876E-4BD37B0329A9}"/>
              </a:ext>
            </a:extLst>
          </p:cNvPr>
          <p:cNvSpPr>
            <a:spLocks noGrp="1"/>
          </p:cNvSpPr>
          <p:nvPr>
            <p:ph type="ftr" sz="quarter" idx="10"/>
          </p:nvPr>
        </p:nvSpPr>
        <p:spPr/>
        <p:txBody>
          <a:bodyPr/>
          <a:lstStyle/>
          <a:p>
            <a:pPr>
              <a:defRPr/>
            </a:pPr>
            <a:r>
              <a:rPr lang="fr-CH"/>
              <a:t>©2023, Karl Aberer, EPFL-IC, Laboratoire de systèmes d'informations répartis </a:t>
            </a:r>
            <a:endParaRPr lang="en-GB"/>
          </a:p>
        </p:txBody>
      </p:sp>
    </p:spTree>
    <p:extLst>
      <p:ext uri="{BB962C8B-B14F-4D97-AF65-F5344CB8AC3E}">
        <p14:creationId xmlns:p14="http://schemas.microsoft.com/office/powerpoint/2010/main" val="279884588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noFill/>
        </p:spPr>
        <p:txBody>
          <a:bodyPr lIns="92075" tIns="46038" rIns="92075" bIns="46038"/>
          <a:lstStyle/>
          <a:p>
            <a:pPr eaLnBrk="1" hangingPunct="1"/>
            <a:r>
              <a:rPr lang="en-US" dirty="0"/>
              <a:t>References</a:t>
            </a:r>
          </a:p>
        </p:txBody>
      </p:sp>
      <p:sp>
        <p:nvSpPr>
          <p:cNvPr id="36868" name="Rectangle 3"/>
          <p:cNvSpPr>
            <a:spLocks noGrp="1" noChangeArrowheads="1"/>
          </p:cNvSpPr>
          <p:nvPr>
            <p:ph idx="1"/>
          </p:nvPr>
        </p:nvSpPr>
        <p:spPr>
          <a:noFill/>
        </p:spPr>
        <p:txBody>
          <a:bodyPr lIns="92075" tIns="46038" rIns="92075" bIns="46038"/>
          <a:lstStyle/>
          <a:p>
            <a:pPr eaLnBrk="1" hangingPunct="1"/>
            <a:r>
              <a:rPr lang="en-US" sz="2400" dirty="0"/>
              <a:t>Course material based on</a:t>
            </a:r>
          </a:p>
          <a:p>
            <a:pPr lvl="1" eaLnBrk="1" hangingPunct="1"/>
            <a:r>
              <a:rPr lang="en-US" sz="1800" dirty="0"/>
              <a:t>Christopher D. Manning, </a:t>
            </a:r>
            <a:r>
              <a:rPr lang="en-US" sz="1800" dirty="0" err="1"/>
              <a:t>Prabhakar</a:t>
            </a:r>
            <a:r>
              <a:rPr lang="en-US" sz="1800" dirty="0"/>
              <a:t> </a:t>
            </a:r>
            <a:r>
              <a:rPr lang="en-US" sz="1800" dirty="0" err="1"/>
              <a:t>Raghavan</a:t>
            </a:r>
            <a:r>
              <a:rPr lang="en-US" sz="1800" dirty="0"/>
              <a:t> and </a:t>
            </a:r>
            <a:r>
              <a:rPr lang="en-US" sz="1800" dirty="0" err="1"/>
              <a:t>Hinrich</a:t>
            </a:r>
            <a:r>
              <a:rPr lang="en-US" sz="1800" dirty="0"/>
              <a:t> </a:t>
            </a:r>
            <a:r>
              <a:rPr lang="en-US" sz="1800" dirty="0" err="1"/>
              <a:t>Schütze</a:t>
            </a:r>
            <a:r>
              <a:rPr lang="en-US" sz="1800" dirty="0"/>
              <a:t>, Introduction to Information Retrieval, Cambridge University Press. 2008 (http://www-</a:t>
            </a:r>
            <a:r>
              <a:rPr lang="en-US" sz="1800" dirty="0" err="1"/>
              <a:t>nlp.stanford.edu</a:t>
            </a:r>
            <a:r>
              <a:rPr lang="en-US" sz="1800" dirty="0"/>
              <a:t>/IR-book/)</a:t>
            </a:r>
          </a:p>
          <a:p>
            <a:pPr eaLnBrk="1" hangingPunct="1"/>
            <a:r>
              <a:rPr lang="en-US" sz="2400" dirty="0"/>
              <a:t>Relevant articles</a:t>
            </a:r>
          </a:p>
          <a:p>
            <a:pPr lvl="1"/>
            <a:r>
              <a:rPr lang="en-US" sz="1800" dirty="0" err="1"/>
              <a:t>Boldi</a:t>
            </a:r>
            <a:r>
              <a:rPr lang="en-US" sz="1800" dirty="0"/>
              <a:t>, Paolo, and Sebastiano Vigna. "The </a:t>
            </a:r>
            <a:r>
              <a:rPr lang="en-US" sz="1800" dirty="0" err="1"/>
              <a:t>webgraph</a:t>
            </a:r>
            <a:r>
              <a:rPr lang="en-US" sz="1800" dirty="0"/>
              <a:t> framework I: compression techniques." Proceedings of the 13th international conference on World Wide Web. ACM, 2004.</a:t>
            </a:r>
          </a:p>
          <a:p>
            <a:pPr lvl="1"/>
            <a:r>
              <a:rPr lang="en-GB" sz="1800" dirty="0"/>
              <a:t>Jimmy Lin and Chris Dyer. Data-Intensive Text Processing with MapReduce, Morgan &amp; Claypool Synthesis, 2011.</a:t>
            </a:r>
          </a:p>
          <a:p>
            <a:pPr lvl="1"/>
            <a:r>
              <a:rPr lang="en-GB" sz="1600" dirty="0"/>
              <a:t>Lin, J., Dyer, C. (2010). Inverted Indexing for Text Retrieval. In: Data-Intensive Text Processing with MapReduce. Synthesis Lectures on Human Language Technologies. Springer, Cham.</a:t>
            </a:r>
          </a:p>
          <a:p>
            <a:pPr lvl="1"/>
            <a:r>
              <a:rPr lang="en-GB" sz="1600" dirty="0"/>
              <a:t>Ronald Fagin, Amnon </a:t>
            </a:r>
            <a:r>
              <a:rPr lang="en-GB" sz="1600" dirty="0" err="1"/>
              <a:t>Lotem</a:t>
            </a:r>
            <a:r>
              <a:rPr lang="en-GB" sz="1600" dirty="0"/>
              <a:t>, Moni </a:t>
            </a:r>
            <a:r>
              <a:rPr lang="en-GB" sz="1600" dirty="0" err="1"/>
              <a:t>Naor</a:t>
            </a:r>
            <a:r>
              <a:rPr lang="en-GB" sz="1600" dirty="0"/>
              <a:t>. Optimal aggregation algorithms for middleware, PODS 2001.</a:t>
            </a:r>
          </a:p>
          <a:p>
            <a:pPr marL="457200" lvl="1" indent="0">
              <a:buNone/>
            </a:pPr>
            <a:br>
              <a:rPr lang="en-GB" sz="1600" dirty="0"/>
            </a:br>
            <a:endParaRPr lang="en-US" sz="1600" dirty="0"/>
          </a:p>
          <a:p>
            <a:pPr eaLnBrk="1" hangingPunct="1"/>
            <a:endParaRPr lang="en-US" sz="2400" dirty="0"/>
          </a:p>
        </p:txBody>
      </p:sp>
      <p:sp>
        <p:nvSpPr>
          <p:cNvPr id="36866" name="Footer Placeholder 3"/>
          <p:cNvSpPr>
            <a:spLocks noGrp="1"/>
          </p:cNvSpPr>
          <p:nvPr>
            <p:ph type="ftr" sz="quarter" idx="10"/>
          </p:nvPr>
        </p:nvSpPr>
        <p:spPr>
          <a:noFill/>
        </p:spPr>
        <p:txBody>
          <a:bodyPr/>
          <a:lstStyle/>
          <a:p>
            <a:r>
              <a:rPr lang="fr-CH"/>
              <a:t>©2023, Karl Aberer, EPFL-IC, Laboratoire de systèmes d'informations répartis </a:t>
            </a:r>
            <a:endParaRPr lang="en-GB"/>
          </a:p>
        </p:txBody>
      </p:sp>
    </p:spTree>
    <p:extLst>
      <p:ext uri="{BB962C8B-B14F-4D97-AF65-F5344CB8AC3E}">
        <p14:creationId xmlns:p14="http://schemas.microsoft.com/office/powerpoint/2010/main" val="4216461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fr-CH"/>
              <a:t>©2023, Karl Aberer, EPFL-IC, Laboratoire de systèmes d'informations répartis </a:t>
            </a:r>
            <a:endParaRPr lang="en-GB"/>
          </a:p>
        </p:txBody>
      </p:sp>
      <p:sp>
        <p:nvSpPr>
          <p:cNvPr id="16387" name="Rectangle 2"/>
          <p:cNvSpPr>
            <a:spLocks noGrp="1" noChangeArrowheads="1"/>
          </p:cNvSpPr>
          <p:nvPr>
            <p:ph type="title"/>
          </p:nvPr>
        </p:nvSpPr>
        <p:spPr/>
        <p:txBody>
          <a:bodyPr/>
          <a:lstStyle/>
          <a:p>
            <a:pPr eaLnBrk="1" hangingPunct="1"/>
            <a:r>
              <a:rPr lang="en-US"/>
              <a:t>Example</a:t>
            </a:r>
          </a:p>
        </p:txBody>
      </p:sp>
      <p:pic>
        <p:nvPicPr>
          <p:cNvPr id="16388" name="Picture 3"/>
          <p:cNvPicPr>
            <a:picLocks noChangeAspect="1" noChangeArrowheads="1"/>
          </p:cNvPicPr>
          <p:nvPr/>
        </p:nvPicPr>
        <p:blipFill>
          <a:blip r:embed="rId3" cstate="print"/>
          <a:srcRect/>
          <a:stretch>
            <a:fillRect/>
          </a:stretch>
        </p:blipFill>
        <p:spPr bwMode="auto">
          <a:xfrm>
            <a:off x="783983" y="1567961"/>
            <a:ext cx="7576038" cy="4297974"/>
          </a:xfrm>
          <a:prstGeom prst="rect">
            <a:avLst/>
          </a:prstGeom>
          <a:noFill/>
          <a:ln w="9525" algn="ctr">
            <a:noFill/>
            <a:miter lim="800000"/>
            <a:headEnd/>
            <a:tailEnd/>
          </a:ln>
        </p:spPr>
      </p:pic>
    </p:spTree>
    <p:extLst>
      <p:ext uri="{BB962C8B-B14F-4D97-AF65-F5344CB8AC3E}">
        <p14:creationId xmlns:p14="http://schemas.microsoft.com/office/powerpoint/2010/main" val="229094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fr-CH">
                <a:latin typeface="Calibri" charset="0"/>
                <a:ea typeface="Calibri" charset="0"/>
                <a:cs typeface="Calibri" charset="0"/>
              </a:rPr>
              <a:t>©2023, Karl Aberer, EPFL-IC, Laboratoire de systèmes d'informations répartis </a:t>
            </a:r>
            <a:endParaRPr lang="en-GB">
              <a:latin typeface="Calibri" charset="0"/>
              <a:ea typeface="Calibri" charset="0"/>
              <a:cs typeface="Calibri" charset="0"/>
            </a:endParaRPr>
          </a:p>
        </p:txBody>
      </p:sp>
      <p:sp>
        <p:nvSpPr>
          <p:cNvPr id="17411" name="Rectangle 2"/>
          <p:cNvSpPr>
            <a:spLocks noGrp="1" noChangeArrowheads="1"/>
          </p:cNvSpPr>
          <p:nvPr>
            <p:ph type="title"/>
          </p:nvPr>
        </p:nvSpPr>
        <p:spPr/>
        <p:txBody>
          <a:bodyPr/>
          <a:lstStyle/>
          <a:p>
            <a:pPr eaLnBrk="1" hangingPunct="1"/>
            <a:r>
              <a:rPr lang="en-US"/>
              <a:t>Physical Organization of Inverted Files</a:t>
            </a:r>
          </a:p>
        </p:txBody>
      </p:sp>
      <p:grpSp>
        <p:nvGrpSpPr>
          <p:cNvPr id="17412" name="Group 3"/>
          <p:cNvGrpSpPr>
            <a:grpSpLocks/>
          </p:cNvGrpSpPr>
          <p:nvPr/>
        </p:nvGrpSpPr>
        <p:grpSpPr bwMode="auto">
          <a:xfrm>
            <a:off x="6699740" y="1633904"/>
            <a:ext cx="1926981" cy="4069374"/>
            <a:chOff x="4332" y="935"/>
            <a:chExt cx="1315" cy="2777"/>
          </a:xfrm>
        </p:grpSpPr>
        <p:sp>
          <p:nvSpPr>
            <p:cNvPr id="17440" name="Rectangle 4"/>
            <p:cNvSpPr>
              <a:spLocks noChangeAspect="1" noChangeArrowheads="1"/>
            </p:cNvSpPr>
            <p:nvPr/>
          </p:nvSpPr>
          <p:spPr bwMode="auto">
            <a:xfrm>
              <a:off x="4332" y="1253"/>
              <a:ext cx="1315" cy="1996"/>
            </a:xfrm>
            <a:prstGeom prst="rect">
              <a:avLst/>
            </a:prstGeom>
            <a:noFill/>
            <a:ln w="9525" algn="ctr">
              <a:solidFill>
                <a:schemeClr val="tx1"/>
              </a:solidFill>
              <a:miter lim="800000"/>
              <a:headEnd/>
              <a:tailEnd/>
            </a:ln>
          </p:spPr>
          <p:txBody>
            <a:bodyPr wrap="none"/>
            <a:lstStyle/>
            <a:p>
              <a:pPr algn="l"/>
              <a:r>
                <a:rPr lang="en-US" sz="1108">
                  <a:latin typeface="Calibri" charset="0"/>
                  <a:ea typeface="Calibri" charset="0"/>
                  <a:cs typeface="Calibri" charset="0"/>
                </a:rPr>
                <a:t>D1 abcdefghijkl </a:t>
              </a:r>
            </a:p>
            <a:p>
              <a:pPr algn="l"/>
              <a:r>
                <a:rPr lang="en-US" sz="1108">
                  <a:latin typeface="Calibri" charset="0"/>
                  <a:ea typeface="Calibri" charset="0"/>
                  <a:cs typeface="Calibri" charset="0"/>
                </a:rPr>
                <a:t>D2 abcdefghijkl </a:t>
              </a:r>
            </a:p>
            <a:p>
              <a:pPr algn="l"/>
              <a:r>
                <a:rPr lang="en-US" sz="1108">
                  <a:latin typeface="Calibri" charset="0"/>
                  <a:ea typeface="Calibri" charset="0"/>
                  <a:cs typeface="Calibri" charset="0"/>
                </a:rPr>
                <a:t>D3 abcdefghijkl </a:t>
              </a:r>
            </a:p>
            <a:p>
              <a:pPr algn="l"/>
              <a:r>
                <a:rPr lang="en-US" sz="1108">
                  <a:latin typeface="Calibri" charset="0"/>
                  <a:ea typeface="Calibri" charset="0"/>
                  <a:cs typeface="Calibri" charset="0"/>
                </a:rPr>
                <a:t>.</a:t>
              </a:r>
            </a:p>
            <a:p>
              <a:pPr algn="l"/>
              <a:r>
                <a:rPr lang="en-US" sz="1108">
                  <a:latin typeface="Calibri" charset="0"/>
                  <a:ea typeface="Calibri" charset="0"/>
                  <a:cs typeface="Calibri" charset="0"/>
                </a:rPr>
                <a:t>Di abcdefghijkl </a:t>
              </a:r>
            </a:p>
            <a:p>
              <a:pPr algn="l"/>
              <a:r>
                <a:rPr lang="en-US" sz="1108">
                  <a:latin typeface="Calibri" charset="0"/>
                  <a:ea typeface="Calibri" charset="0"/>
                  <a:cs typeface="Calibri" charset="0"/>
                </a:rPr>
                <a:t>.</a:t>
              </a:r>
            </a:p>
            <a:p>
              <a:pPr algn="l"/>
              <a:r>
                <a:rPr lang="en-US" sz="1108">
                  <a:latin typeface="Calibri" charset="0"/>
                  <a:ea typeface="Calibri" charset="0"/>
                  <a:cs typeface="Calibri" charset="0"/>
                </a:rPr>
                <a:t>.</a:t>
              </a:r>
            </a:p>
            <a:p>
              <a:pPr algn="l"/>
              <a:r>
                <a:rPr lang="en-US" sz="1108">
                  <a:latin typeface="Calibri" charset="0"/>
                  <a:ea typeface="Calibri" charset="0"/>
                  <a:cs typeface="Calibri" charset="0"/>
                </a:rPr>
                <a:t>Dj abcdefghijkl .</a:t>
              </a:r>
            </a:p>
            <a:p>
              <a:pPr algn="l"/>
              <a:r>
                <a:rPr lang="en-US" sz="1108">
                  <a:latin typeface="Calibri" charset="0"/>
                  <a:ea typeface="Calibri" charset="0"/>
                  <a:cs typeface="Calibri" charset="0"/>
                </a:rPr>
                <a:t>.</a:t>
              </a:r>
            </a:p>
            <a:p>
              <a:pPr algn="l"/>
              <a:r>
                <a:rPr lang="en-US" sz="1108">
                  <a:latin typeface="Calibri" charset="0"/>
                  <a:ea typeface="Calibri" charset="0"/>
                  <a:cs typeface="Calibri" charset="0"/>
                </a:rPr>
                <a:t>.</a:t>
              </a:r>
            </a:p>
            <a:p>
              <a:pPr algn="l"/>
              <a:r>
                <a:rPr lang="en-US" sz="1108">
                  <a:latin typeface="Calibri" charset="0"/>
                  <a:ea typeface="Calibri" charset="0"/>
                  <a:cs typeface="Calibri" charset="0"/>
                </a:rPr>
                <a:t>Dn abcdefghijkl </a:t>
              </a:r>
            </a:p>
          </p:txBody>
        </p:sp>
        <p:sp>
          <p:nvSpPr>
            <p:cNvPr id="17441" name="Rectangle 5"/>
            <p:cNvSpPr>
              <a:spLocks noChangeArrowheads="1"/>
            </p:cNvSpPr>
            <p:nvPr/>
          </p:nvSpPr>
          <p:spPr bwMode="auto">
            <a:xfrm>
              <a:off x="4468" y="935"/>
              <a:ext cx="871" cy="214"/>
            </a:xfrm>
            <a:prstGeom prst="rect">
              <a:avLst/>
            </a:prstGeom>
            <a:noFill/>
            <a:ln w="9525">
              <a:noFill/>
              <a:miter lim="800000"/>
              <a:headEnd/>
              <a:tailEnd/>
            </a:ln>
          </p:spPr>
          <p:txBody>
            <a:bodyPr wrap="none" lIns="84992" tIns="42497" rIns="84992" bIns="42497">
              <a:spAutoFit/>
            </a:bodyPr>
            <a:lstStyle/>
            <a:p>
              <a:pPr algn="l" eaLnBrk="0" hangingPunct="0"/>
              <a:r>
                <a:rPr lang="en-US" sz="1477" b="1" dirty="0">
                  <a:latin typeface="Calibri" charset="0"/>
                  <a:ea typeface="Calibri" charset="0"/>
                  <a:cs typeface="Calibri" charset="0"/>
                </a:rPr>
                <a:t>Document file</a:t>
              </a:r>
            </a:p>
          </p:txBody>
        </p:sp>
        <p:sp>
          <p:nvSpPr>
            <p:cNvPr id="17442" name="Rectangle 6"/>
            <p:cNvSpPr>
              <a:spLocks noChangeArrowheads="1"/>
            </p:cNvSpPr>
            <p:nvPr/>
          </p:nvSpPr>
          <p:spPr bwMode="auto">
            <a:xfrm>
              <a:off x="4471" y="3339"/>
              <a:ext cx="1114" cy="373"/>
            </a:xfrm>
            <a:prstGeom prst="rect">
              <a:avLst/>
            </a:prstGeom>
            <a:noFill/>
            <a:ln w="9525" algn="ctr">
              <a:noFill/>
              <a:miter lim="800000"/>
              <a:headEnd/>
              <a:tailEnd/>
            </a:ln>
          </p:spPr>
          <p:txBody>
            <a:bodyPr wrap="none">
              <a:spAutoFit/>
            </a:bodyPr>
            <a:lstStyle/>
            <a:p>
              <a:r>
                <a:rPr lang="en-US" sz="1477" dirty="0">
                  <a:latin typeface="Calibri" charset="0"/>
                  <a:ea typeface="Calibri" charset="0"/>
                  <a:cs typeface="Calibri" charset="0"/>
                </a:rPr>
                <a:t>documents stored </a:t>
              </a:r>
            </a:p>
            <a:p>
              <a:r>
                <a:rPr lang="en-US" sz="1477" dirty="0">
                  <a:latin typeface="Calibri" charset="0"/>
                  <a:ea typeface="Calibri" charset="0"/>
                  <a:cs typeface="Calibri" charset="0"/>
                </a:rPr>
                <a:t>in a contiguous file</a:t>
              </a:r>
            </a:p>
          </p:txBody>
        </p:sp>
      </p:grpSp>
      <p:grpSp>
        <p:nvGrpSpPr>
          <p:cNvPr id="3" name="Group 7"/>
          <p:cNvGrpSpPr>
            <a:grpSpLocks/>
          </p:cNvGrpSpPr>
          <p:nvPr/>
        </p:nvGrpSpPr>
        <p:grpSpPr bwMode="auto">
          <a:xfrm>
            <a:off x="4070839" y="1368670"/>
            <a:ext cx="2642088" cy="4636477"/>
            <a:chOff x="2538" y="754"/>
            <a:chExt cx="1803" cy="3164"/>
          </a:xfrm>
        </p:grpSpPr>
        <p:sp>
          <p:nvSpPr>
            <p:cNvPr id="17434" name="Rectangle 8"/>
            <p:cNvSpPr>
              <a:spLocks noChangeArrowheads="1"/>
            </p:cNvSpPr>
            <p:nvPr/>
          </p:nvSpPr>
          <p:spPr bwMode="auto">
            <a:xfrm>
              <a:off x="2804" y="754"/>
              <a:ext cx="983" cy="369"/>
            </a:xfrm>
            <a:prstGeom prst="rect">
              <a:avLst/>
            </a:prstGeom>
            <a:noFill/>
            <a:ln w="9525">
              <a:noFill/>
              <a:miter lim="800000"/>
              <a:headEnd/>
              <a:tailEnd/>
            </a:ln>
          </p:spPr>
          <p:txBody>
            <a:bodyPr lIns="84992" tIns="42497" rIns="84992" bIns="42497">
              <a:spAutoFit/>
            </a:bodyPr>
            <a:lstStyle/>
            <a:p>
              <a:pPr eaLnBrk="0" hangingPunct="0"/>
              <a:r>
                <a:rPr lang="en-US" sz="1477" b="1" dirty="0">
                  <a:latin typeface="Calibri" charset="0"/>
                  <a:ea typeface="Calibri" charset="0"/>
                  <a:cs typeface="Calibri" charset="0"/>
                </a:rPr>
                <a:t>Posting file</a:t>
              </a:r>
            </a:p>
            <a:p>
              <a:pPr eaLnBrk="0" hangingPunct="0"/>
              <a:r>
                <a:rPr lang="en-US" sz="1477" b="1" dirty="0">
                  <a:latin typeface="Calibri" charset="0"/>
                  <a:ea typeface="Calibri" charset="0"/>
                  <a:cs typeface="Calibri" charset="0"/>
                </a:rPr>
                <a:t>Doc#</a:t>
              </a:r>
            </a:p>
          </p:txBody>
        </p:sp>
        <p:sp>
          <p:nvSpPr>
            <p:cNvPr id="17435" name="Rectangle 9"/>
            <p:cNvSpPr>
              <a:spLocks noChangeAspect="1" noChangeArrowheads="1"/>
            </p:cNvSpPr>
            <p:nvPr/>
          </p:nvSpPr>
          <p:spPr bwMode="auto">
            <a:xfrm>
              <a:off x="3107" y="1253"/>
              <a:ext cx="363" cy="1996"/>
            </a:xfrm>
            <a:prstGeom prst="rect">
              <a:avLst/>
            </a:prstGeom>
            <a:noFill/>
            <a:ln w="9525" algn="ctr">
              <a:solidFill>
                <a:schemeClr val="tx1"/>
              </a:solidFill>
              <a:miter lim="800000"/>
              <a:headEnd/>
              <a:tailEnd/>
            </a:ln>
          </p:spPr>
          <p:txBody>
            <a:bodyPr wrap="none"/>
            <a:lstStyle/>
            <a:p>
              <a:pPr algn="l"/>
              <a:r>
                <a:rPr lang="en-US" sz="1108">
                  <a:latin typeface="Calibri" charset="0"/>
                  <a:ea typeface="Calibri" charset="0"/>
                  <a:cs typeface="Calibri" charset="0"/>
                </a:rPr>
                <a:t>Di</a:t>
              </a:r>
            </a:p>
            <a:p>
              <a:pPr algn="l"/>
              <a:r>
                <a:rPr lang="en-US" sz="1108">
                  <a:latin typeface="Calibri" charset="0"/>
                  <a:ea typeface="Calibri" charset="0"/>
                  <a:cs typeface="Calibri" charset="0"/>
                </a:rPr>
                <a:t>Dj</a:t>
              </a:r>
            </a:p>
            <a:p>
              <a:pPr algn="l"/>
              <a:r>
                <a:rPr lang="en-US" sz="1108">
                  <a:latin typeface="Calibri" charset="0"/>
                  <a:ea typeface="Calibri" charset="0"/>
                  <a:cs typeface="Calibri" charset="0"/>
                </a:rPr>
                <a:t>.</a:t>
              </a:r>
            </a:p>
            <a:p>
              <a:pPr algn="l"/>
              <a:r>
                <a:rPr lang="en-US" sz="1108">
                  <a:latin typeface="Calibri" charset="0"/>
                  <a:ea typeface="Calibri" charset="0"/>
                  <a:cs typeface="Calibri" charset="0"/>
                </a:rPr>
                <a:t>.</a:t>
              </a:r>
            </a:p>
            <a:p>
              <a:pPr algn="l"/>
              <a:r>
                <a:rPr lang="en-US" sz="1108">
                  <a:latin typeface="Calibri" charset="0"/>
                  <a:ea typeface="Calibri" charset="0"/>
                  <a:cs typeface="Calibri" charset="0"/>
                </a:rPr>
                <a:t>.</a:t>
              </a:r>
            </a:p>
            <a:p>
              <a:pPr algn="l"/>
              <a:r>
                <a:rPr lang="en-US" sz="1108">
                  <a:latin typeface="Calibri" charset="0"/>
                  <a:ea typeface="Calibri" charset="0"/>
                  <a:cs typeface="Calibri" charset="0"/>
                </a:rPr>
                <a:t>.</a:t>
              </a:r>
            </a:p>
            <a:p>
              <a:pPr algn="l"/>
              <a:r>
                <a:rPr lang="en-US" sz="1108">
                  <a:latin typeface="Calibri" charset="0"/>
                  <a:ea typeface="Calibri" charset="0"/>
                  <a:cs typeface="Calibri" charset="0"/>
                </a:rPr>
                <a:t>.</a:t>
              </a:r>
            </a:p>
            <a:p>
              <a:pPr algn="l"/>
              <a:r>
                <a:rPr lang="en-US" sz="1108">
                  <a:latin typeface="Calibri" charset="0"/>
                  <a:ea typeface="Calibri" charset="0"/>
                  <a:cs typeface="Calibri" charset="0"/>
                </a:rPr>
                <a:t>.</a:t>
              </a:r>
            </a:p>
            <a:p>
              <a:pPr algn="l"/>
              <a:r>
                <a:rPr lang="en-US" sz="1108">
                  <a:latin typeface="Calibri" charset="0"/>
                  <a:ea typeface="Calibri" charset="0"/>
                  <a:cs typeface="Calibri" charset="0"/>
                </a:rPr>
                <a:t>.</a:t>
              </a:r>
            </a:p>
            <a:p>
              <a:pPr algn="l"/>
              <a:r>
                <a:rPr lang="en-US" sz="1108">
                  <a:latin typeface="Calibri" charset="0"/>
                  <a:ea typeface="Calibri" charset="0"/>
                  <a:cs typeface="Calibri" charset="0"/>
                </a:rPr>
                <a:t>.</a:t>
              </a:r>
            </a:p>
            <a:p>
              <a:pPr algn="l"/>
              <a:r>
                <a:rPr lang="en-US" sz="1108">
                  <a:latin typeface="Calibri" charset="0"/>
                  <a:ea typeface="Calibri" charset="0"/>
                  <a:cs typeface="Calibri" charset="0"/>
                </a:rPr>
                <a:t>Dk</a:t>
              </a:r>
            </a:p>
          </p:txBody>
        </p:sp>
        <p:sp>
          <p:nvSpPr>
            <p:cNvPr id="17436" name="Rectangle 10"/>
            <p:cNvSpPr>
              <a:spLocks noChangeArrowheads="1"/>
            </p:cNvSpPr>
            <p:nvPr/>
          </p:nvSpPr>
          <p:spPr bwMode="auto">
            <a:xfrm>
              <a:off x="2540" y="3339"/>
              <a:ext cx="1801" cy="373"/>
            </a:xfrm>
            <a:prstGeom prst="rect">
              <a:avLst/>
            </a:prstGeom>
            <a:noFill/>
            <a:ln w="9525" algn="ctr">
              <a:noFill/>
              <a:miter lim="800000"/>
              <a:headEnd/>
              <a:tailEnd/>
            </a:ln>
          </p:spPr>
          <p:txBody>
            <a:bodyPr wrap="none">
              <a:spAutoFit/>
            </a:bodyPr>
            <a:lstStyle/>
            <a:p>
              <a:r>
                <a:rPr lang="en-US" sz="1477" dirty="0">
                  <a:latin typeface="Calibri" charset="0"/>
                  <a:ea typeface="Calibri" charset="0"/>
                  <a:cs typeface="Calibri" charset="0"/>
                </a:rPr>
                <a:t>occurrences of words are </a:t>
              </a:r>
            </a:p>
            <a:p>
              <a:r>
                <a:rPr lang="en-US" sz="1477" dirty="0">
                  <a:latin typeface="Calibri" charset="0"/>
                  <a:ea typeface="Calibri" charset="0"/>
                  <a:cs typeface="Calibri" charset="0"/>
                </a:rPr>
                <a:t>stored ordered lexicographically</a:t>
              </a:r>
              <a:endParaRPr lang="en-US" sz="1477" i="1" dirty="0">
                <a:latin typeface="Calibri" charset="0"/>
                <a:ea typeface="Calibri" charset="0"/>
                <a:cs typeface="Calibri" charset="0"/>
              </a:endParaRPr>
            </a:p>
          </p:txBody>
        </p:sp>
        <p:sp>
          <p:nvSpPr>
            <p:cNvPr id="17437" name="Line 11"/>
            <p:cNvSpPr>
              <a:spLocks noChangeShapeType="1"/>
            </p:cNvSpPr>
            <p:nvPr/>
          </p:nvSpPr>
          <p:spPr bwMode="auto">
            <a:xfrm>
              <a:off x="3470" y="1344"/>
              <a:ext cx="862" cy="725"/>
            </a:xfrm>
            <a:prstGeom prst="line">
              <a:avLst/>
            </a:prstGeom>
            <a:noFill/>
            <a:ln w="9525">
              <a:solidFill>
                <a:schemeClr val="tx1"/>
              </a:solidFill>
              <a:round/>
              <a:headEnd/>
              <a:tailEnd type="triangle" w="med" len="med"/>
            </a:ln>
          </p:spPr>
          <p:txBody>
            <a:bodyPr wrap="none"/>
            <a:lstStyle/>
            <a:p>
              <a:endParaRPr lang="en-US" sz="1108">
                <a:latin typeface="Calibri" charset="0"/>
                <a:ea typeface="Calibri" charset="0"/>
                <a:cs typeface="Calibri" charset="0"/>
              </a:endParaRPr>
            </a:p>
          </p:txBody>
        </p:sp>
        <p:sp>
          <p:nvSpPr>
            <p:cNvPr id="17438" name="Line 12"/>
            <p:cNvSpPr>
              <a:spLocks noChangeShapeType="1"/>
            </p:cNvSpPr>
            <p:nvPr/>
          </p:nvSpPr>
          <p:spPr bwMode="auto">
            <a:xfrm>
              <a:off x="3470" y="1570"/>
              <a:ext cx="862" cy="998"/>
            </a:xfrm>
            <a:prstGeom prst="line">
              <a:avLst/>
            </a:prstGeom>
            <a:noFill/>
            <a:ln w="9525">
              <a:solidFill>
                <a:schemeClr val="tx1"/>
              </a:solidFill>
              <a:round/>
              <a:headEnd/>
              <a:tailEnd type="triangle" w="med" len="med"/>
            </a:ln>
          </p:spPr>
          <p:txBody>
            <a:bodyPr wrap="none"/>
            <a:lstStyle/>
            <a:p>
              <a:endParaRPr lang="en-US" sz="1108">
                <a:latin typeface="Calibri" charset="0"/>
                <a:ea typeface="Calibri" charset="0"/>
                <a:cs typeface="Calibri" charset="0"/>
              </a:endParaRPr>
            </a:p>
          </p:txBody>
        </p:sp>
        <p:sp>
          <p:nvSpPr>
            <p:cNvPr id="17439" name="Rectangle 13"/>
            <p:cNvSpPr>
              <a:spLocks noChangeArrowheads="1"/>
            </p:cNvSpPr>
            <p:nvPr/>
          </p:nvSpPr>
          <p:spPr bwMode="auto">
            <a:xfrm>
              <a:off x="2538" y="3715"/>
              <a:ext cx="1392" cy="203"/>
            </a:xfrm>
            <a:prstGeom prst="rect">
              <a:avLst/>
            </a:prstGeom>
            <a:noFill/>
            <a:ln w="9525" algn="ctr">
              <a:noFill/>
              <a:miter lim="800000"/>
              <a:headEnd/>
              <a:tailEnd/>
            </a:ln>
          </p:spPr>
          <p:txBody>
            <a:bodyPr wrap="none">
              <a:spAutoFit/>
            </a:bodyPr>
            <a:lstStyle/>
            <a:p>
              <a:pPr algn="l">
                <a:lnSpc>
                  <a:spcPct val="90000"/>
                </a:lnSpc>
                <a:spcBef>
                  <a:spcPct val="20000"/>
                </a:spcBef>
              </a:pPr>
              <a:r>
                <a:rPr lang="en-US" sz="1477" b="1">
                  <a:latin typeface="Calibri" charset="0"/>
                  <a:ea typeface="Calibri" charset="0"/>
                  <a:cs typeface="Calibri" charset="0"/>
                </a:rPr>
                <a:t>space requirement </a:t>
              </a:r>
              <a:r>
                <a:rPr lang="en-US" sz="1477" b="1" i="1">
                  <a:latin typeface="Calibri" charset="0"/>
                  <a:ea typeface="Calibri" charset="0"/>
                  <a:cs typeface="Calibri" charset="0"/>
                </a:rPr>
                <a:t>O(n)</a:t>
              </a:r>
            </a:p>
          </p:txBody>
        </p:sp>
      </p:grpSp>
      <p:sp>
        <p:nvSpPr>
          <p:cNvPr id="17414" name="Rectangle 14"/>
          <p:cNvSpPr>
            <a:spLocks noChangeArrowheads="1"/>
          </p:cNvSpPr>
          <p:nvPr/>
        </p:nvSpPr>
        <p:spPr bwMode="auto">
          <a:xfrm>
            <a:off x="6397871" y="5707674"/>
            <a:ext cx="2039789" cy="296941"/>
          </a:xfrm>
          <a:prstGeom prst="rect">
            <a:avLst/>
          </a:prstGeom>
          <a:noFill/>
          <a:ln w="9525" algn="ctr">
            <a:noFill/>
            <a:miter lim="800000"/>
            <a:headEnd/>
            <a:tailEnd/>
          </a:ln>
        </p:spPr>
        <p:txBody>
          <a:bodyPr wrap="none">
            <a:spAutoFit/>
          </a:bodyPr>
          <a:lstStyle/>
          <a:p>
            <a:pPr algn="l">
              <a:lnSpc>
                <a:spcPct val="90000"/>
              </a:lnSpc>
              <a:spcBef>
                <a:spcPct val="20000"/>
              </a:spcBef>
            </a:pPr>
            <a:r>
              <a:rPr lang="en-US" sz="1477" b="1">
                <a:latin typeface="Calibri" charset="0"/>
                <a:ea typeface="Calibri" charset="0"/>
                <a:cs typeface="Calibri" charset="0"/>
              </a:rPr>
              <a:t>space requirement </a:t>
            </a:r>
            <a:r>
              <a:rPr lang="en-US" sz="1477" b="1" i="1">
                <a:latin typeface="Calibri" charset="0"/>
                <a:ea typeface="Calibri" charset="0"/>
                <a:cs typeface="Calibri" charset="0"/>
              </a:rPr>
              <a:t>O(n)</a:t>
            </a:r>
          </a:p>
        </p:txBody>
      </p:sp>
      <p:grpSp>
        <p:nvGrpSpPr>
          <p:cNvPr id="4" name="Group 15"/>
          <p:cNvGrpSpPr>
            <a:grpSpLocks/>
          </p:cNvGrpSpPr>
          <p:nvPr/>
        </p:nvGrpSpPr>
        <p:grpSpPr bwMode="auto">
          <a:xfrm>
            <a:off x="2312377" y="1368671"/>
            <a:ext cx="2592266" cy="4078166"/>
            <a:chOff x="1338" y="754"/>
            <a:chExt cx="1769" cy="2783"/>
          </a:xfrm>
        </p:grpSpPr>
        <p:sp>
          <p:nvSpPr>
            <p:cNvPr id="17427" name="Line 16"/>
            <p:cNvSpPr>
              <a:spLocks noChangeShapeType="1"/>
            </p:cNvSpPr>
            <p:nvPr/>
          </p:nvSpPr>
          <p:spPr bwMode="auto">
            <a:xfrm>
              <a:off x="2789" y="1344"/>
              <a:ext cx="318" cy="0"/>
            </a:xfrm>
            <a:prstGeom prst="line">
              <a:avLst/>
            </a:prstGeom>
            <a:noFill/>
            <a:ln w="9525">
              <a:solidFill>
                <a:schemeClr val="tx1"/>
              </a:solidFill>
              <a:round/>
              <a:headEnd/>
              <a:tailEnd type="triangle" w="med" len="med"/>
            </a:ln>
          </p:spPr>
          <p:txBody>
            <a:bodyPr wrap="none"/>
            <a:lstStyle/>
            <a:p>
              <a:endParaRPr lang="en-US" sz="1108">
                <a:latin typeface="Calibri" charset="0"/>
                <a:ea typeface="Calibri" charset="0"/>
                <a:cs typeface="Calibri" charset="0"/>
              </a:endParaRPr>
            </a:p>
          </p:txBody>
        </p:sp>
        <p:sp>
          <p:nvSpPr>
            <p:cNvPr id="17428" name="Line 17"/>
            <p:cNvSpPr>
              <a:spLocks noChangeShapeType="1"/>
            </p:cNvSpPr>
            <p:nvPr/>
          </p:nvSpPr>
          <p:spPr bwMode="auto">
            <a:xfrm>
              <a:off x="2789" y="1525"/>
              <a:ext cx="318" cy="408"/>
            </a:xfrm>
            <a:prstGeom prst="line">
              <a:avLst/>
            </a:prstGeom>
            <a:noFill/>
            <a:ln w="9525">
              <a:solidFill>
                <a:schemeClr val="tx1"/>
              </a:solidFill>
              <a:round/>
              <a:headEnd/>
              <a:tailEnd type="triangle" w="med" len="med"/>
            </a:ln>
          </p:spPr>
          <p:txBody>
            <a:bodyPr wrap="none"/>
            <a:lstStyle/>
            <a:p>
              <a:endParaRPr lang="en-US" sz="1108">
                <a:latin typeface="Calibri" charset="0"/>
                <a:ea typeface="Calibri" charset="0"/>
                <a:cs typeface="Calibri" charset="0"/>
              </a:endParaRPr>
            </a:p>
          </p:txBody>
        </p:sp>
        <p:grpSp>
          <p:nvGrpSpPr>
            <p:cNvPr id="17429" name="Group 18"/>
            <p:cNvGrpSpPr>
              <a:grpSpLocks/>
            </p:cNvGrpSpPr>
            <p:nvPr/>
          </p:nvGrpSpPr>
          <p:grpSpPr bwMode="auto">
            <a:xfrm>
              <a:off x="1338" y="754"/>
              <a:ext cx="1484" cy="2783"/>
              <a:chOff x="1338" y="754"/>
              <a:chExt cx="1484" cy="2783"/>
            </a:xfrm>
          </p:grpSpPr>
          <p:sp>
            <p:nvSpPr>
              <p:cNvPr id="17430" name="Rectangle 19"/>
              <p:cNvSpPr>
                <a:spLocks noChangeArrowheads="1"/>
              </p:cNvSpPr>
              <p:nvPr/>
            </p:nvSpPr>
            <p:spPr bwMode="auto">
              <a:xfrm>
                <a:off x="1492" y="754"/>
                <a:ext cx="936" cy="369"/>
              </a:xfrm>
              <a:prstGeom prst="rect">
                <a:avLst/>
              </a:prstGeom>
              <a:noFill/>
              <a:ln w="9525">
                <a:noFill/>
                <a:miter lim="800000"/>
                <a:headEnd/>
                <a:tailEnd/>
              </a:ln>
            </p:spPr>
            <p:txBody>
              <a:bodyPr wrap="none" lIns="84992" tIns="42497" rIns="84992" bIns="42497">
                <a:spAutoFit/>
              </a:bodyPr>
              <a:lstStyle/>
              <a:p>
                <a:pPr eaLnBrk="0" hangingPunct="0"/>
                <a:r>
                  <a:rPr lang="en-US" sz="1477" b="1" dirty="0">
                    <a:latin typeface="Calibri" charset="0"/>
                    <a:ea typeface="Calibri" charset="0"/>
                    <a:cs typeface="Calibri" charset="0"/>
                  </a:rPr>
                  <a:t>Index file</a:t>
                </a:r>
              </a:p>
              <a:p>
                <a:pPr eaLnBrk="0" hangingPunct="0"/>
                <a:r>
                  <a:rPr lang="en-US" sz="1477" b="1" dirty="0">
                    <a:latin typeface="Calibri" charset="0"/>
                    <a:ea typeface="Calibri" charset="0"/>
                    <a:cs typeface="Calibri" charset="0"/>
                  </a:rPr>
                  <a:t>Key, #Docs, Pos</a:t>
                </a:r>
              </a:p>
            </p:txBody>
          </p:sp>
          <p:sp>
            <p:nvSpPr>
              <p:cNvPr id="17431" name="Rectangle 20"/>
              <p:cNvSpPr>
                <a:spLocks noChangeArrowheads="1"/>
              </p:cNvSpPr>
              <p:nvPr/>
            </p:nvSpPr>
            <p:spPr bwMode="auto">
              <a:xfrm>
                <a:off x="1338" y="1253"/>
                <a:ext cx="1451" cy="1179"/>
              </a:xfrm>
              <a:prstGeom prst="rect">
                <a:avLst/>
              </a:prstGeom>
              <a:noFill/>
              <a:ln w="9525" algn="ctr">
                <a:solidFill>
                  <a:schemeClr val="tx1"/>
                </a:solidFill>
                <a:miter lim="800000"/>
                <a:headEnd/>
                <a:tailEnd/>
              </a:ln>
            </p:spPr>
            <p:txBody>
              <a:bodyPr wrap="none"/>
              <a:lstStyle/>
              <a:p>
                <a:pPr algn="l"/>
                <a:r>
                  <a:rPr lang="en-US" sz="1108">
                    <a:latin typeface="Calibri" charset="0"/>
                    <a:ea typeface="Calibri" charset="0"/>
                    <a:cs typeface="Calibri" charset="0"/>
                  </a:rPr>
                  <a:t>k1	f1	p1</a:t>
                </a:r>
              </a:p>
              <a:p>
                <a:pPr algn="l"/>
                <a:r>
                  <a:rPr lang="en-US" sz="1108">
                    <a:latin typeface="Calibri" charset="0"/>
                    <a:ea typeface="Calibri" charset="0"/>
                    <a:cs typeface="Calibri" charset="0"/>
                  </a:rPr>
                  <a:t>k2	f2	p2</a:t>
                </a:r>
              </a:p>
              <a:p>
                <a:pPr algn="l"/>
                <a:r>
                  <a:rPr lang="en-US" sz="1108">
                    <a:latin typeface="Calibri" charset="0"/>
                    <a:ea typeface="Calibri" charset="0"/>
                    <a:cs typeface="Calibri" charset="0"/>
                  </a:rPr>
                  <a:t>.</a:t>
                </a:r>
              </a:p>
              <a:p>
                <a:pPr algn="l"/>
                <a:r>
                  <a:rPr lang="en-US" sz="1108">
                    <a:latin typeface="Calibri" charset="0"/>
                    <a:ea typeface="Calibri" charset="0"/>
                    <a:cs typeface="Calibri" charset="0"/>
                  </a:rPr>
                  <a:t>.</a:t>
                </a:r>
              </a:p>
              <a:p>
                <a:pPr algn="l"/>
                <a:r>
                  <a:rPr lang="en-US" sz="1108">
                    <a:latin typeface="Calibri" charset="0"/>
                    <a:ea typeface="Calibri" charset="0"/>
                    <a:cs typeface="Calibri" charset="0"/>
                  </a:rPr>
                  <a:t>.</a:t>
                </a:r>
              </a:p>
              <a:p>
                <a:pPr algn="l"/>
                <a:r>
                  <a:rPr lang="en-US" sz="1108">
                    <a:latin typeface="Calibri" charset="0"/>
                    <a:ea typeface="Calibri" charset="0"/>
                    <a:cs typeface="Calibri" charset="0"/>
                  </a:rPr>
                  <a:t>km	fm	pm</a:t>
                </a:r>
              </a:p>
            </p:txBody>
          </p:sp>
          <p:sp>
            <p:nvSpPr>
              <p:cNvPr id="17432" name="Rectangle 21"/>
              <p:cNvSpPr>
                <a:spLocks noChangeArrowheads="1"/>
              </p:cNvSpPr>
              <p:nvPr/>
            </p:nvSpPr>
            <p:spPr bwMode="auto">
              <a:xfrm>
                <a:off x="1797" y="2478"/>
                <a:ext cx="903" cy="528"/>
              </a:xfrm>
              <a:prstGeom prst="rect">
                <a:avLst/>
              </a:prstGeom>
              <a:noFill/>
              <a:ln w="9525" algn="ctr">
                <a:noFill/>
                <a:miter lim="800000"/>
                <a:headEnd/>
                <a:tailEnd/>
              </a:ln>
            </p:spPr>
            <p:txBody>
              <a:bodyPr wrap="none">
                <a:spAutoFit/>
              </a:bodyPr>
              <a:lstStyle/>
              <a:p>
                <a:r>
                  <a:rPr lang="en-US" sz="1477" dirty="0">
                    <a:latin typeface="Calibri" charset="0"/>
                    <a:ea typeface="Calibri" charset="0"/>
                    <a:cs typeface="Calibri" charset="0"/>
                  </a:rPr>
                  <a:t>one entry for</a:t>
                </a:r>
              </a:p>
              <a:p>
                <a:r>
                  <a:rPr lang="en-US" sz="1477" dirty="0">
                    <a:latin typeface="Calibri" charset="0"/>
                    <a:ea typeface="Calibri" charset="0"/>
                    <a:cs typeface="Calibri" charset="0"/>
                  </a:rPr>
                  <a:t>each term of</a:t>
                </a:r>
              </a:p>
              <a:p>
                <a:r>
                  <a:rPr lang="en-US" sz="1477" dirty="0">
                    <a:latin typeface="Calibri" charset="0"/>
                    <a:ea typeface="Calibri" charset="0"/>
                    <a:cs typeface="Calibri" charset="0"/>
                  </a:rPr>
                  <a:t>the vocabulary</a:t>
                </a:r>
              </a:p>
            </p:txBody>
          </p:sp>
          <p:sp>
            <p:nvSpPr>
              <p:cNvPr id="17433" name="Rectangle 22"/>
              <p:cNvSpPr>
                <a:spLocks noChangeArrowheads="1"/>
              </p:cNvSpPr>
              <p:nvPr/>
            </p:nvSpPr>
            <p:spPr bwMode="auto">
              <a:xfrm>
                <a:off x="1383" y="3078"/>
                <a:ext cx="1439" cy="459"/>
              </a:xfrm>
              <a:prstGeom prst="rect">
                <a:avLst/>
              </a:prstGeom>
              <a:noFill/>
              <a:ln w="9525" algn="ctr">
                <a:noFill/>
                <a:miter lim="800000"/>
                <a:headEnd/>
                <a:tailEnd/>
              </a:ln>
            </p:spPr>
            <p:txBody>
              <a:bodyPr wrap="none">
                <a:spAutoFit/>
              </a:bodyPr>
              <a:lstStyle/>
              <a:p>
                <a:pPr algn="l">
                  <a:lnSpc>
                    <a:spcPct val="90000"/>
                  </a:lnSpc>
                  <a:spcBef>
                    <a:spcPct val="20000"/>
                  </a:spcBef>
                </a:pPr>
                <a:r>
                  <a:rPr lang="en-US" sz="1477" b="1">
                    <a:latin typeface="Calibri" charset="0"/>
                    <a:ea typeface="Calibri" charset="0"/>
                    <a:cs typeface="Calibri" charset="0"/>
                  </a:rPr>
                  <a:t>space requirement </a:t>
                </a:r>
                <a:r>
                  <a:rPr lang="en-US" sz="1477" b="1" i="1">
                    <a:latin typeface="Calibri" charset="0"/>
                    <a:ea typeface="Calibri" charset="0"/>
                    <a:cs typeface="Calibri" charset="0"/>
                  </a:rPr>
                  <a:t>O(n</a:t>
                </a:r>
                <a:r>
                  <a:rPr lang="el-GR" sz="1477" b="1" i="1" baseline="30000">
                    <a:latin typeface="Calibri" charset="0"/>
                    <a:ea typeface="Calibri" charset="0"/>
                    <a:cs typeface="Calibri" charset="0"/>
                  </a:rPr>
                  <a:t>β</a:t>
                </a:r>
                <a:r>
                  <a:rPr lang="en-US" sz="1477" b="1" i="1">
                    <a:latin typeface="Calibri" charset="0"/>
                    <a:ea typeface="Calibri" charset="0"/>
                    <a:cs typeface="Calibri" charset="0"/>
                  </a:rPr>
                  <a:t>)</a:t>
                </a:r>
              </a:p>
              <a:p>
                <a:pPr algn="l">
                  <a:lnSpc>
                    <a:spcPct val="90000"/>
                  </a:lnSpc>
                  <a:spcBef>
                    <a:spcPct val="20000"/>
                  </a:spcBef>
                </a:pPr>
                <a:r>
                  <a:rPr lang="en-US" sz="1108" b="1" i="1">
                    <a:latin typeface="Calibri" charset="0"/>
                    <a:ea typeface="Calibri" charset="0"/>
                    <a:cs typeface="Calibri" charset="0"/>
                  </a:rPr>
                  <a:t>0.4&lt;</a:t>
                </a:r>
                <a:r>
                  <a:rPr lang="el-GR" sz="1108" b="1" i="1">
                    <a:latin typeface="Calibri" charset="0"/>
                    <a:ea typeface="Calibri" charset="0"/>
                    <a:cs typeface="Calibri" charset="0"/>
                  </a:rPr>
                  <a:t>β</a:t>
                </a:r>
                <a:r>
                  <a:rPr lang="en-US" sz="1108" b="1" i="1">
                    <a:latin typeface="Calibri" charset="0"/>
                    <a:ea typeface="Calibri" charset="0"/>
                    <a:cs typeface="Calibri" charset="0"/>
                  </a:rPr>
                  <a:t>&lt;0.6</a:t>
                </a:r>
              </a:p>
              <a:p>
                <a:pPr algn="l">
                  <a:lnSpc>
                    <a:spcPct val="90000"/>
                  </a:lnSpc>
                  <a:spcBef>
                    <a:spcPct val="20000"/>
                  </a:spcBef>
                </a:pPr>
                <a:r>
                  <a:rPr lang="en-US" sz="1108" b="1" i="1">
                    <a:latin typeface="Calibri" charset="0"/>
                    <a:ea typeface="Calibri" charset="0"/>
                    <a:cs typeface="Calibri" charset="0"/>
                  </a:rPr>
                  <a:t>(Heap's law)</a:t>
                </a:r>
              </a:p>
            </p:txBody>
          </p:sp>
        </p:grpSp>
      </p:grpSp>
      <p:grpSp>
        <p:nvGrpSpPr>
          <p:cNvPr id="6" name="Group 23"/>
          <p:cNvGrpSpPr>
            <a:grpSpLocks/>
          </p:cNvGrpSpPr>
          <p:nvPr/>
        </p:nvGrpSpPr>
        <p:grpSpPr bwMode="auto">
          <a:xfrm>
            <a:off x="583223" y="1374531"/>
            <a:ext cx="2127738" cy="3930162"/>
            <a:chOff x="158" y="758"/>
            <a:chExt cx="1452" cy="2682"/>
          </a:xfrm>
        </p:grpSpPr>
        <p:sp>
          <p:nvSpPr>
            <p:cNvPr id="17423" name="AutoShape 24"/>
            <p:cNvSpPr>
              <a:spLocks noChangeArrowheads="1"/>
            </p:cNvSpPr>
            <p:nvPr/>
          </p:nvSpPr>
          <p:spPr bwMode="auto">
            <a:xfrm rot="-5400000">
              <a:off x="227" y="1457"/>
              <a:ext cx="1179" cy="771"/>
            </a:xfrm>
            <a:prstGeom prst="triangle">
              <a:avLst>
                <a:gd name="adj" fmla="val 49991"/>
              </a:avLst>
            </a:prstGeom>
            <a:noFill/>
            <a:ln w="12700">
              <a:solidFill>
                <a:schemeClr val="tx1"/>
              </a:solidFill>
              <a:miter lim="800000"/>
              <a:headEnd/>
              <a:tailEnd/>
            </a:ln>
          </p:spPr>
          <p:txBody>
            <a:bodyPr wrap="none" anchor="ctr"/>
            <a:lstStyle/>
            <a:p>
              <a:endParaRPr lang="fr-FR" sz="1108">
                <a:latin typeface="Calibri" charset="0"/>
                <a:ea typeface="Calibri" charset="0"/>
                <a:cs typeface="Calibri" charset="0"/>
              </a:endParaRPr>
            </a:p>
          </p:txBody>
        </p:sp>
        <p:sp>
          <p:nvSpPr>
            <p:cNvPr id="17424" name="Rectangle 25"/>
            <p:cNvSpPr>
              <a:spLocks noChangeArrowheads="1"/>
            </p:cNvSpPr>
            <p:nvPr/>
          </p:nvSpPr>
          <p:spPr bwMode="auto">
            <a:xfrm>
              <a:off x="329" y="758"/>
              <a:ext cx="603" cy="369"/>
            </a:xfrm>
            <a:prstGeom prst="rect">
              <a:avLst/>
            </a:prstGeom>
            <a:noFill/>
            <a:ln w="9525">
              <a:noFill/>
              <a:miter lim="800000"/>
              <a:headEnd/>
              <a:tailEnd/>
            </a:ln>
          </p:spPr>
          <p:txBody>
            <a:bodyPr wrap="none" lIns="84992" tIns="42497" rIns="84992" bIns="42497">
              <a:spAutoFit/>
            </a:bodyPr>
            <a:lstStyle/>
            <a:p>
              <a:pPr eaLnBrk="0" hangingPunct="0"/>
              <a:r>
                <a:rPr lang="en-US" sz="1477" b="1" dirty="0">
                  <a:latin typeface="Calibri" charset="0"/>
                  <a:ea typeface="Calibri" charset="0"/>
                  <a:cs typeface="Calibri" charset="0"/>
                </a:rPr>
                <a:t>Access</a:t>
              </a:r>
            </a:p>
            <a:p>
              <a:pPr eaLnBrk="0" hangingPunct="0"/>
              <a:r>
                <a:rPr lang="en-US" sz="1477" b="1" dirty="0">
                  <a:latin typeface="Calibri" charset="0"/>
                  <a:ea typeface="Calibri" charset="0"/>
                  <a:cs typeface="Calibri" charset="0"/>
                </a:rPr>
                <a:t>structure</a:t>
              </a:r>
            </a:p>
          </p:txBody>
        </p:sp>
        <p:sp>
          <p:nvSpPr>
            <p:cNvPr id="17425" name="Rectangle 26"/>
            <p:cNvSpPr>
              <a:spLocks noChangeArrowheads="1"/>
            </p:cNvSpPr>
            <p:nvPr/>
          </p:nvSpPr>
          <p:spPr bwMode="auto">
            <a:xfrm>
              <a:off x="249" y="2478"/>
              <a:ext cx="1361" cy="683"/>
            </a:xfrm>
            <a:prstGeom prst="rect">
              <a:avLst/>
            </a:prstGeom>
            <a:noFill/>
            <a:ln w="9525" algn="ctr">
              <a:noFill/>
              <a:miter lim="800000"/>
              <a:headEnd/>
              <a:tailEnd/>
            </a:ln>
          </p:spPr>
          <p:txBody>
            <a:bodyPr>
              <a:spAutoFit/>
            </a:bodyPr>
            <a:lstStyle/>
            <a:p>
              <a:pPr algn="l"/>
              <a:r>
                <a:rPr lang="en-US" sz="1477" dirty="0">
                  <a:latin typeface="Calibri" charset="0"/>
                  <a:ea typeface="Calibri" charset="0"/>
                  <a:cs typeface="Calibri" charset="0"/>
                </a:rPr>
                <a:t>access structure to </a:t>
              </a:r>
            </a:p>
            <a:p>
              <a:pPr algn="l"/>
              <a:r>
                <a:rPr lang="en-US" sz="1477" dirty="0">
                  <a:latin typeface="Calibri" charset="0"/>
                  <a:ea typeface="Calibri" charset="0"/>
                  <a:cs typeface="Calibri" charset="0"/>
                </a:rPr>
                <a:t>the vocabulary can be B+-Tree, Hashing or Sorted Array</a:t>
              </a:r>
            </a:p>
          </p:txBody>
        </p:sp>
        <p:sp>
          <p:nvSpPr>
            <p:cNvPr id="17426" name="Rectangle 27"/>
            <p:cNvSpPr>
              <a:spLocks noChangeArrowheads="1"/>
            </p:cNvSpPr>
            <p:nvPr/>
          </p:nvSpPr>
          <p:spPr bwMode="auto">
            <a:xfrm>
              <a:off x="158" y="3067"/>
              <a:ext cx="1157" cy="373"/>
            </a:xfrm>
            <a:prstGeom prst="rect">
              <a:avLst/>
            </a:prstGeom>
            <a:noFill/>
            <a:ln w="9525" algn="ctr">
              <a:noFill/>
              <a:miter lim="800000"/>
              <a:headEnd/>
              <a:tailEnd/>
            </a:ln>
          </p:spPr>
          <p:txBody>
            <a:bodyPr wrap="none">
              <a:spAutoFit/>
            </a:bodyPr>
            <a:lstStyle/>
            <a:p>
              <a:pPr algn="l"/>
              <a:r>
                <a:rPr lang="en-US" sz="1477" b="1" dirty="0">
                  <a:latin typeface="Calibri" charset="0"/>
                  <a:ea typeface="Calibri" charset="0"/>
                  <a:cs typeface="Calibri" charset="0"/>
                </a:rPr>
                <a:t>space requirement </a:t>
              </a:r>
            </a:p>
            <a:p>
              <a:pPr algn="l"/>
              <a:r>
                <a:rPr lang="en-US" sz="1477" b="1" i="1" dirty="0">
                  <a:latin typeface="Calibri" charset="0"/>
                  <a:ea typeface="Calibri" charset="0"/>
                  <a:cs typeface="Calibri" charset="0"/>
                </a:rPr>
                <a:t>O(n</a:t>
              </a:r>
              <a:r>
                <a:rPr lang="el-GR" sz="1477" b="1" i="1" baseline="30000" dirty="0">
                  <a:latin typeface="Calibri" charset="0"/>
                  <a:ea typeface="Calibri" charset="0"/>
                  <a:cs typeface="Calibri" charset="0"/>
                </a:rPr>
                <a:t>β</a:t>
              </a:r>
              <a:r>
                <a:rPr lang="en-US" sz="1477" b="1" i="1" dirty="0">
                  <a:latin typeface="Calibri" charset="0"/>
                  <a:ea typeface="Calibri" charset="0"/>
                  <a:cs typeface="Calibri" charset="0"/>
                </a:rPr>
                <a:t>)</a:t>
              </a:r>
            </a:p>
          </p:txBody>
        </p:sp>
      </p:grpSp>
      <p:grpSp>
        <p:nvGrpSpPr>
          <p:cNvPr id="7" name="Group 28"/>
          <p:cNvGrpSpPr>
            <a:grpSpLocks/>
          </p:cNvGrpSpPr>
          <p:nvPr/>
        </p:nvGrpSpPr>
        <p:grpSpPr bwMode="auto">
          <a:xfrm>
            <a:off x="716574" y="5647597"/>
            <a:ext cx="3188677" cy="627186"/>
            <a:chOff x="249" y="3674"/>
            <a:chExt cx="2176" cy="428"/>
          </a:xfrm>
        </p:grpSpPr>
        <p:sp>
          <p:nvSpPr>
            <p:cNvPr id="17421" name="AutoShape 29"/>
            <p:cNvSpPr>
              <a:spLocks/>
            </p:cNvSpPr>
            <p:nvPr/>
          </p:nvSpPr>
          <p:spPr bwMode="auto">
            <a:xfrm rot="-5400000">
              <a:off x="1232" y="2691"/>
              <a:ext cx="210" cy="2176"/>
            </a:xfrm>
            <a:prstGeom prst="leftBrace">
              <a:avLst>
                <a:gd name="adj1" fmla="val 86349"/>
                <a:gd name="adj2" fmla="val 49537"/>
              </a:avLst>
            </a:prstGeom>
            <a:noFill/>
            <a:ln w="9525">
              <a:solidFill>
                <a:schemeClr val="tx1"/>
              </a:solidFill>
              <a:round/>
              <a:headEnd/>
              <a:tailEnd/>
            </a:ln>
          </p:spPr>
          <p:txBody>
            <a:bodyPr wrap="none" anchor="ctr"/>
            <a:lstStyle/>
            <a:p>
              <a:endParaRPr lang="fr-FR" sz="1477">
                <a:latin typeface="Calibri" charset="0"/>
                <a:ea typeface="Calibri" charset="0"/>
                <a:cs typeface="Calibri" charset="0"/>
              </a:endParaRPr>
            </a:p>
          </p:txBody>
        </p:sp>
        <p:sp>
          <p:nvSpPr>
            <p:cNvPr id="17422" name="Rectangle 30"/>
            <p:cNvSpPr>
              <a:spLocks noChangeArrowheads="1"/>
            </p:cNvSpPr>
            <p:nvPr/>
          </p:nvSpPr>
          <p:spPr bwMode="auto">
            <a:xfrm>
              <a:off x="839" y="3884"/>
              <a:ext cx="907" cy="218"/>
            </a:xfrm>
            <a:prstGeom prst="rect">
              <a:avLst/>
            </a:prstGeom>
            <a:noFill/>
            <a:ln w="9525" algn="ctr">
              <a:noFill/>
              <a:miter lim="800000"/>
              <a:headEnd/>
              <a:tailEnd/>
            </a:ln>
          </p:spPr>
          <p:txBody>
            <a:bodyPr wrap="none">
              <a:spAutoFit/>
            </a:bodyPr>
            <a:lstStyle/>
            <a:p>
              <a:pPr algn="l"/>
              <a:r>
                <a:rPr lang="en-US" sz="1477" b="1" dirty="0">
                  <a:latin typeface="Calibri" charset="0"/>
                  <a:ea typeface="Calibri" charset="0"/>
                  <a:cs typeface="Calibri" charset="0"/>
                </a:rPr>
                <a:t>main memory</a:t>
              </a:r>
              <a:r>
                <a:rPr lang="en-US" sz="1477" dirty="0">
                  <a:latin typeface="Calibri" charset="0"/>
                  <a:ea typeface="Calibri" charset="0"/>
                  <a:cs typeface="Calibri" charset="0"/>
                </a:rPr>
                <a:t> </a:t>
              </a:r>
            </a:p>
          </p:txBody>
        </p:sp>
      </p:grpSp>
      <p:grpSp>
        <p:nvGrpSpPr>
          <p:cNvPr id="8" name="Group 31"/>
          <p:cNvGrpSpPr>
            <a:grpSpLocks/>
          </p:cNvGrpSpPr>
          <p:nvPr/>
        </p:nvGrpSpPr>
        <p:grpSpPr bwMode="auto">
          <a:xfrm>
            <a:off x="3974124" y="5955335"/>
            <a:ext cx="4752243" cy="619859"/>
            <a:chOff x="2472" y="3884"/>
            <a:chExt cx="3243" cy="423"/>
          </a:xfrm>
        </p:grpSpPr>
        <p:sp>
          <p:nvSpPr>
            <p:cNvPr id="17419" name="Rectangle 32"/>
            <p:cNvSpPr>
              <a:spLocks noChangeArrowheads="1"/>
            </p:cNvSpPr>
            <p:nvPr/>
          </p:nvSpPr>
          <p:spPr bwMode="auto">
            <a:xfrm>
              <a:off x="3515" y="4089"/>
              <a:ext cx="1128" cy="218"/>
            </a:xfrm>
            <a:prstGeom prst="rect">
              <a:avLst/>
            </a:prstGeom>
            <a:noFill/>
            <a:ln w="9525" algn="ctr">
              <a:noFill/>
              <a:miter lim="800000"/>
              <a:headEnd/>
              <a:tailEnd/>
            </a:ln>
          </p:spPr>
          <p:txBody>
            <a:bodyPr wrap="none">
              <a:spAutoFit/>
            </a:bodyPr>
            <a:lstStyle/>
            <a:p>
              <a:pPr algn="l"/>
              <a:r>
                <a:rPr lang="en-US" sz="1477" b="1">
                  <a:latin typeface="Calibri" charset="0"/>
                  <a:ea typeface="Calibri" charset="0"/>
                  <a:cs typeface="Calibri" charset="0"/>
                </a:rPr>
                <a:t>secondary storage</a:t>
              </a:r>
              <a:r>
                <a:rPr lang="en-US" sz="1477">
                  <a:latin typeface="Calibri" charset="0"/>
                  <a:ea typeface="Calibri" charset="0"/>
                  <a:cs typeface="Calibri" charset="0"/>
                </a:rPr>
                <a:t> </a:t>
              </a:r>
            </a:p>
          </p:txBody>
        </p:sp>
        <p:sp>
          <p:nvSpPr>
            <p:cNvPr id="17420" name="AutoShape 33"/>
            <p:cNvSpPr>
              <a:spLocks/>
            </p:cNvSpPr>
            <p:nvPr/>
          </p:nvSpPr>
          <p:spPr bwMode="auto">
            <a:xfrm rot="-5400000">
              <a:off x="3981" y="2375"/>
              <a:ext cx="226" cy="3243"/>
            </a:xfrm>
            <a:prstGeom prst="leftBrace">
              <a:avLst>
                <a:gd name="adj1" fmla="val 119580"/>
                <a:gd name="adj2" fmla="val 49537"/>
              </a:avLst>
            </a:prstGeom>
            <a:noFill/>
            <a:ln w="9525">
              <a:solidFill>
                <a:schemeClr val="tx1"/>
              </a:solidFill>
              <a:round/>
              <a:headEnd/>
              <a:tailEnd/>
            </a:ln>
          </p:spPr>
          <p:txBody>
            <a:bodyPr wrap="none" anchor="ctr"/>
            <a:lstStyle/>
            <a:p>
              <a:endParaRPr lang="fr-FR" sz="1477">
                <a:latin typeface="Calibri" charset="0"/>
                <a:ea typeface="Calibri" charset="0"/>
                <a:cs typeface="Calibri" charset="0"/>
              </a:endParaRPr>
            </a:p>
          </p:txBody>
        </p:sp>
      </p:grpSp>
    </p:spTree>
    <p:extLst>
      <p:ext uri="{BB962C8B-B14F-4D97-AF65-F5344CB8AC3E}">
        <p14:creationId xmlns:p14="http://schemas.microsoft.com/office/powerpoint/2010/main" val="1846780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60CB8-FF4A-1B43-987B-BA3EAD195B56}"/>
              </a:ext>
            </a:extLst>
          </p:cNvPr>
          <p:cNvSpPr>
            <a:spLocks noGrp="1"/>
          </p:cNvSpPr>
          <p:nvPr>
            <p:ph type="title"/>
          </p:nvPr>
        </p:nvSpPr>
        <p:spPr/>
        <p:txBody>
          <a:bodyPr/>
          <a:lstStyle/>
          <a:p>
            <a:r>
              <a:rPr lang="en-US"/>
              <a:t>Heap’s Law</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9A1F85E-AEDC-1D40-8F2A-109879C6026F}"/>
                  </a:ext>
                </a:extLst>
              </p:cNvPr>
              <p:cNvSpPr>
                <a:spLocks noGrp="1"/>
              </p:cNvSpPr>
              <p:nvPr>
                <p:ph idx="1"/>
              </p:nvPr>
            </p:nvSpPr>
            <p:spPr/>
            <p:txBody>
              <a:bodyPr/>
              <a:lstStyle/>
              <a:p>
                <a:pPr eaLnBrk="1" hangingPunct="1"/>
                <a:r>
                  <a:rPr lang="en-US" sz="2585"/>
                  <a:t>An empirical law that describes the relation between the size of a collection and the size of its vocabulary</a:t>
                </a:r>
              </a:p>
              <a:p>
                <a:pPr algn="ctr" eaLnBrk="1" hangingPunct="1"/>
                <a14:m>
                  <m:oMathPara xmlns:m="http://schemas.openxmlformats.org/officeDocument/2006/math">
                    <m:oMathParaPr>
                      <m:jc m:val="centerGroup"/>
                    </m:oMathParaPr>
                    <m:oMath xmlns:m="http://schemas.openxmlformats.org/officeDocument/2006/math">
                      <m:r>
                        <a:rPr lang="fr-CH" sz="2585" i="1">
                          <a:latin typeface="Cambria Math" panose="02040503050406030204" pitchFamily="18" charset="0"/>
                        </a:rPr>
                        <m:t>𝑚</m:t>
                      </m:r>
                      <m:r>
                        <a:rPr lang="fr-CH" sz="2585" i="1">
                          <a:latin typeface="Cambria Math" panose="02040503050406030204" pitchFamily="18" charset="0"/>
                        </a:rPr>
                        <m:t>=</m:t>
                      </m:r>
                      <m:r>
                        <a:rPr lang="fr-CH" sz="2585" i="1">
                          <a:latin typeface="Cambria Math" panose="02040503050406030204" pitchFamily="18" charset="0"/>
                        </a:rPr>
                        <m:t>𝑘</m:t>
                      </m:r>
                      <m:sSup>
                        <m:sSupPr>
                          <m:ctrlPr>
                            <a:rPr lang="fr-CH" sz="2585" i="1">
                              <a:latin typeface="Cambria Math" panose="02040503050406030204" pitchFamily="18" charset="0"/>
                            </a:rPr>
                          </m:ctrlPr>
                        </m:sSupPr>
                        <m:e>
                          <m:r>
                            <a:rPr lang="fr-CH" sz="2585" i="1">
                              <a:latin typeface="Cambria Math" panose="02040503050406030204" pitchFamily="18" charset="0"/>
                            </a:rPr>
                            <m:t>𝑛</m:t>
                          </m:r>
                        </m:e>
                        <m:sup>
                          <m:r>
                            <a:rPr lang="fr-CH" sz="2585" i="1">
                              <a:latin typeface="Cambria Math" panose="02040503050406030204" pitchFamily="18" charset="0"/>
                              <a:ea typeface="Cambria Math" panose="02040503050406030204" pitchFamily="18" charset="0"/>
                            </a:rPr>
                            <m:t>𝛽</m:t>
                          </m:r>
                        </m:sup>
                      </m:sSup>
                    </m:oMath>
                  </m:oMathPara>
                </a14:m>
                <a:endParaRPr lang="en-US" sz="2585"/>
              </a:p>
              <a:p>
                <a:pPr eaLnBrk="1" hangingPunct="1"/>
                <a:r>
                  <a:rPr lang="en-US" sz="2585"/>
                  <a:t>Typical values observed: </a:t>
                </a:r>
                <a14:m>
                  <m:oMath xmlns:m="http://schemas.openxmlformats.org/officeDocument/2006/math">
                    <m:r>
                      <a:rPr lang="en-US" sz="2585" i="1">
                        <a:latin typeface="Cambria Math" panose="02040503050406030204" pitchFamily="18" charset="0"/>
                        <a:ea typeface="Cambria Math" panose="02040503050406030204" pitchFamily="18" charset="0"/>
                      </a:rPr>
                      <m:t>𝛽</m:t>
                    </m:r>
                    <m:r>
                      <a:rPr lang="en-US" sz="2585" i="1">
                        <a:latin typeface="Cambria Math" panose="02040503050406030204" pitchFamily="18" charset="0"/>
                        <a:ea typeface="Cambria Math" panose="02040503050406030204" pitchFamily="18" charset="0"/>
                      </a:rPr>
                      <m:t>≈0.5, 30&lt;</m:t>
                    </m:r>
                    <m:r>
                      <a:rPr lang="fr-CH" sz="2585" i="1">
                        <a:latin typeface="Cambria Math" panose="02040503050406030204" pitchFamily="18" charset="0"/>
                        <a:ea typeface="Cambria Math" panose="02040503050406030204" pitchFamily="18" charset="0"/>
                      </a:rPr>
                      <m:t>𝑘</m:t>
                    </m:r>
                    <m:r>
                      <a:rPr lang="fr-CH" sz="2585" i="1">
                        <a:latin typeface="Cambria Math" panose="02040503050406030204" pitchFamily="18" charset="0"/>
                        <a:ea typeface="Cambria Math" panose="02040503050406030204" pitchFamily="18" charset="0"/>
                      </a:rPr>
                      <m:t>&lt;100</m:t>
                    </m:r>
                  </m:oMath>
                </a14:m>
                <a:endParaRPr lang="fr-CH" sz="2585">
                  <a:ea typeface="Cambria Math" panose="02040503050406030204" pitchFamily="18" charset="0"/>
                </a:endParaRPr>
              </a:p>
              <a:p>
                <a:pPr eaLnBrk="1" hangingPunct="1"/>
                <a:endParaRPr lang="en-US" sz="2585"/>
              </a:p>
              <a:p>
                <a:pPr eaLnBrk="1" hangingPunct="1"/>
                <a:r>
                  <a:rPr lang="en-US" sz="2585"/>
                  <a:t>Parameters depend on collection type </a:t>
                </a:r>
                <a:br>
                  <a:rPr lang="en-US" sz="2585"/>
                </a:br>
                <a:r>
                  <a:rPr lang="en-US" sz="2585"/>
                  <a:t>and preprocessing</a:t>
                </a:r>
              </a:p>
              <a:p>
                <a:pPr marL="422041" indent="-422041">
                  <a:buFont typeface="Arial" panose="020B0604020202020204" pitchFamily="34" charset="0"/>
                  <a:buChar char="•"/>
                </a:pPr>
                <a:r>
                  <a:rPr lang="en-US" sz="2585"/>
                  <a:t>Stemming, lower case decrease </a:t>
                </a:r>
                <a:br>
                  <a:rPr lang="en-US" sz="2585"/>
                </a:br>
                <a:r>
                  <a:rPr lang="en-US" sz="2585"/>
                  <a:t>vocabulary size</a:t>
                </a:r>
              </a:p>
              <a:p>
                <a:pPr marL="422041" indent="-422041">
                  <a:buFont typeface="Arial" panose="020B0604020202020204" pitchFamily="34" charset="0"/>
                  <a:buChar char="•"/>
                </a:pPr>
                <a:r>
                  <a:rPr lang="en-US" sz="2585"/>
                  <a:t>Numbers, spelling errors increase</a:t>
                </a:r>
              </a:p>
              <a:p>
                <a:endParaRPr lang="en-US"/>
              </a:p>
            </p:txBody>
          </p:sp>
        </mc:Choice>
        <mc:Fallback xmlns="">
          <p:sp>
            <p:nvSpPr>
              <p:cNvPr id="3" name="Content Placeholder 2">
                <a:extLst>
                  <a:ext uri="{FF2B5EF4-FFF2-40B4-BE49-F238E27FC236}">
                    <a16:creationId xmlns:a16="http://schemas.microsoft.com/office/drawing/2014/main" id="{E9A1F85E-AEDC-1D40-8F2A-109879C6026F}"/>
                  </a:ext>
                </a:extLst>
              </p:cNvPr>
              <p:cNvSpPr>
                <a:spLocks noGrp="1" noRot="1" noChangeAspect="1" noMove="1" noResize="1" noEditPoints="1" noAdjustHandles="1" noChangeArrowheads="1" noChangeShapeType="1" noTextEdit="1"/>
              </p:cNvSpPr>
              <p:nvPr>
                <p:ph idx="1"/>
              </p:nvPr>
            </p:nvSpPr>
            <p:spPr>
              <a:blipFill>
                <a:blip r:embed="rId3"/>
                <a:stretch>
                  <a:fillRect l="-1268" t="-1259"/>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68854FC7-A06F-2941-844E-0E1B9FBE6DE7}"/>
              </a:ext>
            </a:extLst>
          </p:cNvPr>
          <p:cNvSpPr>
            <a:spLocks noGrp="1"/>
          </p:cNvSpPr>
          <p:nvPr>
            <p:ph type="ftr" sz="quarter" idx="10"/>
          </p:nvPr>
        </p:nvSpPr>
        <p:spPr/>
        <p:txBody>
          <a:bodyPr/>
          <a:lstStyle/>
          <a:p>
            <a:pPr>
              <a:defRPr/>
            </a:pPr>
            <a:r>
              <a:rPr lang="fr-CH"/>
              <a:t>©2023, Karl Aberer, EPFL-IC, Laboratoire de systèmes d'informations répartis </a:t>
            </a:r>
            <a:endParaRPr lang="en-GB"/>
          </a:p>
        </p:txBody>
      </p:sp>
      <p:pic>
        <p:nvPicPr>
          <p:cNvPr id="6" name="Picture 5">
            <a:extLst>
              <a:ext uri="{FF2B5EF4-FFF2-40B4-BE49-F238E27FC236}">
                <a16:creationId xmlns:a16="http://schemas.microsoft.com/office/drawing/2014/main" id="{384D48EB-B5DA-C148-8667-7A62AAC6D7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69034" y="3549665"/>
            <a:ext cx="3023438" cy="2643783"/>
          </a:xfrm>
          <a:prstGeom prst="rect">
            <a:avLst/>
          </a:prstGeom>
        </p:spPr>
      </p:pic>
      <p:sp>
        <p:nvSpPr>
          <p:cNvPr id="7" name="Rectangle 6">
            <a:extLst>
              <a:ext uri="{FF2B5EF4-FFF2-40B4-BE49-F238E27FC236}">
                <a16:creationId xmlns:a16="http://schemas.microsoft.com/office/drawing/2014/main" id="{BEDA3F7D-D1F2-7F4C-858F-922390179C62}"/>
              </a:ext>
            </a:extLst>
          </p:cNvPr>
          <p:cNvSpPr/>
          <p:nvPr/>
        </p:nvSpPr>
        <p:spPr bwMode="auto">
          <a:xfrm>
            <a:off x="7080753" y="6021288"/>
            <a:ext cx="615287" cy="221250"/>
          </a:xfrm>
          <a:prstGeom prst="rect">
            <a:avLst/>
          </a:prstGeom>
          <a:solidFill>
            <a:schemeClr val="bg1"/>
          </a:solidFill>
          <a:ln w="9525" cap="flat" cmpd="sng" algn="ctr">
            <a:no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bodyPr>
          <a:lstStyle/>
          <a:p>
            <a:pPr defTabSz="844083"/>
            <a:r>
              <a:rPr lang="en-US" sz="1108">
                <a:latin typeface="Calibri" panose="020F0502020204030204" pitchFamily="34" charset="0"/>
                <a:cs typeface="Calibri" panose="020F0502020204030204" pitchFamily="34" charset="0"/>
              </a:rPr>
              <a:t>log</a:t>
            </a:r>
            <a:r>
              <a:rPr lang="en-US" sz="1108" baseline="-25000">
                <a:latin typeface="Calibri" panose="020F0502020204030204" pitchFamily="34" charset="0"/>
                <a:cs typeface="Calibri" panose="020F0502020204030204" pitchFamily="34" charset="0"/>
              </a:rPr>
              <a:t>10</a:t>
            </a:r>
            <a:r>
              <a:rPr lang="en-US" sz="1108">
                <a:latin typeface="Calibri" panose="020F0502020204030204" pitchFamily="34" charset="0"/>
                <a:cs typeface="Calibri" panose="020F0502020204030204" pitchFamily="34" charset="0"/>
              </a:rPr>
              <a:t>n</a:t>
            </a:r>
          </a:p>
        </p:txBody>
      </p:sp>
      <p:sp>
        <p:nvSpPr>
          <p:cNvPr id="8" name="Rectangle 7">
            <a:extLst>
              <a:ext uri="{FF2B5EF4-FFF2-40B4-BE49-F238E27FC236}">
                <a16:creationId xmlns:a16="http://schemas.microsoft.com/office/drawing/2014/main" id="{B663E08F-5E3C-CD4A-9B4E-838A28A77108}"/>
              </a:ext>
            </a:extLst>
          </p:cNvPr>
          <p:cNvSpPr/>
          <p:nvPr/>
        </p:nvSpPr>
        <p:spPr bwMode="auto">
          <a:xfrm rot="16200000">
            <a:off x="5438485" y="4623052"/>
            <a:ext cx="615287" cy="221250"/>
          </a:xfrm>
          <a:prstGeom prst="rect">
            <a:avLst/>
          </a:prstGeom>
          <a:solidFill>
            <a:schemeClr val="bg1"/>
          </a:solidFill>
          <a:ln w="9525" cap="flat" cmpd="sng" algn="ctr">
            <a:no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bodyPr>
          <a:lstStyle/>
          <a:p>
            <a:pPr defTabSz="844083"/>
            <a:r>
              <a:rPr lang="en-US" sz="1108" dirty="0">
                <a:latin typeface="Calibri" panose="020F0502020204030204" pitchFamily="34" charset="0"/>
                <a:cs typeface="Calibri" panose="020F0502020204030204" pitchFamily="34" charset="0"/>
              </a:rPr>
              <a:t>log</a:t>
            </a:r>
            <a:r>
              <a:rPr lang="en-US" sz="1108" baseline="-25000" dirty="0">
                <a:latin typeface="Calibri" panose="020F0502020204030204" pitchFamily="34" charset="0"/>
                <a:cs typeface="Calibri" panose="020F0502020204030204" pitchFamily="34" charset="0"/>
              </a:rPr>
              <a:t>10</a:t>
            </a:r>
            <a:r>
              <a:rPr lang="en-US" sz="1108" dirty="0">
                <a:latin typeface="Calibri" panose="020F0502020204030204" pitchFamily="34" charset="0"/>
                <a:cs typeface="Calibri" panose="020F0502020204030204" pitchFamily="34" charset="0"/>
              </a:rPr>
              <a:t>m</a:t>
            </a:r>
          </a:p>
        </p:txBody>
      </p:sp>
    </p:spTree>
    <p:extLst>
      <p:ext uri="{BB962C8B-B14F-4D97-AF65-F5344CB8AC3E}">
        <p14:creationId xmlns:p14="http://schemas.microsoft.com/office/powerpoint/2010/main" val="119474084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PVERSION" val="7"/>
  <p:tag name="TPFULLVERSION" val="8.3.0.130"/>
  <p:tag name="PPTVERSION" val="16"/>
  <p:tag name="TPOS" val="6"/>
</p:tagLst>
</file>

<file path=ppt/tags/tag10.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COLORTYPE" val="SCHEME"/>
  <p:tag name="NUMBERFORMAT" val="0"/>
  <p:tag name="LABELFORMAT" val="0"/>
</p:tagLst>
</file>

<file path=ppt/tags/tag11.xml><?xml version="1.0" encoding="utf-8"?>
<p:tagLst xmlns:a="http://schemas.openxmlformats.org/drawingml/2006/main" xmlns:r="http://schemas.openxmlformats.org/officeDocument/2006/relationships" xmlns:p="http://schemas.openxmlformats.org/presentationml/2006/main">
  <p:tag name="SLIDEGUID" val="984BD85E01AA4E7B99BF5C3C8257802B"/>
  <p:tag name="AUTOOPENPOLL" val="False"/>
  <p:tag name="TYPE" val="MultiChoiceSlide"/>
  <p:tag name="TPSLIDEBULLETSTYLE" val="2"/>
  <p:tag name="HASRESULTS" val="False"/>
  <p:tag name="CHARTTYPE" val="0"/>
  <p:tag name="CHARTDEFINEDCOLORS" val="3,6,10,45,32,50,13,4,9,55,1"/>
  <p:tag name="TPQUESTIONXML" val="&lt;?xml version=&quot;1.0&quot; encoding=&quot;UTF-8&quot; standalone=&quot;yes&quot;?&gt;&lt;questionlist&gt;&lt;properties&gt;&lt;guid&gt;10A78C455B824A37B30A5F312EAA3A1B&lt;/guid&gt;&lt;date&gt;3/9/2020 10:07:54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984BD85E01AA4E7B99BF5C3C8257802B&lt;/guid&gt;&lt;repollguid&gt;F845089B3E814E6C9CCEC77D35834C08&lt;/repollguid&gt;&lt;sourceid&gt;9CC5E7208D684E8BA39C74334AE3B30C&lt;/sourceid&gt;&lt;questiontext&gt;Maintaining the order of document identifiers for vocabulary construction when partitioning the document collection is important ...&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8D08740DDD0A47A880061454941D2D34&lt;/guid&gt;&lt;answertext&gt;in the index merging approach for single node machines&lt;/answertext&gt;&lt;valuetype&gt;0&lt;/valuetype&gt;&lt;/answer&gt;&lt;answer&gt;&lt;guid&gt;797BCAD7614F4430967E8C1A979EF692&lt;/guid&gt;&lt;answertext&gt;in the map-reduce approach for parallel clusters&lt;/answertext&gt;&lt;valuetype&gt;0&lt;/valuetype&gt;&lt;/answer&gt;&lt;answer&gt;&lt;guid&gt;CCD91CD641B3468788BFA9857CFDB5AB&lt;/guid&gt;&lt;answertext&gt;in both&lt;/answertext&gt;&lt;valuetype&gt;0&lt;/valuetype&gt;&lt;/answer&gt;&lt;answer&gt;&lt;guid&gt;E70646AA6AB54135A524CE1D53B66B2C&lt;/guid&gt;&lt;answertext&gt;in neither of the two&lt;/answertext&gt;&lt;valuetype&gt;0&lt;/valuetype&gt;&lt;/answer&gt;&lt;/answers&gt;&lt;/multichoice&gt;&lt;/questions&gt;&lt;/questionlist&gt;"/>
  <p:tag name="LIVECHARTING" val="False"/>
</p:tagLst>
</file>

<file path=ppt/tags/tag12.xml><?xml version="1.0" encoding="utf-8"?>
<p:tagLst xmlns:a="http://schemas.openxmlformats.org/drawingml/2006/main" xmlns:r="http://schemas.openxmlformats.org/officeDocument/2006/relationships" xmlns:p="http://schemas.openxmlformats.org/presentationml/2006/main">
  <p:tag name="ZEROBASED" val="False"/>
</p:tagLst>
</file>

<file path=ppt/tags/tag13.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COLORTYPE" val="SCHEME"/>
  <p:tag name="NUMBERFORMAT" val="0"/>
  <p:tag name="LABELFORMAT" val="0"/>
</p:tagLst>
</file>

<file path=ppt/tags/tag14.xml><?xml version="1.0" encoding="utf-8"?>
<p:tagLst xmlns:a="http://schemas.openxmlformats.org/drawingml/2006/main" xmlns:r="http://schemas.openxmlformats.org/officeDocument/2006/relationships" xmlns:p="http://schemas.openxmlformats.org/presentationml/2006/main">
  <p:tag name="SLIDEGUID" val="BB9489C4C46E45F99E57750C4F45563B"/>
  <p:tag name="AUTOOPENPOLL" val="False"/>
  <p:tag name="TYPE" val="MultiChoiceSlide"/>
  <p:tag name="LIVECHARTING" val="False"/>
  <p:tag name="TPQUESTIONXML" val="&lt;?xml version=&quot;1.0&quot; encoding=&quot;UTF-8&quot; standalone=&quot;yes&quot;?&gt;&lt;questionlist&gt;&lt;properties&gt;&lt;guid&gt;6DC0A6A1867E4D58B429B78B557DF631&lt;/guid&gt;&lt;date&gt;3/13/2020 10:58:02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BB9489C4C46E45F99E57750C4F45563B&lt;/guid&gt;&lt;repollguid&gt;F75763C128854975AF84254F83F3E359&lt;/repollguid&gt;&lt;sourceid&gt;76CF8BBDEF2B469C8F11BC33E3BAC407&lt;/sourceid&gt;&lt;questiontext&gt;Enter question text...&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B2C02F99CB1B4FBABD7A5CEED36A40EB&lt;/guid&gt;&lt;answertext&gt;Enter answer text...&lt;/answertext&gt;&lt;valuetype&gt;0&lt;/valuetype&gt;&lt;/answer&gt;&lt;answer&gt;&lt;guid&gt;5B6D85BCBE034994BFA5AADC212EC0BB&lt;/guid&gt;&lt;answertext&gt;Enter answer text...&lt;/answertext&gt;&lt;valuetype&gt;0&lt;/valuetype&gt;&lt;/answer&gt;&lt;answer&gt;&lt;guid&gt;700AF3CCFE434CDD832E0E7378A6C59E&lt;/guid&gt;&lt;answertext&gt;Enter answer text...&lt;/answertext&gt;&lt;valuetype&gt;0&lt;/valuetype&gt;&lt;/answer&gt;&lt;answer&gt;&lt;guid&gt;033F056309DD4EFCAA094A4B08C651DA&lt;/guid&gt;&lt;answertext&gt;Enter answer text...&lt;/answertext&gt;&lt;valuetype&gt;0&lt;/valuetype&gt;&lt;/answer&gt;&lt;/answers&gt;&lt;/multichoice&gt;&lt;/questions&gt;&lt;/questionlist&gt;"/>
  <p:tag name="TPSLIDEBULLETSTYLE" val="2"/>
  <p:tag name="HASRESULTS" val="False"/>
  <p:tag name="CHARTTYPE" val="0"/>
  <p:tag name="CHARTDEFINEDCOLORS" val="3,6,10,45,32,50,13,4,9,55,1"/>
</p:tagLst>
</file>

<file path=ppt/tags/tag15.xml><?xml version="1.0" encoding="utf-8"?>
<p:tagLst xmlns:a="http://schemas.openxmlformats.org/drawingml/2006/main" xmlns:r="http://schemas.openxmlformats.org/officeDocument/2006/relationships" xmlns:p="http://schemas.openxmlformats.org/presentationml/2006/main">
  <p:tag name="ZEROBASED" val="False"/>
</p:tagLst>
</file>

<file path=ppt/tags/tag16.xml><?xml version="1.0" encoding="utf-8"?>
<p:tagLst xmlns:a="http://schemas.openxmlformats.org/drawingml/2006/main" xmlns:r="http://schemas.openxmlformats.org/officeDocument/2006/relationships" xmlns:p="http://schemas.openxmlformats.org/presentationml/2006/main">
  <p:tag name="SLIDEGUID" val="7207E555EED44997ABA800CC6ACF898C"/>
  <p:tag name="AUTOOPENPOLL" val="False"/>
  <p:tag name="TYPE" val="MultiChoiceSlide"/>
  <p:tag name="TPSLIDEBULLETSTYLE" val="2"/>
  <p:tag name="HASRESULTS" val="False"/>
  <p:tag name="CHARTTYPE" val="0"/>
  <p:tag name="CHARTDEFINEDCOLORS" val="3,6,10,45,32,50,13,4,9,55,1"/>
  <p:tag name="TPQUESTIONXML" val="&lt;?xml version=&quot;1.0&quot; encoding=&quot;UTF-8&quot; standalone=&quot;yes&quot;?&gt;&lt;questionlist&gt;&lt;properties&gt;&lt;guid&gt;ED6E5E34707841F88D2F0003F285C91B&lt;/guid&gt;&lt;date&gt;3/9/2020 10:07:54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7207E555EED44997ABA800CC6ACF898C&lt;/guid&gt;&lt;repollguid&gt;DD400666F7CF4C0AABDA313E91D6D553&lt;/repollguid&gt;&lt;sourceid&gt;E1EDBBFCA44D47BBA99BC4753F07E477&lt;/sourceid&gt;&lt;questiontext&gt;When applying Fagin’s algorithm for a query with three different terms for finding the k top documents, the algorithm will scan ...&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37EFF1F025E14679904C9BD39811314C&lt;/guid&gt;&lt;answertext&gt;2 different lists&lt;/answertext&gt;&lt;valuetype&gt;0&lt;/valuetype&gt;&lt;/answer&gt;&lt;answer&gt;&lt;guid&gt;4AB24550120347F5B7763A1211CA70CB&lt;/guid&gt;&lt;answertext&gt;3 different lists&lt;/answertext&gt;&lt;valuetype&gt;0&lt;/valuetype&gt;&lt;/answer&gt;&lt;answer&gt;&lt;guid&gt;5DE751B17C804F1CBFD1A764248A171E&lt;/guid&gt;&lt;answertext&gt;k different lists&lt;/answertext&gt;&lt;valuetype&gt;0&lt;/valuetype&gt;&lt;/answer&gt;&lt;answer&gt;&lt;guid&gt;1FF584EBD63D4D3B94ACB30F8B4A736F&lt;/guid&gt;&lt;answertext&gt;it depends how many rounds are taken&lt;/answertext&gt;&lt;valuetype&gt;0&lt;/valuetype&gt;&lt;/answer&gt;&lt;/answers&gt;&lt;/multichoice&gt;&lt;/questions&gt;&lt;/questionlist&gt;"/>
  <p:tag name="LIVECHARTING" val="False"/>
</p:tagLst>
</file>

<file path=ppt/tags/tag17.xml><?xml version="1.0" encoding="utf-8"?>
<p:tagLst xmlns:a="http://schemas.openxmlformats.org/drawingml/2006/main" xmlns:r="http://schemas.openxmlformats.org/officeDocument/2006/relationships" xmlns:p="http://schemas.openxmlformats.org/presentationml/2006/main">
  <p:tag name="ZEROBASED" val="False"/>
</p:tagLst>
</file>

<file path=ppt/tags/tag18.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COLORTYPE" val="SCHEME"/>
  <p:tag name="NUMBERFORMAT" val="0"/>
  <p:tag name="LABELFORMAT" val="0"/>
</p:tagLst>
</file>

<file path=ppt/tags/tag19.xml><?xml version="1.0" encoding="utf-8"?>
<p:tagLst xmlns:a="http://schemas.openxmlformats.org/drawingml/2006/main" xmlns:r="http://schemas.openxmlformats.org/officeDocument/2006/relationships" xmlns:p="http://schemas.openxmlformats.org/presentationml/2006/main">
  <p:tag name="SLIDEGUID" val="B40114D8516841AB84D49C9D787B0D2D"/>
  <p:tag name="AUTOOPENPOLL" val="False"/>
  <p:tag name="TYPE" val="MultiChoiceSlide"/>
  <p:tag name="TPSLIDEBULLETSTYLE" val="2"/>
  <p:tag name="HASRESULTS" val="False"/>
  <p:tag name="CHARTTYPE" val="0"/>
  <p:tag name="CHARTDEFINEDCOLORS" val="3,6,10,45,32,50,13,4,9,55,1"/>
  <p:tag name="TPQUESTIONXML" val="&lt;?xml version=&quot;1.0&quot; encoding=&quot;UTF-8&quot; standalone=&quot;yes&quot;?&gt;&lt;questionlist&gt;&lt;properties&gt;&lt;guid&gt;52FD51333DD34AB4AB1A6349B086E2E2&lt;/guid&gt;&lt;date&gt;3/9/2020 10:07:54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B40114D8516841AB84D49C9D787B0D2D&lt;/guid&gt;&lt;repollguid&gt;7472EE54EBD24883950363EB854FD37A&lt;/repollguid&gt;&lt;sourceid&gt;5185780277ED4815826F5E842D233D28&lt;/sourceid&gt;&lt;questiontext&gt;Once k documents have been identified that occur in all of the lists ...&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D8C85D6E827642A69E1D6BD3F7048472&lt;/guid&gt;&lt;answertext&gt;These are the top-k documents&lt;/answertext&gt;&lt;valuetype&gt;0&lt;/valuetype&gt;&lt;/answer&gt;&lt;answer&gt;&lt;guid&gt;D8A63FA8B5CC47168190DACF510E6DB4&lt;/guid&gt;&lt;answertext&gt;The top-k documents are among the documents seen so far&lt;/answertext&gt;&lt;valuetype&gt;0&lt;/valuetype&gt;&lt;/answer&gt;&lt;answer&gt;&lt;guid&gt;114AF9E4E24F45B9A415001AE4DD2F80&lt;/guid&gt;&lt;answertext&gt;The search has to continue in round-robin till the top-k documents are identified&lt;/answertext&gt;&lt;valuetype&gt;0&lt;/valuetype&gt;&lt;/answer&gt;&lt;answer&gt;&lt;guid&gt;5F88F81D3DCA417AA2F2047178BA7AE9&lt;/guid&gt;&lt;answertext&gt;Other documents have to be searched to complete the top-k list&lt;/answertext&gt;&lt;valuetype&gt;0&lt;/valuetype&gt;&lt;/answer&gt;&lt;/answers&gt;&lt;/multichoice&gt;&lt;/questions&gt;&lt;/questionlist&gt;"/>
  <p:tag name="LIVECHARTING" val="False"/>
</p:tagLst>
</file>

<file path=ppt/tags/tag2.xml><?xml version="1.0" encoding="utf-8"?>
<p:tagLst xmlns:a="http://schemas.openxmlformats.org/drawingml/2006/main" xmlns:r="http://schemas.openxmlformats.org/officeDocument/2006/relationships" xmlns:p="http://schemas.openxmlformats.org/presentationml/2006/main">
  <p:tag name="SLIDEGUID" val="CAD7E1926FF146659B7DDCE1E891460E"/>
  <p:tag name="AUTOOPENPOLL" val="False"/>
  <p:tag name="TYPE" val="MultiChoiceSlide"/>
  <p:tag name="TPSLIDEBULLETSTYLE" val="2"/>
  <p:tag name="HASRESULTS" val="False"/>
  <p:tag name="CHARTTYPE" val="0"/>
  <p:tag name="CHARTDEFINEDCOLORS" val="3,6,10,45,32,50,13,4,9,55,1"/>
  <p:tag name="TPQUESTIONXML" val="&lt;?xml version=&quot;1.0&quot; encoding=&quot;UTF-8&quot; standalone=&quot;yes&quot;?&gt;&lt;questionlist&gt;&lt;properties&gt;&lt;guid&gt;918672A4D708413589C61AAB109117B0&lt;/guid&gt;&lt;date&gt;3/9/2020 10:07:54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CAD7E1926FF146659B7DDCE1E891460E&lt;/guid&gt;&lt;repollguid&gt;C01C97B7DD4B4CB38EA8382259BC3EA4&lt;/repollguid&gt;&lt;sourceid&gt;577500516B90429CB7938EF683F67D12&lt;/sourceid&gt;&lt;questiontext&gt;A posting indicates ...&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EAA19EC4253244B9B45B2DDB4D60322F&lt;/guid&gt;&lt;answertext&gt;The frequency of a term in the vocabulary&lt;/answertext&gt;&lt;valuetype&gt;0&lt;/valuetype&gt;&lt;/answer&gt;&lt;answer&gt;&lt;guid&gt;9EF30EC665334267A4D99053C1CAEF62&lt;/guid&gt;&lt;answertext&gt;The frequency of a term in a document&lt;/answertext&gt;&lt;valuetype&gt;0&lt;/valuetype&gt;&lt;/answer&gt;&lt;answer&gt;&lt;guid&gt;1E0770A923114F378E2AF97FAE646775&lt;/guid&gt;&lt;answertext&gt;The occurrence of a term in a document&lt;/answertext&gt;&lt;valuetype&gt;0&lt;/valuetype&gt;&lt;/answer&gt;&lt;answer&gt;&lt;guid&gt;A2B6F1CC95794C879543B1655F120C77&lt;/guid&gt;&lt;answertext&gt;The list of terms occurring in a document&lt;/answertext&gt;&lt;valuetype&gt;0&lt;/valuetype&gt;&lt;/answer&gt;&lt;/answers&gt;&lt;/multichoice&gt;&lt;/questions&gt;&lt;/questionlist&gt;"/>
  <p:tag name="LIVECHARTING" val="False"/>
</p:tagLst>
</file>

<file path=ppt/tags/tag20.xml><?xml version="1.0" encoding="utf-8"?>
<p:tagLst xmlns:a="http://schemas.openxmlformats.org/drawingml/2006/main" xmlns:r="http://schemas.openxmlformats.org/officeDocument/2006/relationships" xmlns:p="http://schemas.openxmlformats.org/presentationml/2006/main">
  <p:tag name="ZEROBASED" val="False"/>
</p:tagLst>
</file>

<file path=ppt/tags/tag21.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COLORTYPE" val="SCHEME"/>
  <p:tag name="NUMBERFORMAT" val="0"/>
  <p:tag name="LABELFORMAT" val="0"/>
</p:tagLst>
</file>

<file path=ppt/tags/tag3.xml><?xml version="1.0" encoding="utf-8"?>
<p:tagLst xmlns:a="http://schemas.openxmlformats.org/drawingml/2006/main" xmlns:r="http://schemas.openxmlformats.org/officeDocument/2006/relationships" xmlns:p="http://schemas.openxmlformats.org/presentationml/2006/main">
  <p:tag name="ZEROBASED" val="False"/>
</p:tagLst>
</file>

<file path=ppt/tags/tag4.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COLORTYPE" val="SCHEME"/>
  <p:tag name="NUMBERFORMAT" val="0"/>
  <p:tag name="LABELFORMAT" val="0"/>
</p:tagLst>
</file>

<file path=ppt/tags/tag5.xml><?xml version="1.0" encoding="utf-8"?>
<p:tagLst xmlns:a="http://schemas.openxmlformats.org/drawingml/2006/main" xmlns:r="http://schemas.openxmlformats.org/officeDocument/2006/relationships" xmlns:p="http://schemas.openxmlformats.org/presentationml/2006/main">
  <p:tag name="SLIDEGUID" val="1775981FE08648439EE06D4649FEA073"/>
  <p:tag name="AUTOOPENPOLL" val="False"/>
  <p:tag name="TYPE" val="MultiChoiceSlide"/>
  <p:tag name="TPSLIDEBULLETSTYLE" val="2"/>
  <p:tag name="HASRESULTS" val="False"/>
  <p:tag name="CHARTTYPE" val="0"/>
  <p:tag name="CHARTDEFINEDCOLORS" val="3,6,10,45,32,50,13,4,9,55,1"/>
  <p:tag name="TPQUESTIONXML" val="&lt;?xml version=&quot;1.0&quot; encoding=&quot;UTF-8&quot; standalone=&quot;yes&quot;?&gt;&lt;questionlist&gt;&lt;properties&gt;&lt;guid&gt;3EC7E712E3E04BD6A9F3716ED6F2DBA1&lt;/guid&gt;&lt;date&gt;3/9/2020 10:07:54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1775981FE08648439EE06D4649FEA073&lt;/guid&gt;&lt;repollguid&gt;74A6AB36404A4405B14B1A1F13B42E81&lt;/repollguid&gt;&lt;sourceid&gt;1F9DA3BEDE7640FCBB6DC23EC76BADD1&lt;/sourceid&gt;&lt;questiontext&gt;When indexing a document collection using an inverted file, the main space requirement is implied by ...&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8180100BE25242D8AC67540D6DBF708C&lt;/guid&gt;&lt;answertext&gt;The access structure&lt;/answertext&gt;&lt;valuetype&gt;0&lt;/valuetype&gt;&lt;/answer&gt;&lt;answer&gt;&lt;guid&gt;7E1569B567734315A85D981A2FB1B6EB&lt;/guid&gt;&lt;answertext&gt;The vocabulary&lt;/answertext&gt;&lt;valuetype&gt;0&lt;/valuetype&gt;&lt;/answer&gt;&lt;answer&gt;&lt;guid&gt;B91EBE919D4641D284E62F8EBF9E84BA&lt;/guid&gt;&lt;answertext&gt;The index file&lt;/answertext&gt;&lt;valuetype&gt;0&lt;/valuetype&gt;&lt;/answer&gt;&lt;answer&gt;&lt;guid&gt;540AA49F63C14AEE9CB50F5F7B2D9F8D&lt;/guid&gt;&lt;answertext&gt;The postings file&lt;/answertext&gt;&lt;valuetype&gt;0&lt;/valuetype&gt;&lt;/answer&gt;&lt;/answers&gt;&lt;/multichoice&gt;&lt;/questions&gt;&lt;/questionlist&gt;"/>
  <p:tag name="LIVECHARTING" val="False"/>
</p:tagLst>
</file>

<file path=ppt/tags/tag6.xml><?xml version="1.0" encoding="utf-8"?>
<p:tagLst xmlns:a="http://schemas.openxmlformats.org/drawingml/2006/main" xmlns:r="http://schemas.openxmlformats.org/officeDocument/2006/relationships" xmlns:p="http://schemas.openxmlformats.org/presentationml/2006/main">
  <p:tag name="ZEROBASED" val="False"/>
</p:tagLst>
</file>

<file path=ppt/tags/tag7.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COLORTYPE" val="SCHEME"/>
  <p:tag name="NUMBERFORMAT" val="0"/>
  <p:tag name="LABELFORMAT" val="0"/>
</p:tagLst>
</file>

<file path=ppt/tags/tag8.xml><?xml version="1.0" encoding="utf-8"?>
<p:tagLst xmlns:a="http://schemas.openxmlformats.org/drawingml/2006/main" xmlns:r="http://schemas.openxmlformats.org/officeDocument/2006/relationships" xmlns:p="http://schemas.openxmlformats.org/presentationml/2006/main">
  <p:tag name="SLIDEGUID" val="1D7185C3C127470CAF9EFA2D66CBEB1C"/>
  <p:tag name="AUTOOPENPOLL" val="False"/>
  <p:tag name="TYPE" val="MultiChoiceSlide"/>
  <p:tag name="TPSLIDEBULLETSTYLE" val="2"/>
  <p:tag name="HASRESULTS" val="False"/>
  <p:tag name="CHARTTYPE" val="0"/>
  <p:tag name="CHARTDEFINEDCOLORS" val="3,6,10,45,32,50,13,4,9,55,1"/>
  <p:tag name="TPQUESTIONXML" val="&lt;?xml version=&quot;1.0&quot; encoding=&quot;UTF-8&quot; standalone=&quot;yes&quot;?&gt;&lt;questionlist&gt;&lt;properties&gt;&lt;guid&gt;7C8417ECCB3D47C580491DF742AAA6CA&lt;/guid&gt;&lt;date&gt;3/9/2020 10:07:54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1D7185C3C127470CAF9EFA2D66CBEB1C&lt;/guid&gt;&lt;repollguid&gt;76618B04BBA24A77B5C68A515B36ADC3&lt;/repollguid&gt;&lt;sourceid&gt;C9BE5C02A7124F79884912DE60EBD16F&lt;/sourceid&gt;&lt;questiontext&gt;Using a trie in index construction …&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4722CCC7791740E3BE4F7A2C08AE37D8&lt;/guid&gt;&lt;answertext&gt;Helps to quickly find words that have been seen before&lt;/answertext&gt;&lt;valuetype&gt;0&lt;/valuetype&gt;&lt;/answer&gt;&lt;answer&gt;&lt;guid&gt;AE50C85501504CDE94CE6DB442734FCF&lt;/guid&gt;&lt;answertext&gt;Helps to quickly decide whether a word has not seen before&lt;/answertext&gt;&lt;valuetype&gt;0&lt;/valuetype&gt;&lt;/answer&gt;&lt;answer&gt;&lt;guid&gt;372A672548EA4792A6E59905E2079A44&lt;/guid&gt;&lt;answertext&gt;Helps to maintain the lexicographic order of words seen in the documents&lt;/answertext&gt;&lt;valuetype&gt;0&lt;/valuetype&gt;&lt;/answer&gt;&lt;answer&gt;&lt;guid&gt;9B4A79F6368C490BA272CB8466A3AE45&lt;/guid&gt;&lt;answertext&gt;All of the above&lt;/answertext&gt;&lt;valuetype&gt;0&lt;/valuetype&gt;&lt;/answer&gt;&lt;/answers&gt;&lt;/multichoice&gt;&lt;/questions&gt;&lt;/questionlist&gt;"/>
  <p:tag name="LIVECHARTING" val="False"/>
</p:tagLst>
</file>

<file path=ppt/tags/tag9.xml><?xml version="1.0" encoding="utf-8"?>
<p:tagLst xmlns:a="http://schemas.openxmlformats.org/drawingml/2006/main" xmlns:r="http://schemas.openxmlformats.org/officeDocument/2006/relationships" xmlns:p="http://schemas.openxmlformats.org/presentationml/2006/main">
  <p:tag name="ZEROBASED" val="False"/>
</p:tagLst>
</file>

<file path=ppt/theme/theme1.xml><?xml version="1.0" encoding="utf-8"?>
<a:theme xmlns:a="http://schemas.openxmlformats.org/drawingml/2006/main" name="part1 XML">
  <a:themeElements>
    <a:clrScheme name="part1 XM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art1 XML">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2"/>
            </a:solidFill>
            <a:effectLst/>
            <a:latin typeface="Tempus Sans ITC" pitchFamily="82"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2"/>
            </a:solidFill>
            <a:effectLst/>
            <a:latin typeface="Tempus Sans ITC" pitchFamily="82" charset="0"/>
          </a:defRPr>
        </a:defPPr>
      </a:lstStyle>
    </a:lnDef>
  </a:objectDefaults>
  <a:extraClrSchemeLst>
    <a:extraClrScheme>
      <a:clrScheme name="part1 XM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art1 XM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art1 XML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art1 XML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art1 XML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art1 XML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art1 XML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part0 Basics</Template>
  <TotalTime>29578</TotalTime>
  <Words>11312</Words>
  <Application>Microsoft Macintosh PowerPoint</Application>
  <PresentationFormat>On-screen Show (4:3)</PresentationFormat>
  <Paragraphs>1453</Paragraphs>
  <Slides>67</Slides>
  <Notes>67</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2</vt:i4>
      </vt:variant>
      <vt:variant>
        <vt:lpstr>Slide Titles</vt:lpstr>
      </vt:variant>
      <vt:variant>
        <vt:i4>67</vt:i4>
      </vt:variant>
    </vt:vector>
  </HeadingPairs>
  <TitlesOfParts>
    <vt:vector size="79" baseType="lpstr">
      <vt:lpstr>Arial</vt:lpstr>
      <vt:lpstr>Calibri</vt:lpstr>
      <vt:lpstr>Cambria Math</vt:lpstr>
      <vt:lpstr>Comic Sans MS</vt:lpstr>
      <vt:lpstr>Consolas</vt:lpstr>
      <vt:lpstr>Lucida Sans</vt:lpstr>
      <vt:lpstr>Tempus Sans ITC</vt:lpstr>
      <vt:lpstr>Verdana</vt:lpstr>
      <vt:lpstr>Wingdings</vt:lpstr>
      <vt:lpstr>part1 XML</vt:lpstr>
      <vt:lpstr>Equation</vt:lpstr>
      <vt:lpstr>Worksheet</vt:lpstr>
      <vt:lpstr>5. Data indexing and mining</vt:lpstr>
      <vt:lpstr>5.1 Indexing for Information Retrieval</vt:lpstr>
      <vt:lpstr>Term Search</vt:lpstr>
      <vt:lpstr>5.1.1 Inverted Files</vt:lpstr>
      <vt:lpstr>Inverted Files</vt:lpstr>
      <vt:lpstr>Example: Documents</vt:lpstr>
      <vt:lpstr>Example</vt:lpstr>
      <vt:lpstr>Physical Organization of Inverted Files</vt:lpstr>
      <vt:lpstr>Heap’s Law</vt:lpstr>
      <vt:lpstr>Example</vt:lpstr>
      <vt:lpstr>Addressing Granularity</vt:lpstr>
      <vt:lpstr>Payload of Postings</vt:lpstr>
      <vt:lpstr>A posting indicates ...</vt:lpstr>
      <vt:lpstr>When indexing a document collection using an inverted file, the main space requirement is implied by ...</vt:lpstr>
      <vt:lpstr>Searching the Inverted File</vt:lpstr>
      <vt:lpstr>Example</vt:lpstr>
      <vt:lpstr>Construction of the Inverted File – Step 1</vt:lpstr>
      <vt:lpstr>Construction of the Inverted File – Step 2</vt:lpstr>
      <vt:lpstr>Tries</vt:lpstr>
      <vt:lpstr>Example</vt:lpstr>
      <vt:lpstr>Example</vt:lpstr>
      <vt:lpstr>Example</vt:lpstr>
      <vt:lpstr>Index Construction in Practice</vt:lpstr>
      <vt:lpstr>Index Merging</vt:lpstr>
      <vt:lpstr>Example</vt:lpstr>
      <vt:lpstr>Addressing Granularity</vt:lpstr>
      <vt:lpstr>Index Compression</vt:lpstr>
      <vt:lpstr>Using a trie in index construction …</vt:lpstr>
      <vt:lpstr>5.1.2 Web-Scale Indexing: Map-Reduce</vt:lpstr>
      <vt:lpstr>Map-Reduce Programming Model</vt:lpstr>
      <vt:lpstr>Example</vt:lpstr>
      <vt:lpstr>Map-Reduce Processing Model</vt:lpstr>
      <vt:lpstr>Refined Map-Reduce Programming Model</vt:lpstr>
      <vt:lpstr>What the Programmer Controls (and not)</vt:lpstr>
      <vt:lpstr>Inverted File Construction Using Map-Reduce </vt:lpstr>
      <vt:lpstr>Inverted File Construction Program</vt:lpstr>
      <vt:lpstr>Other Applications of Map-Reduce</vt:lpstr>
      <vt:lpstr>Practical Computation of PageRank</vt:lpstr>
      <vt:lpstr>Implementation in Map-Reduce</vt:lpstr>
      <vt:lpstr>Map-Reduce Implementation</vt:lpstr>
      <vt:lpstr>Maintaining the order of document identifiers for vocabulary construction when partitioning the document collection is important ...</vt:lpstr>
      <vt:lpstr>5.1.3 Link Indexing</vt:lpstr>
      <vt:lpstr>Adjacency Lists</vt:lpstr>
      <vt:lpstr>Representation of Adjacency Lists</vt:lpstr>
      <vt:lpstr>Properties of Adjacency Lists</vt:lpstr>
      <vt:lpstr>Exploiting Locality</vt:lpstr>
      <vt:lpstr>Exploiting Similarity</vt:lpstr>
      <vt:lpstr>When compressing the adjacency list of a given URL, a reference list </vt:lpstr>
      <vt:lpstr>Which is true?</vt:lpstr>
      <vt:lpstr>5.1.4 Distributed Retrieval</vt:lpstr>
      <vt:lpstr>Distributed Retrieval</vt:lpstr>
      <vt:lpstr>Fagin’s Algorithm</vt:lpstr>
      <vt:lpstr>Example 1</vt:lpstr>
      <vt:lpstr>Example 2</vt:lpstr>
      <vt:lpstr>Example 3</vt:lpstr>
      <vt:lpstr>Discussion</vt:lpstr>
      <vt:lpstr>Threshold Algorithm</vt:lpstr>
      <vt:lpstr>Example</vt:lpstr>
      <vt:lpstr>Example</vt:lpstr>
      <vt:lpstr>Example</vt:lpstr>
      <vt:lpstr>Example</vt:lpstr>
      <vt:lpstr>Discussion</vt:lpstr>
      <vt:lpstr>Applications</vt:lpstr>
      <vt:lpstr>When applying Fagin’s algorithm for a query with three different terms for finding the k top documents, the algorithm will scan ...</vt:lpstr>
      <vt:lpstr>With Fagin’s algorithm, once k documents have been identified that occur in all of the lists ...</vt:lpstr>
      <vt:lpstr>References</vt:lpstr>
      <vt:lpstr>References</vt:lpstr>
    </vt:vector>
  </TitlesOfParts>
  <Company>EPFL I&amp;C - LSIR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aberer</dc:creator>
  <cp:lastModifiedBy>Aberer Karl</cp:lastModifiedBy>
  <cp:revision>605</cp:revision>
  <cp:lastPrinted>2022-11-17T07:46:27Z</cp:lastPrinted>
  <dcterms:created xsi:type="dcterms:W3CDTF">2002-10-01T12:44:42Z</dcterms:created>
  <dcterms:modified xsi:type="dcterms:W3CDTF">2023-12-07T07:37:36Z</dcterms:modified>
</cp:coreProperties>
</file>