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
  </p:notesMasterIdLst>
  <p:handoutMasterIdLst>
    <p:handoutMasterId r:id="rId7"/>
  </p:handoutMasterIdLst>
  <p:sldIdLst>
    <p:sldId id="355" r:id="rId2"/>
    <p:sldId id="357" r:id="rId3"/>
    <p:sldId id="554" r:id="rId4"/>
    <p:sldId id="553" r:id="rId5"/>
  </p:sldIdLst>
  <p:sldSz cx="11879263" cy="7921625"/>
  <p:notesSz cx="7099300" cy="10234613"/>
  <p:custDataLst>
    <p:tags r:id="rId8"/>
  </p:custDataLst>
  <p:defaultTextStyle>
    <a:defPPr>
      <a:defRPr lang="en-US"/>
    </a:defPPr>
    <a:lvl1pPr algn="ctr" rtl="0" fontAlgn="base">
      <a:spcBef>
        <a:spcPct val="0"/>
      </a:spcBef>
      <a:spcAft>
        <a:spcPct val="0"/>
      </a:spcAft>
      <a:defRPr sz="1500" kern="1200">
        <a:solidFill>
          <a:schemeClr val="tx2"/>
        </a:solidFill>
        <a:latin typeface="Tempus Sans ITC" pitchFamily="82" charset="0"/>
        <a:ea typeface="+mn-ea"/>
        <a:cs typeface="+mn-cs"/>
      </a:defRPr>
    </a:lvl1pPr>
    <a:lvl2pPr marL="565561" algn="ctr" rtl="0" fontAlgn="base">
      <a:spcBef>
        <a:spcPct val="0"/>
      </a:spcBef>
      <a:spcAft>
        <a:spcPct val="0"/>
      </a:spcAft>
      <a:defRPr sz="1500" kern="1200">
        <a:solidFill>
          <a:schemeClr val="tx2"/>
        </a:solidFill>
        <a:latin typeface="Tempus Sans ITC" pitchFamily="82" charset="0"/>
        <a:ea typeface="+mn-ea"/>
        <a:cs typeface="+mn-cs"/>
      </a:defRPr>
    </a:lvl2pPr>
    <a:lvl3pPr marL="1131126" algn="ctr" rtl="0" fontAlgn="base">
      <a:spcBef>
        <a:spcPct val="0"/>
      </a:spcBef>
      <a:spcAft>
        <a:spcPct val="0"/>
      </a:spcAft>
      <a:defRPr sz="1500" kern="1200">
        <a:solidFill>
          <a:schemeClr val="tx2"/>
        </a:solidFill>
        <a:latin typeface="Tempus Sans ITC" pitchFamily="82" charset="0"/>
        <a:ea typeface="+mn-ea"/>
        <a:cs typeface="+mn-cs"/>
      </a:defRPr>
    </a:lvl3pPr>
    <a:lvl4pPr marL="1696685" algn="ctr" rtl="0" fontAlgn="base">
      <a:spcBef>
        <a:spcPct val="0"/>
      </a:spcBef>
      <a:spcAft>
        <a:spcPct val="0"/>
      </a:spcAft>
      <a:defRPr sz="1500" kern="1200">
        <a:solidFill>
          <a:schemeClr val="tx2"/>
        </a:solidFill>
        <a:latin typeface="Tempus Sans ITC" pitchFamily="82" charset="0"/>
        <a:ea typeface="+mn-ea"/>
        <a:cs typeface="+mn-cs"/>
      </a:defRPr>
    </a:lvl4pPr>
    <a:lvl5pPr marL="2262251" algn="ctr" rtl="0" fontAlgn="base">
      <a:spcBef>
        <a:spcPct val="0"/>
      </a:spcBef>
      <a:spcAft>
        <a:spcPct val="0"/>
      </a:spcAft>
      <a:defRPr sz="1500" kern="1200">
        <a:solidFill>
          <a:schemeClr val="tx2"/>
        </a:solidFill>
        <a:latin typeface="Tempus Sans ITC" pitchFamily="82" charset="0"/>
        <a:ea typeface="+mn-ea"/>
        <a:cs typeface="+mn-cs"/>
      </a:defRPr>
    </a:lvl5pPr>
    <a:lvl6pPr marL="2827813" algn="l" defTabSz="1131126" rtl="0" eaLnBrk="1" latinLnBrk="0" hangingPunct="1">
      <a:defRPr sz="1500" kern="1200">
        <a:solidFill>
          <a:schemeClr val="tx2"/>
        </a:solidFill>
        <a:latin typeface="Tempus Sans ITC" pitchFamily="82" charset="0"/>
        <a:ea typeface="+mn-ea"/>
        <a:cs typeface="+mn-cs"/>
      </a:defRPr>
    </a:lvl6pPr>
    <a:lvl7pPr marL="3393374" algn="l" defTabSz="1131126" rtl="0" eaLnBrk="1" latinLnBrk="0" hangingPunct="1">
      <a:defRPr sz="1500" kern="1200">
        <a:solidFill>
          <a:schemeClr val="tx2"/>
        </a:solidFill>
        <a:latin typeface="Tempus Sans ITC" pitchFamily="82" charset="0"/>
        <a:ea typeface="+mn-ea"/>
        <a:cs typeface="+mn-cs"/>
      </a:defRPr>
    </a:lvl7pPr>
    <a:lvl8pPr marL="3958938" algn="l" defTabSz="1131126" rtl="0" eaLnBrk="1" latinLnBrk="0" hangingPunct="1">
      <a:defRPr sz="1500" kern="1200">
        <a:solidFill>
          <a:schemeClr val="tx2"/>
        </a:solidFill>
        <a:latin typeface="Tempus Sans ITC" pitchFamily="82" charset="0"/>
        <a:ea typeface="+mn-ea"/>
        <a:cs typeface="+mn-cs"/>
      </a:defRPr>
    </a:lvl8pPr>
    <a:lvl9pPr marL="4524504" algn="l" defTabSz="1131126" rtl="0" eaLnBrk="1" latinLnBrk="0" hangingPunct="1">
      <a:defRPr sz="15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495">
          <p15:clr>
            <a:srgbClr val="A4A3A4"/>
          </p15:clr>
        </p15:guide>
        <p15:guide id="2" pos="37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2D2F4"/>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8"/>
    <p:restoredTop sz="75238" autoAdjust="0"/>
  </p:normalViewPr>
  <p:slideViewPr>
    <p:cSldViewPr>
      <p:cViewPr varScale="1">
        <p:scale>
          <a:sx n="82" d="100"/>
          <a:sy n="82" d="100"/>
        </p:scale>
        <p:origin x="2624" y="168"/>
      </p:cViewPr>
      <p:guideLst>
        <p:guide orient="horz" pos="2495"/>
        <p:guide pos="3742"/>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119" d="100"/>
          <a:sy n="119" d="100"/>
        </p:scale>
        <p:origin x="519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674688" y="766763"/>
            <a:ext cx="5754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400" kern="1200">
        <a:solidFill>
          <a:schemeClr val="tx1"/>
        </a:solidFill>
        <a:latin typeface="+mn-lt"/>
        <a:ea typeface="+mn-ea"/>
        <a:cs typeface="+mn-cs"/>
      </a:defRPr>
    </a:lvl1pPr>
    <a:lvl2pPr marL="565561" algn="l" rtl="0" fontAlgn="base">
      <a:spcBef>
        <a:spcPct val="30000"/>
      </a:spcBef>
      <a:spcAft>
        <a:spcPct val="0"/>
      </a:spcAft>
      <a:defRPr sz="1400" kern="1200">
        <a:solidFill>
          <a:schemeClr val="tx1"/>
        </a:solidFill>
        <a:latin typeface="+mn-lt"/>
        <a:ea typeface="+mn-ea"/>
        <a:cs typeface="+mn-cs"/>
      </a:defRPr>
    </a:lvl2pPr>
    <a:lvl3pPr marL="1131126" algn="l" rtl="0" fontAlgn="base">
      <a:spcBef>
        <a:spcPct val="30000"/>
      </a:spcBef>
      <a:spcAft>
        <a:spcPct val="0"/>
      </a:spcAft>
      <a:defRPr sz="1500" kern="1200">
        <a:solidFill>
          <a:schemeClr val="tx1"/>
        </a:solidFill>
        <a:latin typeface="Arial" charset="0"/>
        <a:ea typeface="+mn-ea"/>
        <a:cs typeface="+mn-cs"/>
      </a:defRPr>
    </a:lvl3pPr>
    <a:lvl4pPr marL="1696685" algn="l" rtl="0" fontAlgn="base">
      <a:spcBef>
        <a:spcPct val="30000"/>
      </a:spcBef>
      <a:spcAft>
        <a:spcPct val="0"/>
      </a:spcAft>
      <a:defRPr sz="1500" kern="1200">
        <a:solidFill>
          <a:schemeClr val="tx1"/>
        </a:solidFill>
        <a:latin typeface="Arial" charset="0"/>
        <a:ea typeface="+mn-ea"/>
        <a:cs typeface="+mn-cs"/>
      </a:defRPr>
    </a:lvl4pPr>
    <a:lvl5pPr marL="2262251" algn="l" rtl="0" fontAlgn="base">
      <a:spcBef>
        <a:spcPct val="30000"/>
      </a:spcBef>
      <a:spcAft>
        <a:spcPct val="0"/>
      </a:spcAft>
      <a:defRPr sz="1500" kern="1200">
        <a:solidFill>
          <a:schemeClr val="tx1"/>
        </a:solidFill>
        <a:latin typeface="Arial" charset="0"/>
        <a:ea typeface="+mn-ea"/>
        <a:cs typeface="+mn-cs"/>
      </a:defRPr>
    </a:lvl5pPr>
    <a:lvl6pPr marL="2827813" algn="l" defTabSz="1131126" rtl="0" eaLnBrk="1" latinLnBrk="0" hangingPunct="1">
      <a:defRPr sz="1500" kern="1200">
        <a:solidFill>
          <a:schemeClr val="tx1"/>
        </a:solidFill>
        <a:latin typeface="+mn-lt"/>
        <a:ea typeface="+mn-ea"/>
        <a:cs typeface="+mn-cs"/>
      </a:defRPr>
    </a:lvl6pPr>
    <a:lvl7pPr marL="3393374" algn="l" defTabSz="1131126" rtl="0" eaLnBrk="1" latinLnBrk="0" hangingPunct="1">
      <a:defRPr sz="1500" kern="1200">
        <a:solidFill>
          <a:schemeClr val="tx1"/>
        </a:solidFill>
        <a:latin typeface="+mn-lt"/>
        <a:ea typeface="+mn-ea"/>
        <a:cs typeface="+mn-cs"/>
      </a:defRPr>
    </a:lvl7pPr>
    <a:lvl8pPr marL="3958938" algn="l" defTabSz="1131126" rtl="0" eaLnBrk="1" latinLnBrk="0" hangingPunct="1">
      <a:defRPr sz="1500" kern="1200">
        <a:solidFill>
          <a:schemeClr val="tx1"/>
        </a:solidFill>
        <a:latin typeface="+mn-lt"/>
        <a:ea typeface="+mn-ea"/>
        <a:cs typeface="+mn-cs"/>
      </a:defRPr>
    </a:lvl8pPr>
    <a:lvl9pPr marL="4524504" algn="l" defTabSz="113112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D</a:t>
            </a:r>
          </a:p>
          <a:p>
            <a:endParaRPr lang="en-CH" dirty="0"/>
          </a:p>
          <a:p>
            <a:r>
              <a:rPr lang="en-CH" dirty="0"/>
              <a:t>Word n-grams can be determined by simple algortihmic search. All other types of information are suitable to be modelled using HMMs.</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92662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CH" dirty="0"/>
              <a:t>All other answers have some logical problem in the formulation. Answer A would imply that works are independent in a sentence, which is clearly wrong. Answer C states that the algorithm makes an independence assumption. The Viterbi algorithm does not make any assumptions to independence, it is applied to an HMM. Therefore Answer C is inaccurate. Answer D is also not exact, since the HMM models does not capture an existing independence, but simply makes the (wrong) assumption that the independence exists.</a:t>
            </a:r>
          </a:p>
        </p:txBody>
      </p:sp>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4134605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CH" dirty="0"/>
              <a:t>Names entity recognition is a local method that extracts different entities from text independently. In standard NER the fact that different entities might share the names is not taken into account. However, NER performs classification into different entity types. </a:t>
            </a:r>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58436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A</a:t>
            </a:r>
          </a:p>
          <a:p>
            <a:endParaRPr lang="en-CH" dirty="0"/>
          </a:p>
          <a:p>
            <a:r>
              <a:rPr lang="en-CH" dirty="0"/>
              <a:t>Concepts that have been linked to the same mention are competing for the interpretation. Therefore it is not meaningful to take them into account when trying to support an alternative interpretation.</a:t>
            </a:r>
          </a:p>
          <a:p>
            <a:endParaRPr lang="en-CH" dirty="0"/>
          </a:p>
          <a:p>
            <a:r>
              <a:rPr lang="en-CH" dirty="0"/>
              <a:t>One might wonder why Answer B and C are correct. A node with no outgoing link can still be the end of a path when computing PPR. Therefore it will contribute to the ranking. A node with no incoming link c</a:t>
            </a:r>
            <a:r>
              <a:rPr lang="en-GB" dirty="0"/>
              <a:t>an</a:t>
            </a:r>
            <a:r>
              <a:rPr lang="en-CH" dirty="0"/>
              <a:t> on the other hand be the start of a path when comuting PPR and therefore contributes to the scoring. </a:t>
            </a:r>
          </a:p>
        </p:txBody>
      </p:sp>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700758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0945" y="2460842"/>
            <a:ext cx="10097374" cy="1698015"/>
          </a:xfrm>
        </p:spPr>
        <p:txBody>
          <a:bodyPr/>
          <a:lstStyle/>
          <a:p>
            <a:r>
              <a:rPr lang="en-US"/>
              <a:t>Click to edit Master title style</a:t>
            </a:r>
            <a:endParaRPr lang="fr-CH"/>
          </a:p>
        </p:txBody>
      </p:sp>
      <p:sp>
        <p:nvSpPr>
          <p:cNvPr id="3" name="Subtitle 2"/>
          <p:cNvSpPr>
            <a:spLocks noGrp="1"/>
          </p:cNvSpPr>
          <p:nvPr>
            <p:ph type="subTitle" idx="1"/>
          </p:nvPr>
        </p:nvSpPr>
        <p:spPr>
          <a:xfrm>
            <a:off x="1781890" y="4488921"/>
            <a:ext cx="8315484" cy="2024415"/>
          </a:xfrm>
        </p:spPr>
        <p:txBody>
          <a:bodyPr/>
          <a:lstStyle>
            <a:lvl1pPr marL="0" indent="0" algn="ctr">
              <a:buNone/>
              <a:defRPr/>
            </a:lvl1pPr>
            <a:lvl2pPr marL="565561" indent="0" algn="ctr">
              <a:buNone/>
              <a:defRPr/>
            </a:lvl2pPr>
            <a:lvl3pPr marL="1131126" indent="0" algn="ctr">
              <a:buNone/>
              <a:defRPr/>
            </a:lvl3pPr>
            <a:lvl4pPr marL="1696685" indent="0" algn="ctr">
              <a:buNone/>
              <a:defRPr/>
            </a:lvl4pPr>
            <a:lvl5pPr marL="2262251" indent="0" algn="ctr">
              <a:buNone/>
              <a:defRPr/>
            </a:lvl5pPr>
            <a:lvl6pPr marL="2827813" indent="0" algn="ctr">
              <a:buNone/>
              <a:defRPr/>
            </a:lvl6pPr>
            <a:lvl7pPr marL="3393374" indent="0" algn="ctr">
              <a:buNone/>
              <a:defRPr/>
            </a:lvl7pPr>
            <a:lvl8pPr marL="3958938" indent="0" algn="ctr">
              <a:buNone/>
              <a:defRPr/>
            </a:lvl8pPr>
            <a:lvl9pPr marL="4524504"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17547" y="352072"/>
            <a:ext cx="2705832" cy="700660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97988" y="352072"/>
            <a:ext cx="7921572" cy="70066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able Placeholder 2"/>
          <p:cNvSpPr>
            <a:spLocks noGrp="1"/>
          </p:cNvSpPr>
          <p:nvPr>
            <p:ph type="tbl" idx="1"/>
          </p:nvPr>
        </p:nvSpPr>
        <p:spPr>
          <a:xfrm>
            <a:off x="233048" y="1549485"/>
            <a:ext cx="10790331" cy="5809192"/>
          </a:xfrm>
        </p:spPr>
        <p:txBody>
          <a:bodyPr/>
          <a:lstStyle/>
          <a:p>
            <a:endParaRPr lang="fr-CH"/>
          </a:p>
        </p:txBody>
      </p:sp>
      <p:sp>
        <p:nvSpPr>
          <p:cNvPr id="4" name="Footer Placeholder 3"/>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5727208" y="1549485"/>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5727208" y="4542099"/>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380" y="5090379"/>
            <a:ext cx="10097374" cy="1573323"/>
          </a:xfrm>
        </p:spPr>
        <p:txBody>
          <a:bodyPr anchor="t"/>
          <a:lstStyle>
            <a:lvl1pPr algn="l">
              <a:defRPr sz="4900" b="1" cap="all"/>
            </a:lvl1pPr>
          </a:lstStyle>
          <a:p>
            <a:r>
              <a:rPr lang="en-US"/>
              <a:t>Click to edit Master title style</a:t>
            </a:r>
            <a:endParaRPr lang="fr-CH"/>
          </a:p>
        </p:txBody>
      </p:sp>
      <p:sp>
        <p:nvSpPr>
          <p:cNvPr id="3" name="Text Placeholder 2"/>
          <p:cNvSpPr>
            <a:spLocks noGrp="1"/>
          </p:cNvSpPr>
          <p:nvPr>
            <p:ph type="body" idx="1"/>
          </p:nvPr>
        </p:nvSpPr>
        <p:spPr>
          <a:xfrm>
            <a:off x="938380" y="3357525"/>
            <a:ext cx="10097374" cy="1732855"/>
          </a:xfrm>
        </p:spPr>
        <p:txBody>
          <a:bodyPr anchor="b"/>
          <a:lstStyle>
            <a:lvl1pPr marL="0" indent="0">
              <a:buNone/>
              <a:defRPr sz="2500"/>
            </a:lvl1pPr>
            <a:lvl2pPr marL="565561" indent="0">
              <a:buNone/>
              <a:defRPr sz="2200"/>
            </a:lvl2pPr>
            <a:lvl3pPr marL="1131126" indent="0">
              <a:buNone/>
              <a:defRPr sz="2000"/>
            </a:lvl3pPr>
            <a:lvl4pPr marL="1696685" indent="0">
              <a:buNone/>
              <a:defRPr sz="1700"/>
            </a:lvl4pPr>
            <a:lvl5pPr marL="2262251" indent="0">
              <a:buNone/>
              <a:defRPr sz="1700"/>
            </a:lvl5pPr>
            <a:lvl6pPr marL="2827813" indent="0">
              <a:buNone/>
              <a:defRPr sz="1700"/>
            </a:lvl6pPr>
            <a:lvl7pPr marL="3393374" indent="0">
              <a:buNone/>
              <a:defRPr sz="1700"/>
            </a:lvl7pPr>
            <a:lvl8pPr marL="3958938" indent="0">
              <a:buNone/>
              <a:defRPr sz="1700"/>
            </a:lvl8pPr>
            <a:lvl9pPr marL="4524504" indent="0">
              <a:buNone/>
              <a:defRPr sz="17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233050"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3963" y="317232"/>
            <a:ext cx="10691337" cy="1320271"/>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593963" y="1773198"/>
            <a:ext cx="5248738"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4" name="Content Placeholder 3"/>
          <p:cNvSpPr>
            <a:spLocks noGrp="1"/>
          </p:cNvSpPr>
          <p:nvPr>
            <p:ph sz="half" idx="2"/>
          </p:nvPr>
        </p:nvSpPr>
        <p:spPr>
          <a:xfrm>
            <a:off x="593963" y="2512182"/>
            <a:ext cx="5248738"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034509" y="1773198"/>
            <a:ext cx="5250799"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4509" y="2512182"/>
            <a:ext cx="5250799"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971" y="315399"/>
            <a:ext cx="3908196" cy="1342275"/>
          </a:xfrm>
        </p:spPr>
        <p:txBody>
          <a:bodyPr anchor="b"/>
          <a:lstStyle>
            <a:lvl1pPr algn="l">
              <a:defRPr sz="2500" b="1"/>
            </a:lvl1pPr>
          </a:lstStyle>
          <a:p>
            <a:r>
              <a:rPr lang="en-US"/>
              <a:t>Click to edit Master title style</a:t>
            </a:r>
            <a:endParaRPr lang="fr-CH"/>
          </a:p>
        </p:txBody>
      </p:sp>
      <p:sp>
        <p:nvSpPr>
          <p:cNvPr id="3" name="Content Placeholder 2"/>
          <p:cNvSpPr>
            <a:spLocks noGrp="1"/>
          </p:cNvSpPr>
          <p:nvPr>
            <p:ph idx="1"/>
          </p:nvPr>
        </p:nvSpPr>
        <p:spPr>
          <a:xfrm>
            <a:off x="4644462" y="315399"/>
            <a:ext cx="6640838" cy="6760887"/>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593971" y="1657676"/>
            <a:ext cx="3908196" cy="5418612"/>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419" y="5545137"/>
            <a:ext cx="7127558" cy="654635"/>
          </a:xfrm>
        </p:spPr>
        <p:txBody>
          <a:bodyPr anchor="b"/>
          <a:lstStyle>
            <a:lvl1pPr algn="l">
              <a:defRPr sz="2500" b="1"/>
            </a:lvl1pPr>
          </a:lstStyle>
          <a:p>
            <a:r>
              <a:rPr lang="en-US"/>
              <a:t>Click to edit Master title style</a:t>
            </a:r>
            <a:endParaRPr lang="fr-CH"/>
          </a:p>
        </p:txBody>
      </p:sp>
      <p:sp>
        <p:nvSpPr>
          <p:cNvPr id="3" name="Picture Placeholder 2"/>
          <p:cNvSpPr>
            <a:spLocks noGrp="1"/>
          </p:cNvSpPr>
          <p:nvPr>
            <p:ph type="pic" idx="1"/>
          </p:nvPr>
        </p:nvSpPr>
        <p:spPr>
          <a:xfrm>
            <a:off x="2328419" y="707812"/>
            <a:ext cx="7127558" cy="4752975"/>
          </a:xfrm>
        </p:spPr>
        <p:txBody>
          <a:bodyPr/>
          <a:lstStyle>
            <a:lvl1pPr marL="0" indent="0">
              <a:buNone/>
              <a:defRPr sz="4000"/>
            </a:lvl1pPr>
            <a:lvl2pPr marL="565561" indent="0">
              <a:buNone/>
              <a:defRPr sz="3500"/>
            </a:lvl2pPr>
            <a:lvl3pPr marL="1131126" indent="0">
              <a:buNone/>
              <a:defRPr sz="3000"/>
            </a:lvl3pPr>
            <a:lvl4pPr marL="1696685" indent="0">
              <a:buNone/>
              <a:defRPr sz="2500"/>
            </a:lvl4pPr>
            <a:lvl5pPr marL="2262251" indent="0">
              <a:buNone/>
              <a:defRPr sz="2500"/>
            </a:lvl5pPr>
            <a:lvl6pPr marL="2827813" indent="0">
              <a:buNone/>
              <a:defRPr sz="2500"/>
            </a:lvl6pPr>
            <a:lvl7pPr marL="3393374" indent="0">
              <a:buNone/>
              <a:defRPr sz="2500"/>
            </a:lvl7pPr>
            <a:lvl8pPr marL="3958938" indent="0">
              <a:buNone/>
              <a:defRPr sz="2500"/>
            </a:lvl8pPr>
            <a:lvl9pPr marL="4524504" indent="0">
              <a:buNone/>
              <a:defRPr sz="2500"/>
            </a:lvl9pPr>
          </a:lstStyle>
          <a:p>
            <a:endParaRPr lang="fr-CH"/>
          </a:p>
        </p:txBody>
      </p:sp>
      <p:sp>
        <p:nvSpPr>
          <p:cNvPr id="4" name="Text Placeholder 3"/>
          <p:cNvSpPr>
            <a:spLocks noGrp="1"/>
          </p:cNvSpPr>
          <p:nvPr>
            <p:ph type="body" sz="half" idx="2"/>
          </p:nvPr>
        </p:nvSpPr>
        <p:spPr>
          <a:xfrm>
            <a:off x="2328419" y="6199772"/>
            <a:ext cx="7127558" cy="929690"/>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97987" y="352072"/>
            <a:ext cx="10790331" cy="1056217"/>
          </a:xfrm>
          <a:prstGeom prst="rect">
            <a:avLst/>
          </a:prstGeom>
          <a:noFill/>
          <a:ln w="9525">
            <a:noFill/>
            <a:miter lim="800000"/>
            <a:headEnd/>
            <a:tailEnd/>
          </a:ln>
          <a:effectLst/>
        </p:spPr>
        <p:txBody>
          <a:bodyPr vert="horz" wrap="square" lIns="113111" tIns="56558" rIns="113111" bIns="56558"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233048" y="1549485"/>
            <a:ext cx="10790331" cy="5809192"/>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97988" y="7481535"/>
            <a:ext cx="7622527" cy="264054"/>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lvl1pPr algn="l">
              <a:defRPr sz="11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8515535" y="7454030"/>
            <a:ext cx="2474846" cy="264054"/>
          </a:xfrm>
          <a:prstGeom prst="rect">
            <a:avLst/>
          </a:prstGeom>
          <a:noFill/>
          <a:ln w="9525">
            <a:noFill/>
            <a:miter lim="800000"/>
            <a:headEnd/>
            <a:tailEnd/>
          </a:ln>
          <a:effectLst/>
        </p:spPr>
        <p:txBody>
          <a:bodyPr lIns="113898" tIns="56949" rIns="113898" bIns="56949"/>
          <a:lstStyle/>
          <a:p>
            <a:pPr algn="r"/>
            <a:r>
              <a:rPr lang="en-US" sz="1100" dirty="0">
                <a:solidFill>
                  <a:schemeClr val="tx1"/>
                </a:solidFill>
                <a:latin typeface="Verdana" charset="0"/>
              </a:rPr>
              <a:t>Information Extraction - </a:t>
            </a:r>
            <a:fld id="{FBCEA208-1882-4C4A-B71F-4FA789A04155}" type="slidenum">
              <a:rPr lang="en-US" sz="1100">
                <a:solidFill>
                  <a:schemeClr val="tx1"/>
                </a:solidFill>
                <a:latin typeface="Verdana" charset="0"/>
              </a:rPr>
              <a:pPr algn="r"/>
              <a:t>‹#›</a:t>
            </a:fld>
            <a:endParaRPr lang="en-US" sz="11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4500" b="1">
          <a:solidFill>
            <a:schemeClr val="tx2"/>
          </a:solidFill>
          <a:latin typeface="Calibri"/>
          <a:ea typeface="+mj-ea"/>
          <a:cs typeface="Calibri"/>
        </a:defRPr>
      </a:lvl1pPr>
      <a:lvl2pPr algn="ctr" rtl="0" fontAlgn="base">
        <a:spcBef>
          <a:spcPct val="0"/>
        </a:spcBef>
        <a:spcAft>
          <a:spcPct val="0"/>
        </a:spcAft>
        <a:defRPr sz="3000">
          <a:solidFill>
            <a:schemeClr val="tx2"/>
          </a:solidFill>
          <a:latin typeface="Comic Sans MS" charset="0"/>
        </a:defRPr>
      </a:lvl2pPr>
      <a:lvl3pPr algn="ctr" rtl="0" fontAlgn="base">
        <a:spcBef>
          <a:spcPct val="0"/>
        </a:spcBef>
        <a:spcAft>
          <a:spcPct val="0"/>
        </a:spcAft>
        <a:defRPr sz="3000">
          <a:solidFill>
            <a:schemeClr val="tx2"/>
          </a:solidFill>
          <a:latin typeface="Comic Sans MS" charset="0"/>
        </a:defRPr>
      </a:lvl3pPr>
      <a:lvl4pPr algn="ctr" rtl="0" fontAlgn="base">
        <a:spcBef>
          <a:spcPct val="0"/>
        </a:spcBef>
        <a:spcAft>
          <a:spcPct val="0"/>
        </a:spcAft>
        <a:defRPr sz="3000">
          <a:solidFill>
            <a:schemeClr val="tx2"/>
          </a:solidFill>
          <a:latin typeface="Comic Sans MS" charset="0"/>
        </a:defRPr>
      </a:lvl4pPr>
      <a:lvl5pPr algn="ctr" rtl="0" fontAlgn="base">
        <a:spcBef>
          <a:spcPct val="0"/>
        </a:spcBef>
        <a:spcAft>
          <a:spcPct val="0"/>
        </a:spcAft>
        <a:defRPr sz="3000">
          <a:solidFill>
            <a:schemeClr val="tx2"/>
          </a:solidFill>
          <a:latin typeface="Comic Sans MS" charset="0"/>
        </a:defRPr>
      </a:lvl5pPr>
      <a:lvl6pPr marL="565561" algn="ctr" rtl="0" fontAlgn="base">
        <a:spcBef>
          <a:spcPct val="0"/>
        </a:spcBef>
        <a:spcAft>
          <a:spcPct val="0"/>
        </a:spcAft>
        <a:defRPr sz="3000">
          <a:solidFill>
            <a:schemeClr val="tx2"/>
          </a:solidFill>
          <a:latin typeface="Comic Sans MS" charset="0"/>
        </a:defRPr>
      </a:lvl6pPr>
      <a:lvl7pPr marL="1131126" algn="ctr" rtl="0" fontAlgn="base">
        <a:spcBef>
          <a:spcPct val="0"/>
        </a:spcBef>
        <a:spcAft>
          <a:spcPct val="0"/>
        </a:spcAft>
        <a:defRPr sz="3000">
          <a:solidFill>
            <a:schemeClr val="tx2"/>
          </a:solidFill>
          <a:latin typeface="Comic Sans MS" charset="0"/>
        </a:defRPr>
      </a:lvl7pPr>
      <a:lvl8pPr marL="1696685" algn="ctr" rtl="0" fontAlgn="base">
        <a:spcBef>
          <a:spcPct val="0"/>
        </a:spcBef>
        <a:spcAft>
          <a:spcPct val="0"/>
        </a:spcAft>
        <a:defRPr sz="3000">
          <a:solidFill>
            <a:schemeClr val="tx2"/>
          </a:solidFill>
          <a:latin typeface="Comic Sans MS" charset="0"/>
        </a:defRPr>
      </a:lvl8pPr>
      <a:lvl9pPr marL="2262251" algn="ctr" rtl="0" fontAlgn="base">
        <a:spcBef>
          <a:spcPct val="0"/>
        </a:spcBef>
        <a:spcAft>
          <a:spcPct val="0"/>
        </a:spcAft>
        <a:defRPr sz="3000">
          <a:solidFill>
            <a:schemeClr val="tx2"/>
          </a:solidFill>
          <a:latin typeface="Comic Sans MS" charset="0"/>
        </a:defRPr>
      </a:lvl9pPr>
    </p:titleStyle>
    <p:bodyStyle>
      <a:lvl1pPr marL="0" indent="0" algn="l" rtl="0" fontAlgn="base">
        <a:spcBef>
          <a:spcPct val="20000"/>
        </a:spcBef>
        <a:spcAft>
          <a:spcPct val="0"/>
        </a:spcAft>
        <a:buNone/>
        <a:defRPr sz="3500">
          <a:solidFill>
            <a:schemeClr val="tx1"/>
          </a:solidFill>
          <a:latin typeface="Calibri"/>
          <a:ea typeface="+mn-ea"/>
          <a:cs typeface="Calibri"/>
        </a:defRPr>
      </a:lvl1pPr>
      <a:lvl2pPr marL="919040" indent="-353476" algn="l" rtl="0" fontAlgn="base">
        <a:spcBef>
          <a:spcPct val="20000"/>
        </a:spcBef>
        <a:spcAft>
          <a:spcPct val="0"/>
        </a:spcAft>
        <a:buChar char="–"/>
        <a:defRPr sz="3000">
          <a:solidFill>
            <a:schemeClr val="tx1"/>
          </a:solidFill>
          <a:latin typeface="Calibri"/>
          <a:cs typeface="Calibri"/>
        </a:defRPr>
      </a:lvl2pPr>
      <a:lvl3pPr marL="1413908" indent="-282781" algn="l" rtl="0" fontAlgn="base">
        <a:spcBef>
          <a:spcPct val="20000"/>
        </a:spcBef>
        <a:spcAft>
          <a:spcPct val="0"/>
        </a:spcAft>
        <a:buChar char="•"/>
        <a:defRPr sz="2500">
          <a:solidFill>
            <a:schemeClr val="tx1"/>
          </a:solidFill>
          <a:latin typeface="Calibri"/>
          <a:cs typeface="Calibri"/>
        </a:defRPr>
      </a:lvl3pPr>
      <a:lvl4pPr marL="1979469" indent="-282781" algn="l" rtl="0" fontAlgn="base">
        <a:spcBef>
          <a:spcPct val="20000"/>
        </a:spcBef>
        <a:spcAft>
          <a:spcPct val="0"/>
        </a:spcAft>
        <a:buChar char="–"/>
        <a:defRPr sz="2200">
          <a:solidFill>
            <a:schemeClr val="tx1"/>
          </a:solidFill>
          <a:latin typeface="Calibri"/>
          <a:cs typeface="Calibri"/>
        </a:defRPr>
      </a:lvl4pPr>
      <a:lvl5pPr marL="2545032" indent="-282781" algn="l" rtl="0" fontAlgn="base">
        <a:spcBef>
          <a:spcPct val="20000"/>
        </a:spcBef>
        <a:spcAft>
          <a:spcPct val="0"/>
        </a:spcAft>
        <a:buChar char="»"/>
        <a:defRPr sz="2200">
          <a:solidFill>
            <a:schemeClr val="tx1"/>
          </a:solidFill>
          <a:latin typeface="Calibri"/>
          <a:cs typeface="Calibri"/>
        </a:defRPr>
      </a:lvl5pPr>
      <a:lvl6pPr marL="3110593" indent="-282781" algn="l" rtl="0" fontAlgn="base">
        <a:spcBef>
          <a:spcPct val="20000"/>
        </a:spcBef>
        <a:spcAft>
          <a:spcPct val="0"/>
        </a:spcAft>
        <a:buChar char="»"/>
        <a:defRPr sz="1500">
          <a:solidFill>
            <a:schemeClr val="tx1"/>
          </a:solidFill>
          <a:latin typeface="+mn-lt"/>
        </a:defRPr>
      </a:lvl6pPr>
      <a:lvl7pPr marL="3676156" indent="-282781" algn="l" rtl="0" fontAlgn="base">
        <a:spcBef>
          <a:spcPct val="20000"/>
        </a:spcBef>
        <a:spcAft>
          <a:spcPct val="0"/>
        </a:spcAft>
        <a:buChar char="»"/>
        <a:defRPr sz="1500">
          <a:solidFill>
            <a:schemeClr val="tx1"/>
          </a:solidFill>
          <a:latin typeface="+mn-lt"/>
        </a:defRPr>
      </a:lvl7pPr>
      <a:lvl8pPr marL="4241719" indent="-282781" algn="l" rtl="0" fontAlgn="base">
        <a:spcBef>
          <a:spcPct val="20000"/>
        </a:spcBef>
        <a:spcAft>
          <a:spcPct val="0"/>
        </a:spcAft>
        <a:buChar char="»"/>
        <a:defRPr sz="1500">
          <a:solidFill>
            <a:schemeClr val="tx1"/>
          </a:solidFill>
          <a:latin typeface="+mn-lt"/>
        </a:defRPr>
      </a:lvl8pPr>
      <a:lvl9pPr marL="4807282" indent="-282781" algn="l" rtl="0" fontAlgn="base">
        <a:spcBef>
          <a:spcPct val="20000"/>
        </a:spcBef>
        <a:spcAft>
          <a:spcPct val="0"/>
        </a:spcAft>
        <a:buChar char="»"/>
        <a:defRPr sz="1500">
          <a:solidFill>
            <a:schemeClr val="tx1"/>
          </a:solidFill>
          <a:latin typeface="+mn-lt"/>
        </a:defRPr>
      </a:lvl9pPr>
    </p:bodyStyle>
    <p:otherStyle>
      <a:defPPr>
        <a:defRPr lang="fr-FR"/>
      </a:defPPr>
      <a:lvl1pPr marL="0" algn="l" defTabSz="1131126" rtl="0" eaLnBrk="1" latinLnBrk="0" hangingPunct="1">
        <a:defRPr sz="2200" kern="1200">
          <a:solidFill>
            <a:schemeClr val="tx1"/>
          </a:solidFill>
          <a:latin typeface="+mn-lt"/>
          <a:ea typeface="+mn-ea"/>
          <a:cs typeface="+mn-cs"/>
        </a:defRPr>
      </a:lvl1pPr>
      <a:lvl2pPr marL="565561" algn="l" defTabSz="1131126" rtl="0" eaLnBrk="1" latinLnBrk="0" hangingPunct="1">
        <a:defRPr sz="2200" kern="1200">
          <a:solidFill>
            <a:schemeClr val="tx1"/>
          </a:solidFill>
          <a:latin typeface="+mn-lt"/>
          <a:ea typeface="+mn-ea"/>
          <a:cs typeface="+mn-cs"/>
        </a:defRPr>
      </a:lvl2pPr>
      <a:lvl3pPr marL="1131126" algn="l" defTabSz="1131126" rtl="0" eaLnBrk="1" latinLnBrk="0" hangingPunct="1">
        <a:defRPr sz="2200" kern="1200">
          <a:solidFill>
            <a:schemeClr val="tx1"/>
          </a:solidFill>
          <a:latin typeface="+mn-lt"/>
          <a:ea typeface="+mn-ea"/>
          <a:cs typeface="+mn-cs"/>
        </a:defRPr>
      </a:lvl3pPr>
      <a:lvl4pPr marL="1696685" algn="l" defTabSz="1131126" rtl="0" eaLnBrk="1" latinLnBrk="0" hangingPunct="1">
        <a:defRPr sz="2200" kern="1200">
          <a:solidFill>
            <a:schemeClr val="tx1"/>
          </a:solidFill>
          <a:latin typeface="+mn-lt"/>
          <a:ea typeface="+mn-ea"/>
          <a:cs typeface="+mn-cs"/>
        </a:defRPr>
      </a:lvl4pPr>
      <a:lvl5pPr marL="2262251" algn="l" defTabSz="1131126" rtl="0" eaLnBrk="1" latinLnBrk="0" hangingPunct="1">
        <a:defRPr sz="2200" kern="1200">
          <a:solidFill>
            <a:schemeClr val="tx1"/>
          </a:solidFill>
          <a:latin typeface="+mn-lt"/>
          <a:ea typeface="+mn-ea"/>
          <a:cs typeface="+mn-cs"/>
        </a:defRPr>
      </a:lvl5pPr>
      <a:lvl6pPr marL="2827813" algn="l" defTabSz="1131126" rtl="0" eaLnBrk="1" latinLnBrk="0" hangingPunct="1">
        <a:defRPr sz="2200" kern="1200">
          <a:solidFill>
            <a:schemeClr val="tx1"/>
          </a:solidFill>
          <a:latin typeface="+mn-lt"/>
          <a:ea typeface="+mn-ea"/>
          <a:cs typeface="+mn-cs"/>
        </a:defRPr>
      </a:lvl6pPr>
      <a:lvl7pPr marL="3393374" algn="l" defTabSz="1131126" rtl="0" eaLnBrk="1" latinLnBrk="0" hangingPunct="1">
        <a:defRPr sz="2200" kern="1200">
          <a:solidFill>
            <a:schemeClr val="tx1"/>
          </a:solidFill>
          <a:latin typeface="+mn-lt"/>
          <a:ea typeface="+mn-ea"/>
          <a:cs typeface="+mn-cs"/>
        </a:defRPr>
      </a:lvl7pPr>
      <a:lvl8pPr marL="3958938" algn="l" defTabSz="1131126" rtl="0" eaLnBrk="1" latinLnBrk="0" hangingPunct="1">
        <a:defRPr sz="2200" kern="1200">
          <a:solidFill>
            <a:schemeClr val="tx1"/>
          </a:solidFill>
          <a:latin typeface="+mn-lt"/>
          <a:ea typeface="+mn-ea"/>
          <a:cs typeface="+mn-cs"/>
        </a:defRPr>
      </a:lvl8pPr>
      <a:lvl9pPr marL="4524504" algn="l" defTabSz="1131126"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fr-CH" sz="4800" dirty="0"/>
              <a:t>An HMM model </a:t>
            </a:r>
            <a:r>
              <a:rPr lang="fr-CH" sz="4800" dirty="0" err="1"/>
              <a:t>would</a:t>
            </a:r>
            <a:r>
              <a:rPr lang="fr-CH" sz="4800" dirty="0"/>
              <a:t> not </a:t>
            </a:r>
            <a:r>
              <a:rPr lang="fr-CH" sz="4800" dirty="0" err="1"/>
              <a:t>be</a:t>
            </a:r>
            <a:r>
              <a:rPr lang="fr-CH" sz="4800" dirty="0"/>
              <a:t> an </a:t>
            </a:r>
            <a:r>
              <a:rPr lang="fr-CH" sz="4800" dirty="0" err="1"/>
              <a:t>appropriate</a:t>
            </a:r>
            <a:r>
              <a:rPr lang="fr-CH" sz="4800" dirty="0"/>
              <a:t> </a:t>
            </a:r>
            <a:r>
              <a:rPr lang="fr-CH" sz="4800" dirty="0" err="1"/>
              <a:t>approach</a:t>
            </a:r>
            <a:r>
              <a:rPr lang="fr-CH" sz="4800" dirty="0"/>
              <a:t> to </a:t>
            </a:r>
            <a:r>
              <a:rPr lang="fr-CH" sz="4800" dirty="0" err="1"/>
              <a:t>identify</a:t>
            </a:r>
            <a:endParaRPr lang="fr-CH" sz="4800" dirty="0"/>
          </a:p>
        </p:txBody>
      </p:sp>
      <p:sp>
        <p:nvSpPr>
          <p:cNvPr id="13314" name="TPAnswers"/>
          <p:cNvSpPr>
            <a:spLocks noGrp="1"/>
          </p:cNvSpPr>
          <p:nvPr>
            <p:ph idx="1"/>
            <p:custDataLst>
              <p:tags r:id="rId2"/>
            </p:custDataLst>
          </p:nvPr>
        </p:nvSpPr>
        <p:spPr/>
        <p:txBody>
          <a:bodyPr>
            <a:normAutofit/>
          </a:bodyPr>
          <a:lstStyle/>
          <a:p>
            <a:pPr marL="742950" indent="-742950">
              <a:buFont typeface="Arial" charset="0"/>
              <a:buAutoNum type="alphaUcPeriod"/>
            </a:pPr>
            <a:endParaRPr lang="en-US" altLang="en-US" dirty="0">
              <a:ea typeface="MS PGothic" charset="-128"/>
            </a:endParaRPr>
          </a:p>
          <a:p>
            <a:pPr marL="742950" indent="-742950">
              <a:buFont typeface="Arial" charset="0"/>
              <a:buAutoNum type="alphaUcPeriod"/>
            </a:pPr>
            <a:r>
              <a:rPr lang="en-US" altLang="en-US" dirty="0">
                <a:ea typeface="MS PGothic" charset="-128"/>
              </a:rPr>
              <a:t>Named Entities</a:t>
            </a:r>
          </a:p>
          <a:p>
            <a:pPr marL="742950" indent="-742950">
              <a:buFont typeface="Arial" charset="0"/>
              <a:buAutoNum type="alphaUcPeriod"/>
            </a:pPr>
            <a:r>
              <a:rPr lang="en-US" altLang="en-US" dirty="0">
                <a:ea typeface="MS PGothic" charset="-128"/>
              </a:rPr>
              <a:t>Part-of-Speech tags</a:t>
            </a:r>
          </a:p>
          <a:p>
            <a:pPr marL="742950" indent="-742950">
              <a:buFont typeface="Arial" charset="0"/>
              <a:buAutoNum type="alphaUcPeriod"/>
            </a:pPr>
            <a:r>
              <a:rPr lang="en-US" altLang="en-US" dirty="0">
                <a:ea typeface="MS PGothic" charset="-128"/>
              </a:rPr>
              <a:t>Concepts</a:t>
            </a:r>
          </a:p>
          <a:p>
            <a:pPr marL="742950" indent="-742950">
              <a:buFont typeface="Arial" charset="0"/>
              <a:buAutoNum type="alphaUcPeriod"/>
            </a:pPr>
            <a:r>
              <a:rPr lang="en-US" altLang="en-US" dirty="0">
                <a:ea typeface="MS PGothic" charset="-128"/>
              </a:rPr>
              <a:t>Word n-grams</a:t>
            </a:r>
          </a:p>
        </p:txBody>
      </p:sp>
      <p:sp>
        <p:nvSpPr>
          <p:cNvPr id="2" name="Footer Placeholder 1">
            <a:extLst>
              <a:ext uri="{FF2B5EF4-FFF2-40B4-BE49-F238E27FC236}">
                <a16:creationId xmlns:a16="http://schemas.microsoft.com/office/drawing/2014/main" id="{992A9E54-6B7B-1047-8CD7-E84EE1D97EA4}"/>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extLst>
      <p:ext uri="{BB962C8B-B14F-4D97-AF65-F5344CB8AC3E}">
        <p14:creationId xmlns:p14="http://schemas.microsoft.com/office/powerpoint/2010/main" val="106010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AEFB-BF8C-034B-890D-D19351A5B569}"/>
              </a:ext>
            </a:extLst>
          </p:cNvPr>
          <p:cNvSpPr>
            <a:spLocks noGrp="1"/>
          </p:cNvSpPr>
          <p:nvPr>
            <p:ph type="title"/>
          </p:nvPr>
        </p:nvSpPr>
        <p:spPr/>
        <p:txBody>
          <a:bodyPr/>
          <a:lstStyle/>
          <a:p>
            <a:r>
              <a:rPr lang="en-US" dirty="0"/>
              <a:t>Which statement is correct?</a:t>
            </a:r>
          </a:p>
        </p:txBody>
      </p:sp>
      <p:sp>
        <p:nvSpPr>
          <p:cNvPr id="3" name="Content Placeholder 2">
            <a:extLst>
              <a:ext uri="{FF2B5EF4-FFF2-40B4-BE49-F238E27FC236}">
                <a16:creationId xmlns:a16="http://schemas.microsoft.com/office/drawing/2014/main" id="{18890861-FBC7-D348-BAB4-998F08C80482}"/>
              </a:ext>
            </a:extLst>
          </p:cNvPr>
          <p:cNvSpPr>
            <a:spLocks noGrp="1"/>
          </p:cNvSpPr>
          <p:nvPr>
            <p:ph idx="1"/>
          </p:nvPr>
        </p:nvSpPr>
        <p:spPr/>
        <p:txBody>
          <a:bodyPr/>
          <a:lstStyle/>
          <a:p>
            <a:pPr marL="514350" indent="-514350">
              <a:buFont typeface="+mj-lt"/>
              <a:buAutoNum type="alphaUcPeriod"/>
            </a:pPr>
            <a:r>
              <a:rPr lang="en-US" sz="3200" dirty="0"/>
              <a:t>The Viterbi algorithm works because words are independent in a sentence</a:t>
            </a:r>
          </a:p>
          <a:p>
            <a:pPr marL="514350" indent="-514350">
              <a:buFont typeface="+mj-lt"/>
              <a:buAutoNum type="alphaUcPeriod"/>
            </a:pPr>
            <a:r>
              <a:rPr lang="en-US" sz="3200" dirty="0"/>
              <a:t>The Viterbi algorithm works because it is applied to an HMM model that makes an independence assumption on the word dependencies in sentences</a:t>
            </a:r>
          </a:p>
          <a:p>
            <a:pPr marL="514350" indent="-514350">
              <a:buFont typeface="+mj-lt"/>
              <a:buAutoNum type="alphaUcPeriod"/>
            </a:pPr>
            <a:r>
              <a:rPr lang="en-US" sz="3200" dirty="0"/>
              <a:t>The Viterbi algorithm works because it makes an independence assumption on the word dependencies in sentences</a:t>
            </a:r>
          </a:p>
          <a:p>
            <a:pPr marL="514350" indent="-514350">
              <a:buFont typeface="+mj-lt"/>
              <a:buAutoNum type="alphaUcPeriod"/>
            </a:pPr>
            <a:r>
              <a:rPr lang="en-US" sz="3200" dirty="0"/>
              <a:t>The Viterbi algorithm works because it is applied to an HMM model that captures independence of words in a sentence</a:t>
            </a:r>
          </a:p>
          <a:p>
            <a:pPr marL="514350" indent="-514350">
              <a:buFont typeface="+mj-lt"/>
              <a:buAutoNum type="alphaUcPeriod"/>
            </a:pPr>
            <a:endParaRPr lang="en-US" sz="3200" dirty="0"/>
          </a:p>
        </p:txBody>
      </p:sp>
      <p:sp>
        <p:nvSpPr>
          <p:cNvPr id="4" name="Footer Placeholder 3">
            <a:extLst>
              <a:ext uri="{FF2B5EF4-FFF2-40B4-BE49-F238E27FC236}">
                <a16:creationId xmlns:a16="http://schemas.microsoft.com/office/drawing/2014/main" id="{8117A065-C45F-5C4C-9D49-63EEC3F9B399}"/>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36349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7DE0-3EE2-6F44-BC26-5C387C411B34}"/>
              </a:ext>
            </a:extLst>
          </p:cNvPr>
          <p:cNvSpPr>
            <a:spLocks noGrp="1"/>
          </p:cNvSpPr>
          <p:nvPr>
            <p:ph type="title"/>
          </p:nvPr>
        </p:nvSpPr>
        <p:spPr/>
        <p:txBody>
          <a:bodyPr/>
          <a:lstStyle/>
          <a:p>
            <a:r>
              <a:rPr lang="en-US" dirty="0"/>
              <a:t>Which is false?</a:t>
            </a:r>
          </a:p>
        </p:txBody>
      </p:sp>
      <p:sp>
        <p:nvSpPr>
          <p:cNvPr id="3" name="Content Placeholder 2">
            <a:extLst>
              <a:ext uri="{FF2B5EF4-FFF2-40B4-BE49-F238E27FC236}">
                <a16:creationId xmlns:a16="http://schemas.microsoft.com/office/drawing/2014/main" id="{F278F503-7A3D-CA48-880F-5542F99E6A1E}"/>
              </a:ext>
            </a:extLst>
          </p:cNvPr>
          <p:cNvSpPr>
            <a:spLocks noGrp="1"/>
          </p:cNvSpPr>
          <p:nvPr>
            <p:ph idx="1"/>
          </p:nvPr>
        </p:nvSpPr>
        <p:spPr/>
        <p:txBody>
          <a:bodyPr/>
          <a:lstStyle/>
          <a:p>
            <a:endParaRPr lang="en-US" dirty="0"/>
          </a:p>
          <a:p>
            <a:pPr marL="514350" indent="-514350">
              <a:buAutoNum type="alphaUcPeriod"/>
            </a:pPr>
            <a:r>
              <a:rPr lang="en-US" dirty="0"/>
              <a:t>Entity disambiguation addresses the problem of synonyms</a:t>
            </a:r>
          </a:p>
          <a:p>
            <a:pPr marL="514350" indent="-514350">
              <a:buAutoNum type="alphaUcPeriod"/>
            </a:pPr>
            <a:r>
              <a:rPr lang="en-US" dirty="0"/>
              <a:t>Named entity recognition addresses the problem of synonyms</a:t>
            </a:r>
          </a:p>
          <a:p>
            <a:pPr marL="514350" indent="-514350">
              <a:buAutoNum type="alphaUcPeriod"/>
            </a:pPr>
            <a:r>
              <a:rPr lang="en-US" dirty="0"/>
              <a:t>Entity disambiguation addresses the problem of entity classification</a:t>
            </a:r>
          </a:p>
          <a:p>
            <a:pPr marL="514350" indent="-514350">
              <a:buAutoNum type="alphaUcPeriod"/>
            </a:pPr>
            <a:r>
              <a:rPr lang="en-US" dirty="0"/>
              <a:t>Named entity recognition addresses the problem of entity classification</a:t>
            </a:r>
          </a:p>
        </p:txBody>
      </p:sp>
      <p:sp>
        <p:nvSpPr>
          <p:cNvPr id="4" name="Footer Placeholder 3">
            <a:extLst>
              <a:ext uri="{FF2B5EF4-FFF2-40B4-BE49-F238E27FC236}">
                <a16:creationId xmlns:a16="http://schemas.microsoft.com/office/drawing/2014/main" id="{1532EFC6-4CC3-8247-B2C9-E2BE33536503}"/>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31418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474D-0211-1043-9660-4CEC63978EE6}"/>
              </a:ext>
            </a:extLst>
          </p:cNvPr>
          <p:cNvSpPr>
            <a:spLocks noGrp="1"/>
          </p:cNvSpPr>
          <p:nvPr>
            <p:ph type="title"/>
          </p:nvPr>
        </p:nvSpPr>
        <p:spPr/>
        <p:txBody>
          <a:bodyPr/>
          <a:lstStyle/>
          <a:p>
            <a:r>
              <a:rPr lang="en-US" dirty="0"/>
              <a:t>Which nodes cannot contribute to the score of a mention linked to a concept?</a:t>
            </a:r>
          </a:p>
        </p:txBody>
      </p:sp>
      <p:sp>
        <p:nvSpPr>
          <p:cNvPr id="3" name="Content Placeholder 2">
            <a:extLst>
              <a:ext uri="{FF2B5EF4-FFF2-40B4-BE49-F238E27FC236}">
                <a16:creationId xmlns:a16="http://schemas.microsoft.com/office/drawing/2014/main" id="{4FAC5C49-E6D1-624B-A96F-B5A8BA093942}"/>
              </a:ext>
            </a:extLst>
          </p:cNvPr>
          <p:cNvSpPr>
            <a:spLocks noGrp="1"/>
          </p:cNvSpPr>
          <p:nvPr>
            <p:ph idx="1"/>
          </p:nvPr>
        </p:nvSpPr>
        <p:spPr/>
        <p:txBody>
          <a:bodyPr/>
          <a:lstStyle/>
          <a:p>
            <a:pPr marL="514350" indent="-514350">
              <a:buAutoNum type="alphaUcPeriod"/>
            </a:pPr>
            <a:endParaRPr lang="en-US" dirty="0"/>
          </a:p>
          <a:p>
            <a:pPr marL="514350" indent="-514350">
              <a:buAutoNum type="alphaUcPeriod"/>
            </a:pPr>
            <a:r>
              <a:rPr lang="en-US" dirty="0"/>
              <a:t>Other concepts linked to the same mention</a:t>
            </a:r>
          </a:p>
          <a:p>
            <a:pPr marL="514350" indent="-514350">
              <a:buAutoNum type="alphaUcPeriod"/>
            </a:pPr>
            <a:r>
              <a:rPr lang="en-US" dirty="0"/>
              <a:t>Concepts that have in the knowledge graph no outgoing links</a:t>
            </a:r>
          </a:p>
          <a:p>
            <a:pPr marL="514350" indent="-514350">
              <a:buAutoNum type="alphaUcPeriod"/>
            </a:pPr>
            <a:r>
              <a:rPr lang="en-US" dirty="0"/>
              <a:t>Concepts that have in the knowledge graph no incoming links</a:t>
            </a:r>
          </a:p>
          <a:p>
            <a:pPr marL="514350" indent="-514350">
              <a:buAutoNum type="alphaUcPeriod"/>
            </a:pPr>
            <a:r>
              <a:rPr lang="en-US" dirty="0"/>
              <a:t>Concepts with low popularity</a:t>
            </a:r>
          </a:p>
        </p:txBody>
      </p:sp>
      <p:sp>
        <p:nvSpPr>
          <p:cNvPr id="4" name="Footer Placeholder 3">
            <a:extLst>
              <a:ext uri="{FF2B5EF4-FFF2-40B4-BE49-F238E27FC236}">
                <a16:creationId xmlns:a16="http://schemas.microsoft.com/office/drawing/2014/main" id="{FA9F30AD-A084-D243-8613-924247CE25E6}"/>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582274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832222DDB392419E843808889671DF55"/>
  <p:tag name="AUTOOPENPOLL" val="False"/>
  <p:tag name="TYPE" val="MultiChoiceSlide"/>
  <p:tag name="TPSLIDEBULLETSTYLE" val="2"/>
  <p:tag name="TPQUESTIONXML" val="&lt;?xml version=&quot;1.0&quot; encoding=&quot;UTF-8&quot; standalone=&quot;yes&quot;?&gt;&lt;questionlist&gt;&lt;properties&gt;&lt;guid&gt;FD8BAA59099F4F90AB458FF65E9323D4&lt;/guid&gt;&lt;date&gt;5/9/2019 11:13:15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32222DDB392419E843808889671DF55&lt;/guid&gt;&lt;repollguid&gt;D30744252660440AB0EAF8DE3420F65F&lt;/repollguid&gt;&lt;sourceid&gt;497247B718A740018D4C7EAE44950319&lt;/sourceid&gt;&lt;questiontext&gt;An HMM model would be an appropriate approach to identify&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37D402779B49B99A58484973EC41E6&lt;/guid&gt;&lt;answertext&gt;Named Entities&lt;/answertext&gt;&lt;valuetype&gt;0&lt;/valuetype&gt;&lt;/answer&gt;&lt;answer&gt;&lt;guid&gt;59D1ADDB94A347F7B6987B4D2012C764&lt;/guid&gt;&lt;answertext&gt;Part-of-Speech tags&lt;/answertext&gt;&lt;valuetype&gt;0&lt;/valuetype&gt;&lt;/answer&gt;&lt;answer&gt;&lt;guid&gt;DB7B2322DA684075B5536C13230B754E&lt;/guid&gt;&lt;answertext&gt;Concepts&lt;/answertext&gt;&lt;valuetype&gt;0&lt;/valuetype&gt;&lt;/answer&gt;&lt;answer&gt;&lt;guid&gt;ABB7176DFBC24C7E8491011FFFA8A41D&lt;/guid&gt;&lt;answertext&gt;Word n-grams&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39464</TotalTime>
  <Words>497</Words>
  <Application>Microsoft Macintosh PowerPoint</Application>
  <PresentationFormat>Custom</PresentationFormat>
  <Paragraphs>45</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MS PGothic</vt:lpstr>
      <vt:lpstr>Arial</vt:lpstr>
      <vt:lpstr>Calibri</vt:lpstr>
      <vt:lpstr>Comic Sans MS</vt:lpstr>
      <vt:lpstr>Tempus Sans ITC</vt:lpstr>
      <vt:lpstr>Verdana</vt:lpstr>
      <vt:lpstr>part1 XML</vt:lpstr>
      <vt:lpstr>An HMM model would not be an appropriate approach to identify</vt:lpstr>
      <vt:lpstr>Which statement is correct?</vt:lpstr>
      <vt:lpstr>Which is false?</vt:lpstr>
      <vt:lpstr>Which nodes cannot contribute to the score of a mention linked to a concept?</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674</cp:revision>
  <cp:lastPrinted>2022-12-15T07:32:06Z</cp:lastPrinted>
  <dcterms:created xsi:type="dcterms:W3CDTF">2002-10-01T12:44:42Z</dcterms:created>
  <dcterms:modified xsi:type="dcterms:W3CDTF">2024-08-31T09:16:57Z</dcterms:modified>
</cp:coreProperties>
</file>