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724" r:id="rId4"/>
    <p:sldId id="258" r:id="rId5"/>
    <p:sldId id="276" r:id="rId6"/>
    <p:sldId id="259" r:id="rId7"/>
    <p:sldId id="285" r:id="rId8"/>
    <p:sldId id="283" r:id="rId9"/>
    <p:sldId id="261" r:id="rId10"/>
    <p:sldId id="280" r:id="rId11"/>
    <p:sldId id="282" r:id="rId12"/>
    <p:sldId id="262" r:id="rId13"/>
    <p:sldId id="281" r:id="rId14"/>
    <p:sldId id="273" r:id="rId15"/>
    <p:sldId id="269" r:id="rId16"/>
    <p:sldId id="264" r:id="rId17"/>
    <p:sldId id="265" r:id="rId18"/>
    <p:sldId id="272" r:id="rId19"/>
    <p:sldId id="725" r:id="rId20"/>
    <p:sldId id="726" r:id="rId21"/>
    <p:sldId id="727" r:id="rId22"/>
    <p:sldId id="728" r:id="rId23"/>
    <p:sldId id="729" r:id="rId24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8"/>
    <p:restoredTop sz="76327" autoAdjust="0"/>
  </p:normalViewPr>
  <p:slideViewPr>
    <p:cSldViewPr>
      <p:cViewPr varScale="1">
        <p:scale>
          <a:sx n="96" d="100"/>
          <a:sy n="96" d="100"/>
        </p:scale>
        <p:origin x="2928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831/discuss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mahammad.ismayilzada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beatriz.borges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4627679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2024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CM2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https://epfl.zoom.us/j/66237387610</a:t>
            </a:r>
            <a:r>
              <a:rPr lang="fr-CH" sz="2400" dirty="0"/>
              <a:t> 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Thursday</a:t>
            </a:r>
            <a:r>
              <a:rPr lang="en-GB" sz="2400" dirty="0"/>
              <a:t> </a:t>
            </a:r>
            <a:r>
              <a:rPr lang="fr-CH" sz="2400" dirty="0"/>
              <a:t>12:15-14:00, CM1105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Results - Metrics   [Comparison with baselines]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Working 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Code quality and documentation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2-page Report   [Moodle submission]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Originality of 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Interpretation of results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Presentation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https://edstem.org/eu/courses/831/discussion/</a:t>
            </a:r>
            <a:endParaRPr lang="en-GB" dirty="0"/>
          </a:p>
          <a:p>
            <a:pPr indent="-285750"/>
            <a:endParaRPr lang="en-GB" dirty="0"/>
          </a:p>
          <a:p>
            <a:pPr indent="-285750"/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Projects: 60%</a:t>
            </a:r>
          </a:p>
          <a:p>
            <a:pPr marL="457200" indent="-457200" eaLnBrk="1" hangingPunct="1">
              <a:buFontTx/>
              <a:buChar char="-"/>
            </a:pPr>
            <a:r>
              <a:rPr lang="en-US" dirty="0"/>
              <a:t>Each project contributes 30%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Final Exam: 40%</a:t>
            </a:r>
          </a:p>
          <a:p>
            <a:pPr lvl="1" eaLnBrk="1" hangingPunct="1"/>
            <a:r>
              <a:rPr lang="en-US" dirty="0"/>
              <a:t>Program problem similar to the projects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projects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14E9FE-3808-4640-7E64-EEA1859A606E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99818829"/>
              </p:ext>
            </p:extLst>
          </p:nvPr>
        </p:nvGraphicFramePr>
        <p:xfrm>
          <a:off x="169201" y="1341438"/>
          <a:ext cx="8291231" cy="5029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3095">
                  <a:extLst>
                    <a:ext uri="{9D8B030D-6E8A-4147-A177-3AD203B41FA5}">
                      <a16:colId xmlns:a16="http://schemas.microsoft.com/office/drawing/2014/main" val="2738669812"/>
                    </a:ext>
                  </a:extLst>
                </a:gridCol>
                <a:gridCol w="2212736">
                  <a:extLst>
                    <a:ext uri="{9D8B030D-6E8A-4147-A177-3AD203B41FA5}">
                      <a16:colId xmlns:a16="http://schemas.microsoft.com/office/drawing/2014/main" val="368533058"/>
                    </a:ext>
                  </a:extLst>
                </a:gridCol>
                <a:gridCol w="1651713">
                  <a:extLst>
                    <a:ext uri="{9D8B030D-6E8A-4147-A177-3AD203B41FA5}">
                      <a16:colId xmlns:a16="http://schemas.microsoft.com/office/drawing/2014/main" val="813063623"/>
                    </a:ext>
                  </a:extLst>
                </a:gridCol>
                <a:gridCol w="2123449">
                  <a:extLst>
                    <a:ext uri="{9D8B030D-6E8A-4147-A177-3AD203B41FA5}">
                      <a16:colId xmlns:a16="http://schemas.microsoft.com/office/drawing/2014/main" val="2131350296"/>
                    </a:ext>
                  </a:extLst>
                </a:gridCol>
                <a:gridCol w="1720238">
                  <a:extLst>
                    <a:ext uri="{9D8B030D-6E8A-4147-A177-3AD203B41FA5}">
                      <a16:colId xmlns:a16="http://schemas.microsoft.com/office/drawing/2014/main" val="1402883122"/>
                    </a:ext>
                  </a:extLst>
                </a:gridCol>
              </a:tblGrid>
              <a:tr h="3827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59557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September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314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September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6072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26 September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6239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 October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23047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10 October 2023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186452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17 October 2023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Mining</a:t>
                      </a: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 Classification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370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31 </a:t>
                      </a:r>
                      <a:r>
                        <a:rPr lang="en-GB" sz="12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Oktober</a:t>
                      </a: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 Ranking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64206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7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 Mining</a:t>
                      </a: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55371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14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</a:t>
                      </a: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0146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Representation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693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28 November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97940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5 December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Inferences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132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December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Indexing and mining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Indexing for Information retrieval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2763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December 2024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Association Rule Mining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US" sz="1600" dirty="0"/>
              <a:t>Borges Ribeiro Beatriz Maria	</a:t>
            </a:r>
            <a:r>
              <a:rPr lang="en-US" sz="1600" dirty="0">
                <a:hlinkClick r:id="rId7"/>
              </a:rPr>
              <a:t>beatriz.borges@epfl.ch</a:t>
            </a:r>
            <a:endParaRPr lang="en-US" sz="1600" dirty="0"/>
          </a:p>
          <a:p>
            <a:pPr lvl="1"/>
            <a:r>
              <a:rPr lang="en-US" sz="1600" dirty="0" err="1"/>
              <a:t>Ismayilzada</a:t>
            </a:r>
            <a:r>
              <a:rPr lang="en-US" sz="1600" dirty="0"/>
              <a:t> Mahammad	</a:t>
            </a:r>
            <a:r>
              <a:rPr lang="en-US" sz="1600" dirty="0">
                <a:hlinkClick r:id="rId8"/>
              </a:rPr>
              <a:t>mahammad.ismayilzada@epfl.ch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2EA77D-5FF3-E420-D7E3-1DED5061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 dirty="0"/>
              <a:t>Part 1 Information Retrieval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2F6A7-00A3-3BA0-A859-AFEADF3F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7ADD736-A32C-4C84-A9C9-4ADFC62F09B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45126648"/>
              </p:ext>
            </p:extLst>
          </p:nvPr>
        </p:nvGraphicFramePr>
        <p:xfrm>
          <a:off x="941388" y="1804988"/>
          <a:ext cx="6781800" cy="410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36878642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725695533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1254189687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1: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970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 Introduction to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3173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 Basic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29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1.2.1 Text-Based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810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1.2.2 Boolean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176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1.2.3 Vector Space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088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1.2.4 Probabilistic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01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1.2.5 Evaluating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182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751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1.2.6.1 User Relevance Feedback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9661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1.2.6.2 Global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410460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 Embedding Techniques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014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1.3.1 Latent Semantic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730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1.3.2 Latent Dirichlet Allocation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932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1.3.3 Word Embeddings – skipgram, CBOW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7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1.3.4 Fasttext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494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1.3.5 Glove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methods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16D-13B7-D8A3-3CA2-7244CDC6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2: Recommender Systems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05AC74C-D894-AE99-DFF7-61A3B5FF6C7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34076720"/>
              </p:ext>
            </p:extLst>
          </p:nvPr>
        </p:nvGraphicFramePr>
        <p:xfrm>
          <a:off x="941388" y="3132138"/>
          <a:ext cx="67818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99396971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744390557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2: Recommender Systems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07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Collaborative Filtering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754702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Content-based Recommendation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05671937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Factorization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7489004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SLIM, Sparse Linear Methods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30753281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of Recommender Systems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05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11A7-E059-987B-09F2-5D946F37E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3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0D1-F3A6-A1FB-96DD-DEC4380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3: Information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C86D1-230B-C381-07E2-EAEFB8DDD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7C4D42C-B131-7D13-08BB-BE8B8D04A97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54986565"/>
              </p:ext>
            </p:extLst>
          </p:nvPr>
        </p:nvGraphicFramePr>
        <p:xfrm>
          <a:off x="1387559" y="1341438"/>
          <a:ext cx="588945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630">
                  <a:extLst>
                    <a:ext uri="{9D8B030D-6E8A-4147-A177-3AD203B41FA5}">
                      <a16:colId xmlns:a16="http://schemas.microsoft.com/office/drawing/2014/main" val="878637335"/>
                    </a:ext>
                  </a:extLst>
                </a:gridCol>
                <a:gridCol w="5170828">
                  <a:extLst>
                    <a:ext uri="{9D8B030D-6E8A-4147-A177-3AD203B41FA5}">
                      <a16:colId xmlns:a16="http://schemas.microsoft.com/office/drawing/2014/main" val="410618254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3: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281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 Named Entity Recognition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04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3.1.1 Keyphrase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149636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3.1.2 Named entity recognition (NER)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03923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3.1.3 Entity Disambiguation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21719786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 Document Classification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24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3.2.1 kNN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683522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3.2.2 Naïve Bayes Classifier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94004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3.2.3 Classification Using Word Embeddings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266528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3.2.4 Transformer Models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05504282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5431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3.3.1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3492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3.3.2 Semi-structured data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00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3.3.3 The Semantic Web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89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3.3.4 RDF - Resource Description Framework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8543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3.3.5 Semantic Web Resources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5641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401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 Information extraction (IE)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32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3.4.1.1 Hand-written patterns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9851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3.4.1.2 Supervised machine learning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614160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3.4.1.3 Bootstrapping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2179209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3.4.1.4 Distant supervision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87305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3.4.1.5 Matrix Factorization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18566509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3.4.2 Taxonomy Induction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2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DE3-F9B5-491E-134B-5D15DD56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4: Graph Analytics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783B5DD-DDF1-83D4-E8D1-09730868584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92562824"/>
              </p:ext>
            </p:extLst>
          </p:nvPr>
        </p:nvGraphicFramePr>
        <p:xfrm>
          <a:off x="941388" y="2649538"/>
          <a:ext cx="6781800" cy="241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1624356887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1529918810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4: Graph analytics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71908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 Link-Based Ranking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5998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4.1.1 PageRank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8731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4.1.2 Hyperlink-Induced Topic Search (HITS)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512833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Mining Social Graphs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81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Louvain Modularity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2389121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Girvan-Newman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26111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Knowledge Inference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10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Label Propagation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1621699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Link Prediction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49619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4178-E0B0-5254-A4B5-7E975A7E9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0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B876-4727-D19E-CD63-C76E31D7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5: Data Indexing and Mining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7303D444-1B7F-36E6-F154-631A08CAF34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6096518"/>
              </p:ext>
            </p:extLst>
          </p:nvPr>
        </p:nvGraphicFramePr>
        <p:xfrm>
          <a:off x="941388" y="2166938"/>
          <a:ext cx="6781800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3766596085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825211814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3787609168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5: Data Indexing and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6946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 Indexing for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389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5.1.1 Inverted Index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555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5.1.2 Web-scale Indexing: Map-Reduce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01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5.1.3 Link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803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 Distributed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31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5.1.4.1 Fagin’s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4724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5.1.4.2 Threshold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243636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 Introduction to Data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0848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 Association Rule Mining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9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5.2.1.1 Association Rules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479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5.2.1.2 Scoring Function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0889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5.2.1.3 Apriori Algorithm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21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5.2.1.4 FP Growth</a:t>
                      </a:r>
                      <a:endParaRPr lang="en-GB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814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0699-1CC8-A24B-424D-86ED21EB3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C12-CB87-B166-41B8-A0D84AA0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 on GPT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7808-9B42-D424-0BEE-20B487C3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Many of these task can now be done with LLMs!</a:t>
            </a:r>
          </a:p>
          <a:p>
            <a:endParaRPr lang="en-CH" dirty="0"/>
          </a:p>
          <a:p>
            <a:r>
              <a:rPr lang="en-CH" dirty="0"/>
              <a:t>Why care about other methods?</a:t>
            </a:r>
          </a:p>
          <a:p>
            <a:endParaRPr lang="en-CH" dirty="0"/>
          </a:p>
          <a:p>
            <a:r>
              <a:rPr lang="en-CH" dirty="0"/>
              <a:t>►Understand the principles</a:t>
            </a:r>
          </a:p>
          <a:p>
            <a:r>
              <a:rPr lang="en-CH" dirty="0"/>
              <a:t>►Alternative methods remain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7741-3939-1FD2-EB63-A33467225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en-GB" b="0" i="0" dirty="0">
                <a:effectLst/>
                <a:latin typeface="Helvetica" pitchFamily="2" charset="0"/>
                <a:hlinkClick r:id="rId3"/>
              </a:rPr>
              <a:t>https://epfl.zoom.us/j/66462767931</a:t>
            </a:r>
            <a:endParaRPr lang="en-GB" b="0" i="0" dirty="0">
              <a:effectLst/>
              <a:latin typeface="Helvetica" pitchFamily="2" charset="0"/>
            </a:endParaRPr>
          </a:p>
          <a:p>
            <a:pPr lvl="2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Check on Moodle</a:t>
            </a:r>
            <a:endParaRPr lang="en-GB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project-related information will be published on the Web: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pPr lvl="1">
              <a:buFont typeface="Arial"/>
              <a:buChar char="–"/>
            </a:pPr>
            <a:r>
              <a:rPr lang="en-US" dirty="0"/>
              <a:t>Exercises and exam questions from previous years will be made available as well</a:t>
            </a:r>
          </a:p>
          <a:p>
            <a:pPr lvl="1">
              <a:buFont typeface="Arial"/>
              <a:buChar char="–"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- Key element of the course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retrieval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extraction</a:t>
            </a:r>
          </a:p>
          <a:p>
            <a:endParaRPr lang="en-US" dirty="0"/>
          </a:p>
          <a:p>
            <a:r>
              <a:rPr lang="en-US" dirty="0"/>
              <a:t>Done in groups of 2 or 3</a:t>
            </a:r>
          </a:p>
          <a:p>
            <a:r>
              <a:rPr lang="en-US" dirty="0"/>
              <a:t>Expected median workload: 30 hours</a:t>
            </a:r>
          </a:p>
          <a:p>
            <a:endParaRPr lang="en-US" dirty="0"/>
          </a:p>
          <a:p>
            <a:r>
              <a:rPr lang="en-US" dirty="0"/>
              <a:t>More details in exercise session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41336</TotalTime>
  <Words>1529</Words>
  <Application>Microsoft Macintosh PowerPoint</Application>
  <PresentationFormat>On-screen Show (4:3)</PresentationFormat>
  <Paragraphs>331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Calibri</vt:lpstr>
      <vt:lpstr>Comic Sans MS</vt:lpstr>
      <vt:lpstr>Helvetica</vt:lpstr>
      <vt:lpstr>Tempus Sans ITC</vt:lpstr>
      <vt:lpstr>Verdana</vt:lpstr>
      <vt:lpstr>part1 XML</vt:lpstr>
      <vt:lpstr>Distributed Information Systems Fall Semester – 2024 CS-423  Time and Place Lecture: Thursday 10:15 – 12:00, CM2 https://epfl.zoom.us/j/66237387610   Exercise: Thursday 12:15-14:00, CM1105  </vt:lpstr>
      <vt:lpstr>Goals of the Course</vt:lpstr>
      <vt:lpstr>Disclaimer on GPT (LLMs)</vt:lpstr>
      <vt:lpstr>Related Courses</vt:lpstr>
      <vt:lpstr>Which master's program are you from?</vt:lpstr>
      <vt:lpstr>The Course - Lecture</vt:lpstr>
      <vt:lpstr>Are you planning to join the lecture live or virtually?</vt:lpstr>
      <vt:lpstr>Materials</vt:lpstr>
      <vt:lpstr>Projects - Key element of the course</vt:lpstr>
      <vt:lpstr>Project Evaluation</vt:lpstr>
      <vt:lpstr>Exercise Platform</vt:lpstr>
      <vt:lpstr>Grading</vt:lpstr>
      <vt:lpstr>Exam Support</vt:lpstr>
      <vt:lpstr>Schedule</vt:lpstr>
      <vt:lpstr>Lecturer</vt:lpstr>
      <vt:lpstr>Organizational Info</vt:lpstr>
      <vt:lpstr>References</vt:lpstr>
      <vt:lpstr>Free books</vt:lpstr>
      <vt:lpstr>Part 1 Information Retrieval</vt:lpstr>
      <vt:lpstr>Part 2: Recommender Systems</vt:lpstr>
      <vt:lpstr>Part 3: Information Extraction</vt:lpstr>
      <vt:lpstr>Part 4: Graph Analytics</vt:lpstr>
      <vt:lpstr>Part 5: Data Indexing and Mining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507</cp:revision>
  <cp:lastPrinted>2023-11-02T07:55:37Z</cp:lastPrinted>
  <dcterms:created xsi:type="dcterms:W3CDTF">2002-10-01T12:44:42Z</dcterms:created>
  <dcterms:modified xsi:type="dcterms:W3CDTF">2024-08-31T09:06:19Z</dcterms:modified>
</cp:coreProperties>
</file>