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98" r:id="rId2"/>
    <p:sldId id="381" r:id="rId3"/>
    <p:sldId id="399" r:id="rId4"/>
    <p:sldId id="382" r:id="rId5"/>
  </p:sldIdLst>
  <p:sldSz cx="9144000" cy="6858000" type="screen4x3"/>
  <p:notesSz cx="7099300" cy="10234613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69388" autoAdjust="0"/>
  </p:normalViewPr>
  <p:slideViewPr>
    <p:cSldViewPr>
      <p:cViewPr varScale="1">
        <p:scale>
          <a:sx n="87" d="100"/>
          <a:sy n="87" d="100"/>
        </p:scale>
        <p:origin x="3208" y="1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Answer 2</a:t>
            </a:r>
          </a:p>
          <a:p>
            <a:endParaRPr lang="en-US" baseline="0" dirty="0"/>
          </a:p>
          <a:p>
            <a:r>
              <a:rPr lang="en-US" baseline="0" dirty="0"/>
              <a:t>The relevance measure derived from the random walker model corresponds to the stationary (long-term) probability of the random walker to visit a page. The number of incoming links does have an influence on this probability but is not determining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Answer 1</a:t>
            </a:r>
          </a:p>
          <a:p>
            <a:endParaRPr lang="en-US" baseline="0" dirty="0"/>
          </a:p>
          <a:p>
            <a:r>
              <a:rPr lang="en-US" baseline="0" dirty="0"/>
              <a:t>The first column of the matrix corresponds to the probabilities to jump to from node 1 to every other node. Therefore, the random walker when arriving at node 1 can always leave that node by making random jump. On the other hand, node 1 can only be reached when an incoming edge exists. If node 2 has no outgoing edge, the random walker cannot leave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3</a:t>
                </a:r>
              </a:p>
              <a:p>
                <a:endParaRPr lang="en-CH" dirty="0"/>
              </a:p>
              <a:p>
                <a:r>
                  <a:rPr lang="en-CH" dirty="0"/>
                  <a:t>In the standard formulation of the algorithm the normalization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H" dirty="0"/>
                  <a:t> so</a:t>
                </a:r>
                <a:r>
                  <a:rPr lang="en-CH" baseline="0" dirty="0"/>
                  <a:t> that the L2 norm of the vector equals 1.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3</a:t>
                </a:r>
              </a:p>
              <a:p>
                <a:endParaRPr lang="en-CH" dirty="0"/>
              </a:p>
              <a:p>
                <a:r>
                  <a:rPr lang="en-CH" dirty="0"/>
                  <a:t>In the standard formulation of the algorithm the normalization factor is </a:t>
                </a:r>
                <a:r>
                  <a:rPr lang="fr-CH" b="0" i="0" dirty="0">
                    <a:latin typeface="Cambria Math" panose="02040503050406030204" pitchFamily="18" charset="0"/>
                  </a:rPr>
                  <a:t>1</a:t>
                </a:r>
                <a:r>
                  <a:rPr lang="en-US" b="0" i="0" dirty="0">
                    <a:latin typeface="Cambria Math" panose="02040503050406030204" pitchFamily="18" charset="0"/>
                  </a:rPr>
                  <a:t>/</a:t>
                </a:r>
                <a:r>
                  <a:rPr lang="fr-CH" b="0" i="0" dirty="0">
                    <a:latin typeface="Cambria Math" panose="02040503050406030204" pitchFamily="18" charset="0"/>
                  </a:rPr>
                  <a:t>√𝑛</a:t>
                </a:r>
                <a:r>
                  <a:rPr lang="en-CH" dirty="0"/>
                  <a:t> so</a:t>
                </a:r>
                <a:r>
                  <a:rPr lang="en-CH" baseline="0" dirty="0"/>
                  <a:t> that the L2 norm of the vector equals 1.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Answer 2</a:t>
                </a:r>
              </a:p>
              <a:p>
                <a:endParaRPr lang="en-US" dirty="0"/>
              </a:p>
              <a:p>
                <a:r>
                  <a:rPr lang="en-US" dirty="0"/>
                  <a:t>If the first column of matrix L is (0,1,1,1), then node 1 has one link to each other graph. Correspondingly it will be a hub, and the only hub and have hub weight 1. The other nodes will receive the same authority from that node. Thus, their weights will be equally distributed and be therefore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CH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so that the L2 norm of</a:t>
                </a:r>
                <a:r>
                  <a:rPr lang="en-US" baseline="0" dirty="0"/>
                  <a:t> the authority vector equals 1. Note that as consequence node 1 will receive equal weights from the three authority nodes.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Answer 2</a:t>
                </a:r>
              </a:p>
              <a:p>
                <a:endParaRPr lang="en-US" dirty="0"/>
              </a:p>
              <a:p>
                <a:r>
                  <a:rPr lang="en-US" dirty="0"/>
                  <a:t>If the first column of matrix L is (0,1,1,1), then node 1 has one link to each other graph. Correspondingly it will be a hub, and the only hub and have hub weight 1. The other nodes will receive the same authority from that node. Thus, their weights will be equally distributed and be therefore </a:t>
                </a:r>
                <a:r>
                  <a:rPr lang="fr-CH" b="0" i="0" dirty="0">
                    <a:latin typeface="Cambria Math" panose="02040503050406030204" pitchFamily="18" charset="0"/>
                  </a:rPr>
                  <a:t>1∕√3</a:t>
                </a:r>
                <a:r>
                  <a:rPr lang="en-US" dirty="0"/>
                  <a:t> so that the L2 norm of</a:t>
                </a:r>
                <a:r>
                  <a:rPr lang="en-US" baseline="0" dirty="0"/>
                  <a:t> the authority vector equals 1. Note that as consequence node 1 will receive equal weights from the three authority nodes.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5821536" y="6477000"/>
            <a:ext cx="266365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Verdana" charset="0"/>
              </a:rPr>
              <a:t>Link-based Ranking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 dirty="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5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The relevance determined using the random walker model corresponds to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/>
              <a:t>The number of steps a random walker needs to reach a page</a:t>
            </a:r>
          </a:p>
          <a:p>
            <a:pPr marL="514350" indent="-514350">
              <a:buAutoNum type="arabicPeriod"/>
            </a:pPr>
            <a:r>
              <a:rPr lang="en-GB" sz="2400" dirty="0"/>
              <a:t>The probability that the random walker visits the page in the long term</a:t>
            </a:r>
          </a:p>
          <a:p>
            <a:pPr marL="514350" indent="-514350">
              <a:buAutoNum type="arabicPeriod"/>
            </a:pPr>
            <a:r>
              <a:rPr lang="en-GB" sz="2400" dirty="0"/>
              <a:t>The number of incoming links a random walker can use to visit the page</a:t>
            </a:r>
          </a:p>
          <a:p>
            <a:pPr marL="514350" indent="-514350">
              <a:buAutoNum type="arabicPeriod"/>
            </a:pPr>
            <a:r>
              <a:rPr lang="en-GB" sz="2400" dirty="0"/>
              <a:t>The probability that the random walker will visit once the page</a:t>
            </a:r>
          </a:p>
          <a:p>
            <a:pPr marL="514350" indent="-514350">
              <a:buAutoNum type="arabicPeriod"/>
            </a:pPr>
            <a:endParaRPr lang="en-GB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0F8587-5F30-224C-B947-8B2AB40B7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70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Consider a random jump matrix with entries 1/3 in the first column and 0 otherwise. It means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/>
              <a:t>A random walker can always leave node 1 even without outgoing edges</a:t>
            </a:r>
          </a:p>
          <a:p>
            <a:pPr marL="514350" indent="-514350">
              <a:buAutoNum type="arabicPeriod"/>
            </a:pPr>
            <a:r>
              <a:rPr lang="en-GB" sz="2400" dirty="0"/>
              <a:t>A random walker can always reach node 1, even without incoming edges</a:t>
            </a:r>
          </a:p>
          <a:p>
            <a:pPr marL="514350" indent="-514350">
              <a:buAutoNum type="arabicPeriod"/>
            </a:pPr>
            <a:r>
              <a:rPr lang="en-GB" sz="2400" dirty="0"/>
              <a:t>A random walker can always leave node 2, even without outgoing edges</a:t>
            </a:r>
          </a:p>
          <a:p>
            <a:pPr marL="514350" indent="-514350">
              <a:buAutoNum type="arabicPeriod"/>
            </a:pPr>
            <a:r>
              <a:rPr lang="en-GB" sz="2400" dirty="0"/>
              <a:t>none of the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0F8587-5F30-224C-B947-8B2AB40B7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CB48-EF37-DC47-BB30-FA1E2DE4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computing HITS, the initial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E0DEB-2C03-CD44-A19D-B3A819F6D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Are set all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Are set all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Are set all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Are chosen randomly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E0DEB-2C03-CD44-A19D-B3A819F6D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316C4-C4D7-234F-92AF-B6F11F8629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83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If the first column of matrix L is (0,1,1,1) and all other entries are 0 then the authority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0,1,1,1</m:t>
                        </m:r>
                      </m:e>
                    </m:d>
                  </m:oMath>
                </a14:m>
                <a:endParaRPr lang="fr-CH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b="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fr-CH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fr-CH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14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1221"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8C675-FCFB-1E4F-AD51-00940268C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D23FF73762745BFBF6BB2831160A41B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AB1A9BE564264DFF93C4AC259232D568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D23FF73762745BFBF6BB2831160A41B&lt;/guid&gt;&lt;repollguid&gt;19F41DCFAC614C29AF830F6BB03ACB72&lt;/repollguid&gt;&lt;sourceid&gt;93153BF662F94E328555E3BFDF5EF5D9&lt;/sourceid&gt;&lt;questiontext&gt;Consider the following matrix for assigning random jump probabilitie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E7BAD0A7437A47CB9BB5455623EEFBE9&lt;/guid&gt;&lt;answertext&gt;A random walker can always leave node 1 even without outgoing edges&lt;/answertext&gt;&lt;valuetype&gt;0&lt;/valuetype&gt;&lt;/answer&gt;&lt;answer&gt;&lt;guid&gt;E6F85F1B36744853A14F438D2602B0D2&lt;/guid&gt;&lt;answertext&gt;A random walker can always reach node 1, even without incoming edges&lt;/answertext&gt;&lt;valuetype&gt;0&lt;/valuetype&gt;&lt;/answer&gt;&lt;answer&gt;&lt;guid&gt;A5D7B8DC4E5E4B36971CAC966586C7B4&lt;/guid&gt;&lt;answertext&gt;A random walker can always leave node 2, even without outgoing edges&lt;/answertext&gt;&lt;valuetype&gt;0&lt;/valuetype&gt;&lt;/answer&gt;&lt;answer&gt;&lt;guid&gt;927DE847DE104CF7B36A87669835945D&lt;/guid&gt;&lt;answertext&gt;none of the above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D23FF73762745BFBF6BB2831160A41B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AB1A9BE564264DFF93C4AC259232D568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D23FF73762745BFBF6BB2831160A41B&lt;/guid&gt;&lt;repollguid&gt;19F41DCFAC614C29AF830F6BB03ACB72&lt;/repollguid&gt;&lt;sourceid&gt;93153BF662F94E328555E3BFDF5EF5D9&lt;/sourceid&gt;&lt;questiontext&gt;Consider the following matrix for assigning random jump probabilitie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E7BAD0A7437A47CB9BB5455623EEFBE9&lt;/guid&gt;&lt;answertext&gt;A random walker can always leave node 1 even without outgoing edges&lt;/answertext&gt;&lt;valuetype&gt;0&lt;/valuetype&gt;&lt;/answer&gt;&lt;answer&gt;&lt;guid&gt;E6F85F1B36744853A14F438D2602B0D2&lt;/guid&gt;&lt;answertext&gt;A random walker can always reach node 1, even without incoming edges&lt;/answertext&gt;&lt;valuetype&gt;0&lt;/valuetype&gt;&lt;/answer&gt;&lt;answer&gt;&lt;guid&gt;A5D7B8DC4E5E4B36971CAC966586C7B4&lt;/guid&gt;&lt;answertext&gt;A random walker can always leave node 2, even without outgoing edges&lt;/answertext&gt;&lt;valuetype&gt;0&lt;/valuetype&gt;&lt;/answer&gt;&lt;answer&gt;&lt;guid&gt;927DE847DE104CF7B36A87669835945D&lt;/guid&gt;&lt;answertext&gt;none of the above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2473237A2A840D4A13088814B5172E7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4AE712F45550446A9BE8767A64A4364E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2473237A2A840D4A13088814B5172E7&lt;/guid&gt;&lt;repollguid&gt;FD4E02EED4CF4B6DB5D01FE5BCA76ED9&lt;/repollguid&gt;&lt;sourceid&gt;9FFA4F1605C54D3A8148B12CBB2E67CF&lt;/sourceid&gt;&lt;questiontext&gt;The authority values of this graph are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8CC08BBF08F8433D91A516C31EA20028&lt;/guid&gt;&lt;answertext&gt;(0, 1, 1, 1)&lt;/answertext&gt;&lt;valuetype&gt;0&lt;/valuetype&gt;&lt;/answer&gt;&lt;answer&gt;&lt;guid&gt;83364422CC5D4411B2237AC7B2A9E900&lt;/guid&gt;&lt;answertext&gt;(0, 1/3, 1/3, 1/3)&lt;/answertext&gt;&lt;valuetype&gt;0&lt;/valuetype&gt;&lt;/answer&gt;&lt;answer&gt;&lt;guid&gt;F0FA159C924444D082675477544B8479&lt;/guid&gt;&lt;answertext&gt;(1,1/3,1/3,1/3)&lt;/answertext&gt;&lt;valuetype&gt;0&lt;/valuetype&gt;&lt;/answer&gt;&lt;answer&gt;&lt;guid&gt;17E0B3E00A4C4DDDBC440F1CA1B18681&lt;/guid&gt;&lt;answertext&gt;(0, 0, 0, 0)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29560</TotalTime>
  <Words>465</Words>
  <Application>Microsoft Macintosh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 Math</vt:lpstr>
      <vt:lpstr>Comic Sans MS</vt:lpstr>
      <vt:lpstr>Tempus Sans ITC</vt:lpstr>
      <vt:lpstr>Verdana</vt:lpstr>
      <vt:lpstr>part1 XML</vt:lpstr>
      <vt:lpstr>The relevance determined using the random walker model corresponds to</vt:lpstr>
      <vt:lpstr>Consider a random jump matrix with entries 1/3 in the first column and 0 otherwise. It means</vt:lpstr>
      <vt:lpstr>When computing HITS, the initial values</vt:lpstr>
      <vt:lpstr>If the first column of matrix L is (0,1,1,1) and all other entries are 0 then the authority values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598</cp:revision>
  <cp:lastPrinted>2022-11-02T09:41:29Z</cp:lastPrinted>
  <dcterms:created xsi:type="dcterms:W3CDTF">2002-10-01T12:44:42Z</dcterms:created>
  <dcterms:modified xsi:type="dcterms:W3CDTF">2024-08-31T09:15:40Z</dcterms:modified>
</cp:coreProperties>
</file>