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handoutMasterIdLst>
    <p:handoutMasterId r:id="rId8"/>
  </p:handoutMasterIdLst>
  <p:sldIdLst>
    <p:sldId id="279" r:id="rId2"/>
    <p:sldId id="281" r:id="rId3"/>
    <p:sldId id="345" r:id="rId4"/>
    <p:sldId id="527" r:id="rId5"/>
    <p:sldId id="530" r:id="rId6"/>
  </p:sldIdLst>
  <p:sldSz cx="9906000" cy="6858000" type="A4"/>
  <p:notesSz cx="7099300" cy="10234613"/>
  <p:custDataLst>
    <p:tags r:id="rId9"/>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46"/>
    <p:restoredTop sz="53788"/>
  </p:normalViewPr>
  <p:slideViewPr>
    <p:cSldViewPr>
      <p:cViewPr varScale="1">
        <p:scale>
          <a:sx n="64" d="100"/>
          <a:sy n="64" d="100"/>
        </p:scale>
        <p:origin x="2040" y="184"/>
      </p:cViewPr>
      <p:guideLst>
        <p:guide orient="horz" pos="2160"/>
        <p:guide pos="3120"/>
      </p:guideLst>
    </p:cSldViewPr>
  </p:slideViewPr>
  <p:outlineViewPr>
    <p:cViewPr>
      <p:scale>
        <a:sx n="33" d="100"/>
        <a:sy n="33" d="100"/>
      </p:scale>
      <p:origin x="0" y="-22336"/>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140" d="100"/>
          <a:sy n="140" d="100"/>
        </p:scale>
        <p:origin x="3736" y="22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453306" y="542988"/>
            <a:ext cx="6120680" cy="4238338"/>
          </a:xfrm>
          <a:prstGeom prst="rect">
            <a:avLst/>
          </a:prstGeom>
          <a:noFill/>
          <a:ln w="127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dirty="0"/>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Calibri" panose="020F0502020204030204" pitchFamily="34" charset="0"/>
                <a:cs typeface="Calibri" panose="020F0502020204030204" pitchFamily="34" charset="0"/>
              </a:defRPr>
            </a:lvl1pPr>
          </a:lstStyle>
          <a:p>
            <a:pPr>
              <a:defRPr/>
            </a:pPr>
            <a:fld id="{14727734-ABCF-234D-B636-C5B0C95204C2}" type="slidenum">
              <a:rPr lang="en-US" smtClean="0"/>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1pPr>
    <a:lvl2pPr marL="4556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2pPr>
    <a:lvl3pPr marL="9128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3pPr>
    <a:lvl4pPr marL="13700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4pPr>
    <a:lvl5pPr marL="18272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8EBECBBB-6681-7F41-88D8-1246C3D848A0}" type="slidenum">
              <a:rPr lang="en-US" sz="1200">
                <a:solidFill>
                  <a:schemeClr val="tx2"/>
                </a:solidFill>
                <a:latin typeface="Tempus Sans ITC" charset="0"/>
              </a:rPr>
              <a:pPr eaLnBrk="1" hangingPunct="1"/>
              <a:t>1</a:t>
            </a:fld>
            <a:endParaRPr lang="en-US" sz="1200">
              <a:solidFill>
                <a:schemeClr val="tx2"/>
              </a:solidFill>
              <a:latin typeface="Tempus Sans ITC" charset="0"/>
            </a:endParaRPr>
          </a:p>
        </p:txBody>
      </p:sp>
      <p:sp>
        <p:nvSpPr>
          <p:cNvPr id="84994" name="Rectangle 2"/>
          <p:cNvSpPr>
            <a:spLocks noGrp="1" noRot="1" noChangeAspect="1" noChangeArrowheads="1" noTextEdit="1"/>
          </p:cNvSpPr>
          <p:nvPr>
            <p:ph type="sldImg"/>
          </p:nvPr>
        </p:nvSpPr>
        <p:spPr>
          <a:ln cap="flat"/>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Calibri" panose="020F0502020204030204" pitchFamily="34" charset="0"/>
                <a:ea typeface="ＭＳ Ｐゴシック" charset="0"/>
                <a:cs typeface="Calibri" panose="020F0502020204030204" pitchFamily="34" charset="0"/>
              </a:rPr>
              <a:t>An obvious difference that can be made among terms is with respect to their frequency of occurrence in a document. Thus, a weighting scheme for documents can be defined by considering the (relative) frequency of terms within a document. The term frequency is normalized with respect to the maximal frequency of all terms occurring within the document. </a:t>
            </a:r>
          </a:p>
        </p:txBody>
      </p:sp>
    </p:spTree>
    <p:extLst>
      <p:ext uri="{BB962C8B-B14F-4D97-AF65-F5344CB8AC3E}">
        <p14:creationId xmlns:p14="http://schemas.microsoft.com/office/powerpoint/2010/main" val="770279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2D4A38F6-E3A3-DF43-B12F-551AFAFAF64C}" type="slidenum">
              <a:rPr lang="en-US" sz="1200">
                <a:solidFill>
                  <a:schemeClr val="tx2"/>
                </a:solidFill>
                <a:latin typeface="Tempus Sans ITC" charset="0"/>
              </a:rPr>
              <a:pPr eaLnBrk="1" hangingPunct="1"/>
              <a:t>2</a:t>
            </a:fld>
            <a:endParaRPr lang="en-US" sz="1200">
              <a:solidFill>
                <a:schemeClr val="tx2"/>
              </a:solidFill>
              <a:latin typeface="Tempus Sans ITC" charset="0"/>
            </a:endParaRPr>
          </a:p>
        </p:txBody>
      </p:sp>
      <p:sp>
        <p:nvSpPr>
          <p:cNvPr id="90114" name="Rectangle 2"/>
          <p:cNvSpPr>
            <a:spLocks noGrp="1" noRot="1" noChangeAspect="1" noChangeArrowheads="1" noTextEdit="1"/>
          </p:cNvSpPr>
          <p:nvPr>
            <p:ph type="sldImg"/>
          </p:nvPr>
        </p:nvSpPr>
        <p:spPr>
          <a:ln cap="flat"/>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Calibri" panose="020F0502020204030204" pitchFamily="34" charset="0"/>
                <a:ea typeface="ＭＳ Ｐゴシック" charset="0"/>
                <a:cs typeface="Calibri" panose="020F0502020204030204" pitchFamily="34" charset="0"/>
              </a:rPr>
              <a:t>Therefore, we should consider not only the frequency of a term within a document, when determining the importance of the term for characterizing the document, but also the discriminative power of the term with respect to the whole document collection. For that purpose, the inverse document frequency is computed and included into the term weight as factor.</a:t>
            </a:r>
          </a:p>
          <a:p>
            <a:endParaRPr lang="en-US" dirty="0">
              <a:latin typeface="Calibri" panose="020F0502020204030204" pitchFamily="34" charset="0"/>
              <a:ea typeface="ＭＳ Ｐゴシック" charset="0"/>
              <a:cs typeface="Calibri" panose="020F0502020204030204" pitchFamily="34" charset="0"/>
            </a:endParaRPr>
          </a:p>
          <a:p>
            <a:r>
              <a:rPr lang="en-US" dirty="0">
                <a:latin typeface="Calibri" panose="020F0502020204030204" pitchFamily="34" charset="0"/>
                <a:ea typeface="ＭＳ Ｐゴシック" charset="0"/>
                <a:cs typeface="Calibri" panose="020F0502020204030204" pitchFamily="34" charset="0"/>
              </a:rPr>
              <a:t>With this weighting scheme we notice that eliminating stop words is in fact an optimization of computing similarity measures in vector space retrieval. Since stop words normally occur in every document of a collection, their term weights will normally be 0 and thus these terms will not receive any weight. Therefore, it makes sense to exclude them already on the preprocessing of documents.</a:t>
            </a:r>
          </a:p>
        </p:txBody>
      </p:sp>
    </p:spTree>
    <p:extLst>
      <p:ext uri="{BB962C8B-B14F-4D97-AF65-F5344CB8AC3E}">
        <p14:creationId xmlns:p14="http://schemas.microsoft.com/office/powerpoint/2010/main" val="416823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A3267CB1-CA7D-8B41-936A-A4BA5A3CF430}" type="slidenum">
              <a:rPr lang="en-US" sz="1200">
                <a:solidFill>
                  <a:schemeClr val="tx2"/>
                </a:solidFill>
                <a:latin typeface="Tempus Sans ITC" charset="0"/>
              </a:rPr>
              <a:pPr eaLnBrk="1" hangingPunct="1"/>
              <a:t>3</a:t>
            </a:fld>
            <a:endParaRPr lang="en-US" sz="1200">
              <a:solidFill>
                <a:schemeClr val="tx2"/>
              </a:solidFill>
              <a:latin typeface="Tempus Sans ITC" charset="0"/>
            </a:endParaRPr>
          </a:p>
        </p:txBody>
      </p:sp>
      <p:sp>
        <p:nvSpPr>
          <p:cNvPr id="80898" name="Rectangle 2"/>
          <p:cNvSpPr>
            <a:spLocks noGrp="1" noRot="1" noChangeAspect="1" noChangeArrowheads="1" noTextEdit="1"/>
          </p:cNvSpPr>
          <p:nvPr>
            <p:ph type="sldImg"/>
          </p:nvPr>
        </p:nvSpPr>
        <p:spPr>
          <a:xfrm>
            <a:off x="454025" y="542925"/>
            <a:ext cx="6119813" cy="4238625"/>
          </a:xfrm>
          <a:ln cap="flat"/>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dirty="0">
                <a:latin typeface="Calibri" panose="020F0502020204030204" pitchFamily="34" charset="0"/>
                <a:ea typeface="ＭＳ Ｐゴシック" charset="0"/>
                <a:cs typeface="Calibri" panose="020F0502020204030204" pitchFamily="34" charset="0"/>
              </a:rPr>
              <a:t>For information retrieval, the distance measure for vectors must satisfy the following properties: </a:t>
            </a:r>
          </a:p>
          <a:p>
            <a:pPr>
              <a:buFontTx/>
              <a:buChar char="•"/>
            </a:pPr>
            <a:r>
              <a:rPr lang="en-US" sz="1200" dirty="0">
                <a:latin typeface="Calibri" panose="020F0502020204030204" pitchFamily="34" charset="0"/>
                <a:ea typeface="ＭＳ Ｐゴシック" charset="0"/>
                <a:cs typeface="Calibri" panose="020F0502020204030204" pitchFamily="34" charset="0"/>
              </a:rPr>
              <a:t> If two vectors coincide completely their similarity should be maximal, i.e., equal to 1. </a:t>
            </a:r>
          </a:p>
          <a:p>
            <a:pPr>
              <a:buFontTx/>
              <a:buChar char="•"/>
            </a:pPr>
            <a:r>
              <a:rPr lang="en-US" sz="1200" dirty="0">
                <a:latin typeface="Calibri" panose="020F0502020204030204" pitchFamily="34" charset="0"/>
                <a:ea typeface="ＭＳ Ｐゴシック" charset="0"/>
                <a:cs typeface="Calibri" panose="020F0502020204030204" pitchFamily="34" charset="0"/>
              </a:rPr>
              <a:t> If two vectors have no keywords in common, i.e., if wherever the query vector has positive weights the document vector has weight 0, and vice versa – or in other words if the vectors are orthogonal – the similarity should be minimal, i.e., equal to 0.</a:t>
            </a:r>
          </a:p>
          <a:p>
            <a:pPr>
              <a:buFontTx/>
              <a:buChar char="•"/>
            </a:pPr>
            <a:r>
              <a:rPr lang="en-US" sz="1200" dirty="0">
                <a:latin typeface="Calibri" panose="020F0502020204030204" pitchFamily="34" charset="0"/>
                <a:ea typeface="ＭＳ Ｐゴシック" charset="0"/>
                <a:cs typeface="Calibri" panose="020F0502020204030204" pitchFamily="34" charset="0"/>
              </a:rPr>
              <a:t> in all other cases the similarity should be between 0 and 1.</a:t>
            </a:r>
          </a:p>
          <a:p>
            <a:r>
              <a:rPr lang="en-US" sz="1200" dirty="0">
                <a:latin typeface="Calibri" panose="020F0502020204030204" pitchFamily="34" charset="0"/>
                <a:ea typeface="ＭＳ Ｐゴシック" charset="0"/>
                <a:cs typeface="Calibri" panose="020F0502020204030204" pitchFamily="34" charset="0"/>
              </a:rPr>
              <a:t>The scalar product (which is equivalent to the cosine of the angle of two vectors) has exactly these properties and is therefore (normally) used as similarity measure for vector space retrieval.</a:t>
            </a:r>
          </a:p>
          <a:p>
            <a:endParaRPr lang="en-US" sz="1200" dirty="0">
              <a:latin typeface="Calibri" panose="020F0502020204030204" pitchFamily="34" charset="0"/>
              <a:ea typeface="ＭＳ Ｐゴシック" charset="0"/>
              <a:cs typeface="Calibri" panose="020F0502020204030204" pitchFamily="34" charset="0"/>
            </a:endParaRPr>
          </a:p>
          <a:p>
            <a:r>
              <a:rPr lang="en-US" sz="1200" dirty="0">
                <a:latin typeface="Calibri" panose="020F0502020204030204" pitchFamily="34" charset="0"/>
                <a:ea typeface="ＭＳ Ｐゴシック" charset="0"/>
                <a:cs typeface="Calibri" panose="020F0502020204030204" pitchFamily="34" charset="0"/>
              </a:rPr>
              <a:t>A good question is why not use Euclidean distance, instead of cosine distance. The problem with using Euclidean distance is the following: different documents with the same or similar distribution of term weights, but of different vector length (for example, because the documents have different length) would give very different results, whereas their meaning would be the same or similar. For example, documents with vectors (1,1,0) and (2,2,0) would probably have the same meaning. But their Euclidean distances to a query vector would be very different (for illustration, consider the query vector (1,1,0)).</a:t>
            </a:r>
          </a:p>
          <a:p>
            <a:endParaRPr lang="en-US" dirty="0">
              <a:latin typeface="Times New Roman" charset="0"/>
              <a:ea typeface="ＭＳ Ｐゴシック" charset="0"/>
            </a:endParaRPr>
          </a:p>
        </p:txBody>
      </p:sp>
    </p:spTree>
    <p:extLst>
      <p:ext uri="{BB962C8B-B14F-4D97-AF65-F5344CB8AC3E}">
        <p14:creationId xmlns:p14="http://schemas.microsoft.com/office/powerpoint/2010/main" val="726148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pPr marL="228600" indent="-228600"/>
            <a:r>
              <a:rPr lang="en-US" dirty="0">
                <a:latin typeface="Calibri" panose="020F0502020204030204" pitchFamily="34" charset="0"/>
                <a:ea typeface="ＭＳ Ｐゴシック" charset="0"/>
                <a:cs typeface="Calibri" panose="020F0502020204030204" pitchFamily="34" charset="0"/>
              </a:rPr>
              <a:t>The results of IR systems can be compared to the expected result in two ways:</a:t>
            </a:r>
          </a:p>
          <a:p>
            <a:pPr marL="228600" indent="-228600">
              <a:buFontTx/>
              <a:buAutoNum type="arabicPeriod"/>
            </a:pPr>
            <a:r>
              <a:rPr lang="en-US" b="1" dirty="0">
                <a:latin typeface="Calibri" panose="020F0502020204030204" pitchFamily="34" charset="0"/>
                <a:ea typeface="ＭＳ Ｐゴシック" charset="0"/>
                <a:cs typeface="Calibri" panose="020F0502020204030204" pitchFamily="34" charset="0"/>
              </a:rPr>
              <a:t>Recall</a:t>
            </a:r>
            <a:r>
              <a:rPr lang="en-US" dirty="0">
                <a:latin typeface="Calibri" panose="020F0502020204030204" pitchFamily="34" charset="0"/>
                <a:ea typeface="ＭＳ Ｐゴシック" charset="0"/>
                <a:cs typeface="Calibri" panose="020F0502020204030204" pitchFamily="34" charset="0"/>
              </a:rPr>
              <a:t> measures how large a fraction of the expected results is actually found.</a:t>
            </a:r>
          </a:p>
          <a:p>
            <a:pPr marL="228600" indent="-228600">
              <a:buFontTx/>
              <a:buAutoNum type="arabicPeriod"/>
            </a:pPr>
            <a:r>
              <a:rPr lang="en-US" b="1" dirty="0">
                <a:latin typeface="Calibri" panose="020F0502020204030204" pitchFamily="34" charset="0"/>
                <a:ea typeface="ＭＳ Ｐゴシック" charset="0"/>
                <a:cs typeface="Calibri" panose="020F0502020204030204" pitchFamily="34" charset="0"/>
              </a:rPr>
              <a:t>Precision</a:t>
            </a:r>
            <a:r>
              <a:rPr lang="en-US" dirty="0">
                <a:latin typeface="Calibri" panose="020F0502020204030204" pitchFamily="34" charset="0"/>
                <a:ea typeface="ＭＳ Ｐゴシック" charset="0"/>
                <a:cs typeface="Calibri" panose="020F0502020204030204" pitchFamily="34" charset="0"/>
              </a:rPr>
              <a:t> measures how many of the results returned are actually relevant.</a:t>
            </a:r>
          </a:p>
          <a:p>
            <a:pPr marL="0" indent="0">
              <a:buFontTx/>
              <a:buNone/>
            </a:pPr>
            <a:r>
              <a:rPr lang="en-US" dirty="0">
                <a:latin typeface="Calibri" panose="020F0502020204030204" pitchFamily="34" charset="0"/>
                <a:ea typeface="ＭＳ Ｐゴシック" charset="0"/>
                <a:cs typeface="Calibri" panose="020F0502020204030204" pitchFamily="34" charset="0"/>
              </a:rPr>
              <a:t>Important</a:t>
            </a:r>
            <a:r>
              <a:rPr lang="en-US" baseline="0" dirty="0">
                <a:latin typeface="Calibri" panose="020F0502020204030204" pitchFamily="34" charset="0"/>
                <a:ea typeface="ＭＳ Ｐゴシック" charset="0"/>
                <a:cs typeface="Calibri" panose="020F0502020204030204" pitchFamily="34" charset="0"/>
              </a:rPr>
              <a:t> note: This measure evaluates an </a:t>
            </a:r>
            <a:r>
              <a:rPr lang="en-US" b="1" baseline="0" dirty="0">
                <a:latin typeface="Calibri" panose="020F0502020204030204" pitchFamily="34" charset="0"/>
                <a:ea typeface="ＭＳ Ｐゴシック" charset="0"/>
                <a:cs typeface="Calibri" panose="020F0502020204030204" pitchFamily="34" charset="0"/>
              </a:rPr>
              <a:t>unranked</a:t>
            </a:r>
            <a:r>
              <a:rPr lang="en-US" baseline="0" dirty="0">
                <a:latin typeface="Calibri" panose="020F0502020204030204" pitchFamily="34" charset="0"/>
                <a:ea typeface="ＭＳ Ｐゴシック" charset="0"/>
                <a:cs typeface="Calibri" panose="020F0502020204030204" pitchFamily="34" charset="0"/>
              </a:rPr>
              <a:t> result set. All elements of the result are considered as equally important.</a:t>
            </a:r>
            <a:endParaRPr lang="en-US" dirty="0">
              <a:latin typeface="Calibri" panose="020F0502020204030204" pitchFamily="34" charset="0"/>
              <a:ea typeface="ＭＳ Ｐゴシック"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2500727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Mean Average Precision</a:t>
                </a:r>
                <a:r>
                  <a:rPr lang="en-US" baseline="0" dirty="0">
                    <a:latin typeface="Calibri" panose="020F0502020204030204" pitchFamily="34" charset="0"/>
                    <a:cs typeface="Calibri" panose="020F0502020204030204" pitchFamily="34" charset="0"/>
                  </a:rPr>
                  <a:t> has been shown to be a robust measure for evaluating the quality of a ranked retrieval system for a query collection Q. </a:t>
                </a:r>
                <a:r>
                  <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rPr>
                  <a:t> When a relevant document is not retrieved at all, the precision value in the</a:t>
                </a:r>
                <a:r>
                  <a:rPr lang="en-US" sz="1400" kern="1200" baseline="0" dirty="0">
                    <a:solidFill>
                      <a:schemeClr val="tx1"/>
                    </a:solidFill>
                    <a:effectLst/>
                    <a:latin typeface="Calibri" panose="020F0502020204030204" pitchFamily="34" charset="0"/>
                    <a:ea typeface="ＭＳ Ｐゴシック" pitchFamily="34" charset="-128"/>
                    <a:cs typeface="Calibri" panose="020F0502020204030204" pitchFamily="34" charset="0"/>
                  </a:rPr>
                  <a:t> </a:t>
                </a:r>
                <a:r>
                  <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rPr>
                  <a:t>MAP is 0.</a:t>
                </a:r>
              </a:p>
              <a:p>
                <a:endPar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endParaRPr>
              </a:p>
              <a:p>
                <a:r>
                  <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rPr>
                  <a:t>Note that we have a slight (ab)use of</a:t>
                </a:r>
                <a:r>
                  <a:rPr lang="en-US" sz="1400" kern="1200" baseline="0" dirty="0">
                    <a:solidFill>
                      <a:schemeClr val="tx1"/>
                    </a:solidFill>
                    <a:effectLst/>
                    <a:latin typeface="Calibri" panose="020F0502020204030204" pitchFamily="34" charset="0"/>
                    <a:ea typeface="ＭＳ Ｐゴシック" pitchFamily="34" charset="-128"/>
                    <a:cs typeface="Calibri" panose="020F0502020204030204" pitchFamily="34" charset="0"/>
                  </a:rPr>
                  <a:t> notation. We write</a:t>
                </a:r>
                <a:r>
                  <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rPr>
                  <a:t> </a:t>
                </a:r>
                <a14:m>
                  <m:oMath xmlns:m="http://schemas.openxmlformats.org/officeDocument/2006/math">
                    <m:sSub>
                      <m:sSubPr>
                        <m:ctrlPr>
                          <a:rPr lang="fr-CH" sz="1400" b="0" i="1" smtClean="0">
                            <a:latin typeface="Cambria Math" panose="02040503050406030204" pitchFamily="18" charset="0"/>
                          </a:rPr>
                        </m:ctrlPr>
                      </m:sSubPr>
                      <m:e>
                        <m:r>
                          <a:rPr lang="fr-CH" sz="1400" b="0" i="1" smtClean="0">
                            <a:latin typeface="Cambria Math" panose="02040503050406030204" pitchFamily="18" charset="0"/>
                          </a:rPr>
                          <m:t>𝑃</m:t>
                        </m:r>
                      </m:e>
                      <m:sub>
                        <m:r>
                          <a:rPr lang="fr-CH" sz="1400" b="0" i="1" smtClean="0">
                            <a:latin typeface="Cambria Math" panose="02040503050406030204" pitchFamily="18" charset="0"/>
                          </a:rPr>
                          <m:t>𝑖𝑛𝑡</m:t>
                        </m:r>
                      </m:sub>
                    </m:sSub>
                    <m:d>
                      <m:dPr>
                        <m:ctrlPr>
                          <a:rPr lang="fr-CH"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fr-CH" sz="1400" i="1">
                                <a:latin typeface="Cambria Math" panose="02040503050406030204" pitchFamily="18" charset="0"/>
                              </a:rPr>
                              <m:t>𝐷</m:t>
                            </m:r>
                          </m:e>
                          <m:sub>
                            <m:r>
                              <a:rPr lang="fr-CH" sz="1400" i="1">
                                <a:latin typeface="Cambria Math" charset="0"/>
                              </a:rPr>
                              <m:t>𝑗𝑘</m:t>
                            </m:r>
                            <m:r>
                              <a:rPr lang="fr-CH" sz="1400" i="1">
                                <a:latin typeface="Cambria Math" charset="0"/>
                              </a:rPr>
                              <m:t> </m:t>
                            </m:r>
                          </m:sub>
                        </m:sSub>
                      </m:e>
                    </m:d>
                  </m:oMath>
                </a14:m>
                <a:r>
                  <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rPr>
                  <a:t> to denote </a:t>
                </a:r>
                <a14:m>
                  <m:oMath xmlns:m="http://schemas.openxmlformats.org/officeDocument/2006/math">
                    <m:sSub>
                      <m:sSubPr>
                        <m:ctrlPr>
                          <a:rPr lang="fr-CH" sz="1400" b="0" i="1" smtClean="0">
                            <a:latin typeface="Cambria Math" panose="02040503050406030204" pitchFamily="18" charset="0"/>
                          </a:rPr>
                        </m:ctrlPr>
                      </m:sSubPr>
                      <m:e>
                        <m:r>
                          <a:rPr lang="fr-CH" sz="1400" b="0" i="1" smtClean="0">
                            <a:latin typeface="Cambria Math" panose="02040503050406030204" pitchFamily="18" charset="0"/>
                          </a:rPr>
                          <m:t>𝑃</m:t>
                        </m:r>
                      </m:e>
                      <m:sub>
                        <m:r>
                          <a:rPr lang="fr-CH" sz="1400" b="0" i="1" smtClean="0">
                            <a:latin typeface="Cambria Math" panose="02040503050406030204" pitchFamily="18" charset="0"/>
                          </a:rPr>
                          <m:t>𝑖𝑛𝑡</m:t>
                        </m:r>
                      </m:sub>
                    </m:sSub>
                    <m:d>
                      <m:dPr>
                        <m:ctrlPr>
                          <a:rPr lang="fr-CH" sz="1400" b="0" i="1" smtClean="0">
                            <a:latin typeface="Cambria Math" panose="02040503050406030204" pitchFamily="18" charset="0"/>
                          </a:rPr>
                        </m:ctrlPr>
                      </m:dPr>
                      <m:e>
                        <m:r>
                          <a:rPr lang="fr-CH" sz="1400" b="0" i="1" smtClean="0">
                            <a:latin typeface="Cambria Math" panose="02040503050406030204" pitchFamily="18" charset="0"/>
                          </a:rPr>
                          <m:t>𝑘</m:t>
                        </m:r>
                      </m:e>
                    </m:d>
                    <m:r>
                      <a:rPr lang="fr-CH" sz="1400" b="0" i="1" smtClean="0">
                        <a:latin typeface="Cambria Math" panose="02040503050406030204" pitchFamily="18" charset="0"/>
                      </a:rPr>
                      <m:t> </m:t>
                    </m:r>
                  </m:oMath>
                </a14:m>
                <a:r>
                  <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rPr>
                  <a:t> for the</a:t>
                </a:r>
                <a:r>
                  <a:rPr lang="en-US" sz="1400" kern="1200" baseline="0" dirty="0">
                    <a:solidFill>
                      <a:schemeClr val="tx1"/>
                    </a:solidFill>
                    <a:effectLst/>
                    <a:latin typeface="Calibri" panose="020F0502020204030204" pitchFamily="34" charset="0"/>
                    <a:ea typeface="ＭＳ Ｐゴシック" pitchFamily="34" charset="-128"/>
                    <a:cs typeface="Calibri" panose="020F0502020204030204" pitchFamily="34" charset="0"/>
                  </a:rPr>
                  <a:t> top-k recalled documents for query </a:t>
                </a:r>
                <a14:m>
                  <m:oMath xmlns:m="http://schemas.openxmlformats.org/officeDocument/2006/math">
                    <m:sSub>
                      <m:sSubPr>
                        <m:ctrlPr>
                          <a:rPr lang="en-US" sz="1400" i="1" dirty="0" smtClean="0">
                            <a:latin typeface="Cambria Math" panose="02040503050406030204" pitchFamily="18" charset="0"/>
                          </a:rPr>
                        </m:ctrlPr>
                      </m:sSubPr>
                      <m:e>
                        <m:r>
                          <a:rPr lang="fr-CH" sz="1400" b="0" i="1" dirty="0" smtClean="0">
                            <a:latin typeface="Cambria Math" charset="0"/>
                          </a:rPr>
                          <m:t>𝑞</m:t>
                        </m:r>
                      </m:e>
                      <m:sub>
                        <m:r>
                          <a:rPr lang="fr-CH" sz="1400" b="0" i="1" dirty="0" smtClean="0">
                            <a:latin typeface="Cambria Math" charset="0"/>
                          </a:rPr>
                          <m:t>𝑗</m:t>
                        </m:r>
                      </m:sub>
                    </m:sSub>
                    <m:r>
                      <a:rPr lang="en-US" sz="1400" i="1" dirty="0" smtClean="0">
                        <a:latin typeface="Cambria Math" charset="0"/>
                      </a:rPr>
                      <m:t> </m:t>
                    </m:r>
                  </m:oMath>
                </a14:m>
                <a:r>
                  <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rPr>
                  <a:t>.</a:t>
                </a:r>
              </a:p>
              <a:p>
                <a:endParaRPr lang="en-US" dirty="0">
                  <a:latin typeface="Calibri" panose="020F0502020204030204" pitchFamily="34"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dirty="0"/>
                  <a:t>Mean Average Precision</a:t>
                </a:r>
                <a:r>
                  <a:rPr lang="en-US" baseline="0" dirty="0"/>
                  <a:t> has been shown to be a robust measure for evaluating the quality of a ranked retrieval system for a query collection Q. </a:t>
                </a:r>
                <a:r>
                  <a:rPr lang="en-US" sz="1400" kern="1200" dirty="0">
                    <a:solidFill>
                      <a:schemeClr val="tx1"/>
                    </a:solidFill>
                    <a:effectLst/>
                    <a:latin typeface="Times New Roman" pitchFamily="18" charset="0"/>
                    <a:ea typeface="ＭＳ Ｐゴシック" pitchFamily="34" charset="-128"/>
                    <a:cs typeface="ＭＳ Ｐゴシック" charset="0"/>
                  </a:rPr>
                  <a:t> When a relevant document is not retrieved at all, the precision value in the</a:t>
                </a:r>
                <a:r>
                  <a:rPr lang="en-US" sz="1400" kern="1200" baseline="0" dirty="0">
                    <a:solidFill>
                      <a:schemeClr val="tx1"/>
                    </a:solidFill>
                    <a:effectLst/>
                    <a:latin typeface="Times New Roman" pitchFamily="18" charset="0"/>
                    <a:ea typeface="ＭＳ Ｐゴシック" pitchFamily="34" charset="-128"/>
                    <a:cs typeface="ＭＳ Ｐゴシック" charset="0"/>
                  </a:rPr>
                  <a:t> </a:t>
                </a:r>
                <a:r>
                  <a:rPr lang="en-US" sz="1400" kern="1200" dirty="0">
                    <a:solidFill>
                      <a:schemeClr val="tx1"/>
                    </a:solidFill>
                    <a:effectLst/>
                    <a:latin typeface="Times New Roman" pitchFamily="18" charset="0"/>
                    <a:ea typeface="ＭＳ Ｐゴシック" pitchFamily="34" charset="-128"/>
                    <a:cs typeface="ＭＳ Ｐゴシック" charset="0"/>
                  </a:rPr>
                  <a:t>MAP is 0.</a:t>
                </a:r>
              </a:p>
              <a:p>
                <a:endParaRPr lang="en-US" sz="1400" kern="1200" dirty="0">
                  <a:solidFill>
                    <a:schemeClr val="tx1"/>
                  </a:solidFill>
                  <a:effectLst/>
                  <a:latin typeface="Times New Roman" pitchFamily="18" charset="0"/>
                  <a:ea typeface="ＭＳ Ｐゴシック" pitchFamily="34" charset="-128"/>
                  <a:cs typeface="ＭＳ Ｐゴシック" charset="0"/>
                </a:endParaRPr>
              </a:p>
              <a:p>
                <a:r>
                  <a:rPr lang="en-US" sz="1400" kern="1200" dirty="0">
                    <a:solidFill>
                      <a:schemeClr val="tx1"/>
                    </a:solidFill>
                    <a:effectLst/>
                    <a:latin typeface="Times New Roman" pitchFamily="18" charset="0"/>
                    <a:ea typeface="ＭＳ Ｐゴシック" pitchFamily="34" charset="-128"/>
                    <a:cs typeface="ＭＳ Ｐゴシック" charset="0"/>
                  </a:rPr>
                  <a:t>Note that we have a slight (ab)use of</a:t>
                </a:r>
                <a:r>
                  <a:rPr lang="en-US" sz="1400" kern="1200" baseline="0" dirty="0">
                    <a:solidFill>
                      <a:schemeClr val="tx1"/>
                    </a:solidFill>
                    <a:effectLst/>
                    <a:latin typeface="Times New Roman" pitchFamily="18" charset="0"/>
                    <a:ea typeface="ＭＳ Ｐゴシック" pitchFamily="34" charset="-128"/>
                    <a:cs typeface="ＭＳ Ｐゴシック" charset="0"/>
                  </a:rPr>
                  <a:t> notation. We write</a:t>
                </a:r>
                <a:r>
                  <a:rPr lang="en-US" sz="1400" kern="1200" dirty="0">
                    <a:solidFill>
                      <a:schemeClr val="tx1"/>
                    </a:solidFill>
                    <a:effectLst/>
                    <a:latin typeface="Times New Roman" pitchFamily="18" charset="0"/>
                    <a:ea typeface="ＭＳ Ｐゴシック" pitchFamily="34" charset="-128"/>
                    <a:cs typeface="ＭＳ Ｐゴシック" charset="0"/>
                  </a:rPr>
                  <a:t> </a:t>
                </a:r>
                <a:r>
                  <a:rPr lang="fr-CH" sz="1400" b="0" i="0">
                    <a:latin typeface="Cambria Math" panose="02040503050406030204" pitchFamily="18" charset="0"/>
                  </a:rPr>
                  <a:t>𝑃_𝑖𝑛𝑡 (</a:t>
                </a:r>
                <a:r>
                  <a:rPr lang="fr-CH" sz="1400" i="0">
                    <a:latin typeface="Cambria Math" panose="02040503050406030204" pitchFamily="18" charset="0"/>
                  </a:rPr>
                  <a:t>𝐷</a:t>
                </a:r>
                <a:r>
                  <a:rPr lang="en-US" sz="1400" i="0">
                    <a:latin typeface="Cambria Math" panose="02040503050406030204" pitchFamily="18" charset="0"/>
                  </a:rPr>
                  <a:t>_(</a:t>
                </a:r>
                <a:r>
                  <a:rPr lang="fr-CH" sz="1400" i="0">
                    <a:latin typeface="Cambria Math" charset="0"/>
                  </a:rPr>
                  <a:t>𝑗𝑘 </a:t>
                </a:r>
                <a:r>
                  <a:rPr lang="en-US" sz="1400" i="0">
                    <a:latin typeface="Cambria Math" panose="02040503050406030204" pitchFamily="18" charset="0"/>
                  </a:rPr>
                  <a:t>)</a:t>
                </a:r>
                <a:r>
                  <a:rPr lang="fr-CH" sz="1400" i="0">
                    <a:latin typeface="Cambria Math" panose="02040503050406030204" pitchFamily="18" charset="0"/>
                  </a:rPr>
                  <a:t> )</a:t>
                </a:r>
                <a:r>
                  <a:rPr lang="en-US" sz="1400" kern="1200" dirty="0">
                    <a:solidFill>
                      <a:schemeClr val="tx1"/>
                    </a:solidFill>
                    <a:effectLst/>
                    <a:latin typeface="Times New Roman" pitchFamily="18" charset="0"/>
                    <a:ea typeface="ＭＳ Ｐゴシック" pitchFamily="34" charset="-128"/>
                    <a:cs typeface="ＭＳ Ｐゴシック" charset="0"/>
                  </a:rPr>
                  <a:t> to denote </a:t>
                </a:r>
                <a:r>
                  <a:rPr lang="fr-CH" sz="1400" b="0" i="0">
                    <a:latin typeface="Cambria Math" panose="02040503050406030204" pitchFamily="18" charset="0"/>
                  </a:rPr>
                  <a:t>𝑃_𝑖𝑛𝑡 (𝑘)  </a:t>
                </a:r>
                <a:r>
                  <a:rPr lang="en-US" sz="1400" kern="1200" dirty="0">
                    <a:solidFill>
                      <a:schemeClr val="tx1"/>
                    </a:solidFill>
                    <a:effectLst/>
                    <a:latin typeface="Times New Roman" pitchFamily="18" charset="0"/>
                    <a:ea typeface="ＭＳ Ｐゴシック" pitchFamily="34" charset="-128"/>
                    <a:cs typeface="ＭＳ Ｐゴシック" charset="0"/>
                  </a:rPr>
                  <a:t> for the</a:t>
                </a:r>
                <a:r>
                  <a:rPr lang="en-US" sz="1400" kern="1200" baseline="0" dirty="0">
                    <a:solidFill>
                      <a:schemeClr val="tx1"/>
                    </a:solidFill>
                    <a:effectLst/>
                    <a:latin typeface="Times New Roman" pitchFamily="18" charset="0"/>
                    <a:ea typeface="ＭＳ Ｐゴシック" pitchFamily="34" charset="-128"/>
                    <a:cs typeface="ＭＳ Ｐゴシック" charset="0"/>
                  </a:rPr>
                  <a:t> top-k recalled documents for query </a:t>
                </a:r>
                <a:r>
                  <a:rPr lang="fr-CH" sz="1400" b="0" i="0" dirty="0">
                    <a:latin typeface="Cambria Math" charset="0"/>
                  </a:rPr>
                  <a:t>𝑞</a:t>
                </a:r>
                <a:r>
                  <a:rPr lang="en-US" sz="1400" b="0" i="0" dirty="0">
                    <a:latin typeface="Cambria Math" panose="02040503050406030204" pitchFamily="18" charset="0"/>
                  </a:rPr>
                  <a:t>_</a:t>
                </a:r>
                <a:r>
                  <a:rPr lang="fr-CH" sz="1400" b="0" i="0" dirty="0">
                    <a:latin typeface="Cambria Math" charset="0"/>
                  </a:rPr>
                  <a:t>𝑗</a:t>
                </a:r>
                <a:r>
                  <a:rPr lang="en-US" sz="1400" b="0" i="0" dirty="0">
                    <a:latin typeface="Cambria Math" charset="0"/>
                  </a:rPr>
                  <a:t> </a:t>
                </a:r>
                <a:r>
                  <a:rPr lang="en-US" sz="1400" i="0" dirty="0">
                    <a:latin typeface="Cambria Math" charset="0"/>
                  </a:rPr>
                  <a:t> </a:t>
                </a:r>
                <a:r>
                  <a:rPr lang="en-US" sz="1400" kern="1200" dirty="0">
                    <a:solidFill>
                      <a:schemeClr val="tx1"/>
                    </a:solidFill>
                    <a:effectLst/>
                    <a:latin typeface="Times New Roman" pitchFamily="18" charset="0"/>
                    <a:ea typeface="ＭＳ Ｐゴシック" pitchFamily="34" charset="-128"/>
                    <a:cs typeface="ＭＳ Ｐゴシック" charset="0"/>
                  </a:rPr>
                  <a:t>.</a:t>
                </a: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5</a:t>
            </a:fld>
            <a:endParaRPr lang="en-US"/>
          </a:p>
        </p:txBody>
      </p:sp>
    </p:spTree>
    <p:extLst>
      <p:ext uri="{BB962C8B-B14F-4D97-AF65-F5344CB8AC3E}">
        <p14:creationId xmlns:p14="http://schemas.microsoft.com/office/powerpoint/2010/main" val="273390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©2022, Karl Aberer, EPFL-IC, Laboratoire de systèmes d'informations répartis </a:t>
            </a:r>
            <a:endParaRPr lang="en-GB" dirty="0"/>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20.png"/></Relationships>
</file>

<file path=ppt/slides/_rels/slide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lIns="92066" tIns="46034" rIns="92066" bIns="46034"/>
          <a:lstStyle/>
          <a:p>
            <a:pPr eaLnBrk="1" hangingPunct="1"/>
            <a:r>
              <a:rPr lang="en-US" dirty="0">
                <a:latin typeface="Calibri" charset="0"/>
                <a:ea typeface="ＭＳ Ｐゴシック" charset="0"/>
              </a:rPr>
              <a:t>Term Frequency</a:t>
            </a:r>
          </a:p>
        </p:txBody>
      </p:sp>
      <p:sp>
        <p:nvSpPr>
          <p:cNvPr id="83970" name="Rectangle 3"/>
          <p:cNvSpPr>
            <a:spLocks noGrp="1" noChangeArrowheads="1"/>
          </p:cNvSpPr>
          <p:nvPr>
            <p:ph idx="1"/>
          </p:nvPr>
        </p:nvSpPr>
        <p:spPr>
          <a:xfrm>
            <a:off x="200025" y="1341438"/>
            <a:ext cx="8997950" cy="5029200"/>
          </a:xfrm>
        </p:spPr>
        <p:txBody>
          <a:bodyPr lIns="92066" tIns="46034" rIns="92066" bIns="46034"/>
          <a:lstStyle/>
          <a:p>
            <a:pPr marL="0" indent="0" eaLnBrk="1" hangingPunct="1"/>
            <a:r>
              <a:rPr lang="en-US" sz="2800">
                <a:latin typeface="Calibri" charset="0"/>
                <a:ea typeface="ＭＳ Ｐゴシック" charset="0"/>
              </a:rPr>
              <a:t>Documents are similar if they contain the same keywords (frequently)</a:t>
            </a:r>
          </a:p>
          <a:p>
            <a:pPr lvl="1" eaLnBrk="1" hangingPunct="1"/>
            <a:r>
              <a:rPr lang="en-US" sz="2400">
                <a:latin typeface="Calibri" charset="0"/>
                <a:ea typeface="Calibri" charset="0"/>
                <a:cs typeface="Calibri" charset="0"/>
              </a:rPr>
              <a:t>Therefore use the frequency </a:t>
            </a:r>
            <a:r>
              <a:rPr lang="en-US" sz="2400" i="1">
                <a:latin typeface="Calibri" charset="0"/>
                <a:ea typeface="Calibri" charset="0"/>
                <a:cs typeface="Calibri" charset="0"/>
              </a:rPr>
              <a:t>freq(i,j)</a:t>
            </a:r>
            <a:r>
              <a:rPr lang="en-US" sz="2400">
                <a:latin typeface="Calibri" charset="0"/>
                <a:ea typeface="Calibri" charset="0"/>
                <a:cs typeface="Calibri" charset="0"/>
              </a:rPr>
              <a:t> of the keyword </a:t>
            </a:r>
            <a:r>
              <a:rPr lang="en-US" sz="2400" i="1">
                <a:latin typeface="Calibri" charset="0"/>
                <a:ea typeface="Calibri" charset="0"/>
                <a:cs typeface="Calibri" charset="0"/>
              </a:rPr>
              <a:t>k</a:t>
            </a:r>
            <a:r>
              <a:rPr lang="en-US" sz="2400" i="1" baseline="-25000">
                <a:latin typeface="Calibri" charset="0"/>
                <a:ea typeface="Calibri" charset="0"/>
                <a:cs typeface="Calibri" charset="0"/>
              </a:rPr>
              <a:t>i</a:t>
            </a:r>
            <a:r>
              <a:rPr lang="en-US" sz="2400">
                <a:latin typeface="Calibri" charset="0"/>
                <a:ea typeface="Calibri" charset="0"/>
                <a:cs typeface="Calibri" charset="0"/>
              </a:rPr>
              <a:t> in the document </a:t>
            </a:r>
            <a:r>
              <a:rPr lang="en-US" sz="2400" i="1">
                <a:latin typeface="Calibri" charset="0"/>
                <a:ea typeface="Calibri" charset="0"/>
                <a:cs typeface="Calibri" charset="0"/>
              </a:rPr>
              <a:t>d</a:t>
            </a:r>
            <a:r>
              <a:rPr lang="en-US" sz="2400" i="1" baseline="-25000">
                <a:latin typeface="Calibri" charset="0"/>
                <a:ea typeface="Calibri" charset="0"/>
                <a:cs typeface="Calibri" charset="0"/>
              </a:rPr>
              <a:t>j</a:t>
            </a:r>
            <a:r>
              <a:rPr lang="en-US" sz="2400">
                <a:latin typeface="Calibri" charset="0"/>
                <a:ea typeface="Calibri" charset="0"/>
                <a:cs typeface="Calibri" charset="0"/>
              </a:rPr>
              <a:t> to determine the weight of the document vectors</a:t>
            </a:r>
          </a:p>
          <a:p>
            <a:pPr marL="0" indent="0" eaLnBrk="1" hangingPunct="1"/>
            <a:endParaRPr lang="en-US" sz="1800">
              <a:latin typeface="Calibri" charset="0"/>
              <a:ea typeface="ＭＳ Ｐゴシック" charset="0"/>
            </a:endParaRPr>
          </a:p>
          <a:p>
            <a:pPr marL="0" indent="0" eaLnBrk="1" hangingPunct="1"/>
            <a:endParaRPr lang="en-US" sz="1800">
              <a:latin typeface="Calibri" charset="0"/>
              <a:ea typeface="ＭＳ Ｐゴシック" charset="0"/>
            </a:endParaRPr>
          </a:p>
        </p:txBody>
      </p:sp>
      <p:sp>
        <p:nvSpPr>
          <p:cNvPr id="8397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cs typeface="Calibri" charset="0"/>
              </a:rPr>
              <a:t>©2022, Karl Aberer, EPFL-IC, Laboratoire de systèmes d'informations répartis </a:t>
            </a:r>
            <a:endParaRPr lang="en-GB" sz="900">
              <a:latin typeface="Verdana" charset="0"/>
              <a:cs typeface="Calibri" charset="0"/>
            </a:endParaRPr>
          </a:p>
        </p:txBody>
      </p:sp>
      <p:sp>
        <p:nvSpPr>
          <p:cNvPr id="83972" name="AutoShape 5"/>
          <p:cNvSpPr>
            <a:spLocks noChangeArrowheads="1"/>
          </p:cNvSpPr>
          <p:nvPr/>
        </p:nvSpPr>
        <p:spPr bwMode="auto">
          <a:xfrm>
            <a:off x="1497013" y="4005263"/>
            <a:ext cx="7099300" cy="1900237"/>
          </a:xfrm>
          <a:prstGeom prst="roundRect">
            <a:avLst>
              <a:gd name="adj" fmla="val 63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91431" tIns="45715" rIns="91431" bIns="45715">
            <a:spAutoFit/>
          </a:bodyPr>
          <a:lstStyle/>
          <a:p>
            <a:r>
              <a:rPr lang="en-US" sz="2400">
                <a:latin typeface="Calibri" charset="0"/>
                <a:cs typeface="Calibri" charset="0"/>
              </a:rPr>
              <a:t>(Normalized) term frequency of term </a:t>
            </a:r>
            <a:r>
              <a:rPr lang="en-US" sz="2400" i="1">
                <a:latin typeface="Calibri" charset="0"/>
                <a:cs typeface="Calibri" charset="0"/>
              </a:rPr>
              <a:t>k</a:t>
            </a:r>
            <a:r>
              <a:rPr lang="en-US" sz="2400" i="1" baseline="-25000">
                <a:latin typeface="Calibri" charset="0"/>
                <a:cs typeface="Calibri" charset="0"/>
              </a:rPr>
              <a:t>i</a:t>
            </a:r>
            <a:r>
              <a:rPr lang="en-US" sz="2400" i="1">
                <a:latin typeface="Calibri" charset="0"/>
                <a:cs typeface="Calibri" charset="0"/>
              </a:rPr>
              <a:t> </a:t>
            </a:r>
            <a:r>
              <a:rPr lang="en-US" sz="2400">
                <a:latin typeface="Calibri" charset="0"/>
                <a:cs typeface="Calibri" charset="0"/>
              </a:rPr>
              <a:t>in Document </a:t>
            </a:r>
            <a:r>
              <a:rPr lang="en-US" sz="2400" i="1">
                <a:latin typeface="Calibri" charset="0"/>
                <a:cs typeface="Calibri" charset="0"/>
              </a:rPr>
              <a:t>d</a:t>
            </a:r>
            <a:r>
              <a:rPr lang="en-US" sz="2400" i="1" baseline="-25000">
                <a:latin typeface="Calibri" charset="0"/>
                <a:cs typeface="Calibri" charset="0"/>
              </a:rPr>
              <a:t>j</a:t>
            </a:r>
          </a:p>
          <a:p>
            <a:endParaRPr lang="en-US" i="1" baseline="-25000">
              <a:cs typeface="Calibri" charset="0"/>
            </a:endParaRPr>
          </a:p>
          <a:p>
            <a:endParaRPr lang="en-US" i="1" baseline="-25000">
              <a:cs typeface="Calibri" charset="0"/>
            </a:endParaRPr>
          </a:p>
          <a:p>
            <a:endParaRPr lang="en-US" i="1" baseline="-25000">
              <a:cs typeface="Calibri" charset="0"/>
            </a:endParaRPr>
          </a:p>
          <a:p>
            <a:endParaRPr lang="en-US" i="1" baseline="-25000">
              <a:cs typeface="Calibri" charset="0"/>
            </a:endParaRPr>
          </a:p>
          <a:p>
            <a:endParaRPr lang="en-US" i="1" baseline="-25000">
              <a:cs typeface="Calibri" charset="0"/>
            </a:endParaRPr>
          </a:p>
          <a:p>
            <a:endParaRPr lang="en-US" i="1" baseline="-25000">
              <a:cs typeface="Calibri" charset="0"/>
            </a:endParaRPr>
          </a:p>
          <a:p>
            <a:endParaRPr lang="en-US">
              <a:cs typeface="Calibri" charset="0"/>
            </a:endParaRPr>
          </a:p>
        </p:txBody>
      </p:sp>
      <p:graphicFrame>
        <p:nvGraphicFramePr>
          <p:cNvPr id="83973" name="Object 64"/>
          <p:cNvGraphicFramePr>
            <a:graphicFrameLocks/>
          </p:cNvGraphicFramePr>
          <p:nvPr>
            <p:extLst>
              <p:ext uri="{D42A27DB-BD31-4B8C-83A1-F6EECF244321}">
                <p14:modId xmlns:p14="http://schemas.microsoft.com/office/powerpoint/2010/main" val="4316464"/>
              </p:ext>
            </p:extLst>
          </p:nvPr>
        </p:nvGraphicFramePr>
        <p:xfrm>
          <a:off x="2942269" y="4695776"/>
          <a:ext cx="3599606" cy="962025"/>
        </p:xfrm>
        <a:graphic>
          <a:graphicData uri="http://schemas.openxmlformats.org/presentationml/2006/ole">
            <mc:AlternateContent xmlns:mc="http://schemas.openxmlformats.org/markup-compatibility/2006">
              <mc:Choice xmlns:v="urn:schemas-microsoft-com:vml" Requires="v">
                <p:oleObj name="Equation" r:id="rId3" imgW="1688367" imgH="431613" progId="">
                  <p:embed/>
                </p:oleObj>
              </mc:Choice>
              <mc:Fallback>
                <p:oleObj name="Equation" r:id="rId3" imgW="1688367" imgH="431613" progId="">
                  <p:embed/>
                  <p:pic>
                    <p:nvPicPr>
                      <p:cNvPr id="0" name="Object 6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2269" y="4695776"/>
                        <a:ext cx="3599606" cy="962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lIns="92066" tIns="46034" rIns="92066" bIns="46034"/>
          <a:lstStyle/>
          <a:p>
            <a:pPr eaLnBrk="1" hangingPunct="1"/>
            <a:r>
              <a:rPr lang="en-US" dirty="0">
                <a:latin typeface="Calibri" charset="0"/>
                <a:ea typeface="ＭＳ Ｐゴシック" charset="0"/>
              </a:rPr>
              <a:t>Inverse Document Frequency</a:t>
            </a:r>
          </a:p>
        </p:txBody>
      </p:sp>
      <p:sp>
        <p:nvSpPr>
          <p:cNvPr id="89090" name="Rectangle 3"/>
          <p:cNvSpPr>
            <a:spLocks noGrp="1" noChangeArrowheads="1"/>
          </p:cNvSpPr>
          <p:nvPr>
            <p:ph idx="1"/>
          </p:nvPr>
        </p:nvSpPr>
        <p:spPr>
          <a:xfrm>
            <a:off x="193675" y="1125538"/>
            <a:ext cx="8997950" cy="5245100"/>
          </a:xfrm>
        </p:spPr>
        <p:txBody>
          <a:bodyPr lIns="92066" tIns="46034" rIns="92066" bIns="46034"/>
          <a:lstStyle/>
          <a:p>
            <a:pPr marL="0" indent="0" eaLnBrk="1" hangingPunct="1">
              <a:lnSpc>
                <a:spcPct val="90000"/>
              </a:lnSpc>
            </a:pPr>
            <a:r>
              <a:rPr lang="en-US" sz="2400">
                <a:latin typeface="Calibri" charset="0"/>
                <a:ea typeface="ＭＳ Ｐゴシック" charset="0"/>
              </a:rPr>
              <a:t>We have not only to consider how frequent a term occurs within a document (measure for similarity), but also how frequent a term is in the document collection of size n (measure for distinctiveness)</a:t>
            </a:r>
          </a:p>
          <a:p>
            <a:pPr marL="0" indent="0" eaLnBrk="1" hangingPunct="1">
              <a:lnSpc>
                <a:spcPct val="90000"/>
              </a:lnSpc>
            </a:pPr>
            <a:r>
              <a:rPr lang="en-US" sz="1800">
                <a:latin typeface="Calibri" charset="0"/>
                <a:ea typeface="ＭＳ Ｐゴシック" charset="0"/>
              </a:rPr>
              <a:t>			</a:t>
            </a:r>
          </a:p>
          <a:p>
            <a:pPr marL="0" indent="0" eaLnBrk="1" hangingPunct="1">
              <a:lnSpc>
                <a:spcPct val="90000"/>
              </a:lnSpc>
            </a:pPr>
            <a:endParaRPr lang="en-US" sz="1800" i="1">
              <a:latin typeface="Calibri" charset="0"/>
              <a:ea typeface="ＭＳ Ｐゴシック" charset="0"/>
            </a:endParaRPr>
          </a:p>
          <a:p>
            <a:pPr marL="0" indent="0" eaLnBrk="1" hangingPunct="1">
              <a:lnSpc>
                <a:spcPct val="90000"/>
              </a:lnSpc>
            </a:pPr>
            <a:endParaRPr lang="en-US" sz="1800">
              <a:latin typeface="Calibri" charset="0"/>
              <a:ea typeface="ＭＳ Ｐゴシック" charset="0"/>
            </a:endParaRPr>
          </a:p>
          <a:p>
            <a:pPr marL="0" indent="0" eaLnBrk="1" hangingPunct="1">
              <a:lnSpc>
                <a:spcPct val="90000"/>
              </a:lnSpc>
            </a:pPr>
            <a:endParaRPr lang="en-US" sz="1800">
              <a:latin typeface="Calibri" charset="0"/>
              <a:ea typeface="ＭＳ Ｐゴシック" charset="0"/>
            </a:endParaRPr>
          </a:p>
          <a:p>
            <a:pPr marL="0" indent="0" eaLnBrk="1" hangingPunct="1">
              <a:lnSpc>
                <a:spcPct val="90000"/>
              </a:lnSpc>
            </a:pPr>
            <a:endParaRPr lang="en-US" sz="1800">
              <a:latin typeface="Calibri" charset="0"/>
              <a:ea typeface="ＭＳ Ｐゴシック" charset="0"/>
            </a:endParaRPr>
          </a:p>
          <a:p>
            <a:pPr marL="0" indent="0" eaLnBrk="1" hangingPunct="1">
              <a:lnSpc>
                <a:spcPct val="90000"/>
              </a:lnSpc>
            </a:pPr>
            <a:endParaRPr lang="en-US" sz="1800">
              <a:latin typeface="Calibri" charset="0"/>
              <a:ea typeface="ＭＳ Ｐゴシック" charset="0"/>
            </a:endParaRPr>
          </a:p>
          <a:p>
            <a:pPr marL="0" indent="0" eaLnBrk="1" hangingPunct="1">
              <a:lnSpc>
                <a:spcPct val="90000"/>
              </a:lnSpc>
            </a:pPr>
            <a:endParaRPr lang="en-US" sz="1800">
              <a:latin typeface="Calibri" charset="0"/>
              <a:ea typeface="ＭＳ Ｐゴシック" charset="0"/>
            </a:endParaRPr>
          </a:p>
          <a:p>
            <a:pPr marL="0" indent="0" eaLnBrk="1" hangingPunct="1">
              <a:lnSpc>
                <a:spcPct val="90000"/>
              </a:lnSpc>
            </a:pPr>
            <a:endParaRPr lang="en-US" sz="1800">
              <a:latin typeface="Calibri" charset="0"/>
              <a:ea typeface="ＭＳ Ｐゴシック" charset="0"/>
            </a:endParaRPr>
          </a:p>
          <a:p>
            <a:pPr marL="0" indent="0" eaLnBrk="1" hangingPunct="1">
              <a:lnSpc>
                <a:spcPct val="90000"/>
              </a:lnSpc>
            </a:pPr>
            <a:endParaRPr lang="en-US" sz="1800">
              <a:latin typeface="Calibri" charset="0"/>
              <a:ea typeface="ＭＳ Ｐゴシック" charset="0"/>
            </a:endParaRPr>
          </a:p>
          <a:p>
            <a:pPr marL="0" indent="0" eaLnBrk="1" hangingPunct="1">
              <a:lnSpc>
                <a:spcPct val="90000"/>
              </a:lnSpc>
            </a:pPr>
            <a:r>
              <a:rPr lang="en-US" sz="2400">
                <a:latin typeface="Calibri" charset="0"/>
                <a:ea typeface="ＭＳ Ｐゴシック" charset="0"/>
              </a:rPr>
              <a:t>Inverse document frequency can be interpreted as the amount of information associated with the term </a:t>
            </a:r>
            <a:r>
              <a:rPr lang="en-US" sz="2400" i="1">
                <a:latin typeface="Calibri" charset="0"/>
                <a:ea typeface="ＭＳ Ｐゴシック" charset="0"/>
              </a:rPr>
              <a:t>k</a:t>
            </a:r>
            <a:r>
              <a:rPr lang="en-US" sz="2400" i="1" baseline="-25000">
                <a:latin typeface="Calibri" charset="0"/>
                <a:ea typeface="ＭＳ Ｐゴシック" charset="0"/>
              </a:rPr>
              <a:t>i</a:t>
            </a:r>
            <a:endParaRPr lang="en-US" sz="2400" i="1">
              <a:latin typeface="Calibri" charset="0"/>
              <a:ea typeface="ＭＳ Ｐゴシック" charset="0"/>
            </a:endParaRPr>
          </a:p>
          <a:p>
            <a:pPr marL="0" indent="0" eaLnBrk="1" hangingPunct="1">
              <a:lnSpc>
                <a:spcPct val="90000"/>
              </a:lnSpc>
              <a:buFontTx/>
              <a:buChar char="–"/>
            </a:pPr>
            <a:endParaRPr lang="en-US" sz="1600" i="1">
              <a:latin typeface="Calibri" charset="0"/>
              <a:ea typeface="ＭＳ Ｐゴシック" charset="0"/>
            </a:endParaRPr>
          </a:p>
        </p:txBody>
      </p:sp>
      <p:sp>
        <p:nvSpPr>
          <p:cNvPr id="8909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cs typeface="Calibri" charset="0"/>
              </a:rPr>
              <a:t>©2022, Karl Aberer, EPFL-IC, Laboratoire de systèmes d'informations répartis </a:t>
            </a:r>
            <a:endParaRPr lang="en-GB" sz="900">
              <a:latin typeface="Verdana" charset="0"/>
              <a:cs typeface="Calibri" charset="0"/>
            </a:endParaRPr>
          </a:p>
        </p:txBody>
      </p:sp>
      <p:sp>
        <p:nvSpPr>
          <p:cNvPr id="89092" name="AutoShape 6"/>
          <p:cNvSpPr>
            <a:spLocks noChangeArrowheads="1"/>
          </p:cNvSpPr>
          <p:nvPr/>
        </p:nvSpPr>
        <p:spPr bwMode="auto">
          <a:xfrm>
            <a:off x="1611313" y="2360613"/>
            <a:ext cx="7099300" cy="2032000"/>
          </a:xfrm>
          <a:prstGeom prst="roundRect">
            <a:avLst>
              <a:gd name="adj" fmla="val 63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91431" tIns="45715" rIns="91431" bIns="45715">
            <a:spAutoFit/>
          </a:bodyPr>
          <a:lstStyle/>
          <a:p>
            <a:r>
              <a:rPr lang="en-US" sz="2000">
                <a:latin typeface="Calibri" charset="0"/>
                <a:cs typeface="Calibri" charset="0"/>
              </a:rPr>
              <a:t>Inverse document frequency of term </a:t>
            </a:r>
            <a:r>
              <a:rPr lang="en-US" sz="2000" i="1">
                <a:latin typeface="Calibri" charset="0"/>
                <a:cs typeface="Calibri" charset="0"/>
              </a:rPr>
              <a:t>k</a:t>
            </a:r>
            <a:r>
              <a:rPr lang="en-US" sz="2000" i="1" baseline="-25000">
                <a:latin typeface="Calibri" charset="0"/>
                <a:cs typeface="Calibri" charset="0"/>
              </a:rPr>
              <a:t>i</a:t>
            </a:r>
          </a:p>
          <a:p>
            <a:endParaRPr lang="en-US" sz="2000" i="1">
              <a:latin typeface="Calibri" charset="0"/>
              <a:cs typeface="Calibri" charset="0"/>
            </a:endParaRPr>
          </a:p>
          <a:p>
            <a:endParaRPr lang="en-US" sz="2000" i="1">
              <a:latin typeface="Calibri" charset="0"/>
              <a:cs typeface="Calibri" charset="0"/>
            </a:endParaRPr>
          </a:p>
          <a:p>
            <a:endParaRPr lang="en-US" sz="2000" i="1">
              <a:latin typeface="Calibri" charset="0"/>
              <a:cs typeface="Calibri" charset="0"/>
            </a:endParaRPr>
          </a:p>
          <a:p>
            <a:endParaRPr lang="en-US" sz="2000" i="1">
              <a:latin typeface="Calibri" charset="0"/>
              <a:cs typeface="Calibri" charset="0"/>
            </a:endParaRPr>
          </a:p>
          <a:p>
            <a:pPr>
              <a:lnSpc>
                <a:spcPct val="90000"/>
              </a:lnSpc>
              <a:spcBef>
                <a:spcPct val="20000"/>
              </a:spcBef>
            </a:pPr>
            <a:r>
              <a:rPr lang="en-US" sz="2000" i="1">
                <a:latin typeface="Calibri" charset="0"/>
                <a:cs typeface="Calibri" charset="0"/>
              </a:rPr>
              <a:t>n</a:t>
            </a:r>
            <a:r>
              <a:rPr lang="en-US" sz="2000" i="1" baseline="-25000">
                <a:latin typeface="Calibri" charset="0"/>
                <a:cs typeface="Calibri" charset="0"/>
              </a:rPr>
              <a:t>i</a:t>
            </a:r>
            <a:r>
              <a:rPr lang="en-US" sz="2000">
                <a:latin typeface="Calibri" charset="0"/>
                <a:cs typeface="Calibri" charset="0"/>
              </a:rPr>
              <a:t> number of documents in which term </a:t>
            </a:r>
            <a:r>
              <a:rPr lang="en-US" sz="2000" i="1">
                <a:latin typeface="Calibri" charset="0"/>
                <a:cs typeface="Calibri" charset="0"/>
              </a:rPr>
              <a:t>k</a:t>
            </a:r>
            <a:r>
              <a:rPr lang="en-US" sz="2000" i="1" baseline="-25000">
                <a:latin typeface="Calibri" charset="0"/>
                <a:cs typeface="Calibri" charset="0"/>
              </a:rPr>
              <a:t>i</a:t>
            </a:r>
            <a:r>
              <a:rPr lang="en-US" sz="2000">
                <a:latin typeface="Calibri" charset="0"/>
                <a:cs typeface="Calibri" charset="0"/>
              </a:rPr>
              <a:t> occurs</a:t>
            </a:r>
          </a:p>
        </p:txBody>
      </p:sp>
      <p:graphicFrame>
        <p:nvGraphicFramePr>
          <p:cNvPr id="89093" name="Object 64"/>
          <p:cNvGraphicFramePr>
            <a:graphicFrameLocks/>
          </p:cNvGraphicFramePr>
          <p:nvPr/>
        </p:nvGraphicFramePr>
        <p:xfrm>
          <a:off x="3097213" y="2997200"/>
          <a:ext cx="3087687" cy="711200"/>
        </p:xfrm>
        <a:graphic>
          <a:graphicData uri="http://schemas.openxmlformats.org/presentationml/2006/ole">
            <mc:AlternateContent xmlns:mc="http://schemas.openxmlformats.org/markup-compatibility/2006">
              <mc:Choice xmlns:v="urn:schemas-microsoft-com:vml" Requires="v">
                <p:oleObj name="Equation" r:id="rId3" imgW="1713756" imgH="431613" progId="">
                  <p:embed/>
                </p:oleObj>
              </mc:Choice>
              <mc:Fallback>
                <p:oleObj name="Equation" r:id="rId3" imgW="1713756" imgH="431613" progId="">
                  <p:embed/>
                  <p:pic>
                    <p:nvPicPr>
                      <p:cNvPr id="0" name="Object 6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7213" y="2997200"/>
                        <a:ext cx="3087687" cy="71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9094" name="AutoShape 7"/>
          <p:cNvSpPr>
            <a:spLocks noChangeArrowheads="1"/>
          </p:cNvSpPr>
          <p:nvPr/>
        </p:nvSpPr>
        <p:spPr bwMode="auto">
          <a:xfrm>
            <a:off x="2768600" y="5805488"/>
            <a:ext cx="4748213" cy="411708"/>
          </a:xfrm>
          <a:prstGeom prst="roundRect">
            <a:avLst>
              <a:gd name="adj" fmla="val 63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91431" tIns="45715" rIns="91431" bIns="45715">
            <a:spAutoFit/>
          </a:bodyPr>
          <a:lstStyle/>
          <a:p>
            <a:r>
              <a:rPr lang="en-US" sz="2000" dirty="0">
                <a:latin typeface="Calibri" charset="0"/>
                <a:cs typeface="Calibri" charset="0"/>
              </a:rPr>
              <a:t>Term weight (</a:t>
            </a:r>
            <a:r>
              <a:rPr lang="en-US" sz="2000" dirty="0" err="1">
                <a:latin typeface="Calibri" charset="0"/>
                <a:cs typeface="Calibri" charset="0"/>
              </a:rPr>
              <a:t>tf-idf</a:t>
            </a:r>
            <a:r>
              <a:rPr lang="en-US" sz="2000" dirty="0">
                <a:latin typeface="Calibri" charset="0"/>
                <a:cs typeface="Calibri" charset="0"/>
              </a:rPr>
              <a:t>)	</a:t>
            </a:r>
            <a:r>
              <a:rPr lang="en-US" sz="2000" i="1" dirty="0" err="1">
                <a:latin typeface="Calibri" charset="0"/>
                <a:cs typeface="Calibri" charset="0"/>
              </a:rPr>
              <a:t>w</a:t>
            </a:r>
            <a:r>
              <a:rPr lang="en-US" sz="2000" i="1" baseline="-25000" dirty="0" err="1">
                <a:latin typeface="Calibri" charset="0"/>
                <a:cs typeface="Calibri" charset="0"/>
              </a:rPr>
              <a:t>ij</a:t>
            </a:r>
            <a:r>
              <a:rPr lang="en-US" sz="2000" i="1" dirty="0">
                <a:latin typeface="Calibri" charset="0"/>
                <a:cs typeface="Calibri" charset="0"/>
              </a:rPr>
              <a:t> = </a:t>
            </a:r>
            <a:r>
              <a:rPr lang="en-US" sz="2000" i="1" dirty="0" err="1">
                <a:latin typeface="Calibri" charset="0"/>
                <a:cs typeface="Calibri" charset="0"/>
              </a:rPr>
              <a:t>tf</a:t>
            </a:r>
            <a:r>
              <a:rPr lang="en-US" sz="2000" i="1" dirty="0">
                <a:latin typeface="Calibri" charset="0"/>
                <a:cs typeface="Calibri" charset="0"/>
              </a:rPr>
              <a:t>(</a:t>
            </a:r>
            <a:r>
              <a:rPr lang="en-US" sz="2000" i="1" dirty="0" err="1">
                <a:latin typeface="Calibri" charset="0"/>
                <a:cs typeface="Calibri" charset="0"/>
              </a:rPr>
              <a:t>i,j</a:t>
            </a:r>
            <a:r>
              <a:rPr lang="en-US" sz="2000" i="1" dirty="0">
                <a:latin typeface="Calibri" charset="0"/>
                <a:cs typeface="Calibri" charset="0"/>
              </a:rPr>
              <a:t>) </a:t>
            </a:r>
            <a:r>
              <a:rPr lang="en-US" sz="2000" i="1" dirty="0" err="1">
                <a:latin typeface="Calibri" charset="0"/>
                <a:cs typeface="Calibri" charset="0"/>
              </a:rPr>
              <a:t>idf</a:t>
            </a:r>
            <a:r>
              <a:rPr lang="en-US" sz="2000" i="1" dirty="0">
                <a:latin typeface="Calibri" charset="0"/>
                <a:cs typeface="Calibri" charset="0"/>
              </a:rPr>
              <a:t>(</a:t>
            </a:r>
            <a:r>
              <a:rPr lang="en-US" sz="2000" i="1" dirty="0" err="1">
                <a:latin typeface="Calibri" charset="0"/>
                <a:cs typeface="Calibri" charset="0"/>
              </a:rPr>
              <a:t>i</a:t>
            </a:r>
            <a:r>
              <a:rPr lang="en-US" sz="2000" i="1" dirty="0">
                <a:latin typeface="Calibri" charset="0"/>
                <a:cs typeface="Calibri"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165099" y="304800"/>
            <a:ext cx="9453563" cy="914400"/>
          </a:xfrm>
        </p:spPr>
        <p:txBody>
          <a:bodyPr lIns="92066" tIns="46034" rIns="92066" bIns="46034"/>
          <a:lstStyle/>
          <a:p>
            <a:pPr eaLnBrk="1" hangingPunct="1"/>
            <a:r>
              <a:rPr lang="en-US" dirty="0">
                <a:latin typeface="Calibri" charset="0"/>
                <a:ea typeface="ＭＳ Ｐゴシック" charset="0"/>
              </a:rPr>
              <a:t>Similarity Computation in Vector Space Retrieval</a:t>
            </a:r>
          </a:p>
        </p:txBody>
      </p:sp>
      <mc:AlternateContent xmlns:mc="http://schemas.openxmlformats.org/markup-compatibility/2006" xmlns:a14="http://schemas.microsoft.com/office/drawing/2010/main">
        <mc:Choice Requires="a14">
          <p:sp>
            <p:nvSpPr>
              <p:cNvPr id="79874" name="Rectangle 3"/>
              <p:cNvSpPr>
                <a:spLocks noGrp="1" noChangeArrowheads="1"/>
              </p:cNvSpPr>
              <p:nvPr>
                <p:ph idx="1"/>
              </p:nvPr>
            </p:nvSpPr>
            <p:spPr>
              <a:xfrm>
                <a:off x="895350" y="5373688"/>
                <a:ext cx="5448300" cy="504825"/>
              </a:xfrm>
            </p:spPr>
            <p:txBody>
              <a:bodyPr lIns="92066" tIns="46034" rIns="92066" bIns="46034"/>
              <a:lstStyle/>
              <a:p>
                <a:pPr marL="0" indent="0" eaLnBrk="1" hangingPunct="1"/>
                <a:r>
                  <a:rPr lang="en-US" sz="1800" dirty="0">
                    <a:latin typeface="Calibri" charset="0"/>
                    <a:ea typeface="ＭＳ Ｐゴシック" charset="0"/>
                  </a:rPr>
                  <a:t>Since  </a:t>
                </a:r>
                <a:r>
                  <a:rPr lang="en-US" sz="1800" i="1" dirty="0" err="1">
                    <a:latin typeface="Calibri" charset="0"/>
                    <a:ea typeface="ＭＳ Ｐゴシック" charset="0"/>
                  </a:rPr>
                  <a:t>w</a:t>
                </a:r>
                <a:r>
                  <a:rPr lang="en-US" sz="1800" i="1" baseline="-25000" dirty="0" err="1">
                    <a:latin typeface="Calibri" charset="0"/>
                    <a:ea typeface="ＭＳ Ｐゴシック" charset="0"/>
                  </a:rPr>
                  <a:t>ij</a:t>
                </a:r>
                <a:r>
                  <a:rPr lang="en-US" sz="1800" i="1" dirty="0">
                    <a:latin typeface="Calibri" charset="0"/>
                    <a:ea typeface="ＭＳ Ｐゴシック" charset="0"/>
                  </a:rPr>
                  <a:t> &gt; 0  </a:t>
                </a:r>
                <a:r>
                  <a:rPr lang="en-US" sz="1800" dirty="0">
                    <a:latin typeface="Calibri" charset="0"/>
                    <a:ea typeface="ＭＳ Ｐゴシック" charset="0"/>
                  </a:rPr>
                  <a:t>and  </a:t>
                </a:r>
                <a:r>
                  <a:rPr lang="en-US" sz="1800" i="1" dirty="0" err="1">
                    <a:latin typeface="Calibri" charset="0"/>
                    <a:ea typeface="ＭＳ Ｐゴシック" charset="0"/>
                  </a:rPr>
                  <a:t>w</a:t>
                </a:r>
                <a:r>
                  <a:rPr lang="en-US" sz="1800" i="1" baseline="-25000" dirty="0" err="1">
                    <a:latin typeface="Calibri" charset="0"/>
                    <a:ea typeface="ＭＳ Ｐゴシック" charset="0"/>
                  </a:rPr>
                  <a:t>iq</a:t>
                </a:r>
                <a:r>
                  <a:rPr lang="en-US" sz="1800" i="1" dirty="0">
                    <a:latin typeface="Calibri" charset="0"/>
                    <a:ea typeface="ＭＳ Ｐゴシック" charset="0"/>
                  </a:rPr>
                  <a:t> </a:t>
                </a:r>
                <a14:m>
                  <m:oMath xmlns:m="http://schemas.openxmlformats.org/officeDocument/2006/math">
                    <m:r>
                      <a:rPr lang="en-US" sz="1800" i="1" smtClean="0">
                        <a:latin typeface="Cambria Math" charset="0"/>
                        <a:ea typeface="Cambria Math" charset="0"/>
                        <a:cs typeface="Cambria Math" charset="0"/>
                      </a:rPr>
                      <m:t>≥</m:t>
                    </m:r>
                  </m:oMath>
                </a14:m>
                <a:r>
                  <a:rPr lang="en-US" sz="1800" i="1" dirty="0">
                    <a:latin typeface="Calibri" charset="0"/>
                    <a:ea typeface="ＭＳ Ｐゴシック" charset="0"/>
                  </a:rPr>
                  <a:t> 0,  0 </a:t>
                </a:r>
                <a14:m>
                  <m:oMath xmlns:m="http://schemas.openxmlformats.org/officeDocument/2006/math">
                    <m:r>
                      <a:rPr lang="en-US" sz="1800" i="1" smtClean="0">
                        <a:latin typeface="Cambria Math" charset="0"/>
                        <a:ea typeface="Cambria Math" charset="0"/>
                        <a:cs typeface="Cambria Math" charset="0"/>
                      </a:rPr>
                      <m:t>≤</m:t>
                    </m:r>
                  </m:oMath>
                </a14:m>
                <a:r>
                  <a:rPr lang="en-US" sz="1800" i="1" dirty="0">
                    <a:latin typeface="Calibri" charset="0"/>
                    <a:ea typeface="ＭＳ Ｐゴシック" charset="0"/>
                  </a:rPr>
                  <a:t> sim(q, </a:t>
                </a:r>
                <a:r>
                  <a:rPr lang="en-US" sz="1800" i="1" dirty="0" err="1">
                    <a:latin typeface="Calibri" charset="0"/>
                    <a:ea typeface="ＭＳ Ｐゴシック" charset="0"/>
                  </a:rPr>
                  <a:t>d</a:t>
                </a:r>
                <a:r>
                  <a:rPr lang="en-US" sz="1800" i="1" baseline="-25000" dirty="0" err="1">
                    <a:latin typeface="Calibri" charset="0"/>
                    <a:ea typeface="ＭＳ Ｐゴシック" charset="0"/>
                  </a:rPr>
                  <a:t>j</a:t>
                </a:r>
                <a:r>
                  <a:rPr lang="en-US" sz="1800" i="1" dirty="0">
                    <a:latin typeface="Calibri" charset="0"/>
                    <a:ea typeface="ＭＳ Ｐゴシック" charset="0"/>
                  </a:rPr>
                  <a:t>) </a:t>
                </a:r>
                <a14:m>
                  <m:oMath xmlns:m="http://schemas.openxmlformats.org/officeDocument/2006/math">
                    <m:r>
                      <a:rPr lang="en-US" sz="1800" i="1" smtClean="0">
                        <a:latin typeface="Cambria Math" charset="0"/>
                        <a:ea typeface="Cambria Math" charset="0"/>
                        <a:cs typeface="Cambria Math" charset="0"/>
                      </a:rPr>
                      <m:t>≤</m:t>
                    </m:r>
                  </m:oMath>
                </a14:m>
                <a:r>
                  <a:rPr lang="en-US" sz="1800" i="1" dirty="0">
                    <a:latin typeface="Calibri" charset="0"/>
                    <a:ea typeface="ＭＳ Ｐゴシック" charset="0"/>
                  </a:rPr>
                  <a:t> 1</a:t>
                </a:r>
              </a:p>
            </p:txBody>
          </p:sp>
        </mc:Choice>
        <mc:Fallback xmlns="">
          <p:sp>
            <p:nvSpPr>
              <p:cNvPr id="79874" name="Rectangle 3"/>
              <p:cNvSpPr>
                <a:spLocks noGrp="1" noRot="1" noChangeAspect="1" noMove="1" noResize="1" noEditPoints="1" noAdjustHandles="1" noChangeArrowheads="1" noChangeShapeType="1" noTextEdit="1"/>
              </p:cNvSpPr>
              <p:nvPr>
                <p:ph idx="1"/>
              </p:nvPr>
            </p:nvSpPr>
            <p:spPr>
              <a:xfrm>
                <a:off x="895350" y="5373688"/>
                <a:ext cx="5448300" cy="504825"/>
              </a:xfrm>
              <a:blipFill rotWithShape="0">
                <a:blip r:embed="rId4"/>
                <a:stretch>
                  <a:fillRect l="-1007" t="-7317"/>
                </a:stretch>
              </a:blipFill>
            </p:spPr>
            <p:txBody>
              <a:bodyPr/>
              <a:lstStyle/>
              <a:p>
                <a:r>
                  <a:rPr lang="en-US">
                    <a:noFill/>
                  </a:rPr>
                  <a:t> </a:t>
                </a:r>
              </a:p>
            </p:txBody>
          </p:sp>
        </mc:Fallback>
      </mc:AlternateContent>
      <p:sp>
        <p:nvSpPr>
          <p:cNvPr id="79875"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cs typeface="Calibri" charset="0"/>
              </a:rPr>
              <a:t>©2022, Karl Aberer, EPFL-IC, Laboratoire de systèmes d'informations répartis </a:t>
            </a:r>
            <a:endParaRPr lang="en-GB" sz="900">
              <a:latin typeface="Verdana" charset="0"/>
              <a:cs typeface="Calibri" charset="0"/>
            </a:endParaRPr>
          </a:p>
        </p:txBody>
      </p:sp>
      <p:grpSp>
        <p:nvGrpSpPr>
          <p:cNvPr id="79876" name="Group 14"/>
          <p:cNvGrpSpPr>
            <a:grpSpLocks/>
          </p:cNvGrpSpPr>
          <p:nvPr/>
        </p:nvGrpSpPr>
        <p:grpSpPr bwMode="auto">
          <a:xfrm>
            <a:off x="6622522" y="2565400"/>
            <a:ext cx="2996140" cy="2244725"/>
            <a:chOff x="3629" y="1776"/>
            <a:chExt cx="1742" cy="1414"/>
          </a:xfrm>
        </p:grpSpPr>
        <p:sp>
          <p:nvSpPr>
            <p:cNvPr id="79879" name="Freeform 4"/>
            <p:cNvSpPr>
              <a:spLocks/>
            </p:cNvSpPr>
            <p:nvPr/>
          </p:nvSpPr>
          <p:spPr bwMode="auto">
            <a:xfrm>
              <a:off x="3879" y="2931"/>
              <a:ext cx="1441" cy="1"/>
            </a:xfrm>
            <a:custGeom>
              <a:avLst/>
              <a:gdLst>
                <a:gd name="T0" fmla="*/ 0 w 1441"/>
                <a:gd name="T1" fmla="*/ 0 h 1"/>
                <a:gd name="T2" fmla="*/ 1440 w 1441"/>
                <a:gd name="T3" fmla="*/ 0 h 1"/>
                <a:gd name="T4" fmla="*/ 0 60000 65536"/>
                <a:gd name="T5" fmla="*/ 0 60000 65536"/>
                <a:gd name="T6" fmla="*/ 0 w 1441"/>
                <a:gd name="T7" fmla="*/ 0 h 1"/>
                <a:gd name="T8" fmla="*/ 1441 w 1441"/>
                <a:gd name="T9" fmla="*/ 1 h 1"/>
              </a:gdLst>
              <a:ahLst/>
              <a:cxnLst>
                <a:cxn ang="T4">
                  <a:pos x="T0" y="T1"/>
                </a:cxn>
                <a:cxn ang="T5">
                  <a:pos x="T2" y="T3"/>
                </a:cxn>
              </a:cxnLst>
              <a:rect l="T6" t="T7" r="T8" b="T9"/>
              <a:pathLst>
                <a:path w="1441" h="1">
                  <a:moveTo>
                    <a:pt x="0" y="0"/>
                  </a:moveTo>
                  <a:lnTo>
                    <a:pt x="1440" y="0"/>
                  </a:lnTo>
                </a:path>
              </a:pathLst>
            </a:custGeom>
            <a:noFill/>
            <a:ln w="12700" cap="rnd">
              <a:solidFill>
                <a:srgbClr val="000000"/>
              </a:solidFill>
              <a:round/>
              <a:headEnd type="none" w="sm" len="sm"/>
              <a:tailEnd type="stealth"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9880" name="Freeform 5"/>
            <p:cNvSpPr>
              <a:spLocks/>
            </p:cNvSpPr>
            <p:nvPr/>
          </p:nvSpPr>
          <p:spPr bwMode="auto">
            <a:xfrm>
              <a:off x="3879" y="1827"/>
              <a:ext cx="1" cy="1105"/>
            </a:xfrm>
            <a:custGeom>
              <a:avLst/>
              <a:gdLst>
                <a:gd name="T0" fmla="*/ 0 w 1"/>
                <a:gd name="T1" fmla="*/ 1104 h 1105"/>
                <a:gd name="T2" fmla="*/ 0 w 1"/>
                <a:gd name="T3" fmla="*/ 0 h 1105"/>
                <a:gd name="T4" fmla="*/ 0 60000 65536"/>
                <a:gd name="T5" fmla="*/ 0 60000 65536"/>
                <a:gd name="T6" fmla="*/ 0 w 1"/>
                <a:gd name="T7" fmla="*/ 0 h 1105"/>
                <a:gd name="T8" fmla="*/ 1 w 1"/>
                <a:gd name="T9" fmla="*/ 1105 h 1105"/>
              </a:gdLst>
              <a:ahLst/>
              <a:cxnLst>
                <a:cxn ang="T4">
                  <a:pos x="T0" y="T1"/>
                </a:cxn>
                <a:cxn ang="T5">
                  <a:pos x="T2" y="T3"/>
                </a:cxn>
              </a:cxnLst>
              <a:rect l="T6" t="T7" r="T8" b="T9"/>
              <a:pathLst>
                <a:path w="1" h="1105">
                  <a:moveTo>
                    <a:pt x="0" y="1104"/>
                  </a:moveTo>
                  <a:lnTo>
                    <a:pt x="0" y="0"/>
                  </a:lnTo>
                </a:path>
              </a:pathLst>
            </a:custGeom>
            <a:noFill/>
            <a:ln w="12700" cap="rnd">
              <a:solidFill>
                <a:srgbClr val="000000"/>
              </a:solidFill>
              <a:round/>
              <a:headEnd type="none" w="sm" len="sm"/>
              <a:tailEnd type="stealth"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9881" name="Freeform 6"/>
            <p:cNvSpPr>
              <a:spLocks/>
            </p:cNvSpPr>
            <p:nvPr/>
          </p:nvSpPr>
          <p:spPr bwMode="auto">
            <a:xfrm>
              <a:off x="3879" y="2643"/>
              <a:ext cx="1057" cy="289"/>
            </a:xfrm>
            <a:custGeom>
              <a:avLst/>
              <a:gdLst>
                <a:gd name="T0" fmla="*/ 0 w 1057"/>
                <a:gd name="T1" fmla="*/ 288 h 289"/>
                <a:gd name="T2" fmla="*/ 1056 w 1057"/>
                <a:gd name="T3" fmla="*/ 0 h 289"/>
                <a:gd name="T4" fmla="*/ 0 60000 65536"/>
                <a:gd name="T5" fmla="*/ 0 60000 65536"/>
                <a:gd name="T6" fmla="*/ 0 w 1057"/>
                <a:gd name="T7" fmla="*/ 0 h 289"/>
                <a:gd name="T8" fmla="*/ 1057 w 1057"/>
                <a:gd name="T9" fmla="*/ 289 h 289"/>
              </a:gdLst>
              <a:ahLst/>
              <a:cxnLst>
                <a:cxn ang="T4">
                  <a:pos x="T0" y="T1"/>
                </a:cxn>
                <a:cxn ang="T5">
                  <a:pos x="T2" y="T3"/>
                </a:cxn>
              </a:cxnLst>
              <a:rect l="T6" t="T7" r="T8" b="T9"/>
              <a:pathLst>
                <a:path w="1057" h="289">
                  <a:moveTo>
                    <a:pt x="0" y="288"/>
                  </a:moveTo>
                  <a:lnTo>
                    <a:pt x="1056" y="0"/>
                  </a:lnTo>
                </a:path>
              </a:pathLst>
            </a:custGeom>
            <a:noFill/>
            <a:ln w="25400" cap="rnd">
              <a:solidFill>
                <a:schemeClr val="tx1"/>
              </a:solidFill>
              <a:round/>
              <a:headEnd type="none" w="sm" len="sm"/>
              <a:tailEnd type="stealth"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9882" name="Freeform 7"/>
            <p:cNvSpPr>
              <a:spLocks/>
            </p:cNvSpPr>
            <p:nvPr/>
          </p:nvSpPr>
          <p:spPr bwMode="auto">
            <a:xfrm>
              <a:off x="3879" y="2115"/>
              <a:ext cx="625" cy="817"/>
            </a:xfrm>
            <a:custGeom>
              <a:avLst/>
              <a:gdLst>
                <a:gd name="T0" fmla="*/ 0 w 625"/>
                <a:gd name="T1" fmla="*/ 816 h 817"/>
                <a:gd name="T2" fmla="*/ 624 w 625"/>
                <a:gd name="T3" fmla="*/ 0 h 817"/>
                <a:gd name="T4" fmla="*/ 0 60000 65536"/>
                <a:gd name="T5" fmla="*/ 0 60000 65536"/>
                <a:gd name="T6" fmla="*/ 0 w 625"/>
                <a:gd name="T7" fmla="*/ 0 h 817"/>
                <a:gd name="T8" fmla="*/ 625 w 625"/>
                <a:gd name="T9" fmla="*/ 817 h 817"/>
              </a:gdLst>
              <a:ahLst/>
              <a:cxnLst>
                <a:cxn ang="T4">
                  <a:pos x="T0" y="T1"/>
                </a:cxn>
                <a:cxn ang="T5">
                  <a:pos x="T2" y="T3"/>
                </a:cxn>
              </a:cxnLst>
              <a:rect l="T6" t="T7" r="T8" b="T9"/>
              <a:pathLst>
                <a:path w="625" h="817">
                  <a:moveTo>
                    <a:pt x="0" y="816"/>
                  </a:moveTo>
                  <a:lnTo>
                    <a:pt x="624" y="0"/>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9883" name="Rectangle 8"/>
            <p:cNvSpPr>
              <a:spLocks noChangeArrowheads="1"/>
            </p:cNvSpPr>
            <p:nvPr/>
          </p:nvSpPr>
          <p:spPr bwMode="auto">
            <a:xfrm>
              <a:off x="4263" y="1920"/>
              <a:ext cx="193"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err="1">
                  <a:solidFill>
                    <a:srgbClr val="FF0000"/>
                  </a:solidFill>
                  <a:latin typeface="Calibri" panose="020F0502020204030204" pitchFamily="34" charset="0"/>
                  <a:cs typeface="Calibri" panose="020F0502020204030204" pitchFamily="34" charset="0"/>
                </a:rPr>
                <a:t>d</a:t>
              </a:r>
              <a:r>
                <a:rPr lang="en-US" sz="1600" b="1" baseline="-25000" dirty="0" err="1">
                  <a:solidFill>
                    <a:srgbClr val="FF0000"/>
                  </a:solidFill>
                  <a:latin typeface="Calibri" panose="020F0502020204030204" pitchFamily="34" charset="0"/>
                  <a:cs typeface="Calibri" panose="020F0502020204030204" pitchFamily="34" charset="0"/>
                </a:rPr>
                <a:t>j</a:t>
              </a:r>
              <a:endParaRPr lang="en-US" sz="1600" b="1" baseline="-25000" dirty="0">
                <a:solidFill>
                  <a:srgbClr val="FF0000"/>
                </a:solidFill>
                <a:latin typeface="Calibri" panose="020F0502020204030204" pitchFamily="34" charset="0"/>
                <a:cs typeface="Calibri" panose="020F0502020204030204" pitchFamily="34" charset="0"/>
              </a:endParaRPr>
            </a:p>
          </p:txBody>
        </p:sp>
        <p:sp>
          <p:nvSpPr>
            <p:cNvPr id="79884" name="Rectangle 9"/>
            <p:cNvSpPr>
              <a:spLocks noChangeArrowheads="1"/>
            </p:cNvSpPr>
            <p:nvPr/>
          </p:nvSpPr>
          <p:spPr bwMode="auto">
            <a:xfrm>
              <a:off x="4839" y="2640"/>
              <a:ext cx="172"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cs typeface="Calibri" panose="020F0502020204030204" pitchFamily="34" charset="0"/>
                </a:rPr>
                <a:t>q</a:t>
              </a:r>
            </a:p>
          </p:txBody>
        </p:sp>
        <p:sp>
          <p:nvSpPr>
            <p:cNvPr id="79885" name="Freeform 10"/>
            <p:cNvSpPr>
              <a:spLocks/>
            </p:cNvSpPr>
            <p:nvPr/>
          </p:nvSpPr>
          <p:spPr bwMode="auto">
            <a:xfrm>
              <a:off x="4167" y="2547"/>
              <a:ext cx="97" cy="283"/>
            </a:xfrm>
            <a:custGeom>
              <a:avLst/>
              <a:gdLst>
                <a:gd name="T0" fmla="*/ 0 w 97"/>
                <a:gd name="T1" fmla="*/ 0 h 283"/>
                <a:gd name="T2" fmla="*/ 20 w 97"/>
                <a:gd name="T3" fmla="*/ 2 h 283"/>
                <a:gd name="T4" fmla="*/ 38 w 97"/>
                <a:gd name="T5" fmla="*/ 8 h 283"/>
                <a:gd name="T6" fmla="*/ 54 w 97"/>
                <a:gd name="T7" fmla="*/ 17 h 283"/>
                <a:gd name="T8" fmla="*/ 68 w 97"/>
                <a:gd name="T9" fmla="*/ 30 h 283"/>
                <a:gd name="T10" fmla="*/ 80 w 97"/>
                <a:gd name="T11" fmla="*/ 45 h 283"/>
                <a:gd name="T12" fmla="*/ 89 w 97"/>
                <a:gd name="T13" fmla="*/ 62 h 283"/>
                <a:gd name="T14" fmla="*/ 94 w 97"/>
                <a:gd name="T15" fmla="*/ 81 h 283"/>
                <a:gd name="T16" fmla="*/ 96 w 97"/>
                <a:gd name="T17" fmla="*/ 101 h 283"/>
                <a:gd name="T18" fmla="*/ 96 w 97"/>
                <a:gd name="T19" fmla="*/ 159 h 283"/>
                <a:gd name="T20" fmla="*/ 95 w 97"/>
                <a:gd name="T21" fmla="*/ 174 h 283"/>
                <a:gd name="T22" fmla="*/ 92 w 97"/>
                <a:gd name="T23" fmla="*/ 190 h 283"/>
                <a:gd name="T24" fmla="*/ 86 w 97"/>
                <a:gd name="T25" fmla="*/ 204 h 283"/>
                <a:gd name="T26" fmla="*/ 79 w 97"/>
                <a:gd name="T27" fmla="*/ 217 h 283"/>
                <a:gd name="T28" fmla="*/ 69 w 97"/>
                <a:gd name="T29" fmla="*/ 229 h 283"/>
                <a:gd name="T30" fmla="*/ 58 w 97"/>
                <a:gd name="T31" fmla="*/ 239 h 283"/>
                <a:gd name="T32" fmla="*/ 46 w 97"/>
                <a:gd name="T33" fmla="*/ 247 h 283"/>
                <a:gd name="T34" fmla="*/ 32 w 97"/>
                <a:gd name="T35" fmla="*/ 254 h 283"/>
                <a:gd name="T36" fmla="*/ 32 w 97"/>
                <a:gd name="T37" fmla="*/ 282 h 283"/>
                <a:gd name="T38" fmla="*/ 0 w 97"/>
                <a:gd name="T39" fmla="*/ 231 h 283"/>
                <a:gd name="T40" fmla="*/ 32 w 97"/>
                <a:gd name="T41" fmla="*/ 167 h 283"/>
                <a:gd name="T42" fmla="*/ 32 w 97"/>
                <a:gd name="T43" fmla="*/ 196 h 283"/>
                <a:gd name="T44" fmla="*/ 53 w 97"/>
                <a:gd name="T45" fmla="*/ 186 h 283"/>
                <a:gd name="T46" fmla="*/ 70 w 97"/>
                <a:gd name="T47" fmla="*/ 171 h 283"/>
                <a:gd name="T48" fmla="*/ 83 w 97"/>
                <a:gd name="T49" fmla="*/ 152 h 283"/>
                <a:gd name="T50" fmla="*/ 92 w 97"/>
                <a:gd name="T51" fmla="*/ 130 h 283"/>
                <a:gd name="T52" fmla="*/ 92 w 97"/>
                <a:gd name="T53" fmla="*/ 130 h 283"/>
                <a:gd name="T54" fmla="*/ 86 w 97"/>
                <a:gd name="T55" fmla="*/ 115 h 283"/>
                <a:gd name="T56" fmla="*/ 79 w 97"/>
                <a:gd name="T57" fmla="*/ 101 h 283"/>
                <a:gd name="T58" fmla="*/ 69 w 97"/>
                <a:gd name="T59" fmla="*/ 88 h 283"/>
                <a:gd name="T60" fmla="*/ 58 w 97"/>
                <a:gd name="T61" fmla="*/ 78 h 283"/>
                <a:gd name="T62" fmla="*/ 45 w 97"/>
                <a:gd name="T63" fmla="*/ 69 h 283"/>
                <a:gd name="T64" fmla="*/ 31 w 97"/>
                <a:gd name="T65" fmla="*/ 63 h 283"/>
                <a:gd name="T66" fmla="*/ 16 w 97"/>
                <a:gd name="T67" fmla="*/ 59 h 283"/>
                <a:gd name="T68" fmla="*/ 0 w 97"/>
                <a:gd name="T69" fmla="*/ 58 h 2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7"/>
                <a:gd name="T106" fmla="*/ 0 h 283"/>
                <a:gd name="T107" fmla="*/ 97 w 97"/>
                <a:gd name="T108" fmla="*/ 283 h 2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7" h="283">
                  <a:moveTo>
                    <a:pt x="0" y="0"/>
                  </a:moveTo>
                  <a:lnTo>
                    <a:pt x="20" y="2"/>
                  </a:lnTo>
                  <a:lnTo>
                    <a:pt x="38" y="8"/>
                  </a:lnTo>
                  <a:lnTo>
                    <a:pt x="54" y="17"/>
                  </a:lnTo>
                  <a:lnTo>
                    <a:pt x="68" y="30"/>
                  </a:lnTo>
                  <a:lnTo>
                    <a:pt x="80" y="45"/>
                  </a:lnTo>
                  <a:lnTo>
                    <a:pt x="89" y="62"/>
                  </a:lnTo>
                  <a:lnTo>
                    <a:pt x="94" y="81"/>
                  </a:lnTo>
                  <a:lnTo>
                    <a:pt x="96" y="101"/>
                  </a:lnTo>
                  <a:lnTo>
                    <a:pt x="96" y="159"/>
                  </a:lnTo>
                  <a:lnTo>
                    <a:pt x="95" y="174"/>
                  </a:lnTo>
                  <a:lnTo>
                    <a:pt x="92" y="190"/>
                  </a:lnTo>
                  <a:lnTo>
                    <a:pt x="86" y="204"/>
                  </a:lnTo>
                  <a:lnTo>
                    <a:pt x="79" y="217"/>
                  </a:lnTo>
                  <a:lnTo>
                    <a:pt x="69" y="229"/>
                  </a:lnTo>
                  <a:lnTo>
                    <a:pt x="58" y="239"/>
                  </a:lnTo>
                  <a:lnTo>
                    <a:pt x="46" y="247"/>
                  </a:lnTo>
                  <a:lnTo>
                    <a:pt x="32" y="254"/>
                  </a:lnTo>
                  <a:lnTo>
                    <a:pt x="32" y="282"/>
                  </a:lnTo>
                  <a:lnTo>
                    <a:pt x="0" y="231"/>
                  </a:lnTo>
                  <a:lnTo>
                    <a:pt x="32" y="167"/>
                  </a:lnTo>
                  <a:lnTo>
                    <a:pt x="32" y="196"/>
                  </a:lnTo>
                  <a:lnTo>
                    <a:pt x="53" y="186"/>
                  </a:lnTo>
                  <a:lnTo>
                    <a:pt x="70" y="171"/>
                  </a:lnTo>
                  <a:lnTo>
                    <a:pt x="83" y="152"/>
                  </a:lnTo>
                  <a:lnTo>
                    <a:pt x="92" y="130"/>
                  </a:lnTo>
                  <a:lnTo>
                    <a:pt x="86" y="115"/>
                  </a:lnTo>
                  <a:lnTo>
                    <a:pt x="79" y="101"/>
                  </a:lnTo>
                  <a:lnTo>
                    <a:pt x="69" y="88"/>
                  </a:lnTo>
                  <a:lnTo>
                    <a:pt x="58" y="78"/>
                  </a:lnTo>
                  <a:lnTo>
                    <a:pt x="45" y="69"/>
                  </a:lnTo>
                  <a:lnTo>
                    <a:pt x="31" y="63"/>
                  </a:lnTo>
                  <a:lnTo>
                    <a:pt x="16" y="59"/>
                  </a:lnTo>
                  <a:lnTo>
                    <a:pt x="0" y="58"/>
                  </a:lnTo>
                </a:path>
              </a:pathLst>
            </a:custGeom>
            <a:solidFill>
              <a:schemeClr val="tx2"/>
            </a:solidFill>
            <a:ln w="12700" cap="rnd">
              <a:solidFill>
                <a:schemeClr val="tx1"/>
              </a:solidFill>
              <a:round/>
              <a:headEnd type="none" w="sm" len="sm"/>
              <a:tailEnd type="none" w="sm" len="sm"/>
            </a:ln>
          </p:spPr>
          <p:txBody>
            <a:bodyPr/>
            <a:lstStyle/>
            <a:p>
              <a:endParaRPr lang="en-US"/>
            </a:p>
          </p:txBody>
        </p:sp>
        <p:sp>
          <p:nvSpPr>
            <p:cNvPr id="79886" name="Rectangle 11"/>
            <p:cNvSpPr>
              <a:spLocks noChangeArrowheads="1"/>
            </p:cNvSpPr>
            <p:nvPr/>
          </p:nvSpPr>
          <p:spPr bwMode="auto">
            <a:xfrm>
              <a:off x="4263" y="2451"/>
              <a:ext cx="24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a:solidFill>
                    <a:schemeClr val="tx2"/>
                  </a:solidFill>
                  <a:latin typeface="Symbol" charset="0"/>
                  <a:cs typeface="Calibri" charset="0"/>
                </a:rPr>
                <a:t>Q</a:t>
              </a:r>
            </a:p>
          </p:txBody>
        </p:sp>
        <p:sp>
          <p:nvSpPr>
            <p:cNvPr id="79887" name="Rectangle 12"/>
            <p:cNvSpPr>
              <a:spLocks noChangeArrowheads="1"/>
            </p:cNvSpPr>
            <p:nvPr/>
          </p:nvSpPr>
          <p:spPr bwMode="auto">
            <a:xfrm>
              <a:off x="3629" y="1776"/>
              <a:ext cx="205"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1600" b="1">
                  <a:latin typeface="Calibri" panose="020F0502020204030204" pitchFamily="34" charset="0"/>
                  <a:cs typeface="Calibri" panose="020F0502020204030204" pitchFamily="34" charset="0"/>
                </a:rPr>
                <a:t>k</a:t>
              </a:r>
              <a:r>
                <a:rPr lang="en-US" sz="1600" b="1" baseline="-25000">
                  <a:latin typeface="Calibri" panose="020F0502020204030204" pitchFamily="34" charset="0"/>
                  <a:cs typeface="Calibri" panose="020F0502020204030204" pitchFamily="34" charset="0"/>
                </a:rPr>
                <a:t>1</a:t>
              </a:r>
            </a:p>
          </p:txBody>
        </p:sp>
        <p:sp>
          <p:nvSpPr>
            <p:cNvPr id="79888" name="Rectangle 13"/>
            <p:cNvSpPr>
              <a:spLocks noChangeArrowheads="1"/>
            </p:cNvSpPr>
            <p:nvPr/>
          </p:nvSpPr>
          <p:spPr bwMode="auto">
            <a:xfrm>
              <a:off x="5136" y="2976"/>
              <a:ext cx="235"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1600" b="1" dirty="0">
                  <a:latin typeface="Calibri" panose="020F0502020204030204" pitchFamily="34" charset="0"/>
                  <a:cs typeface="Calibri" panose="020F0502020204030204" pitchFamily="34" charset="0"/>
                </a:rPr>
                <a:t>k</a:t>
              </a:r>
              <a:r>
                <a:rPr lang="en-US" sz="1600" b="1" baseline="-25000" dirty="0">
                  <a:latin typeface="Calibri" panose="020F0502020204030204" pitchFamily="34" charset="0"/>
                  <a:cs typeface="Calibri" panose="020F0502020204030204" pitchFamily="34" charset="0"/>
                </a:rPr>
                <a:t>m</a:t>
              </a:r>
            </a:p>
          </p:txBody>
        </p:sp>
      </p:grpSp>
      <p:graphicFrame>
        <p:nvGraphicFramePr>
          <p:cNvPr id="79877" name="Object 65"/>
          <p:cNvGraphicFramePr>
            <a:graphicFrameLocks/>
          </p:cNvGraphicFramePr>
          <p:nvPr/>
        </p:nvGraphicFramePr>
        <p:xfrm>
          <a:off x="1050925" y="1666875"/>
          <a:ext cx="4813300" cy="3714750"/>
        </p:xfrm>
        <a:graphic>
          <a:graphicData uri="http://schemas.openxmlformats.org/presentationml/2006/ole">
            <mc:AlternateContent xmlns:mc="http://schemas.openxmlformats.org/markup-compatibility/2006">
              <mc:Choice xmlns:v="urn:schemas-microsoft-com:vml" Requires="v">
                <p:oleObj name="Equation" r:id="rId5" imgW="2527300" imgH="1917700" progId="Equation.3">
                  <p:embed/>
                </p:oleObj>
              </mc:Choice>
              <mc:Fallback>
                <p:oleObj name="Equation" r:id="rId5" imgW="2527300" imgH="1917700" progId="Equation.3">
                  <p:embed/>
                  <p:pic>
                    <p:nvPicPr>
                      <p:cNvPr id="0" name="Object 6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925" y="1666875"/>
                        <a:ext cx="4813300" cy="3714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9878" name="AutoShape 17"/>
          <p:cNvSpPr>
            <a:spLocks noChangeArrowheads="1"/>
          </p:cNvSpPr>
          <p:nvPr/>
        </p:nvSpPr>
        <p:spPr bwMode="auto">
          <a:xfrm>
            <a:off x="615950" y="1628775"/>
            <a:ext cx="5710238" cy="4171950"/>
          </a:xfrm>
          <a:prstGeom prst="roundRect">
            <a:avLst>
              <a:gd name="adj" fmla="val 6333"/>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91431" tIns="45715" rIns="91431" bIns="45715">
            <a:spAutoFit/>
          </a:bodyPr>
          <a:lstStyle/>
          <a:p>
            <a:endParaRPr lang="en-US">
              <a:cs typeface="Calibri" charset="0"/>
            </a:endParaRPr>
          </a:p>
          <a:p>
            <a:endParaRPr lang="en-US">
              <a:cs typeface="Calibri" charset="0"/>
            </a:endParaRPr>
          </a:p>
          <a:p>
            <a:endParaRPr lang="en-US">
              <a:cs typeface="Calibri" charset="0"/>
            </a:endParaRPr>
          </a:p>
          <a:p>
            <a:endParaRPr lang="en-US">
              <a:cs typeface="Calibri" charset="0"/>
            </a:endParaRPr>
          </a:p>
          <a:p>
            <a:endParaRPr lang="en-US">
              <a:cs typeface="Calibri" charset="0"/>
            </a:endParaRPr>
          </a:p>
          <a:p>
            <a:endParaRPr lang="en-US">
              <a:cs typeface="Calibri" charset="0"/>
            </a:endParaRPr>
          </a:p>
          <a:p>
            <a:endParaRPr lang="en-US">
              <a:cs typeface="Calibri" charset="0"/>
            </a:endParaRPr>
          </a:p>
          <a:p>
            <a:endParaRPr lang="en-US">
              <a:cs typeface="Calibri" charset="0"/>
            </a:endParaRPr>
          </a:p>
          <a:p>
            <a:endParaRPr lang="en-US">
              <a:cs typeface="Calibri" charset="0"/>
            </a:endParaRPr>
          </a:p>
          <a:p>
            <a:endParaRPr lang="en-US">
              <a:cs typeface="Calibri" charset="0"/>
            </a:endParaRPr>
          </a:p>
          <a:p>
            <a:endParaRPr lang="en-US">
              <a:cs typeface="Calibri" charset="0"/>
            </a:endParaRPr>
          </a:p>
          <a:p>
            <a:endParaRPr lang="en-US">
              <a:cs typeface="Calibri" charset="0"/>
            </a:endParaRPr>
          </a:p>
          <a:p>
            <a:endParaRPr lang="en-US">
              <a:cs typeface="Calibri" charset="0"/>
            </a:endParaRPr>
          </a:p>
          <a:p>
            <a:endParaRPr lang="en-US">
              <a:cs typeface="Calibri"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and Precision</a:t>
            </a:r>
          </a:p>
        </p:txBody>
      </p:sp>
      <p:sp>
        <p:nvSpPr>
          <p:cNvPr id="3" name="Content Placeholder 2"/>
          <p:cNvSpPr>
            <a:spLocks noGrp="1"/>
          </p:cNvSpPr>
          <p:nvPr>
            <p:ph idx="1"/>
          </p:nvPr>
        </p:nvSpPr>
        <p:spPr/>
        <p:txBody>
          <a:bodyPr/>
          <a:lstStyle/>
          <a:p>
            <a:pPr marL="0" indent="0" eaLnBrk="1" hangingPunct="1"/>
            <a:r>
              <a:rPr lang="en-US" i="1" dirty="0">
                <a:latin typeface="Calibri" charset="0"/>
                <a:ea typeface="ＭＳ Ｐゴシック" charset="0"/>
              </a:rPr>
              <a:t>Recall</a:t>
            </a:r>
            <a:r>
              <a:rPr lang="en-US" dirty="0">
                <a:latin typeface="Calibri" charset="0"/>
                <a:ea typeface="ＭＳ Ｐゴシック" charset="0"/>
              </a:rPr>
              <a:t> is the fraction of relevant documents retrieved from the set of total relevant documents collection-wide</a:t>
            </a:r>
          </a:p>
          <a:p>
            <a:pPr marL="0" indent="0" eaLnBrk="1" hangingPunct="1"/>
            <a:r>
              <a:rPr lang="en-US" i="1" dirty="0">
                <a:latin typeface="Calibri" charset="0"/>
                <a:ea typeface="ＭＳ Ｐゴシック" charset="0"/>
              </a:rPr>
              <a:t>Precision</a:t>
            </a:r>
            <a:r>
              <a:rPr lang="en-US" dirty="0">
                <a:latin typeface="Calibri" charset="0"/>
                <a:ea typeface="ＭＳ Ｐゴシック" charset="0"/>
              </a:rPr>
              <a:t> is the fraction of relevant documents retrieved from the total number retrieved (answer set)</a:t>
            </a:r>
          </a:p>
          <a:p>
            <a:endParaRPr lang="en-US" dirty="0"/>
          </a:p>
        </p:txBody>
      </p:sp>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graphicFrame>
        <p:nvGraphicFramePr>
          <p:cNvPr id="6" name="Table 5"/>
          <p:cNvGraphicFramePr>
            <a:graphicFrameLocks noGrp="1"/>
          </p:cNvGraphicFramePr>
          <p:nvPr/>
        </p:nvGraphicFramePr>
        <p:xfrm>
          <a:off x="344489" y="4600833"/>
          <a:ext cx="5112567" cy="1651000"/>
        </p:xfrm>
        <a:graphic>
          <a:graphicData uri="http://schemas.openxmlformats.org/drawingml/2006/table">
            <a:tbl>
              <a:tblPr firstRow="1" bandRow="1">
                <a:tableStyleId>{5C22544A-7EE6-4342-B048-85BDC9FD1C3A}</a:tableStyleId>
              </a:tblPr>
              <a:tblGrid>
                <a:gridCol w="1704189">
                  <a:extLst>
                    <a:ext uri="{9D8B030D-6E8A-4147-A177-3AD203B41FA5}">
                      <a16:colId xmlns:a16="http://schemas.microsoft.com/office/drawing/2014/main" val="20000"/>
                    </a:ext>
                  </a:extLst>
                </a:gridCol>
                <a:gridCol w="1704189">
                  <a:extLst>
                    <a:ext uri="{9D8B030D-6E8A-4147-A177-3AD203B41FA5}">
                      <a16:colId xmlns:a16="http://schemas.microsoft.com/office/drawing/2014/main" val="20001"/>
                    </a:ext>
                  </a:extLst>
                </a:gridCol>
                <a:gridCol w="1704189">
                  <a:extLst>
                    <a:ext uri="{9D8B030D-6E8A-4147-A177-3AD203B41FA5}">
                      <a16:colId xmlns:a16="http://schemas.microsoft.com/office/drawing/2014/main" val="20002"/>
                    </a:ext>
                  </a:extLst>
                </a:gridCol>
              </a:tblGrid>
              <a:tr h="370840">
                <a:tc>
                  <a:txBody>
                    <a:bodyPr/>
                    <a:lstStyle/>
                    <a:p>
                      <a:endParaRPr lang="en-US" dirty="0">
                        <a:latin typeface="Calibri" charset="0"/>
                        <a:ea typeface="Calibri" charset="0"/>
                        <a:cs typeface="Calibri" charset="0"/>
                      </a:endParaRPr>
                    </a:p>
                  </a:txBody>
                  <a:tcPr/>
                </a:tc>
                <a:tc>
                  <a:txBody>
                    <a:bodyPr/>
                    <a:lstStyle/>
                    <a:p>
                      <a:r>
                        <a:rPr lang="en-US" dirty="0">
                          <a:latin typeface="Calibri" charset="0"/>
                          <a:ea typeface="Calibri" charset="0"/>
                          <a:cs typeface="Calibri" charset="0"/>
                        </a:rPr>
                        <a:t>Relevant</a:t>
                      </a:r>
                    </a:p>
                  </a:txBody>
                  <a:tcPr/>
                </a:tc>
                <a:tc>
                  <a:txBody>
                    <a:bodyPr/>
                    <a:lstStyle/>
                    <a:p>
                      <a:r>
                        <a:rPr lang="en-US" dirty="0">
                          <a:latin typeface="Calibri" charset="0"/>
                          <a:ea typeface="Calibri" charset="0"/>
                          <a:cs typeface="Calibri" charset="0"/>
                        </a:rPr>
                        <a:t>Non-relevant</a:t>
                      </a:r>
                    </a:p>
                  </a:txBody>
                  <a:tcPr/>
                </a:tc>
                <a:extLst>
                  <a:ext uri="{0D108BD9-81ED-4DB2-BD59-A6C34878D82A}">
                    <a16:rowId xmlns:a16="http://schemas.microsoft.com/office/drawing/2014/main" val="10000"/>
                  </a:ext>
                </a:extLst>
              </a:tr>
              <a:tr h="370840">
                <a:tc>
                  <a:txBody>
                    <a:bodyPr/>
                    <a:lstStyle/>
                    <a:p>
                      <a:r>
                        <a:rPr lang="en-US" dirty="0">
                          <a:latin typeface="Calibri" charset="0"/>
                          <a:ea typeface="Calibri" charset="0"/>
                          <a:cs typeface="Calibri" charset="0"/>
                        </a:rPr>
                        <a:t>Retrieved</a:t>
                      </a:r>
                    </a:p>
                  </a:txBody>
                  <a:tcPr/>
                </a:tc>
                <a:tc>
                  <a:txBody>
                    <a:bodyPr/>
                    <a:lstStyle/>
                    <a:p>
                      <a:r>
                        <a:rPr lang="en-US" dirty="0">
                          <a:latin typeface="Calibri" charset="0"/>
                          <a:ea typeface="Calibri" charset="0"/>
                          <a:cs typeface="Calibri" charset="0"/>
                        </a:rPr>
                        <a:t>True positives (</a:t>
                      </a:r>
                      <a:r>
                        <a:rPr lang="en-US" dirty="0" err="1">
                          <a:latin typeface="Calibri" charset="0"/>
                          <a:ea typeface="Calibri" charset="0"/>
                          <a:cs typeface="Calibri" charset="0"/>
                        </a:rPr>
                        <a:t>tp</a:t>
                      </a:r>
                      <a:r>
                        <a:rPr lang="en-US" dirty="0">
                          <a:latin typeface="Calibri" charset="0"/>
                          <a:ea typeface="Calibri" charset="0"/>
                          <a:cs typeface="Calibri" charset="0"/>
                        </a:rPr>
                        <a:t>)</a:t>
                      </a:r>
                    </a:p>
                  </a:txBody>
                  <a:tcPr/>
                </a:tc>
                <a:tc>
                  <a:txBody>
                    <a:bodyPr/>
                    <a:lstStyle/>
                    <a:p>
                      <a:r>
                        <a:rPr lang="en-US" dirty="0">
                          <a:latin typeface="Calibri" charset="0"/>
                          <a:ea typeface="Calibri" charset="0"/>
                          <a:cs typeface="Calibri" charset="0"/>
                        </a:rPr>
                        <a:t>False positives (</a:t>
                      </a:r>
                      <a:r>
                        <a:rPr lang="en-US" dirty="0" err="1">
                          <a:latin typeface="Calibri" charset="0"/>
                          <a:ea typeface="Calibri" charset="0"/>
                          <a:cs typeface="Calibri" charset="0"/>
                        </a:rPr>
                        <a:t>fp</a:t>
                      </a:r>
                      <a:r>
                        <a:rPr lang="en-US" dirty="0">
                          <a:latin typeface="Calibri" charset="0"/>
                          <a:ea typeface="Calibri" charset="0"/>
                          <a:cs typeface="Calibri" charset="0"/>
                        </a:rPr>
                        <a:t>)</a:t>
                      </a:r>
                    </a:p>
                  </a:txBody>
                  <a:tcPr/>
                </a:tc>
                <a:extLst>
                  <a:ext uri="{0D108BD9-81ED-4DB2-BD59-A6C34878D82A}">
                    <a16:rowId xmlns:a16="http://schemas.microsoft.com/office/drawing/2014/main" val="10001"/>
                  </a:ext>
                </a:extLst>
              </a:tr>
              <a:tr h="370840">
                <a:tc>
                  <a:txBody>
                    <a:bodyPr/>
                    <a:lstStyle/>
                    <a:p>
                      <a:r>
                        <a:rPr lang="en-US" dirty="0">
                          <a:latin typeface="Calibri" charset="0"/>
                          <a:ea typeface="Calibri" charset="0"/>
                          <a:cs typeface="Calibri" charset="0"/>
                        </a:rPr>
                        <a:t>Not Retrieved</a:t>
                      </a:r>
                    </a:p>
                  </a:txBody>
                  <a:tcPr/>
                </a:tc>
                <a:tc>
                  <a:txBody>
                    <a:bodyPr/>
                    <a:lstStyle/>
                    <a:p>
                      <a:r>
                        <a:rPr lang="en-US" dirty="0">
                          <a:latin typeface="Calibri" charset="0"/>
                          <a:ea typeface="Calibri" charset="0"/>
                          <a:cs typeface="Calibri" charset="0"/>
                        </a:rPr>
                        <a:t>False</a:t>
                      </a:r>
                      <a:r>
                        <a:rPr lang="en-US" baseline="0" dirty="0">
                          <a:latin typeface="Calibri" charset="0"/>
                          <a:ea typeface="Calibri" charset="0"/>
                          <a:cs typeface="Calibri" charset="0"/>
                        </a:rPr>
                        <a:t> negatives (</a:t>
                      </a:r>
                      <a:r>
                        <a:rPr lang="en-US" baseline="0" dirty="0" err="1">
                          <a:latin typeface="Calibri" charset="0"/>
                          <a:ea typeface="Calibri" charset="0"/>
                          <a:cs typeface="Calibri" charset="0"/>
                        </a:rPr>
                        <a:t>fn</a:t>
                      </a:r>
                      <a:r>
                        <a:rPr lang="en-US" baseline="0" dirty="0">
                          <a:latin typeface="Calibri" charset="0"/>
                          <a:ea typeface="Calibri" charset="0"/>
                          <a:cs typeface="Calibri" charset="0"/>
                        </a:rPr>
                        <a:t>)</a:t>
                      </a:r>
                    </a:p>
                  </a:txBody>
                  <a:tcPr/>
                </a:tc>
                <a:tc>
                  <a:txBody>
                    <a:bodyPr/>
                    <a:lstStyle/>
                    <a:p>
                      <a:r>
                        <a:rPr lang="en-US" dirty="0">
                          <a:latin typeface="Calibri" charset="0"/>
                          <a:ea typeface="Calibri" charset="0"/>
                          <a:cs typeface="Calibri" charset="0"/>
                        </a:rPr>
                        <a:t>True negatives (</a:t>
                      </a:r>
                      <a:r>
                        <a:rPr lang="en-US" dirty="0" err="1">
                          <a:latin typeface="Calibri" charset="0"/>
                          <a:ea typeface="Calibri" charset="0"/>
                          <a:cs typeface="Calibri" charset="0"/>
                        </a:rPr>
                        <a:t>tn</a:t>
                      </a:r>
                      <a:r>
                        <a:rPr lang="en-US" dirty="0">
                          <a:latin typeface="Calibri" charset="0"/>
                          <a:ea typeface="Calibri" charset="0"/>
                          <a:cs typeface="Calibri" charset="0"/>
                        </a:rPr>
                        <a:t>)</a:t>
                      </a:r>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5457056" y="4769578"/>
                <a:ext cx="4210704" cy="17441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CH" b="0" i="1" smtClean="0">
                          <a:latin typeface="Cambria Math" charset="0"/>
                        </a:rPr>
                        <m:t>𝑅</m:t>
                      </m:r>
                      <m:r>
                        <a:rPr lang="fr-CH" b="0" i="1" smtClean="0">
                          <a:latin typeface="Cambria Math" charset="0"/>
                        </a:rPr>
                        <m:t>=</m:t>
                      </m:r>
                      <m:f>
                        <m:fPr>
                          <m:ctrlPr>
                            <a:rPr lang="fr-CH" b="0" i="1" smtClean="0">
                              <a:latin typeface="Cambria Math" panose="02040503050406030204" pitchFamily="18" charset="0"/>
                            </a:rPr>
                          </m:ctrlPr>
                        </m:fPr>
                        <m:num>
                          <m:r>
                            <a:rPr lang="fr-CH" b="0" i="1" smtClean="0">
                              <a:latin typeface="Cambria Math" charset="0"/>
                            </a:rPr>
                            <m:t>𝑡𝑝</m:t>
                          </m:r>
                        </m:num>
                        <m:den>
                          <m:r>
                            <a:rPr lang="fr-CH" b="0" i="1" smtClean="0">
                              <a:latin typeface="Cambria Math" charset="0"/>
                            </a:rPr>
                            <m:t>𝑡𝑝</m:t>
                          </m:r>
                          <m:r>
                            <a:rPr lang="fr-CH" b="0" i="1" smtClean="0">
                              <a:latin typeface="Cambria Math" charset="0"/>
                            </a:rPr>
                            <m:t>+</m:t>
                          </m:r>
                          <m:r>
                            <a:rPr lang="fr-CH" b="0" i="1" smtClean="0">
                              <a:latin typeface="Cambria Math" charset="0"/>
                            </a:rPr>
                            <m:t>𝑓𝑛</m:t>
                          </m:r>
                        </m:den>
                      </m:f>
                      <m:r>
                        <a:rPr lang="fr-CH" b="0" i="1" smtClean="0">
                          <a:latin typeface="Cambria Math" charset="0"/>
                        </a:rPr>
                        <m:t>=</m:t>
                      </m:r>
                      <m:r>
                        <a:rPr lang="fr-CH" b="0" i="1" smtClean="0">
                          <a:latin typeface="Cambria Math" charset="0"/>
                        </a:rPr>
                        <m:t>𝑃</m:t>
                      </m:r>
                      <m:d>
                        <m:dPr>
                          <m:ctrlPr>
                            <a:rPr lang="fr-CH" b="0" i="1" smtClean="0">
                              <a:latin typeface="Cambria Math" panose="02040503050406030204" pitchFamily="18" charset="0"/>
                            </a:rPr>
                          </m:ctrlPr>
                        </m:dPr>
                        <m:e>
                          <m:r>
                            <a:rPr lang="fr-CH" b="0" i="1" smtClean="0">
                              <a:latin typeface="Cambria Math" charset="0"/>
                            </a:rPr>
                            <m:t>𝑟𝑒𝑡𝑟𝑖𝑒𝑣𝑒𝑑</m:t>
                          </m:r>
                        </m:e>
                        <m:e>
                          <m:r>
                            <a:rPr lang="fr-CH" b="0" i="1" smtClean="0">
                              <a:latin typeface="Cambria Math" charset="0"/>
                            </a:rPr>
                            <m:t>𝑟𝑒𝑙𝑒𝑣𝑎𝑛𝑡</m:t>
                          </m:r>
                        </m:e>
                      </m:d>
                    </m:oMath>
                  </m:oMathPara>
                </a14:m>
                <a:endParaRPr lang="fr-CH" b="0" dirty="0"/>
              </a:p>
              <a:p>
                <a:endParaRPr lang="fr-CH" b="0" dirty="0"/>
              </a:p>
              <a:p>
                <a:pPr/>
                <a14:m>
                  <m:oMathPara xmlns:m="http://schemas.openxmlformats.org/officeDocument/2006/math">
                    <m:oMathParaPr>
                      <m:jc m:val="centerGroup"/>
                    </m:oMathParaPr>
                    <m:oMath xmlns:m="http://schemas.openxmlformats.org/officeDocument/2006/math">
                      <m:r>
                        <a:rPr lang="fr-CH" b="0" i="1" smtClean="0">
                          <a:latin typeface="Cambria Math" charset="0"/>
                        </a:rPr>
                        <m:t>𝑃</m:t>
                      </m:r>
                      <m:r>
                        <a:rPr lang="fr-CH" i="1">
                          <a:latin typeface="Cambria Math" charset="0"/>
                        </a:rPr>
                        <m:t>=</m:t>
                      </m:r>
                      <m:f>
                        <m:fPr>
                          <m:ctrlPr>
                            <a:rPr lang="fr-CH" i="1">
                              <a:latin typeface="Cambria Math" panose="02040503050406030204" pitchFamily="18" charset="0"/>
                            </a:rPr>
                          </m:ctrlPr>
                        </m:fPr>
                        <m:num>
                          <m:r>
                            <a:rPr lang="fr-CH" i="1">
                              <a:latin typeface="Cambria Math" charset="0"/>
                            </a:rPr>
                            <m:t>𝑡𝑝</m:t>
                          </m:r>
                        </m:num>
                        <m:den>
                          <m:r>
                            <a:rPr lang="fr-CH" i="1">
                              <a:latin typeface="Cambria Math" charset="0"/>
                            </a:rPr>
                            <m:t>𝑡𝑝</m:t>
                          </m:r>
                          <m:r>
                            <a:rPr lang="fr-CH" i="1">
                              <a:latin typeface="Cambria Math" charset="0"/>
                            </a:rPr>
                            <m:t>+</m:t>
                          </m:r>
                          <m:r>
                            <a:rPr lang="fr-CH" i="1">
                              <a:latin typeface="Cambria Math" charset="0"/>
                            </a:rPr>
                            <m:t>𝑓𝑝</m:t>
                          </m:r>
                        </m:den>
                      </m:f>
                      <m:r>
                        <a:rPr lang="fr-CH" i="1">
                          <a:latin typeface="Cambria Math" charset="0"/>
                        </a:rPr>
                        <m:t>=</m:t>
                      </m:r>
                      <m:r>
                        <a:rPr lang="fr-CH" i="1">
                          <a:latin typeface="Cambria Math" charset="0"/>
                        </a:rPr>
                        <m:t>𝑃</m:t>
                      </m:r>
                      <m:r>
                        <a:rPr lang="fr-CH" i="1">
                          <a:latin typeface="Cambria Math" charset="0"/>
                        </a:rPr>
                        <m:t>(</m:t>
                      </m:r>
                      <m:r>
                        <a:rPr lang="fr-CH" b="0" i="1" smtClean="0">
                          <a:latin typeface="Cambria Math" charset="0"/>
                        </a:rPr>
                        <m:t>𝑟𝑒𝑙𝑒𝑣𝑎𝑛𝑡</m:t>
                      </m:r>
                      <m:r>
                        <a:rPr lang="fr-CH" i="1">
                          <a:latin typeface="Cambria Math" charset="0"/>
                        </a:rPr>
                        <m:t>|</m:t>
                      </m:r>
                      <m:r>
                        <a:rPr lang="fr-CH" b="0" i="1" smtClean="0">
                          <a:latin typeface="Cambria Math" charset="0"/>
                        </a:rPr>
                        <m:t>𝑟𝑒𝑡𝑟𝑖𝑒𝑣𝑒𝑑</m:t>
                      </m:r>
                      <m:r>
                        <a:rPr lang="fr-CH" i="1">
                          <a:latin typeface="Cambria Math" charset="0"/>
                        </a:rPr>
                        <m:t>)</m:t>
                      </m:r>
                    </m:oMath>
                  </m:oMathPara>
                </a14:m>
                <a:endParaRPr lang="en-US" dirty="0"/>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457056" y="4769578"/>
                <a:ext cx="4210704" cy="174419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737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Average Precision (MAP)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Given a set of queries Q</a:t>
                </a:r>
              </a:p>
              <a:p>
                <a:r>
                  <a:rPr lang="en-US" sz="2800" dirty="0"/>
                  <a:t>For each </a:t>
                </a:r>
                <a14:m>
                  <m:oMath xmlns:m="http://schemas.openxmlformats.org/officeDocument/2006/math">
                    <m:sSub>
                      <m:sSubPr>
                        <m:ctrlPr>
                          <a:rPr lang="en-US" sz="2800" i="1" dirty="0" smtClean="0">
                            <a:latin typeface="Cambria Math" panose="02040503050406030204" pitchFamily="18" charset="0"/>
                          </a:rPr>
                        </m:ctrlPr>
                      </m:sSubPr>
                      <m:e>
                        <m:r>
                          <a:rPr lang="fr-CH" sz="2800" b="0" i="1" dirty="0" smtClean="0">
                            <a:latin typeface="Cambria Math" charset="0"/>
                          </a:rPr>
                          <m:t>𝑞</m:t>
                        </m:r>
                      </m:e>
                      <m:sub>
                        <m:r>
                          <a:rPr lang="fr-CH" sz="2800" b="0" i="1" dirty="0" smtClean="0">
                            <a:latin typeface="Cambria Math" charset="0"/>
                          </a:rPr>
                          <m:t>𝑗</m:t>
                        </m:r>
                      </m:sub>
                    </m:sSub>
                    <m:r>
                      <a:rPr lang="en-US" sz="2800" i="1" dirty="0" smtClean="0">
                        <a:latin typeface="Cambria Math" charset="0"/>
                      </a:rPr>
                      <m:t> </m:t>
                    </m:r>
                    <m:r>
                      <a:rPr lang="en-US" sz="2800" i="1" dirty="0" smtClean="0">
                        <a:latin typeface="Cambria Math" charset="0"/>
                        <a:ea typeface="Cambria Math" charset="0"/>
                        <a:cs typeface="Cambria Math" charset="0"/>
                      </a:rPr>
                      <m:t>𝜖</m:t>
                    </m:r>
                    <m:r>
                      <a:rPr lang="en-US" sz="2800" i="1" dirty="0" smtClean="0">
                        <a:latin typeface="Cambria Math" charset="0"/>
                      </a:rPr>
                      <m:t> </m:t>
                    </m:r>
                    <m:r>
                      <a:rPr lang="en-US" sz="2800" i="1" dirty="0" smtClean="0">
                        <a:latin typeface="Cambria Math" charset="0"/>
                      </a:rPr>
                      <m:t>𝑄</m:t>
                    </m:r>
                    <m:r>
                      <a:rPr lang="en-US" sz="2800" i="1" dirty="0" smtClean="0">
                        <a:latin typeface="Cambria Math" charset="0"/>
                      </a:rPr>
                      <m:t> </m:t>
                    </m:r>
                  </m:oMath>
                </a14:m>
                <a:r>
                  <a:rPr lang="en-US" sz="2800" dirty="0"/>
                  <a:t>the set of relevant documents </a:t>
                </a:r>
                <a14:m>
                  <m:oMath xmlns:m="http://schemas.openxmlformats.org/officeDocument/2006/math">
                    <m:d>
                      <m:dPr>
                        <m:begChr m:val="{"/>
                        <m:endChr m:val="}"/>
                        <m:ctrlPr>
                          <a:rPr lang="fr-CH" sz="2800" b="0" i="1" smtClean="0">
                            <a:latin typeface="Cambria Math" panose="02040503050406030204" pitchFamily="18" charset="0"/>
                          </a:rPr>
                        </m:ctrlPr>
                      </m:dPr>
                      <m:e>
                        <m:sSub>
                          <m:sSubPr>
                            <m:ctrlPr>
                              <a:rPr lang="fr-CH" sz="2800" b="0" i="1" smtClean="0">
                                <a:latin typeface="Cambria Math" panose="02040503050406030204" pitchFamily="18" charset="0"/>
                              </a:rPr>
                            </m:ctrlPr>
                          </m:sSubPr>
                          <m:e>
                            <m:r>
                              <a:rPr lang="fr-CH" sz="2800" b="0" i="1" smtClean="0">
                                <a:latin typeface="Cambria Math" charset="0"/>
                              </a:rPr>
                              <m:t>𝑑</m:t>
                            </m:r>
                          </m:e>
                          <m:sub>
                            <m:r>
                              <a:rPr lang="fr-CH" sz="2800" b="0" i="1" smtClean="0">
                                <a:latin typeface="Cambria Math" charset="0"/>
                              </a:rPr>
                              <m:t>1</m:t>
                            </m:r>
                          </m:sub>
                        </m:sSub>
                        <m:r>
                          <a:rPr lang="fr-CH" sz="2800" b="0" i="1" smtClean="0">
                            <a:latin typeface="Cambria Math" charset="0"/>
                          </a:rPr>
                          <m:t>, …</m:t>
                        </m:r>
                        <m:sSub>
                          <m:sSubPr>
                            <m:ctrlPr>
                              <a:rPr lang="fr-CH" sz="2800" b="0" i="1" smtClean="0">
                                <a:latin typeface="Cambria Math" panose="02040503050406030204" pitchFamily="18" charset="0"/>
                              </a:rPr>
                            </m:ctrlPr>
                          </m:sSubPr>
                          <m:e>
                            <m:r>
                              <a:rPr lang="fr-CH" sz="2800" b="0" i="1" smtClean="0">
                                <a:latin typeface="Cambria Math" charset="0"/>
                              </a:rPr>
                              <m:t>𝑑</m:t>
                            </m:r>
                          </m:e>
                          <m:sub>
                            <m:sSub>
                              <m:sSubPr>
                                <m:ctrlPr>
                                  <a:rPr lang="fr-CH" sz="2800" b="0" i="1" smtClean="0">
                                    <a:latin typeface="Cambria Math" panose="02040503050406030204" pitchFamily="18" charset="0"/>
                                  </a:rPr>
                                </m:ctrlPr>
                              </m:sSubPr>
                              <m:e>
                                <m:r>
                                  <a:rPr lang="fr-CH" sz="2800" b="0" i="1" smtClean="0">
                                    <a:latin typeface="Cambria Math" charset="0"/>
                                  </a:rPr>
                                  <m:t>𝑚</m:t>
                                </m:r>
                              </m:e>
                              <m:sub>
                                <m:r>
                                  <a:rPr lang="fr-CH" sz="2800" b="0" i="1" smtClean="0">
                                    <a:latin typeface="Cambria Math" charset="0"/>
                                  </a:rPr>
                                  <m:t>𝑗</m:t>
                                </m:r>
                              </m:sub>
                            </m:sSub>
                          </m:sub>
                        </m:sSub>
                      </m:e>
                    </m:d>
                  </m:oMath>
                </a14:m>
                <a:endParaRPr lang="fr-CH" sz="2800" b="0" dirty="0"/>
              </a:p>
              <a:p>
                <a14:m>
                  <m:oMath xmlns:m="http://schemas.openxmlformats.org/officeDocument/2006/math">
                    <m:sSub>
                      <m:sSubPr>
                        <m:ctrlPr>
                          <a:rPr lang="en-US" sz="2800" i="1" smtClean="0">
                            <a:latin typeface="Cambria Math" panose="02040503050406030204" pitchFamily="18" charset="0"/>
                          </a:rPr>
                        </m:ctrlPr>
                      </m:sSubPr>
                      <m:e>
                        <m:r>
                          <a:rPr lang="fr-CH" sz="2800" b="0" i="1" smtClean="0">
                            <a:latin typeface="Cambria Math" panose="02040503050406030204" pitchFamily="18" charset="0"/>
                          </a:rPr>
                          <m:t>𝐷</m:t>
                        </m:r>
                      </m:e>
                      <m:sub>
                        <m:r>
                          <a:rPr lang="fr-CH" sz="2800" b="0" i="1" smtClean="0">
                            <a:latin typeface="Cambria Math" charset="0"/>
                          </a:rPr>
                          <m:t>𝑗𝑘</m:t>
                        </m:r>
                        <m:r>
                          <a:rPr lang="fr-CH" sz="2800" b="0" i="1" smtClean="0">
                            <a:latin typeface="Cambria Math" charset="0"/>
                          </a:rPr>
                          <m:t> </m:t>
                        </m:r>
                      </m:sub>
                    </m:sSub>
                  </m:oMath>
                </a14:m>
                <a:r>
                  <a:rPr lang="en-US" sz="2800" dirty="0"/>
                  <a:t>the top k relevant documents for query </a:t>
                </a:r>
                <a14:m>
                  <m:oMath xmlns:m="http://schemas.openxmlformats.org/officeDocument/2006/math">
                    <m:sSub>
                      <m:sSubPr>
                        <m:ctrlPr>
                          <a:rPr lang="en-US" sz="2800" i="1" dirty="0">
                            <a:latin typeface="Cambria Math" panose="02040503050406030204" pitchFamily="18" charset="0"/>
                          </a:rPr>
                        </m:ctrlPr>
                      </m:sSubPr>
                      <m:e>
                        <m:r>
                          <a:rPr lang="fr-CH" sz="2800" i="1" dirty="0">
                            <a:latin typeface="Cambria Math" charset="0"/>
                          </a:rPr>
                          <m:t>𝑞</m:t>
                        </m:r>
                      </m:e>
                      <m:sub>
                        <m:r>
                          <a:rPr lang="fr-CH" sz="2800" i="1" dirty="0">
                            <a:latin typeface="Cambria Math" charset="0"/>
                          </a:rPr>
                          <m:t>𝑗</m:t>
                        </m:r>
                      </m:sub>
                    </m:sSub>
                  </m:oMath>
                </a14:m>
                <a:endParaRPr lang="en-US" sz="2800" dirty="0"/>
              </a:p>
              <a:p>
                <a14:m>
                  <m:oMath xmlns:m="http://schemas.openxmlformats.org/officeDocument/2006/math">
                    <m:sSub>
                      <m:sSubPr>
                        <m:ctrlPr>
                          <a:rPr lang="fr-CH" sz="2800" b="0" i="1" smtClean="0">
                            <a:latin typeface="Cambria Math" panose="02040503050406030204" pitchFamily="18" charset="0"/>
                          </a:rPr>
                        </m:ctrlPr>
                      </m:sSubPr>
                      <m:e>
                        <m:r>
                          <a:rPr lang="fr-CH" sz="2800" b="0" i="1" smtClean="0">
                            <a:latin typeface="Cambria Math" panose="02040503050406030204" pitchFamily="18" charset="0"/>
                          </a:rPr>
                          <m:t>𝑃</m:t>
                        </m:r>
                      </m:e>
                      <m:sub>
                        <m:r>
                          <a:rPr lang="fr-CH" sz="2800" b="0" i="1" smtClean="0">
                            <a:latin typeface="Cambria Math" panose="02040503050406030204" pitchFamily="18" charset="0"/>
                          </a:rPr>
                          <m:t>𝑖𝑛𝑡</m:t>
                        </m:r>
                      </m:sub>
                    </m:sSub>
                    <m:d>
                      <m:dPr>
                        <m:ctrlPr>
                          <a:rPr lang="fr-CH"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fr-CH" sz="2800" i="1">
                                <a:latin typeface="Cambria Math" panose="02040503050406030204" pitchFamily="18" charset="0"/>
                              </a:rPr>
                              <m:t>𝐷</m:t>
                            </m:r>
                          </m:e>
                          <m:sub>
                            <m:r>
                              <a:rPr lang="fr-CH" sz="2800" i="1">
                                <a:latin typeface="Cambria Math" charset="0"/>
                              </a:rPr>
                              <m:t>𝑗𝑘</m:t>
                            </m:r>
                            <m:r>
                              <a:rPr lang="fr-CH" sz="2800" i="1">
                                <a:latin typeface="Cambria Math" charset="0"/>
                              </a:rPr>
                              <m:t> </m:t>
                            </m:r>
                          </m:sub>
                        </m:sSub>
                      </m:e>
                    </m:d>
                  </m:oMath>
                </a14:m>
                <a:r>
                  <a:rPr lang="en-US" sz="2800" dirty="0"/>
                  <a:t> interpolated precision of result </a:t>
                </a:r>
                <a14:m>
                  <m:oMath xmlns:m="http://schemas.openxmlformats.org/officeDocument/2006/math">
                    <m:sSub>
                      <m:sSubPr>
                        <m:ctrlPr>
                          <a:rPr lang="en-US" sz="2800" i="1">
                            <a:latin typeface="Cambria Math" panose="02040503050406030204" pitchFamily="18" charset="0"/>
                          </a:rPr>
                        </m:ctrlPr>
                      </m:sSubPr>
                      <m:e>
                        <m:r>
                          <a:rPr lang="fr-CH" sz="2800" b="0" i="1" smtClean="0">
                            <a:latin typeface="Cambria Math" panose="02040503050406030204" pitchFamily="18" charset="0"/>
                          </a:rPr>
                          <m:t>𝐷</m:t>
                        </m:r>
                      </m:e>
                      <m:sub>
                        <m:r>
                          <a:rPr lang="fr-CH" sz="2800" i="1">
                            <a:latin typeface="Cambria Math" charset="0"/>
                          </a:rPr>
                          <m:t>𝑗𝑘</m:t>
                        </m:r>
                        <m:r>
                          <a:rPr lang="fr-CH" sz="2800" i="1">
                            <a:latin typeface="Cambria Math" charset="0"/>
                          </a:rPr>
                          <m:t> </m:t>
                        </m:r>
                      </m:sub>
                    </m:sSub>
                  </m:oMath>
                </a14:m>
                <a:br>
                  <a:rPr lang="fr-CH" sz="2800" dirty="0"/>
                </a:br>
                <a:endParaRPr lang="en-US" sz="2800" dirty="0"/>
              </a:p>
              <a:p>
                <a:pPr/>
                <a14:m>
                  <m:oMathPara xmlns:m="http://schemas.openxmlformats.org/officeDocument/2006/math">
                    <m:oMathParaPr>
                      <m:jc m:val="centerGroup"/>
                    </m:oMathParaPr>
                    <m:oMath xmlns:m="http://schemas.openxmlformats.org/officeDocument/2006/math">
                      <m:r>
                        <a:rPr lang="fr-CH" sz="2800" b="0" i="1" smtClean="0">
                          <a:latin typeface="Cambria Math" charset="0"/>
                        </a:rPr>
                        <m:t>𝑀𝐴𝑃</m:t>
                      </m:r>
                      <m:d>
                        <m:dPr>
                          <m:ctrlPr>
                            <a:rPr lang="fr-CH" sz="2800" b="0" i="1" smtClean="0">
                              <a:latin typeface="Cambria Math" panose="02040503050406030204" pitchFamily="18" charset="0"/>
                            </a:rPr>
                          </m:ctrlPr>
                        </m:dPr>
                        <m:e>
                          <m:r>
                            <a:rPr lang="fr-CH" sz="2800" b="0" i="1" smtClean="0">
                              <a:latin typeface="Cambria Math" charset="0"/>
                            </a:rPr>
                            <m:t>𝑄</m:t>
                          </m:r>
                        </m:e>
                      </m:d>
                      <m:r>
                        <a:rPr lang="fr-CH" sz="2800" b="0" i="1" smtClean="0">
                          <a:latin typeface="Cambria Math" charset="0"/>
                        </a:rPr>
                        <m:t>=</m:t>
                      </m:r>
                      <m:f>
                        <m:fPr>
                          <m:ctrlPr>
                            <a:rPr lang="fr-CH" sz="2800" b="0" i="1" smtClean="0">
                              <a:latin typeface="Cambria Math" panose="02040503050406030204" pitchFamily="18" charset="0"/>
                            </a:rPr>
                          </m:ctrlPr>
                        </m:fPr>
                        <m:num>
                          <m:r>
                            <a:rPr lang="fr-CH" sz="2800" b="0" i="1" smtClean="0">
                              <a:latin typeface="Cambria Math" charset="0"/>
                            </a:rPr>
                            <m:t>1</m:t>
                          </m:r>
                        </m:num>
                        <m:den>
                          <m:d>
                            <m:dPr>
                              <m:begChr m:val="|"/>
                              <m:endChr m:val="|"/>
                              <m:ctrlPr>
                                <a:rPr lang="fr-CH" sz="2800" b="0" i="1" smtClean="0">
                                  <a:latin typeface="Cambria Math" panose="02040503050406030204" pitchFamily="18" charset="0"/>
                                </a:rPr>
                              </m:ctrlPr>
                            </m:dPr>
                            <m:e>
                              <m:r>
                                <a:rPr lang="fr-CH" sz="2800" b="0" i="1" smtClean="0">
                                  <a:latin typeface="Cambria Math" charset="0"/>
                                </a:rPr>
                                <m:t>𝑄</m:t>
                              </m:r>
                            </m:e>
                          </m:d>
                        </m:den>
                      </m:f>
                      <m:nary>
                        <m:naryPr>
                          <m:chr m:val="∑"/>
                          <m:ctrlPr>
                            <a:rPr lang="fr-CH" sz="2800" b="0" i="1" smtClean="0">
                              <a:latin typeface="Cambria Math" panose="02040503050406030204" pitchFamily="18" charset="0"/>
                            </a:rPr>
                          </m:ctrlPr>
                        </m:naryPr>
                        <m:sub>
                          <m:r>
                            <m:rPr>
                              <m:brk m:alnAt="23"/>
                            </m:rPr>
                            <a:rPr lang="fr-CH" sz="2800" b="0" i="1" smtClean="0">
                              <a:latin typeface="Cambria Math" charset="0"/>
                            </a:rPr>
                            <m:t>𝑗</m:t>
                          </m:r>
                          <m:r>
                            <a:rPr lang="fr-CH" sz="2800" b="0" i="1" smtClean="0">
                              <a:latin typeface="Cambria Math" charset="0"/>
                            </a:rPr>
                            <m:t>=1</m:t>
                          </m:r>
                        </m:sub>
                        <m:sup>
                          <m:d>
                            <m:dPr>
                              <m:begChr m:val="|"/>
                              <m:endChr m:val="|"/>
                              <m:ctrlPr>
                                <a:rPr lang="fr-CH" sz="2800" i="1">
                                  <a:latin typeface="Cambria Math" panose="02040503050406030204" pitchFamily="18" charset="0"/>
                                </a:rPr>
                              </m:ctrlPr>
                            </m:dPr>
                            <m:e>
                              <m:r>
                                <a:rPr lang="fr-CH" sz="2800" i="1">
                                  <a:latin typeface="Cambria Math" charset="0"/>
                                </a:rPr>
                                <m:t>𝑄</m:t>
                              </m:r>
                            </m:e>
                          </m:d>
                        </m:sup>
                        <m:e>
                          <m:f>
                            <m:fPr>
                              <m:ctrlPr>
                                <a:rPr lang="fr-CH" sz="2800" b="0" i="1" smtClean="0">
                                  <a:latin typeface="Cambria Math" panose="02040503050406030204" pitchFamily="18" charset="0"/>
                                </a:rPr>
                              </m:ctrlPr>
                            </m:fPr>
                            <m:num>
                              <m:r>
                                <a:rPr lang="fr-CH" sz="2800" b="0" i="1" smtClean="0">
                                  <a:latin typeface="Cambria Math" charset="0"/>
                                </a:rPr>
                                <m:t>1</m:t>
                              </m:r>
                            </m:num>
                            <m:den>
                              <m:sSub>
                                <m:sSubPr>
                                  <m:ctrlPr>
                                    <a:rPr lang="fr-CH" sz="2800" b="0" i="1" smtClean="0">
                                      <a:latin typeface="Cambria Math" panose="02040503050406030204" pitchFamily="18" charset="0"/>
                                    </a:rPr>
                                  </m:ctrlPr>
                                </m:sSubPr>
                                <m:e>
                                  <m:r>
                                    <a:rPr lang="fr-CH" sz="2800" b="0" i="1" smtClean="0">
                                      <a:latin typeface="Cambria Math" charset="0"/>
                                    </a:rPr>
                                    <m:t>𝑚</m:t>
                                  </m:r>
                                </m:e>
                                <m:sub>
                                  <m:r>
                                    <a:rPr lang="fr-CH" sz="2800" b="0" i="1" smtClean="0">
                                      <a:latin typeface="Cambria Math" charset="0"/>
                                    </a:rPr>
                                    <m:t>𝑗</m:t>
                                  </m:r>
                                </m:sub>
                              </m:sSub>
                            </m:den>
                          </m:f>
                        </m:e>
                      </m:nary>
                      <m:nary>
                        <m:naryPr>
                          <m:chr m:val="∑"/>
                          <m:ctrlPr>
                            <a:rPr lang="fr-CH" sz="2800" b="0" i="1" smtClean="0">
                              <a:latin typeface="Cambria Math" panose="02040503050406030204" pitchFamily="18" charset="0"/>
                            </a:rPr>
                          </m:ctrlPr>
                        </m:naryPr>
                        <m:sub>
                          <m:r>
                            <m:rPr>
                              <m:brk m:alnAt="23"/>
                            </m:rPr>
                            <a:rPr lang="fr-CH" sz="2800" b="0" i="1" smtClean="0">
                              <a:latin typeface="Cambria Math" charset="0"/>
                            </a:rPr>
                            <m:t>𝑘</m:t>
                          </m:r>
                          <m:r>
                            <a:rPr lang="fr-CH" sz="2800" b="0" i="1" smtClean="0">
                              <a:latin typeface="Cambria Math" charset="0"/>
                            </a:rPr>
                            <m:t>=1</m:t>
                          </m:r>
                        </m:sub>
                        <m:sup>
                          <m:sSub>
                            <m:sSubPr>
                              <m:ctrlPr>
                                <a:rPr lang="fr-CH" sz="2800" b="0" i="1" smtClean="0">
                                  <a:latin typeface="Cambria Math" panose="02040503050406030204" pitchFamily="18" charset="0"/>
                                </a:rPr>
                              </m:ctrlPr>
                            </m:sSubPr>
                            <m:e>
                              <m:r>
                                <a:rPr lang="fr-CH" sz="2800" b="0" i="1" smtClean="0">
                                  <a:latin typeface="Cambria Math" charset="0"/>
                                </a:rPr>
                                <m:t>𝑚</m:t>
                              </m:r>
                            </m:e>
                            <m:sub>
                              <m:r>
                                <a:rPr lang="fr-CH" sz="2800" b="0" i="1" smtClean="0">
                                  <a:latin typeface="Cambria Math" charset="0"/>
                                </a:rPr>
                                <m:t>𝑗</m:t>
                              </m:r>
                            </m:sub>
                          </m:sSub>
                        </m:sup>
                        <m:e>
                          <m:sSub>
                            <m:sSubPr>
                              <m:ctrlPr>
                                <a:rPr lang="fr-CH" sz="2800" i="1">
                                  <a:latin typeface="Cambria Math" panose="02040503050406030204" pitchFamily="18" charset="0"/>
                                </a:rPr>
                              </m:ctrlPr>
                            </m:sSubPr>
                            <m:e>
                              <m:r>
                                <a:rPr lang="fr-CH" sz="2800" i="1">
                                  <a:latin typeface="Cambria Math" panose="02040503050406030204" pitchFamily="18" charset="0"/>
                                </a:rPr>
                                <m:t>𝑃</m:t>
                              </m:r>
                            </m:e>
                            <m:sub>
                              <m:r>
                                <a:rPr lang="fr-CH" sz="2800" i="1">
                                  <a:latin typeface="Cambria Math" panose="02040503050406030204" pitchFamily="18" charset="0"/>
                                </a:rPr>
                                <m:t>𝑖𝑛𝑡</m:t>
                              </m:r>
                            </m:sub>
                          </m:sSub>
                          <m:d>
                            <m:dPr>
                              <m:ctrlPr>
                                <a:rPr lang="fr-CH" sz="2800" i="1">
                                  <a:latin typeface="Cambria Math" panose="02040503050406030204" pitchFamily="18" charset="0"/>
                                </a:rPr>
                              </m:ctrlPr>
                            </m:dPr>
                            <m:e>
                              <m:sSub>
                                <m:sSubPr>
                                  <m:ctrlPr>
                                    <a:rPr lang="en-US" sz="2800" i="1">
                                      <a:latin typeface="Cambria Math" panose="02040503050406030204" pitchFamily="18" charset="0"/>
                                    </a:rPr>
                                  </m:ctrlPr>
                                </m:sSubPr>
                                <m:e>
                                  <m:r>
                                    <a:rPr lang="fr-CH" sz="2800" b="0" i="1" smtClean="0">
                                      <a:latin typeface="Cambria Math" panose="02040503050406030204" pitchFamily="18" charset="0"/>
                                    </a:rPr>
                                    <m:t>𝐷</m:t>
                                  </m:r>
                                </m:e>
                                <m:sub>
                                  <m:r>
                                    <a:rPr lang="fr-CH" sz="2800" i="1">
                                      <a:latin typeface="Cambria Math" charset="0"/>
                                    </a:rPr>
                                    <m:t>𝑗𝑘</m:t>
                                  </m:r>
                                </m:sub>
                              </m:sSub>
                            </m:e>
                          </m:d>
                        </m:e>
                      </m:nary>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68" t="-1259" b="-2241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4313517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20433</TotalTime>
  <Words>954</Words>
  <Application>Microsoft Macintosh PowerPoint</Application>
  <PresentationFormat>A4 Paper (210x297 mm)</PresentationFormat>
  <Paragraphs>95</Paragraphs>
  <Slides>5</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4" baseType="lpstr">
      <vt:lpstr>Calibri</vt:lpstr>
      <vt:lpstr>Cambria Math</vt:lpstr>
      <vt:lpstr>Comic Sans MS</vt:lpstr>
      <vt:lpstr>Symbol</vt:lpstr>
      <vt:lpstr>Tempus Sans ITC</vt:lpstr>
      <vt:lpstr>Times New Roman</vt:lpstr>
      <vt:lpstr>Verdana</vt:lpstr>
      <vt:lpstr>1_part1 XML</vt:lpstr>
      <vt:lpstr>Equation</vt:lpstr>
      <vt:lpstr>Term Frequency</vt:lpstr>
      <vt:lpstr>Inverse Document Frequency</vt:lpstr>
      <vt:lpstr>Similarity Computation in Vector Space Retrieval</vt:lpstr>
      <vt:lpstr>Recall and Precision</vt:lpstr>
      <vt:lpstr>Mean Average Precision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Microsoft Office User</cp:lastModifiedBy>
  <cp:revision>622</cp:revision>
  <cp:lastPrinted>2022-09-28T10:52:03Z</cp:lastPrinted>
  <dcterms:created xsi:type="dcterms:W3CDTF">1601-01-01T00:00:00Z</dcterms:created>
  <dcterms:modified xsi:type="dcterms:W3CDTF">2022-10-06T09:18:48Z</dcterms:modified>
</cp:coreProperties>
</file>