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707" r:id="rId2"/>
    <p:sldId id="705" r:id="rId3"/>
    <p:sldId id="708" r:id="rId4"/>
    <p:sldId id="709" r:id="rId5"/>
    <p:sldId id="742" r:id="rId6"/>
    <p:sldId id="743" r:id="rId7"/>
    <p:sldId id="744" r:id="rId8"/>
    <p:sldId id="745" r:id="rId9"/>
    <p:sldId id="746" r:id="rId10"/>
  </p:sldIdLst>
  <p:sldSz cx="9144000" cy="6858000" type="screen4x3"/>
  <p:notesSz cx="7099300" cy="10234613"/>
  <p:custDataLst>
    <p:tags r:id="rId13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DA0"/>
    <a:srgbClr val="7F7F7F"/>
    <a:srgbClr val="4C4C4C"/>
    <a:srgbClr val="66CCFF"/>
    <a:srgbClr val="FFFF66"/>
    <a:srgbClr val="FFCC66"/>
    <a:srgbClr val="FF8000"/>
    <a:srgbClr val="FF0000"/>
    <a:srgbClr val="00FF00"/>
    <a:srgbClr val="008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8" autoAdjust="0"/>
    <p:restoredTop sz="76871" autoAdjust="0"/>
  </p:normalViewPr>
  <p:slideViewPr>
    <p:cSldViewPr>
      <p:cViewPr varScale="1">
        <p:scale>
          <a:sx n="97" d="100"/>
          <a:sy n="97" d="100"/>
        </p:scale>
        <p:origin x="292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5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221"/>
    </p:cViewPr>
  </p:sorterViewPr>
  <p:notesViewPr>
    <p:cSldViewPr>
      <p:cViewPr varScale="1">
        <p:scale>
          <a:sx n="123" d="100"/>
          <a:sy n="123" d="100"/>
        </p:scale>
        <p:origin x="470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t" anchorCtr="0" compatLnSpc="1">
            <a:prstTxWarp prst="textNoShape">
              <a:avLst/>
            </a:prstTxWarp>
          </a:bodyPr>
          <a:lstStyle>
            <a:lvl1pPr algn="l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t" anchorCtr="0" compatLnSpc="1">
            <a:prstTxWarp prst="textNoShape">
              <a:avLst/>
            </a:prstTxWarp>
          </a:bodyPr>
          <a:lstStyle>
            <a:lvl1pPr algn="r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b" anchorCtr="0" compatLnSpc="1">
            <a:prstTxWarp prst="textNoShape">
              <a:avLst/>
            </a:prstTxWarp>
          </a:bodyPr>
          <a:lstStyle>
            <a:lvl1pPr algn="l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b" anchorCtr="0" compatLnSpc="1">
            <a:prstTxWarp prst="textNoShape">
              <a:avLst/>
            </a:prstTxWarp>
          </a:bodyPr>
          <a:lstStyle>
            <a:lvl1pPr algn="r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2D8CA0BC-0227-4EC0-BFD0-03DE60C18A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4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>
            <a:lvl1pPr algn="l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>
            <a:lvl1pPr algn="r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9687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8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576" y="4862142"/>
            <a:ext cx="5676153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8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785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b" anchorCtr="0" compatLnSpc="1">
            <a:prstTxWarp prst="textNoShape">
              <a:avLst/>
            </a:prstTxWarp>
          </a:bodyPr>
          <a:lstStyle>
            <a:lvl1pPr algn="l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0785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b" anchorCtr="0" compatLnSpc="1">
            <a:prstTxWarp prst="textNoShape">
              <a:avLst/>
            </a:prstTxWarp>
          </a:bodyPr>
          <a:lstStyle>
            <a:lvl1pPr algn="r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E6C47E0B-2958-48CC-BA4E-C350203CF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76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Answer B</a:t>
            </a:r>
          </a:p>
          <a:p>
            <a:endParaRPr lang="en-CH" dirty="0"/>
          </a:p>
          <a:p>
            <a:r>
              <a:rPr lang="en-CH" dirty="0"/>
              <a:t>With Pearson correlation, similarity is computed using vectors that are centered around the mean and the normalized. Therefore, after normalization all three vectors are the same, namely 1/sqrt(2) * (-1,1).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85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Answer D</a:t>
            </a:r>
          </a:p>
          <a:p>
            <a:endParaRPr lang="en-CH" dirty="0"/>
          </a:p>
          <a:p>
            <a:r>
              <a:rPr lang="en-CH" dirty="0"/>
              <a:t>If a user has no ratings, also item-based collaborative filtering cannot make a prediction on the user’s rating of an unknown item.</a:t>
            </a:r>
          </a:p>
          <a:p>
            <a:r>
              <a:rPr lang="en-CH" dirty="0"/>
              <a:t>If the item in question has not ratings, not similar items can be determined and no predication can be made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27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Answer D</a:t>
            </a:r>
          </a:p>
          <a:p>
            <a:endParaRPr lang="en-CH" dirty="0"/>
          </a:p>
          <a:p>
            <a:r>
              <a:rPr lang="en-CH" dirty="0"/>
              <a:t>User-base and item-based collaborative filtering cannot make predictions without previous ratings of the users.</a:t>
            </a:r>
          </a:p>
          <a:p>
            <a:r>
              <a:rPr lang="en-CH" dirty="0"/>
              <a:t>Since </a:t>
            </a:r>
            <a:r>
              <a:rPr lang="en-GB" dirty="0"/>
              <a:t>the</a:t>
            </a:r>
            <a:r>
              <a:rPr lang="en-CH" dirty="0"/>
              <a:t> user has not rated any item, also content-based filtering is not applicable.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26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Answer C</a:t>
            </a:r>
          </a:p>
          <a:p>
            <a:endParaRPr lang="en-CH" dirty="0"/>
          </a:p>
          <a:p>
            <a:r>
              <a:rPr lang="en-CH" dirty="0"/>
              <a:t>Based on the content, similat items can be found, even if the item has not yet received a rating.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46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Answer B</a:t>
            </a:r>
          </a:p>
          <a:p>
            <a:endParaRPr lang="en-CH" dirty="0"/>
          </a:p>
          <a:p>
            <a:r>
              <a:rPr lang="en-CH" dirty="0"/>
              <a:t>In gradient descent only data on existing ratings (user-item pairs) are exploited.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18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Answer C</a:t>
            </a:r>
          </a:p>
          <a:p>
            <a:endParaRPr lang="en-CH" dirty="0"/>
          </a:p>
          <a:p>
            <a:r>
              <a:rPr lang="en-CH" dirty="0"/>
              <a:t>For estimating a new rating the latent representations of the corresponding user and item are used to compute an estimation. In principle, one could also consider Answer D as correct, but this would imply that all ratings are precomputed, wh</a:t>
            </a:r>
            <a:r>
              <a:rPr lang="en-GB" dirty="0" err="1"/>
              <a:t>ic</a:t>
            </a:r>
            <a:r>
              <a:rPr lang="en-CH" dirty="0"/>
              <a:t>h would be a waste of resources, if only few ratings need to be known.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60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Answer A</a:t>
            </a:r>
          </a:p>
          <a:p>
            <a:endParaRPr lang="en-CH" dirty="0"/>
          </a:p>
          <a:p>
            <a:r>
              <a:rPr lang="en-CH" dirty="0"/>
              <a:t>Only the matrix W is sparse. The two other matrices are the same, and contain rating estimations for all items. Therefore, they are not sparse.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3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Answer A</a:t>
            </a:r>
          </a:p>
          <a:p>
            <a:endParaRPr lang="en-CH" dirty="0"/>
          </a:p>
          <a:p>
            <a:r>
              <a:rPr lang="en-CH" dirty="0"/>
              <a:t>For finding the top k ratings, for each non-rated item of the user (about |I|), the rating vector of the user has to be multiplied w</a:t>
            </a:r>
            <a:r>
              <a:rPr lang="en-GB" dirty="0"/>
              <a:t>it</a:t>
            </a:r>
            <a:r>
              <a:rPr lang="en-CH" dirty="0"/>
              <a:t>h the corresponding item vector in W. The user rating vector has about |I| * 0.01 non-zero entries, as well as the item vector. Computing the scalar product of a dense vector takes |I| multiplictaions. Therefore, in total  |I|^2 * 0.00001 multiplications will be performed.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58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Answer C</a:t>
            </a:r>
          </a:p>
          <a:p>
            <a:endParaRPr lang="en-GB" dirty="0"/>
          </a:p>
          <a:p>
            <a:r>
              <a:rPr lang="en-GB" dirty="0"/>
              <a:t>Since DCG considers only the top-k items, in this case the first item, the measure is independent of the ordering of the non top-k items. RMSE will give a better score to rec 1, since the higher rated item 3 is ranked higher in </a:t>
            </a:r>
            <a:r>
              <a:rPr lang="en-GB"/>
              <a:t>the result.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81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2388" y="304800"/>
            <a:ext cx="2082800" cy="6065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097588" cy="6065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1341438"/>
            <a:ext cx="8305800" cy="5029200"/>
          </a:xfrm>
        </p:spPr>
        <p:txBody>
          <a:bodyPr/>
          <a:lstStyle/>
          <a:p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08488" y="1341438"/>
            <a:ext cx="40767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08488" y="3932238"/>
            <a:ext cx="40767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4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488" y="1341438"/>
            <a:ext cx="4076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30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341438"/>
            <a:ext cx="8305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tx1"/>
                </a:solidFill>
                <a:latin typeface="Verdana" charset="0"/>
              </a:defRPr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  <p:sp>
        <p:nvSpPr>
          <p:cNvPr id="5127" name="Rectangle 7"/>
          <p:cNvSpPr>
            <a:spLocks noChangeArrowheads="1"/>
          </p:cNvSpPr>
          <p:nvPr userDrawn="1"/>
        </p:nvSpPr>
        <p:spPr bwMode="auto">
          <a:xfrm>
            <a:off x="6554788" y="6453188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r"/>
            <a:r>
              <a:rPr lang="en-US" sz="900" dirty="0">
                <a:solidFill>
                  <a:schemeClr val="tx1"/>
                </a:solidFill>
                <a:latin typeface="Verdana" charset="0"/>
              </a:rPr>
              <a:t>Recommender Systems - </a:t>
            </a:r>
            <a:fld id="{FBCEA208-1882-4C4A-B71F-4FA789A04155}" type="slidenum">
              <a:rPr lang="en-US" sz="900">
                <a:solidFill>
                  <a:schemeClr val="tx1"/>
                </a:solidFill>
                <a:latin typeface="Verdana" charset="0"/>
              </a:rPr>
              <a:pPr algn="r"/>
              <a:t>‹#›</a:t>
            </a:fld>
            <a:endParaRPr lang="en-US" sz="900" dirty="0">
              <a:solidFill>
                <a:schemeClr val="tx1"/>
              </a:solidFill>
              <a:latin typeface="Verdan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/>
          <a:ea typeface="+mj-ea"/>
          <a:cs typeface="Calibri"/>
        </a:defRPr>
      </a:lvl1pPr>
      <a:lvl2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2pPr>
      <a:lvl3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3pPr>
      <a:lvl4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4pPr>
      <a:lvl5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cs typeface="Calibri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cs typeface="Calibri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cs typeface="Calibri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 title="Question Tex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Given 3 users with ratings…</a:t>
            </a:r>
          </a:p>
        </p:txBody>
      </p:sp>
      <p:sp>
        <p:nvSpPr>
          <p:cNvPr id="13314" name="TPAnswers" title="Answer Text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3501008"/>
            <a:ext cx="8027988" cy="286963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altLang="en-US" sz="2800" dirty="0" err="1">
                <a:ea typeface="MS PGothic" charset="-128"/>
              </a:rPr>
              <a:t>Sim</a:t>
            </a:r>
            <a:r>
              <a:rPr lang="en-US" altLang="en-US" sz="2800" baseline="-25000" dirty="0" err="1">
                <a:ea typeface="MS PGothic" charset="-128"/>
              </a:rPr>
              <a:t>corr</a:t>
            </a:r>
            <a:r>
              <a:rPr lang="en-US" altLang="en-US" sz="2800" dirty="0">
                <a:ea typeface="MS PGothic" charset="-128"/>
              </a:rPr>
              <a:t>(u1, u2) &gt;  </a:t>
            </a:r>
            <a:r>
              <a:rPr lang="en-US" altLang="en-US" sz="2800" dirty="0" err="1">
                <a:ea typeface="MS PGothic" charset="-128"/>
              </a:rPr>
              <a:t>Sim</a:t>
            </a:r>
            <a:r>
              <a:rPr lang="en-US" altLang="en-US" sz="2800" baseline="-25000" dirty="0" err="1">
                <a:ea typeface="MS PGothic" charset="-128"/>
              </a:rPr>
              <a:t>corr</a:t>
            </a:r>
            <a:r>
              <a:rPr lang="en-US" altLang="en-US" sz="2800" dirty="0">
                <a:ea typeface="MS PGothic" charset="-128"/>
              </a:rPr>
              <a:t>(u1, u3)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en-US" sz="2800" dirty="0" err="1">
                <a:ea typeface="MS PGothic" charset="-128"/>
              </a:rPr>
              <a:t>Sim</a:t>
            </a:r>
            <a:r>
              <a:rPr lang="en-US" altLang="en-US" sz="2800" baseline="-25000" dirty="0" err="1">
                <a:ea typeface="MS PGothic" charset="-128"/>
              </a:rPr>
              <a:t>corr</a:t>
            </a:r>
            <a:r>
              <a:rPr lang="en-US" altLang="en-US" sz="2800" dirty="0">
                <a:ea typeface="MS PGothic" charset="-128"/>
              </a:rPr>
              <a:t>(u1, u2) = </a:t>
            </a:r>
            <a:r>
              <a:rPr lang="en-US" altLang="en-US" sz="2800" dirty="0" err="1">
                <a:ea typeface="MS PGothic" charset="-128"/>
              </a:rPr>
              <a:t>Sim</a:t>
            </a:r>
            <a:r>
              <a:rPr lang="en-US" altLang="en-US" sz="2800" baseline="-25000" dirty="0" err="1">
                <a:ea typeface="MS PGothic" charset="-128"/>
              </a:rPr>
              <a:t>corr</a:t>
            </a:r>
            <a:r>
              <a:rPr lang="en-US" altLang="en-US" sz="2800" dirty="0">
                <a:ea typeface="MS PGothic" charset="-128"/>
              </a:rPr>
              <a:t>(u1, u3)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en-US" sz="2800" dirty="0" err="1">
                <a:ea typeface="MS PGothic" charset="-128"/>
              </a:rPr>
              <a:t>Sim</a:t>
            </a:r>
            <a:r>
              <a:rPr lang="en-US" altLang="en-US" sz="2800" baseline="-25000" dirty="0" err="1">
                <a:ea typeface="MS PGothic" charset="-128"/>
              </a:rPr>
              <a:t>corr</a:t>
            </a:r>
            <a:r>
              <a:rPr lang="en-US" altLang="en-US" sz="2800" dirty="0">
                <a:ea typeface="MS PGothic" charset="-128"/>
              </a:rPr>
              <a:t>(u1, u2) &lt; </a:t>
            </a:r>
            <a:r>
              <a:rPr lang="en-US" altLang="en-US" sz="2800" dirty="0" err="1">
                <a:ea typeface="MS PGothic" charset="-128"/>
              </a:rPr>
              <a:t>Sim</a:t>
            </a:r>
            <a:r>
              <a:rPr lang="en-US" altLang="en-US" sz="2800" baseline="-25000" dirty="0" err="1">
                <a:ea typeface="MS PGothic" charset="-128"/>
              </a:rPr>
              <a:t>corr</a:t>
            </a:r>
            <a:r>
              <a:rPr lang="en-US" altLang="en-US" sz="2800" dirty="0">
                <a:ea typeface="MS PGothic" charset="-128"/>
              </a:rPr>
              <a:t>(u1, u3)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AA97CC-50A6-3045-8E1F-12D42309EE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©2024, Karl Aberer, EPFL-IC, Laboratoire de systèmes d'informations répartis </a:t>
            </a:r>
          </a:p>
        </p:txBody>
      </p:sp>
      <p:pic>
        <p:nvPicPr>
          <p:cNvPr id="8" name="TPChart" hidden="1" title="Results Chart">
            <a:extLst>
              <a:ext uri="{FF2B5EF4-FFF2-40B4-BE49-F238E27FC236}">
                <a16:creationId xmlns:a16="http://schemas.microsoft.com/office/drawing/2014/main" id="{35DE7D9C-AFAE-744F-9804-741C36BCA150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600200"/>
            <a:ext cx="3212356" cy="41330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EF1E9D-183B-C24A-A0FB-68BC3846E63B}"/>
              </a:ext>
            </a:extLst>
          </p:cNvPr>
          <p:cNvSpPr/>
          <p:nvPr/>
        </p:nvSpPr>
        <p:spPr>
          <a:xfrm>
            <a:off x="457200" y="1631124"/>
            <a:ext cx="32758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altLang="en-US" sz="3200" dirty="0">
                <a:latin typeface="Calibri" panose="020F0502020204030204" pitchFamily="34" charset="0"/>
                <a:ea typeface="MS PGothic" charset="-128"/>
                <a:cs typeface="Calibri" panose="020F0502020204030204" pitchFamily="34" charset="0"/>
              </a:rPr>
              <a:t>u1: 	1	3</a:t>
            </a:r>
          </a:p>
          <a:p>
            <a:pPr marL="0" indent="0" algn="l">
              <a:buNone/>
            </a:pPr>
            <a:r>
              <a:rPr lang="en-US" altLang="en-US" sz="3200" dirty="0">
                <a:latin typeface="Calibri" panose="020F0502020204030204" pitchFamily="34" charset="0"/>
                <a:ea typeface="MS PGothic" charset="-128"/>
                <a:cs typeface="Calibri" panose="020F0502020204030204" pitchFamily="34" charset="0"/>
              </a:rPr>
              <a:t>u2:	2	4</a:t>
            </a:r>
          </a:p>
          <a:p>
            <a:pPr marL="0" indent="0" algn="l">
              <a:buNone/>
            </a:pPr>
            <a:r>
              <a:rPr lang="en-US" altLang="en-US" sz="3200" dirty="0">
                <a:latin typeface="Calibri" panose="020F0502020204030204" pitchFamily="34" charset="0"/>
                <a:ea typeface="MS PGothic" charset="-128"/>
                <a:cs typeface="Calibri" panose="020F0502020204030204" pitchFamily="34" charset="0"/>
              </a:rPr>
              <a:t>u3:	1	4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 title="Question Tex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ea typeface="MS PGothic" charset="-128"/>
              </a:rPr>
              <a:t>Item-based collaborative filtering addresses better the cold-start problem because …</a:t>
            </a:r>
          </a:p>
        </p:txBody>
      </p:sp>
      <p:sp>
        <p:nvSpPr>
          <p:cNvPr id="13314" name="TPAnswers" title="Answer Text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usually there are fewer items than users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it uses ratings from items with similar content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item similarities can be pre-computed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none of the above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F4A727-40F9-EE46-8D9D-588D21AAD1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©2024, Karl Aberer, EPFL-IC, Laboratoire de systèmes d'informations répartis </a:t>
            </a:r>
          </a:p>
        </p:txBody>
      </p:sp>
      <p:pic>
        <p:nvPicPr>
          <p:cNvPr id="7" name="TPChart" hidden="1" title="Results Chart">
            <a:extLst>
              <a:ext uri="{FF2B5EF4-FFF2-40B4-BE49-F238E27FC236}">
                <a16:creationId xmlns:a16="http://schemas.microsoft.com/office/drawing/2014/main" id="{45357A8F-0D8A-5949-A786-B1A3D52F0EF4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0" y="1600200"/>
            <a:ext cx="4572000" cy="51435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 title="Question Tex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ea typeface="MS PGothic" charset="-128"/>
              </a:rPr>
              <a:t>For a user that has not done any ratings, which method can make a prediction?</a:t>
            </a:r>
          </a:p>
        </p:txBody>
      </p:sp>
      <p:sp>
        <p:nvSpPr>
          <p:cNvPr id="13314" name="TPAnswers" title="Answer Text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User-based collaborative RS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Item-based collaborative RS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Content-based RS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None of the above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268479-533C-0C41-BE64-110067A89F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©2024, Karl Aberer, EPFL-IC, Laboratoire de systèmes d'informations répartis 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 title="Question Tex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ea typeface="MS PGothic" charset="-128"/>
              </a:rPr>
              <a:t>For an item that has not received any ratings, which method can make a prediction?</a:t>
            </a:r>
          </a:p>
        </p:txBody>
      </p:sp>
      <p:sp>
        <p:nvSpPr>
          <p:cNvPr id="13314" name="TPAnswers" title="Answer Text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User-based collaborative RS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Item-based collaborative RS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Content-based RS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None of the above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E1E08A-4F9A-8449-BBFB-74104AC6E7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©2024, Karl Aberer, EPFL-IC, Laboratoire de systèmes d'informations répartis 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296E9-37B8-8D2D-CE78-6073970D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5DCAD-76B5-A2D4-75CE-43551C5B9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How does matrix factorization address the issue of missing ratings?</a:t>
            </a:r>
          </a:p>
          <a:p>
            <a:pPr marL="514350" indent="-514350">
              <a:buFont typeface="+mj-lt"/>
              <a:buAutoNum type="alphaUcPeriod"/>
            </a:pPr>
            <a:r>
              <a:rPr lang="en-CH" sz="2800" dirty="0"/>
              <a:t>It uses regularization of the rating matrix</a:t>
            </a:r>
          </a:p>
          <a:p>
            <a:pPr marL="514350" indent="-514350">
              <a:buFont typeface="+mj-lt"/>
              <a:buAutoNum type="alphaUcPeriod"/>
            </a:pPr>
            <a:r>
              <a:rPr lang="en-CH" sz="2800" dirty="0"/>
              <a:t>It performs gradient descent only for existing ratings</a:t>
            </a:r>
          </a:p>
          <a:p>
            <a:pPr marL="514350" indent="-514350">
              <a:buFont typeface="+mj-lt"/>
              <a:buAutoNum type="alphaUcPeriod"/>
            </a:pPr>
            <a:r>
              <a:rPr lang="en-CH" sz="2800" dirty="0"/>
              <a:t>It sets missing ratings to zero</a:t>
            </a:r>
          </a:p>
          <a:p>
            <a:pPr marL="514350" indent="-514350">
              <a:buFont typeface="+mj-lt"/>
              <a:buAutoNum type="alphaUcPeriod"/>
            </a:pPr>
            <a:r>
              <a:rPr lang="en-CH" sz="2800" dirty="0"/>
              <a:t>It maps ratings into a lower-dimensional space</a:t>
            </a:r>
          </a:p>
          <a:p>
            <a:pPr marL="514350" indent="-514350">
              <a:buAutoNum type="alphaUcPeriod"/>
            </a:pPr>
            <a:endParaRPr lang="en-CH" dirty="0"/>
          </a:p>
          <a:p>
            <a:pPr marL="514350" indent="-514350">
              <a:buAutoNum type="alphaUcPeriod"/>
            </a:pPr>
            <a:endParaRPr lang="en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40A18-B78D-2E99-A3C9-1B83AFA52E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9968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97AC4-FF98-CF77-31A0-E9E67E2F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C1F35-2A58-4EE0-BBC8-97BD0970D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With matrix factorization one estimates ratings of unrated items</a:t>
            </a:r>
          </a:p>
          <a:p>
            <a:pPr marL="514350" indent="-514350">
              <a:buFont typeface="+mj-lt"/>
              <a:buAutoNum type="alphaUcPeriod"/>
            </a:pPr>
            <a:r>
              <a:rPr lang="en-CH" sz="2400" dirty="0"/>
              <a:t>By retrieving the corresponding item from a user vector</a:t>
            </a:r>
          </a:p>
          <a:p>
            <a:pPr marL="514350" indent="-514350">
              <a:buFont typeface="+mj-lt"/>
              <a:buAutoNum type="alphaUcPeriod"/>
            </a:pPr>
            <a:r>
              <a:rPr lang="en-CH" sz="2400" dirty="0"/>
              <a:t>By retrieving the corresponding item from an item vector</a:t>
            </a:r>
          </a:p>
          <a:p>
            <a:pPr marL="514350" indent="-514350">
              <a:buFont typeface="+mj-lt"/>
              <a:buAutoNum type="alphaUcPeriod"/>
            </a:pPr>
            <a:r>
              <a:rPr lang="en-CH" sz="2400" dirty="0"/>
              <a:t>By computing the product of a user and an item vector</a:t>
            </a:r>
          </a:p>
          <a:p>
            <a:pPr marL="514350" indent="-514350">
              <a:buFont typeface="+mj-lt"/>
              <a:buAutoNum type="alphaUcPeriod"/>
            </a:pPr>
            <a:r>
              <a:rPr lang="en-CH" sz="2400" dirty="0"/>
              <a:t>By looking up the rating in an approximation of the original rating matrix</a:t>
            </a:r>
          </a:p>
          <a:p>
            <a:pPr marL="514350" indent="-514350">
              <a:buFontTx/>
              <a:buAutoNum type="alphaUcPeriod"/>
            </a:pPr>
            <a:endParaRPr lang="en-CH" dirty="0"/>
          </a:p>
          <a:p>
            <a:pPr marL="514350" indent="-514350">
              <a:buAutoNum type="alphaUcPeriod"/>
            </a:pPr>
            <a:endParaRPr lang="en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BFF7A-5D97-686A-B4C7-CD7B4C07F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257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A8EB0-A71F-5F23-2534-72A4EF58A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BA96C2-CE22-1405-C6E1-591C5B1D5D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H" dirty="0"/>
                  <a:t>Which of the following matrices is not sparse?</a:t>
                </a:r>
              </a:p>
              <a:p>
                <a:pPr marL="514350" indent="-514350">
                  <a:buFont typeface="+mj-lt"/>
                  <a:buAutoNum type="alphaUcPeriod"/>
                </a:pPr>
                <a:r>
                  <a:rPr lang="en-GB" dirty="0"/>
                  <a:t>T</a:t>
                </a:r>
                <a:r>
                  <a:rPr lang="en-CH" dirty="0"/>
                  <a:t>he matrix </a:t>
                </a:r>
                <a14:m>
                  <m:oMath xmlns:m="http://schemas.openxmlformats.org/officeDocument/2006/math">
                    <m:r>
                      <a:rPr lang="en-CH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CH" dirty="0"/>
              </a:p>
              <a:p>
                <a:pPr marL="514350" indent="-514350">
                  <a:buFont typeface="+mj-lt"/>
                  <a:buAutoNum type="alphaUcPeriod"/>
                </a:pPr>
                <a:r>
                  <a:rPr lang="en-CH" dirty="0"/>
                  <a:t>The matrix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CH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H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endParaRPr lang="en-CH" dirty="0"/>
              </a:p>
              <a:p>
                <a:pPr marL="514350" indent="-514350">
                  <a:buFont typeface="+mj-lt"/>
                  <a:buAutoNum type="alphaUcPeriod"/>
                </a:pPr>
                <a:r>
                  <a:rPr lang="en-CH" dirty="0"/>
                  <a:t>The matrix </a:t>
                </a:r>
                <a14:m>
                  <m:oMath xmlns:m="http://schemas.openxmlformats.org/officeDocument/2006/math">
                    <m:r>
                      <a:rPr lang="fr-CH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𝑅𝑊</m:t>
                    </m:r>
                  </m:oMath>
                </a14:m>
                <a:endParaRPr lang="en-CH" dirty="0"/>
              </a:p>
              <a:p>
                <a:pPr marL="514350" indent="-514350">
                  <a:buFont typeface="+mj-lt"/>
                  <a:buAutoNum type="alphaUcPeriod"/>
                </a:pPr>
                <a:r>
                  <a:rPr lang="en-CH" dirty="0"/>
                  <a:t>More than one of the above are sparse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BA96C2-CE22-1405-C6E1-591C5B1D5D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29" t="-151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80FB3-7F57-FDBF-8089-AA870BD201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8381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7497-A9EC-1199-25FB-3AC9488B6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718703-AC2C-9C3C-2073-02A151E5AF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H" dirty="0"/>
                  <a:t>If users rate about 1% of items, and W has sparsity 1%, how many multiplications are needed to recommend the top-k elements?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CH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CH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CH" i="1" dirty="0">
                        <a:latin typeface="Cambria Math" panose="02040503050406030204" pitchFamily="18" charset="0"/>
                      </a:rPr>
                      <m:t>|∗|</m:t>
                    </m:r>
                    <m:r>
                      <a:rPr lang="en-CH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CH" i="1" dirty="0">
                        <a:latin typeface="Cambria Math" panose="02040503050406030204" pitchFamily="18" charset="0"/>
                      </a:rPr>
                      <m:t>|∗0.0001</m:t>
                    </m:r>
                  </m:oMath>
                </a14:m>
                <a:endParaRPr lang="en-CH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CH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CH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CH" i="1" dirty="0">
                        <a:latin typeface="Cambria Math" panose="02040503050406030204" pitchFamily="18" charset="0"/>
                      </a:rPr>
                      <m:t>|∗|</m:t>
                    </m:r>
                    <m:r>
                      <a:rPr lang="en-CH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CH" i="1" dirty="0">
                        <a:latin typeface="Cambria Math" panose="02040503050406030204" pitchFamily="18" charset="0"/>
                      </a:rPr>
                      <m:t>|∗</m:t>
                    </m:r>
                    <m:r>
                      <a:rPr lang="fr-CH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H" i="1" dirty="0">
                        <a:latin typeface="Cambria Math" panose="02040503050406030204" pitchFamily="18" charset="0"/>
                      </a:rPr>
                      <m:t>∗0.01</m:t>
                    </m:r>
                  </m:oMath>
                </a14:m>
                <a:endParaRPr lang="en-CH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CH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CH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CH" i="1" dirty="0">
                        <a:latin typeface="Cambria Math" panose="02040503050406030204" pitchFamily="18" charset="0"/>
                      </a:rPr>
                      <m:t>|∗|</m:t>
                    </m:r>
                    <m:r>
                      <a:rPr lang="en-CH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CH" i="1" dirty="0">
                        <a:latin typeface="Cambria Math" panose="02040503050406030204" pitchFamily="18" charset="0"/>
                      </a:rPr>
                      <m:t>|∗</m:t>
                    </m:r>
                    <m:r>
                      <a:rPr lang="fr-CH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H" i="1" dirty="0">
                        <a:latin typeface="Cambria Math" panose="02040503050406030204" pitchFamily="18" charset="0"/>
                      </a:rPr>
                      <m:t>∗0.0001</m:t>
                    </m:r>
                  </m:oMath>
                </a14:m>
                <a:endParaRPr lang="en-CH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CH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CH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CH" i="1" dirty="0">
                        <a:latin typeface="Cambria Math" panose="02040503050406030204" pitchFamily="18" charset="0"/>
                      </a:rPr>
                      <m:t>|∗|</m:t>
                    </m:r>
                    <m:r>
                      <a:rPr lang="en-CH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CH" i="1" dirty="0">
                        <a:latin typeface="Cambria Math" panose="02040503050406030204" pitchFamily="18" charset="0"/>
                      </a:rPr>
                      <m:t>|∗0.0</m:t>
                    </m:r>
                    <m:r>
                      <a:rPr lang="fr-CH" i="1" dirty="0">
                        <a:latin typeface="Cambria Math" panose="02040503050406030204" pitchFamily="18" charset="0"/>
                      </a:rPr>
                      <m:t>00</m:t>
                    </m:r>
                    <m:r>
                      <a:rPr lang="en-CH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CH" dirty="0"/>
              </a:p>
              <a:p>
                <a:endParaRPr lang="en-CH" dirty="0"/>
              </a:p>
              <a:p>
                <a:endParaRPr lang="en-CH" dirty="0"/>
              </a:p>
              <a:p>
                <a:endParaRPr lang="en-C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718703-AC2C-9C3C-2073-02A151E5AF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29" t="-151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C5660-AB76-9684-FDB1-9528252399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6519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309C-846D-316D-C19C-7D93083F3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12D74-1132-B271-9DD3-C1F4C1C0E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Assume in top-1 retrieval recommendation 1 is (2, 3, 1) and recommendation 2 is (2, 1, 3)</a:t>
            </a:r>
          </a:p>
          <a:p>
            <a:endParaRPr lang="en-CH" dirty="0"/>
          </a:p>
          <a:p>
            <a:pPr marL="457200" indent="-457200">
              <a:buFont typeface="+mj-lt"/>
              <a:buAutoNum type="alphaUcPeriod"/>
            </a:pPr>
            <a:r>
              <a:rPr lang="en-CH" sz="2400" dirty="0"/>
              <a:t>RMSE(rec 1) &lt; RMSE(rec 2) and </a:t>
            </a:r>
            <a:r>
              <a:rPr lang="en-GB" sz="2400" dirty="0"/>
              <a:t>DCG(rec 1) &gt; DCG(rec 2)</a:t>
            </a:r>
          </a:p>
          <a:p>
            <a:pPr marL="457200" indent="-457200">
              <a:buFont typeface="+mj-lt"/>
              <a:buAutoNum type="alphaUcPeriod"/>
            </a:pPr>
            <a:r>
              <a:rPr lang="en-CH" sz="2400" dirty="0"/>
              <a:t>RMSE(rec 1) = RMSE(rec 2) and </a:t>
            </a:r>
            <a:r>
              <a:rPr lang="en-GB" sz="2400" dirty="0"/>
              <a:t>DCG(rec 1) &gt; DCG(rec 2)</a:t>
            </a:r>
          </a:p>
          <a:p>
            <a:pPr marL="457200" indent="-457200">
              <a:buFont typeface="+mj-lt"/>
              <a:buAutoNum type="alphaUcPeriod"/>
            </a:pPr>
            <a:r>
              <a:rPr lang="en-CH" sz="2400" dirty="0"/>
              <a:t>RMSE(rec 1) &lt; RMSE(rec 2) and </a:t>
            </a:r>
            <a:r>
              <a:rPr lang="en-GB" sz="2400" dirty="0"/>
              <a:t>DCG(rec 1) = DCG(rec 2)</a:t>
            </a:r>
          </a:p>
          <a:p>
            <a:pPr marL="457200" indent="-457200">
              <a:buFont typeface="+mj-lt"/>
              <a:buAutoNum type="alphaUcPeriod"/>
            </a:pPr>
            <a:r>
              <a:rPr lang="en-CH" sz="2400" dirty="0"/>
              <a:t>RMSE(rec 1) = RMSE(rec 2) and </a:t>
            </a:r>
            <a:r>
              <a:rPr lang="en-GB" sz="2400" dirty="0"/>
              <a:t>DCG(rec 1) = DCG(rec 2)</a:t>
            </a:r>
          </a:p>
          <a:p>
            <a:pPr marL="457200" indent="-457200">
              <a:buAutoNum type="alphaUcPeriod"/>
            </a:pPr>
            <a:endParaRPr lang="en-GB" sz="2400" dirty="0"/>
          </a:p>
          <a:p>
            <a:r>
              <a:rPr lang="en-GB" sz="2400" dirty="0"/>
              <a:t>Remark: the optimal method would rank (3,2,1)</a:t>
            </a:r>
          </a:p>
          <a:p>
            <a:endParaRPr lang="en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BC010-F1F4-F451-63D1-C771D426AA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24335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7"/>
  <p:tag name="TPFULLVERSION" val="8.3.0.130"/>
  <p:tag name="PPTVERSION" val="16"/>
  <p:tag name="TPOS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6D38930C318F49B5AAEA55372584B2F8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DF52B57FBA684C5FB0E92FB7ED402DDA&lt;/guid&gt;&lt;date&gt;4/29/2019 10:10:11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6D38930C318F49B5AAEA55372584B2F8&lt;/guid&gt;&lt;repollguid&gt;D64BD20FF9914FF7A0580C3C68FFABBE&lt;/repollguid&gt;&lt;sourceid&gt;DA744D3AB0274B669BC9A1D7923A4F83&lt;/sourceid&gt;&lt;questiontext&gt;For an item that has not received any ratings, which method can make a prediction?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A29A05EBE07747A7BF1D8C71B6FF37AA&lt;/guid&gt;&lt;answertext&gt;User-based collaborative RS&lt;/answertext&gt;&lt;valuetype&gt;0&lt;/valuetype&gt;&lt;/answer&gt;&lt;answer&gt;&lt;guid&gt;91177B6FC2B148CFA830401191D64C35&lt;/guid&gt;&lt;answertext&gt;Item-based collaborative RS&lt;/answertext&gt;&lt;valuetype&gt;0&lt;/valuetype&gt;&lt;/answer&gt;&lt;answer&gt;&lt;guid&gt;EADBE2BA53EF488098B99F99D384D337&lt;/guid&gt;&lt;answertext&gt;Content-based RS&lt;/answertext&gt;&lt;valuetype&gt;0&lt;/valuetype&gt;&lt;/answer&gt;&lt;answer&gt;&lt;guid&gt;528A75712F8D4167A6B7F475FDB043E0&lt;/guid&gt;&lt;answertext&gt;None of the above&lt;/answertext&gt;&lt;valuetype&gt;0&lt;/valuetype&gt;&lt;/answer&gt;&lt;/answers&gt;&lt;/multichoice&gt;&lt;/questions&gt;&lt;/questionlist&gt;"/>
  <p:tag name="LIVECHARTING" val="False"/>
  <p:tag name="CHARTTYPE" val="0"/>
  <p:tag name="CHARTDEFINEDCOLORS" val="3,6,10,45,32,50,13,4,9,55,1"/>
  <p:tag name="HASRESULTS" val="True"/>
  <p:tag name="RESULTS" val="For an item that has not received any ratings, which method can make a prediction?[;crlf;]18[;]21[;]18[;]False[;]0[;][;crlf;]2.8889[;]3[;]0.737[;]0.5432[;crlf;]2[;]0[;]User-based collaborative RS1[;]User-based collaborative RS[;][;crlf;]0[;]0[;]Item-based collaborative RS2[;]Item-based collaborative RS[;][;crlf;]14[;]0[;]Content-based RS3[;]Content-based RS[;][;crlf;]2[;]0[;]None of the above4[;]None of the above[;][;crlf;]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D34F1CDDB76D4327876F977C1848C867"/>
  <p:tag name="AUTOOPENPOLL" val="False"/>
  <p:tag name="TYPE" val="MultiChoiceSlide"/>
  <p:tag name="TPSLIDEBULLETSTYLE" val="2"/>
  <p:tag name="HASRESULTS" val="False"/>
  <p:tag name="CHARTTYPE" val="0"/>
  <p:tag name="CHARTDEFINEDCOLORS" val="3,6,10,45,32,50,13,4,9,55,1"/>
  <p:tag name="TPQUESTIONXML" val="&lt;?xml version=&quot;1.0&quot; encoding=&quot;UTF-8&quot; standalone=&quot;yes&quot;?&gt;&lt;questionlist&gt;&lt;properties&gt;&lt;guid&gt;7F4EC3FDCBBF4758A699937ADA095934&lt;/guid&gt;&lt;date&gt;4/29/2019 10:10:11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D34F1CDDB76D4327876F977C1848C867&lt;/guid&gt;&lt;repollguid&gt;231101118B4E42C388CDDECB928F0ED5&lt;/repollguid&gt;&lt;sourceid&gt;ABA92A8EEA95475EBC468CDE6724DDEB&lt;/sourceid&gt;&lt;questiontext&gt;Given 3 users with ratings…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EB74736AAE2A44EB914BF7C711FE1546&lt;/guid&gt;&lt;answertext&gt;Simcorr(u1,u2)&amp;gt; Simcorr(u1,u3)&lt;/answertext&gt;&lt;valuetype&gt;0&lt;/valuetype&gt;&lt;/answer&gt;&lt;answer&gt;&lt;guid&gt;78F09529D404481CB9A141329AF22240&lt;/guid&gt;&lt;answertext&gt;Simcorr(u1,u2)= Simcorr(u1,u3)&lt;/answertext&gt;&lt;valuetype&gt;0&lt;/valuetype&gt;&lt;/answer&gt;&lt;answer&gt;&lt;guid&gt;7DC49F68B48549D8B423AD5C8302F3AD&lt;/guid&gt;&lt;answertext&gt;Simcorr(u1,u2)&amp;lt; Simcorr(u1,u3)&lt;/answertext&gt;&lt;valuetype&gt;0&lt;/valuetype&gt;&lt;/answer&gt;&lt;/answers&gt;&lt;/multichoice&gt;&lt;/questions&gt;&lt;/questionlist&gt;"/>
  <p:tag name="LIVECHARTING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NUMBERFORMAT" val="0"/>
  <p:tag name="LABELFORMAT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1939A73CD2ED4EF8B998199E6623F863"/>
  <p:tag name="AUTOOPENPOLL" val="False"/>
  <p:tag name="TYPE" val="MultiChoiceSlide"/>
  <p:tag name="TPSLIDEBULLETSTYLE" val="2"/>
  <p:tag name="HASRESULTS" val="False"/>
  <p:tag name="CHARTTYPE" val="0"/>
  <p:tag name="CHARTDEFINEDCOLORS" val="3,6,10,45,32,50,13,4,9,55,1"/>
  <p:tag name="TPQUESTIONXML" val="&lt;?xml version=&quot;1.0&quot; encoding=&quot;UTF-8&quot; standalone=&quot;yes&quot;?&gt;&lt;questionlist&gt;&lt;properties&gt;&lt;guid&gt;D2899C5EC9A54EB589302240467700ED&lt;/guid&gt;&lt;date&gt;4/29/2019 10:10:11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1939A73CD2ED4EF8B998199E6623F863&lt;/guid&gt;&lt;repollguid&gt;BB0D2AAF7173427A9FDF9B3D400687A1&lt;/repollguid&gt;&lt;sourceid&gt;9AD1475B82664135AEAE45495C61C0C7&lt;/sourceid&gt;&lt;questiontext&gt;Item-based collaborative filtering addresses better the cold-start problem because …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A2FDC4F9155D44599EDD11EFD5DE1F90&lt;/guid&gt;&lt;answertext&gt;usually there are fewer items than users&lt;/answertext&gt;&lt;valuetype&gt;0&lt;/valuetype&gt;&lt;/answer&gt;&lt;answer&gt;&lt;guid&gt;28ACC39547C34974AD6778219A9A3241&lt;/guid&gt;&lt;answertext&gt;it uses ratings from items with similar content&lt;/answertext&gt;&lt;valuetype&gt;0&lt;/valuetype&gt;&lt;/answer&gt;&lt;answer&gt;&lt;guid&gt;A2DC0BA8611347C8877274F127B59729&lt;/guid&gt;&lt;answertext&gt;item similarities can be pre-computed&lt;/answertext&gt;&lt;valuetype&gt;0&lt;/valuetype&gt;&lt;/answer&gt;&lt;answer&gt;&lt;guid&gt;5B771BAADECA40C3990137558CEC1789&lt;/guid&gt;&lt;answertext&gt;none of the above&lt;/answertext&gt;&lt;valuetype&gt;0&lt;/valuetype&gt;&lt;/answer&gt;&lt;/answers&gt;&lt;/multichoice&gt;&lt;/questions&gt;&lt;/questionlist&gt;"/>
  <p:tag name="LIVECHARTING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NUMBERFORMAT" val="0"/>
  <p:tag name="LABELFORMAT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E5BBAD6E1DEE4639A3E0945942B49AD2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0C181B30AE9A4C338942920C381BF6ED&lt;/guid&gt;&lt;date&gt;4/29/2019 10:10:11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E5BBAD6E1DEE4639A3E0945942B49AD2&lt;/guid&gt;&lt;repollguid&gt;6D0A1252FD0847EFB736BF07B78BE470&lt;/repollguid&gt;&lt;sourceid&gt;CD5F2341E6FC468F89A44595C1931AE4&lt;/sourceid&gt;&lt;questiontext&gt;For a user that has not done any ratings, which method can make a prediction?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F68C0089B90F44E5A3BFFE09B2F14149&lt;/guid&gt;&lt;answertext&gt;User-based collaborative RS&lt;/answertext&gt;&lt;valuetype&gt;0&lt;/valuetype&gt;&lt;/answer&gt;&lt;answer&gt;&lt;guid&gt;44803B67A6D940E79C34E427E208EE3B&lt;/guid&gt;&lt;answertext&gt;Item-based collaborative RS&lt;/answertext&gt;&lt;valuetype&gt;0&lt;/valuetype&gt;&lt;/answer&gt;&lt;answer&gt;&lt;guid&gt;B95C4CCC153A4A2A95F3FDF44A383564&lt;/guid&gt;&lt;answertext&gt;Content-based RS&lt;/answertext&gt;&lt;valuetype&gt;0&lt;/valuetype&gt;&lt;/answer&gt;&lt;answer&gt;&lt;guid&gt;4D6D774405244A70A2E0F1BF37A34AB9&lt;/guid&gt;&lt;answertext&gt;None of the above&lt;/answertext&gt;&lt;valuetype&gt;0&lt;/valuetype&gt;&lt;/answer&gt;&lt;/answers&gt;&lt;/multichoice&gt;&lt;/questions&gt;&lt;/questionlist&gt;"/>
  <p:tag name="LIVECHARTING" val="False"/>
  <p:tag name="CHARTTYPE" val="0"/>
  <p:tag name="CHARTDEFINEDCOLORS" val="3,6,10,45,32,50,13,4,9,55,1"/>
  <p:tag name="HASRESULTS" val="True"/>
  <p:tag name="RESULTS" val="For a user that has not done any ratings, which method can make a prediction?[;crlf;]20[;]20[;]20[;]False[;]0[;][;crlf;]2.8[;]2.5[;]1.1662[;]1.36[;crlf;]3[;]0[;]User-based collaborative RS1[;]User-based collaborative RS[;][;crlf;]7[;]0[;]Item-based collaborative RS2[;]Item-based collaborative RS[;][;crlf;]1[;]0[;]Content-based RS3[;]Content-based RS[;][;crlf;]9[;]0[;]None of the above4[;]None of the above[;][;crlf;]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part1 XML">
  <a:themeElements>
    <a:clrScheme name="part1 XM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rt1 XM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empus Sans ITC" pitchFamily="8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empus Sans ITC" pitchFamily="82" charset="0"/>
          </a:defRPr>
        </a:defPPr>
      </a:lstStyle>
    </a:lnDef>
  </a:objectDefaults>
  <a:extraClrSchemeLst>
    <a:extraClrScheme>
      <a:clrScheme name="part1 XM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t1 XM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part0 Basics</Template>
  <TotalTime>28314</TotalTime>
  <Words>1005</Words>
  <Application>Microsoft Macintosh PowerPoint</Application>
  <PresentationFormat>On-screen Show (4:3)</PresentationFormat>
  <Paragraphs>104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MS PGothic</vt:lpstr>
      <vt:lpstr>Arial</vt:lpstr>
      <vt:lpstr>Calibri</vt:lpstr>
      <vt:lpstr>Cambria Math</vt:lpstr>
      <vt:lpstr>Comic Sans MS</vt:lpstr>
      <vt:lpstr>Tempus Sans ITC</vt:lpstr>
      <vt:lpstr>Verdana</vt:lpstr>
      <vt:lpstr>part1 XML</vt:lpstr>
      <vt:lpstr>Given 3 users with ratings…</vt:lpstr>
      <vt:lpstr>Item-based collaborative filtering addresses better the cold-start problem because …</vt:lpstr>
      <vt:lpstr>For a user that has not done any ratings, which method can make a prediction?</vt:lpstr>
      <vt:lpstr>For an item that has not received any ratings, which method can make a prediction?</vt:lpstr>
      <vt:lpstr>Question</vt:lpstr>
      <vt:lpstr>Question</vt:lpstr>
      <vt:lpstr>Question</vt:lpstr>
      <vt:lpstr>Question</vt:lpstr>
      <vt:lpstr>Question</vt:lpstr>
    </vt:vector>
  </TitlesOfParts>
  <Company>EPFL I&amp;C - LSIR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aberer</dc:creator>
  <cp:lastModifiedBy>Karl Aberer</cp:lastModifiedBy>
  <cp:revision>1736</cp:revision>
  <cp:lastPrinted>2022-11-24T07:51:42Z</cp:lastPrinted>
  <dcterms:created xsi:type="dcterms:W3CDTF">2002-10-01T12:44:42Z</dcterms:created>
  <dcterms:modified xsi:type="dcterms:W3CDTF">2024-08-31T09:13:47Z</dcterms:modified>
</cp:coreProperties>
</file>