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
  </p:notesMasterIdLst>
  <p:handoutMasterIdLst>
    <p:handoutMasterId r:id="rId7"/>
  </p:handoutMasterIdLst>
  <p:sldIdLst>
    <p:sldId id="711" r:id="rId2"/>
    <p:sldId id="712" r:id="rId3"/>
    <p:sldId id="719" r:id="rId4"/>
    <p:sldId id="369" r:id="rId5"/>
  </p:sldIdLst>
  <p:sldSz cx="9144000" cy="6858000" type="screen4x3"/>
  <p:notesSz cx="7099300" cy="10234613"/>
  <p:custDataLst>
    <p:tags r:id="rId8"/>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08DA0"/>
    <a:srgbClr val="7F7F7F"/>
    <a:srgbClr val="4C4C4C"/>
    <a:srgbClr val="66CCFF"/>
    <a:srgbClr val="FFFF66"/>
    <a:srgbClr val="FFCC66"/>
    <a:srgbClr val="FF8000"/>
    <a:srgbClr val="FF0000"/>
    <a:srgbClr val="00FF00"/>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8" autoAdjust="0"/>
    <p:restoredTop sz="70884" autoAdjust="0"/>
  </p:normalViewPr>
  <p:slideViewPr>
    <p:cSldViewPr>
      <p:cViewPr varScale="1">
        <p:scale>
          <a:sx n="89" d="100"/>
          <a:sy n="89" d="100"/>
        </p:scale>
        <p:origin x="3088" y="160"/>
      </p:cViewPr>
      <p:guideLst>
        <p:guide orient="horz" pos="2160"/>
        <p:guide pos="2880"/>
      </p:guideLst>
    </p:cSldViewPr>
  </p:slideViewPr>
  <p:outlineViewPr>
    <p:cViewPr>
      <p:scale>
        <a:sx n="33" d="100"/>
        <a:sy n="33" d="100"/>
      </p:scale>
      <p:origin x="0" y="27584"/>
    </p:cViewPr>
  </p:outlineViewPr>
  <p:notesTextViewPr>
    <p:cViewPr>
      <p:scale>
        <a:sx n="100" d="100"/>
        <a:sy n="100" d="100"/>
      </p:scale>
      <p:origin x="0" y="0"/>
    </p:cViewPr>
  </p:notesTextViewPr>
  <p:sorterViewPr>
    <p:cViewPr>
      <p:scale>
        <a:sx n="100" d="100"/>
        <a:sy n="100" d="100"/>
      </p:scale>
      <p:origin x="0" y="24221"/>
    </p:cViewPr>
  </p:sorterViewPr>
  <p:notesViewPr>
    <p:cSldViewPr>
      <p:cViewPr varScale="1">
        <p:scale>
          <a:sx n="117" d="100"/>
          <a:sy n="117" d="100"/>
        </p:scale>
        <p:origin x="4296"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Calibri" panose="020F0502020204030204" pitchFamily="34" charset="0"/>
        <a:ea typeface="+mn-ea"/>
        <a:cs typeface="Calibri" panose="020F0502020204030204" pitchFamily="34" charset="0"/>
      </a:defRPr>
    </a:lvl1pPr>
    <a:lvl2pPr marL="457200" algn="l" rtl="0" fontAlgn="base">
      <a:spcBef>
        <a:spcPct val="30000"/>
      </a:spcBef>
      <a:spcAft>
        <a:spcPct val="0"/>
      </a:spcAft>
      <a:defRPr sz="1100" kern="1200">
        <a:solidFill>
          <a:schemeClr val="tx1"/>
        </a:solidFill>
        <a:latin typeface="Calibri" panose="020F0502020204030204" pitchFamily="34" charset="0"/>
        <a:ea typeface="+mn-ea"/>
        <a:cs typeface="Calibri" panose="020F0502020204030204" pitchFamily="34" charset="0"/>
      </a:defRPr>
    </a:lvl2pPr>
    <a:lvl3pPr marL="914400" algn="l" rtl="0" fontAlgn="base">
      <a:spcBef>
        <a:spcPct val="30000"/>
      </a:spcBef>
      <a:spcAft>
        <a:spcPct val="0"/>
      </a:spcAft>
      <a:defRPr sz="1400" kern="1200">
        <a:solidFill>
          <a:schemeClr val="tx1"/>
        </a:solidFill>
        <a:latin typeface="Arial" charset="0"/>
        <a:ea typeface="+mn-ea"/>
        <a:cs typeface="+mn-cs"/>
      </a:defRPr>
    </a:lvl3pPr>
    <a:lvl4pPr marL="1371600" algn="l" rtl="0" fontAlgn="base">
      <a:spcBef>
        <a:spcPct val="30000"/>
      </a:spcBef>
      <a:spcAft>
        <a:spcPct val="0"/>
      </a:spcAft>
      <a:defRPr sz="1400" kern="1200">
        <a:solidFill>
          <a:schemeClr val="tx1"/>
        </a:solidFill>
        <a:latin typeface="Arial" charset="0"/>
        <a:ea typeface="+mn-ea"/>
        <a:cs typeface="+mn-cs"/>
      </a:defRPr>
    </a:lvl4pPr>
    <a:lvl5pPr marL="1828800" algn="l" rtl="0" fontAlgn="base">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If the graph is disconnected in distinct subgraphs, modularity will end up w</a:t>
            </a:r>
            <a:r>
              <a:rPr lang="en-GB" dirty="0"/>
              <a:t>it</a:t>
            </a:r>
            <a:r>
              <a:rPr lang="en-CH" dirty="0"/>
              <a:t>h a node representing each of those subgraphs that are not connected to each other and will therefore not be grouped to a community.</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99002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D</a:t>
            </a:r>
          </a:p>
          <a:p>
            <a:endParaRPr lang="en-CH" dirty="0"/>
          </a:p>
          <a:p>
            <a:r>
              <a:rPr lang="en-CH" dirty="0"/>
              <a:t>They detailed outcome of modularity clustering depends on the order of processing of the nodes. By changing the processing order different communities may result. For cliques always one community will be formed in one pass (to be shown), but other regular graph structures, e.g. a ring, may also have this property.</a:t>
            </a:r>
          </a:p>
        </p:txBody>
      </p:sp>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401671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We have 4 shortest paths from {1,2} to {5, 6} passing through edge 3-4</a:t>
            </a:r>
          </a:p>
          <a:p>
            <a:r>
              <a:rPr lang="en-CH" dirty="0"/>
              <a:t>In addition, there are 2 shortest paths from 3 to {5, 6} and from 4 to {1, 2} and the path from 3 to 4.</a:t>
            </a:r>
          </a:p>
          <a:p>
            <a:r>
              <a:rPr lang="en-CH" dirty="0"/>
              <a:t>This gives total 9 paths.</a:t>
            </a:r>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68056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A</a:t>
            </a:r>
          </a:p>
          <a:p>
            <a:endParaRPr lang="en-CH" dirty="0"/>
          </a:p>
          <a:p>
            <a:r>
              <a:rPr lang="en-CH" dirty="0"/>
              <a:t>BFS computes the number of shortest paths from the starting node 1 to every other node of the graph.</a:t>
            </a:r>
          </a:p>
          <a:p>
            <a:r>
              <a:rPr lang="en-CH"/>
              <a:t>Since there exists only one shortest path from 1 to 6, this count is 1.</a:t>
            </a:r>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59808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Mining Social Graphs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a single community at the top level?</a:t>
            </a:r>
          </a:p>
        </p:txBody>
      </p:sp>
      <p:sp>
        <p:nvSpPr>
          <p:cNvPr id="13314" name="TPAnswers" title="Answer Text"/>
          <p:cNvSpPr>
            <a:spLocks noGrp="1"/>
          </p:cNvSpPr>
          <p:nvPr>
            <p:ph idx="1"/>
            <p:custDataLst>
              <p:tags r:id="rId2"/>
            </p:custDataLst>
          </p:nvPr>
        </p:nvSpPr>
        <p:spPr>
          <a:xfrm>
            <a:off x="179388" y="1600200"/>
            <a:ext cx="8305800" cy="4770438"/>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dense graphs</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never</a:t>
            </a:r>
          </a:p>
        </p:txBody>
      </p:sp>
      <p:sp>
        <p:nvSpPr>
          <p:cNvPr id="2" name="Footer Placeholder 1">
            <a:extLst>
              <a:ext uri="{FF2B5EF4-FFF2-40B4-BE49-F238E27FC236}">
                <a16:creationId xmlns:a16="http://schemas.microsoft.com/office/drawing/2014/main" id="{E0BD5AF5-88AB-F94A-A324-26E089DCC5A2}"/>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the same community structure?</a:t>
            </a:r>
          </a:p>
        </p:txBody>
      </p:sp>
      <p:sp>
        <p:nvSpPr>
          <p:cNvPr id="13314" name="TPAnswers" title="Answer Text"/>
          <p:cNvSpPr>
            <a:spLocks noGrp="1"/>
          </p:cNvSpPr>
          <p:nvPr>
            <p:ph idx="1"/>
            <p:custDataLst>
              <p:tags r:id="rId2"/>
            </p:custDataLst>
          </p:nvPr>
        </p:nvSpPr>
        <p:spPr>
          <a:xfrm>
            <a:off x="179388" y="1772816"/>
            <a:ext cx="8305800" cy="4597822"/>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Only for cliques</a:t>
            </a:r>
          </a:p>
          <a:p>
            <a:pPr marL="514350" indent="-514350">
              <a:buFont typeface="Arial" charset="0"/>
              <a:buAutoNum type="alphaUcPeriod"/>
            </a:pPr>
            <a:r>
              <a:rPr lang="en-US" altLang="en-US" dirty="0">
                <a:ea typeface="MS PGothic" charset="-128"/>
              </a:rPr>
              <a:t>false</a:t>
            </a:r>
          </a:p>
        </p:txBody>
      </p:sp>
      <p:sp>
        <p:nvSpPr>
          <p:cNvPr id="2" name="Footer Placeholder 1">
            <a:extLst>
              <a:ext uri="{FF2B5EF4-FFF2-40B4-BE49-F238E27FC236}">
                <a16:creationId xmlns:a16="http://schemas.microsoft.com/office/drawing/2014/main" id="{0553AEAF-70C3-D342-A05E-89E41C8AC4CF}"/>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2F7C846-016A-D541-8BA9-D646EF17695E}"/>
                  </a:ext>
                </a:extLst>
              </p:cNvPr>
              <p:cNvSpPr>
                <a:spLocks noGrp="1"/>
              </p:cNvSpPr>
              <p:nvPr>
                <p:ph type="title"/>
              </p:nvPr>
            </p:nvSpPr>
            <p:spPr/>
            <p:txBody>
              <a:bodyPr/>
              <a:lstStyle/>
              <a:p>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r>
                      <a:rPr lang="fr-CH" i="1">
                        <a:latin typeface="Cambria Math" panose="02040503050406030204" pitchFamily="18" charset="0"/>
                        <a:ea typeface="Cambria Math" panose="02040503050406030204" pitchFamily="18" charset="0"/>
                      </a:rPr>
                      <m:t>(</m:t>
                    </m:r>
                    <m:r>
                      <a:rPr lang="fr-CH" i="1">
                        <a:latin typeface="Cambria Math" panose="02040503050406030204" pitchFamily="18" charset="0"/>
                        <a:ea typeface="Cambria Math" panose="02040503050406030204" pitchFamily="18" charset="0"/>
                      </a:rPr>
                      <m:t>𝑣</m:t>
                    </m:r>
                    <m:r>
                      <a:rPr lang="fr-CH" i="1">
                        <a:latin typeface="Cambria Math" panose="02040503050406030204" pitchFamily="18" charset="0"/>
                        <a:ea typeface="Cambria Math" panose="02040503050406030204" pitchFamily="18" charset="0"/>
                      </a:rPr>
                      <m:t>)</m:t>
                    </m:r>
                  </m:oMath>
                </a14:m>
                <a:r>
                  <a:rPr lang="en-US" altLang="en-US" b="0" dirty="0">
                    <a:ea typeface="MS PGothic" charset="-128"/>
                  </a:rPr>
                  <a:t> </a:t>
                </a:r>
                <a:r>
                  <a:rPr lang="en-US" altLang="en-US" dirty="0">
                    <a:ea typeface="MS PGothic" charset="-128"/>
                  </a:rPr>
                  <a:t>of edge 3-4 is …</a:t>
                </a:r>
                <a:endParaRPr lang="en-US" dirty="0"/>
              </a:p>
            </p:txBody>
          </p:sp>
        </mc:Choice>
        <mc:Fallback xmlns="">
          <p:sp>
            <p:nvSpPr>
              <p:cNvPr id="2" name="Title 1">
                <a:extLst>
                  <a:ext uri="{FF2B5EF4-FFF2-40B4-BE49-F238E27FC236}">
                    <a16:creationId xmlns:a16="http://schemas.microsoft.com/office/drawing/2014/main" id="{62F7C846-016A-D541-8BA9-D646EF17695E}"/>
                  </a:ext>
                </a:extLst>
              </p:cNvPr>
              <p:cNvSpPr>
                <a:spLocks noGrp="1" noRot="1" noChangeAspect="1" noMove="1" noResize="1" noEditPoints="1" noAdjustHandles="1" noChangeArrowheads="1" noChangeShapeType="1" noTextEdit="1"/>
              </p:cNvSpPr>
              <p:nvPr>
                <p:ph type="title"/>
              </p:nvPr>
            </p:nvSpPr>
            <p:spPr>
              <a:blipFill>
                <a:blip r:embed="rId4"/>
                <a:stretch>
                  <a:fillRect l="-306" b="-8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745AD83-1B9D-984E-B02C-B704E1A8F9C4}"/>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TPAnswers">
            <a:extLst>
              <a:ext uri="{FF2B5EF4-FFF2-40B4-BE49-F238E27FC236}">
                <a16:creationId xmlns:a16="http://schemas.microsoft.com/office/drawing/2014/main" id="{33DB3382-C062-934A-9E80-AE9DAE95CDBC}"/>
              </a:ext>
            </a:extLst>
          </p:cNvPr>
          <p:cNvSpPr txBox="1">
            <a:spLocks/>
          </p:cNvSpPr>
          <p:nvPr>
            <p:custDataLst>
              <p:tags r:id="rId1"/>
            </p:custDataLst>
          </p:nvPr>
        </p:nvSpPr>
        <p:spPr bwMode="auto">
          <a:xfrm>
            <a:off x="331788" y="14938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514350" indent="-514350">
              <a:buFont typeface="Arial" charset="0"/>
              <a:buAutoNum type="alphaUcPeriod"/>
            </a:pPr>
            <a:r>
              <a:rPr lang="en-US" altLang="en-US" kern="0" dirty="0">
                <a:ea typeface="MS PGothic" charset="-128"/>
              </a:rPr>
              <a:t>16</a:t>
            </a:r>
          </a:p>
          <a:p>
            <a:pPr marL="514350" indent="-514350">
              <a:buFont typeface="Arial" charset="0"/>
              <a:buAutoNum type="alphaUcPeriod"/>
            </a:pPr>
            <a:r>
              <a:rPr lang="en-US" altLang="en-US" kern="0" dirty="0">
                <a:ea typeface="MS PGothic" charset="-128"/>
              </a:rPr>
              <a:t>12</a:t>
            </a:r>
          </a:p>
          <a:p>
            <a:pPr marL="514350" indent="-514350">
              <a:buFont typeface="Arial" charset="0"/>
              <a:buAutoNum type="alphaUcPeriod"/>
            </a:pPr>
            <a:r>
              <a:rPr lang="en-US" altLang="en-US" kern="0" dirty="0">
                <a:ea typeface="MS PGothic" charset="-128"/>
              </a:rPr>
              <a:t>9</a:t>
            </a:r>
          </a:p>
          <a:p>
            <a:pPr marL="514350" indent="-514350">
              <a:buFont typeface="Arial" charset="0"/>
              <a:buAutoNum type="alphaUcPeriod"/>
            </a:pPr>
            <a:r>
              <a:rPr lang="en-US" altLang="en-US" kern="0" dirty="0">
                <a:ea typeface="MS PGothic" charset="-128"/>
              </a:rPr>
              <a:t>4</a:t>
            </a:r>
          </a:p>
        </p:txBody>
      </p:sp>
      <p:sp>
        <p:nvSpPr>
          <p:cNvPr id="6" name="Oval 5">
            <a:extLst>
              <a:ext uri="{FF2B5EF4-FFF2-40B4-BE49-F238E27FC236}">
                <a16:creationId xmlns:a16="http://schemas.microsoft.com/office/drawing/2014/main" id="{1E682CD6-AE4A-D142-AF52-10152429DAAB}"/>
              </a:ext>
            </a:extLst>
          </p:cNvPr>
          <p:cNvSpPr/>
          <p:nvPr/>
        </p:nvSpPr>
        <p:spPr bwMode="auto">
          <a:xfrm>
            <a:off x="253206"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7" name="Oval 6">
            <a:extLst>
              <a:ext uri="{FF2B5EF4-FFF2-40B4-BE49-F238E27FC236}">
                <a16:creationId xmlns:a16="http://schemas.microsoft.com/office/drawing/2014/main" id="{F2D80E5B-227B-AD4B-8C3B-4745490921AF}"/>
              </a:ext>
            </a:extLst>
          </p:cNvPr>
          <p:cNvSpPr/>
          <p:nvPr/>
        </p:nvSpPr>
        <p:spPr bwMode="auto">
          <a:xfrm>
            <a:off x="1549350"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8" name="Oval 7">
            <a:extLst>
              <a:ext uri="{FF2B5EF4-FFF2-40B4-BE49-F238E27FC236}">
                <a16:creationId xmlns:a16="http://schemas.microsoft.com/office/drawing/2014/main" id="{B2726A43-C391-9040-B081-A68D7BC783E8}"/>
              </a:ext>
            </a:extLst>
          </p:cNvPr>
          <p:cNvSpPr/>
          <p:nvPr/>
        </p:nvSpPr>
        <p:spPr bwMode="auto">
          <a:xfrm>
            <a:off x="276308" y="560457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9" name="Oval 8">
            <a:extLst>
              <a:ext uri="{FF2B5EF4-FFF2-40B4-BE49-F238E27FC236}">
                <a16:creationId xmlns:a16="http://schemas.microsoft.com/office/drawing/2014/main" id="{BC36EF08-00FF-AA4E-9102-BF6B6FC114BF}"/>
              </a:ext>
            </a:extLst>
          </p:cNvPr>
          <p:cNvSpPr/>
          <p:nvPr/>
        </p:nvSpPr>
        <p:spPr bwMode="auto">
          <a:xfrm>
            <a:off x="2856202"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10" name="Oval 9">
            <a:extLst>
              <a:ext uri="{FF2B5EF4-FFF2-40B4-BE49-F238E27FC236}">
                <a16:creationId xmlns:a16="http://schemas.microsoft.com/office/drawing/2014/main" id="{E6F00D24-BD7D-3542-914E-8E61C01C72A4}"/>
              </a:ext>
            </a:extLst>
          </p:cNvPr>
          <p:cNvSpPr/>
          <p:nvPr/>
        </p:nvSpPr>
        <p:spPr bwMode="auto">
          <a:xfrm>
            <a:off x="4139952"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1" name="Oval 10">
            <a:extLst>
              <a:ext uri="{FF2B5EF4-FFF2-40B4-BE49-F238E27FC236}">
                <a16:creationId xmlns:a16="http://schemas.microsoft.com/office/drawing/2014/main" id="{CE744164-81A5-0541-9B43-673BB0B27980}"/>
              </a:ext>
            </a:extLst>
          </p:cNvPr>
          <p:cNvSpPr/>
          <p:nvPr/>
        </p:nvSpPr>
        <p:spPr bwMode="auto">
          <a:xfrm>
            <a:off x="4163054" y="5596242"/>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a:extLst>
              <a:ext uri="{FF2B5EF4-FFF2-40B4-BE49-F238E27FC236}">
                <a16:creationId xmlns:a16="http://schemas.microsoft.com/office/drawing/2014/main" id="{CAD56CD2-B76E-E74F-84E4-F843BD34DAAA}"/>
              </a:ext>
            </a:extLst>
          </p:cNvPr>
          <p:cNvCxnSpPr>
            <a:stCxn id="9" idx="6"/>
            <a:endCxn id="10" idx="1"/>
          </p:cNvCxnSpPr>
          <p:nvPr/>
        </p:nvCxnSpPr>
        <p:spPr bwMode="auto">
          <a:xfrm>
            <a:off x="685254" y="4869160"/>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D4D2073-2846-0443-A1CE-4A41AE902FC0}"/>
              </a:ext>
            </a:extLst>
          </p:cNvPr>
          <p:cNvCxnSpPr>
            <a:stCxn id="9" idx="4"/>
            <a:endCxn id="11" idx="0"/>
          </p:cNvCxnSpPr>
          <p:nvPr/>
        </p:nvCxnSpPr>
        <p:spPr bwMode="auto">
          <a:xfrm>
            <a:off x="469230"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FF036458-90BA-B94B-BBE8-9E4F07C55D2A}"/>
              </a:ext>
            </a:extLst>
          </p:cNvPr>
          <p:cNvCxnSpPr>
            <a:stCxn id="11" idx="6"/>
            <a:endCxn id="10" idx="3"/>
          </p:cNvCxnSpPr>
          <p:nvPr/>
        </p:nvCxnSpPr>
        <p:spPr bwMode="auto">
          <a:xfrm flipV="1">
            <a:off x="708356" y="5453960"/>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D0B4656-98D3-1D47-83DA-14294F7CC975}"/>
              </a:ext>
            </a:extLst>
          </p:cNvPr>
          <p:cNvCxnSpPr>
            <a:stCxn id="10" idx="6"/>
            <a:endCxn id="12" idx="2"/>
          </p:cNvCxnSpPr>
          <p:nvPr/>
        </p:nvCxnSpPr>
        <p:spPr bwMode="auto">
          <a:xfrm>
            <a:off x="1981398" y="5301208"/>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220F4CD9-589E-AE44-BA9F-D41BDD8752C3}"/>
              </a:ext>
            </a:extLst>
          </p:cNvPr>
          <p:cNvCxnSpPr>
            <a:stCxn id="12" idx="7"/>
            <a:endCxn id="13" idx="2"/>
          </p:cNvCxnSpPr>
          <p:nvPr/>
        </p:nvCxnSpPr>
        <p:spPr bwMode="auto">
          <a:xfrm flipV="1">
            <a:off x="3224978" y="4869160"/>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DBFBF7F-A299-FC4B-BA08-D0FC523FF90E}"/>
              </a:ext>
            </a:extLst>
          </p:cNvPr>
          <p:cNvCxnSpPr>
            <a:stCxn id="12" idx="5"/>
            <a:endCxn id="14" idx="2"/>
          </p:cNvCxnSpPr>
          <p:nvPr/>
        </p:nvCxnSpPr>
        <p:spPr bwMode="auto">
          <a:xfrm>
            <a:off x="3224978" y="5453960"/>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E4ED48B-7739-B346-BE9D-DE5E05657278}"/>
              </a:ext>
            </a:extLst>
          </p:cNvPr>
          <p:cNvCxnSpPr>
            <a:stCxn id="14" idx="0"/>
            <a:endCxn id="13" idx="4"/>
          </p:cNvCxnSpPr>
          <p:nvPr/>
        </p:nvCxnSpPr>
        <p:spPr bwMode="auto">
          <a:xfrm flipH="1" flipV="1">
            <a:off x="4355976"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9538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When computing path counts for node 1 with BFS, the count at 6 is …</a:t>
            </a:r>
          </a:p>
        </p:txBody>
      </p:sp>
      <p:sp>
        <p:nvSpPr>
          <p:cNvPr id="13314" name="TPAnswers"/>
          <p:cNvSpPr>
            <a:spLocks noGrp="1"/>
          </p:cNvSpPr>
          <p:nvPr>
            <p:ph idx="1"/>
            <p:custDataLst>
              <p:tags r:id="rId2"/>
            </p:custDataLst>
          </p:nvPr>
        </p:nvSpPr>
        <p:spPr>
          <a:xfrm>
            <a:off x="179388" y="1700808"/>
            <a:ext cx="8305800" cy="4669830"/>
          </a:xfrm>
        </p:spPr>
        <p:txBody>
          <a:bodyPr>
            <a:normAutofit/>
          </a:bodyPr>
          <a:lstStyle/>
          <a:p>
            <a:pPr marL="514350" indent="-514350">
              <a:buFont typeface="Arial" charset="0"/>
              <a:buAutoNum type="alphaUcPeriod"/>
            </a:pPr>
            <a:r>
              <a:rPr lang="en-US" altLang="en-US" dirty="0">
                <a:ea typeface="MS PGothic" charset="-128"/>
              </a:rPr>
              <a:t>1</a:t>
            </a:r>
          </a:p>
          <a:p>
            <a:pPr marL="514350" indent="-514350">
              <a:buFont typeface="Arial" charset="0"/>
              <a:buAutoNum type="alphaUcPeriod"/>
            </a:pPr>
            <a:r>
              <a:rPr lang="en-US" altLang="en-US" dirty="0">
                <a:ea typeface="MS PGothic" charset="-128"/>
              </a:rPr>
              <a:t>2</a:t>
            </a:r>
          </a:p>
          <a:p>
            <a:pPr marL="514350" indent="-514350">
              <a:buFont typeface="Arial" charset="0"/>
              <a:buAutoNum type="alphaUcPeriod"/>
            </a:pPr>
            <a:r>
              <a:rPr lang="en-US" altLang="en-US" dirty="0">
                <a:ea typeface="MS PGothic" charset="-128"/>
              </a:rPr>
              <a:t>3</a:t>
            </a:r>
          </a:p>
          <a:p>
            <a:pPr marL="514350" indent="-514350">
              <a:buFont typeface="Arial" charset="0"/>
              <a:buAutoNum type="alphaUcPeriod"/>
            </a:pPr>
            <a:r>
              <a:rPr lang="en-US" altLang="en-US" dirty="0">
                <a:ea typeface="MS PGothic" charset="-128"/>
              </a:rPr>
              <a:t>4</a:t>
            </a:r>
          </a:p>
        </p:txBody>
      </p:sp>
      <p:sp>
        <p:nvSpPr>
          <p:cNvPr id="2" name="Footer Placeholder 1">
            <a:extLst>
              <a:ext uri="{FF2B5EF4-FFF2-40B4-BE49-F238E27FC236}">
                <a16:creationId xmlns:a16="http://schemas.microsoft.com/office/drawing/2014/main" id="{100B4DD8-5415-4641-81AA-D8CE366E5FE5}"/>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p:nvPr/>
        </p:nvSpPr>
        <p:spPr bwMode="auto">
          <a:xfrm>
            <a:off x="173882"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1470026"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196984"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2776878"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4060628"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4083730"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1" name="Straight Connector 10"/>
          <p:cNvCxnSpPr>
            <a:stCxn id="8" idx="6"/>
            <a:endCxn id="9" idx="1"/>
          </p:cNvCxnSpPr>
          <p:nvPr/>
        </p:nvCxnSpPr>
        <p:spPr bwMode="auto">
          <a:xfrm>
            <a:off x="605930" y="5017671"/>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stCxn id="8" idx="4"/>
            <a:endCxn id="10" idx="0"/>
          </p:cNvCxnSpPr>
          <p:nvPr/>
        </p:nvCxnSpPr>
        <p:spPr bwMode="auto">
          <a:xfrm>
            <a:off x="389906"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10" idx="6"/>
            <a:endCxn id="9" idx="3"/>
          </p:cNvCxnSpPr>
          <p:nvPr/>
        </p:nvCxnSpPr>
        <p:spPr bwMode="auto">
          <a:xfrm flipV="1">
            <a:off x="629032" y="5602471"/>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9" idx="6"/>
            <a:endCxn id="11" idx="2"/>
          </p:cNvCxnSpPr>
          <p:nvPr/>
        </p:nvCxnSpPr>
        <p:spPr bwMode="auto">
          <a:xfrm>
            <a:off x="1902074" y="5449719"/>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stCxn id="11" idx="7"/>
            <a:endCxn id="12" idx="2"/>
          </p:cNvCxnSpPr>
          <p:nvPr/>
        </p:nvCxnSpPr>
        <p:spPr bwMode="auto">
          <a:xfrm flipV="1">
            <a:off x="3145654" y="5017671"/>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11" idx="5"/>
            <a:endCxn id="13" idx="2"/>
          </p:cNvCxnSpPr>
          <p:nvPr/>
        </p:nvCxnSpPr>
        <p:spPr bwMode="auto">
          <a:xfrm>
            <a:off x="3145654" y="5602471"/>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13" idx="0"/>
            <a:endCxn id="12" idx="4"/>
          </p:cNvCxnSpPr>
          <p:nvPr/>
        </p:nvCxnSpPr>
        <p:spPr bwMode="auto">
          <a:xfrm flipH="1" flipV="1">
            <a:off x="4276652"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246474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2BBB3A0D8D634F38A47FE6846E432C55"/>
  <p:tag name="AUTOOPENPOLL" val="False"/>
  <p:tag name="TYPE" val="MultiChoiceSlide"/>
  <p:tag name="TPSLIDEBULLETSTYLE" val="2"/>
  <p:tag name="TPQUESTIONXML" val="&lt;?xml version=&quot;1.0&quot; encoding=&quot;UTF-8&quot; standalone=&quot;yes&quot;?&gt;&lt;questionlist&gt;&lt;properties&gt;&lt;guid&gt;22A2FDF4D7454A25BD4DBC31041E02B0&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BBB3A0D8D634F38A47FE6846E432C55&lt;/guid&gt;&lt;repollguid&gt;F3867A32BC654A769FC731845F8E90ED&lt;/repollguid&gt;&lt;sourceid&gt;1A73EF5E82FF42A9ABA4303CDFFF06EC&lt;/sourceid&gt;&lt;questiontext&gt;Modularity clustering will end up always with a single community at the top level?&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2227C640F5342A2A698C5C837B4E2B5&lt;/guid&gt;&lt;answertext&gt;true&lt;/answertext&gt;&lt;valuetype&gt;0&lt;/valuetype&gt;&lt;/answer&gt;&lt;answer&gt;&lt;guid&gt;F08F0F27BC5A47D39AE8FFAF3B3AF683&lt;/guid&gt;&lt;answertext&gt;Only for dense graphs&lt;/answertext&gt;&lt;valuetype&gt;0&lt;/valuetype&gt;&lt;/answer&gt;&lt;answer&gt;&lt;guid&gt;287AB6075B804BDEA04ED80C9726A764&lt;/guid&gt;&lt;answertext&gt;Only for connected graphs&lt;/answertext&gt;&lt;valuetype&gt;0&lt;/valuetype&gt;&lt;/answer&gt;&lt;answer&gt;&lt;guid&gt;2F46948230EE40268CB31E068D63FF75&lt;/guid&gt;&lt;answertext&gt;never&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a single community at the top level?[;crlf;]20[;]26[;]20[;]False[;]0[;][;crlf;]2.85[;]3[;]0.5723[;]0.3275[;crlf;]1[;]0[;]true1[;]true[;][;crlf;]2[;]0[;]Only for dense graphs2[;]Only for dense graphs[;][;crlf;]16[;]0[;]Only for connected graphs3[;]Only for connected graphs[;][;crlf;]1[;]0[;]never4[;]never[;][;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F24B8B52B22D4CA5B614C28AEA01B1D1"/>
  <p:tag name="AUTOOPENPOLL" val="False"/>
  <p:tag name="TYPE" val="MultiChoiceSlide"/>
  <p:tag name="TPSLIDEBULLETSTYLE" val="2"/>
  <p:tag name="TPQUESTIONXML" val="&lt;?xml version=&quot;1.0&quot; encoding=&quot;UTF-8&quot; standalone=&quot;yes&quot;?&gt;&lt;questionlist&gt;&lt;properties&gt;&lt;guid&gt;AB2DF9DBB3EF4FE4BF1F896543FD422E&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24B8B52B22D4CA5B614C28AEA01B1D1&lt;/guid&gt;&lt;repollguid&gt;92D52A15C192470588CCC86EC3ED2563&lt;/repollguid&gt;&lt;sourceid&gt;0FF115FD01EB42C5B6B4DE82EFB732DF&lt;/sourceid&gt;&lt;questiontext&gt;Modularity clustering will end up always with the same community structu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5A830CC9DCF4B48AB275431B3A1D6BF&lt;/guid&gt;&lt;answertext&gt;true&lt;/answertext&gt;&lt;valuetype&gt;0&lt;/valuetype&gt;&lt;/answer&gt;&lt;answer&gt;&lt;guid&gt;D31E6C015D7D4B6FAB44F1BFA2A75DB2&lt;/guid&gt;&lt;answertext&gt;Only for connected graphs&lt;/answertext&gt;&lt;valuetype&gt;0&lt;/valuetype&gt;&lt;/answer&gt;&lt;answer&gt;&lt;guid&gt;3F1CAD09AA0A45118291766E932C635E&lt;/guid&gt;&lt;answertext&gt;Only for cliques&lt;/answertext&gt;&lt;valuetype&gt;0&lt;/valuetype&gt;&lt;/answer&gt;&lt;answer&gt;&lt;guid&gt;E9232FFABB784C509E80BD37B8F8BC57&lt;/guid&gt;&lt;answertext&gt;false&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the same community structure?[;crlf;]19[;]27[;]19[;]False[;]0[;][;crlf;]2.6316[;]3[;]1.2653[;]1.6011[;crlf;]6[;]0[;]true1[;]true[;][;crlf;]2[;]0[;]Only for connected graphs2[;]Only for connected graphs[;][;crlf;]4[;]0[;]Only for cliques3[;]Only for cliques[;][;crlf;]7[;]0[;]false4[;]false[;][;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AUTOOPENPOLL" val="False"/>
  <p:tag name="TYPE" val="MultiChoiceSlide"/>
  <p:tag name="TPSLIDEBULLETSTYLE" val="2"/>
  <p:tag name="SLIDEGUID" val="70F781DAABCB4567B1173ABD18FD5D05"/>
  <p:tag name="TPQUESTIONXML" val="&lt;?xml version=&quot;1.0&quot; encoding=&quot;UTF-8&quot; standalone=&quot;yes&quot;?&gt;&lt;questionlist&gt;&lt;properties&gt;&lt;guid&gt;90446A4AA12242F2B902B56995AFE258&lt;/guid&gt;&lt;date&gt;4/29/2019 10:10:1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0F781DAABCB4567B1173ABD18FD5D05&lt;/guid&gt;&lt;repollguid&gt;053448A3E8D4494F8C255FD766EA6DB3&lt;/repollguid&gt;&lt;sourceid&gt;F18E2035D5D9472D8A60D6A1162441A7&lt;/sourceid&gt;&lt;questiontext&gt;When computing path counts for node 1 with BFS, the count at 6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44C70B5826F4980B1C9F385C328DB5F&lt;/guid&gt;&lt;answertext&gt;1&lt;/answertext&gt;&lt;valuetype&gt;0&lt;/valuetype&gt;&lt;/answer&gt;&lt;answer&gt;&lt;guid&gt;A0D70470C0464418ADBAAC2F5A053C90&lt;/guid&gt;&lt;answertext&gt;2&lt;/answertext&gt;&lt;valuetype&gt;0&lt;/valuetype&gt;&lt;/answer&gt;&lt;answer&gt;&lt;guid&gt;C6BDD0C2AD85423D8AEAEA9A3AFA1AFB&lt;/guid&gt;&lt;answertext&gt;3&lt;/answertext&gt;&lt;valuetype&gt;0&lt;/valuetype&gt;&lt;/answer&gt;&lt;answer&gt;&lt;guid&gt;32073918384346BB9D756BE1AF9958DD&lt;/guid&gt;&lt;answertext&gt;4&lt;/answertext&gt;&lt;valuetype&gt;0&lt;/valuetype&gt;&lt;/answer&gt;&lt;/answers&gt;&lt;/multichoice&gt;&lt;/questions&gt;&lt;/questionlist&gt;"/>
  <p:tag name="LIVECHARTING" val="False"/>
  <p:tag name="CHARTTYPE" val="0"/>
  <p:tag name="CHARTDEFINEDCOLORS" val="3,6,10,45,32,50,13,4,9,55,1"/>
  <p:tag name="HASRESULTS" val="True"/>
  <p:tag name="RESULTS" val="When computing path counts for node 1 with BFS, the count at 6 is …[;crlf;]18[;]28[;]18[;]False[;]0[;][;crlf;]2.0556[;]2[;]1.0787[;]1.1636[;crlf;]8[;]0[;]11[;]1[;][;crlf;]3[;]0[;]22[;]2[;][;crlf;]5[;]0[;]33[;]3[;][;crlf;]2[;]0[;]44[;]4[;][;crlf;]"/>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27808</TotalTime>
  <Words>351</Words>
  <Application>Microsoft Macintosh PowerPoint</Application>
  <PresentationFormat>On-screen Show (4:3)</PresentationFormat>
  <Paragraphs>55</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MS PGothic</vt:lpstr>
      <vt:lpstr>Arial</vt:lpstr>
      <vt:lpstr>Calibri</vt:lpstr>
      <vt:lpstr>Cambria Math</vt:lpstr>
      <vt:lpstr>Comic Sans MS</vt:lpstr>
      <vt:lpstr>Tempus Sans ITC</vt:lpstr>
      <vt:lpstr>Verdana</vt:lpstr>
      <vt:lpstr>part1 XML</vt:lpstr>
      <vt:lpstr>Modularity clustering will end up always with a single community at the top level?</vt:lpstr>
      <vt:lpstr>Modularity clustering will end up always with the same community structure?</vt:lpstr>
      <vt:lpstr>σ_xy (v) of edge 3-4 is …</vt:lpstr>
      <vt:lpstr>When computing path counts for node 1 with BFS, the count at 6 is …</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1696</cp:revision>
  <cp:lastPrinted>2022-11-10T07:42:37Z</cp:lastPrinted>
  <dcterms:created xsi:type="dcterms:W3CDTF">2002-10-01T12:44:42Z</dcterms:created>
  <dcterms:modified xsi:type="dcterms:W3CDTF">2024-08-31T09:16:24Z</dcterms:modified>
</cp:coreProperties>
</file>