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550" r:id="rId2"/>
    <p:sldId id="567" r:id="rId3"/>
    <p:sldId id="353" r:id="rId4"/>
    <p:sldId id="577" r:id="rId5"/>
  </p:sldIdLst>
  <p:sldSz cx="9906000" cy="6858000" type="A4"/>
  <p:notesSz cx="7099300" cy="10234613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8"/>
    <p:restoredTop sz="65578"/>
  </p:normalViewPr>
  <p:slideViewPr>
    <p:cSldViewPr>
      <p:cViewPr varScale="1">
        <p:scale>
          <a:sx n="81" d="100"/>
          <a:sy n="81" d="100"/>
        </p:scale>
        <p:origin x="3176" y="192"/>
      </p:cViewPr>
      <p:guideLst>
        <p:guide orient="horz" pos="2160"/>
        <p:guide pos="312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14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09" tIns="47905" rIns="95809" bIns="47905" numCol="1" anchor="t" anchorCtr="0" compatLnSpc="1">
            <a:prstTxWarp prst="textNoShape">
              <a:avLst/>
            </a:prstTxWarp>
          </a:bodyPr>
          <a:lstStyle>
            <a:lvl1pPr algn="l" defTabSz="952500">
              <a:defRPr sz="1200">
                <a:solidFill>
                  <a:schemeClr val="tx2"/>
                </a:solidFill>
                <a:latin typeface="Tempus Sans ITC" pitchFamily="8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09" tIns="47905" rIns="95809" bIns="47905" numCol="1" anchor="t" anchorCtr="0" compatLnSpc="1">
            <a:prstTxWarp prst="textNoShape">
              <a:avLst/>
            </a:prstTxWarp>
          </a:bodyPr>
          <a:lstStyle>
            <a:lvl1pPr algn="r" defTabSz="952500">
              <a:defRPr sz="1200">
                <a:solidFill>
                  <a:schemeClr val="tx2"/>
                </a:solidFill>
                <a:latin typeface="Tempus Sans ITC" pitchFamily="8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09" tIns="47905" rIns="95809" bIns="47905" numCol="1" anchor="b" anchorCtr="0" compatLnSpc="1">
            <a:prstTxWarp prst="textNoShape">
              <a:avLst/>
            </a:prstTxWarp>
          </a:bodyPr>
          <a:lstStyle>
            <a:lvl1pPr algn="l" defTabSz="952500">
              <a:defRPr sz="1200">
                <a:solidFill>
                  <a:schemeClr val="tx2"/>
                </a:solidFill>
                <a:latin typeface="Tempus Sans ITC" pitchFamily="8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09" tIns="47905" rIns="95809" bIns="47905" numCol="1" anchor="b" anchorCtr="0" compatLnSpc="1">
            <a:prstTxWarp prst="textNoShape">
              <a:avLst/>
            </a:prstTxWarp>
          </a:bodyPr>
          <a:lstStyle>
            <a:lvl1pPr algn="r" defTabSz="952500">
              <a:defRPr sz="1200" smtClean="0">
                <a:solidFill>
                  <a:schemeClr val="tx2"/>
                </a:solidFill>
                <a:latin typeface="Tempus Sans ITC" charset="0"/>
              </a:defRPr>
            </a:lvl1pPr>
          </a:lstStyle>
          <a:p>
            <a:pPr>
              <a:defRPr/>
            </a:pPr>
            <a:fld id="{578CE25B-47DC-6F48-A913-468450B2B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68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09" tIns="47905" rIns="95809" bIns="47905" numCol="1" anchor="t" anchorCtr="0" compatLnSpc="1">
            <a:prstTxWarp prst="textNoShape">
              <a:avLst/>
            </a:prstTxWarp>
          </a:bodyPr>
          <a:lstStyle>
            <a:lvl1pPr algn="l" defTabSz="952500">
              <a:defRPr sz="1200">
                <a:solidFill>
                  <a:schemeClr val="tx2"/>
                </a:solidFill>
                <a:latin typeface="Tempus Sans ITC" pitchFamily="8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09" tIns="47905" rIns="95809" bIns="47905" numCol="1" anchor="t" anchorCtr="0" compatLnSpc="1">
            <a:prstTxWarp prst="textNoShape">
              <a:avLst/>
            </a:prstTxWarp>
          </a:bodyPr>
          <a:lstStyle>
            <a:lvl1pPr algn="r" defTabSz="952500">
              <a:defRPr sz="1200">
                <a:solidFill>
                  <a:schemeClr val="tx2"/>
                </a:solidFill>
                <a:latin typeface="Tempus Sans ITC" pitchFamily="8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9938"/>
            <a:ext cx="5538788" cy="383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09" tIns="47905" rIns="95809" bIns="47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09" tIns="47905" rIns="95809" bIns="47905" numCol="1" anchor="b" anchorCtr="0" compatLnSpc="1">
            <a:prstTxWarp prst="textNoShape">
              <a:avLst/>
            </a:prstTxWarp>
          </a:bodyPr>
          <a:lstStyle>
            <a:lvl1pPr algn="l" defTabSz="952500">
              <a:defRPr sz="1200">
                <a:solidFill>
                  <a:schemeClr val="tx2"/>
                </a:solidFill>
                <a:latin typeface="Tempus Sans ITC" pitchFamily="8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09" tIns="47905" rIns="95809" bIns="47905" numCol="1" anchor="b" anchorCtr="0" compatLnSpc="1">
            <a:prstTxWarp prst="textNoShape">
              <a:avLst/>
            </a:prstTxWarp>
          </a:bodyPr>
          <a:lstStyle>
            <a:lvl1pPr algn="r" defTabSz="952500">
              <a:defRPr sz="1200" smtClean="0">
                <a:solidFill>
                  <a:schemeClr val="tx2"/>
                </a:solidFill>
                <a:latin typeface="Tempus Sans ITC" charset="0"/>
              </a:defRPr>
            </a:lvl1pPr>
          </a:lstStyle>
          <a:p>
            <a:pPr>
              <a:defRPr/>
            </a:pPr>
            <a:fld id="{14727734-ABCF-234D-B636-C5B0C9520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476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ＭＳ Ｐゴシック" pitchFamily="3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5775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30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4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9" algn="l" defTabSz="9143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Answer 3</a:t>
            </a:r>
          </a:p>
          <a:p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The total number of terms in the document is 16.</a:t>
            </a:r>
          </a:p>
          <a:p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The term ”the” appears 4 times, the term information 2 times.</a:t>
            </a:r>
          </a:p>
          <a:p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Therefore the probabilities are 4/16 and 2/16.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727734-ABCF-234D-B636-C5B0C95204C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9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Answer 3</a:t>
            </a:r>
          </a:p>
          <a:p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The probability P(t1 t2 | M_d) is the product of the probabilities P(t1 | M) and P(t2 | M).</a:t>
            </a:r>
          </a:p>
          <a:p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Since P(t2 | M) &lt; 1, necessarily P(t1 t2 | M_d) &lt; P(t1| M_d)</a:t>
            </a:r>
          </a:p>
          <a:p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Note that this is not a problem in 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he</a:t>
            </a:r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 sense that we are never comparing probabilities of different queries in retrieval, but probabilities of different documents for the same query.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727734-ABCF-234D-B636-C5B0C95204C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8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Answer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It is possible that a document that does not contain any terms of the original query can contain terms of another document that has been selected for the set of relevant documents D_r. If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β &gt; 0.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CH" dirty="0">
                <a:latin typeface="Calibri" panose="020F0502020204030204" pitchFamily="34" charset="0"/>
                <a:cs typeface="Calibri" panose="020F0502020204030204" pitchFamily="34" charset="0"/>
              </a:rPr>
              <a:t>his will result in a positive similarity value. Note that all weights in document and query vectors are positive, so the scalar product of two such vectors will be positive.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727734-ABCF-234D-B636-C5B0C95204C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9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Answer A</a:t>
            </a:r>
          </a:p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Rocchio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J. J., and Gerard Salton. "Information search optimization and interactive retrieval techniques." 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Proceedings of the November 30--December 1, 1965, fall joint computer conference, part 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1965.</a:t>
            </a:r>
            <a:endParaRPr lang="en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727734-ABCF-234D-B636-C5B0C95204C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2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39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9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5920" y="304800"/>
            <a:ext cx="2256367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100" y="304800"/>
            <a:ext cx="6605720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120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304800"/>
            <a:ext cx="899795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341438"/>
            <a:ext cx="8997950" cy="5029200"/>
          </a:xfrm>
        </p:spPr>
        <p:txBody>
          <a:bodyPr/>
          <a:lstStyle/>
          <a:p>
            <a:pPr lvl="0"/>
            <a:endParaRPr lang="fr-CH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20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304800"/>
            <a:ext cx="899795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37" y="1341438"/>
            <a:ext cx="4416425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75862" y="1341438"/>
            <a:ext cx="4416425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75862" y="3932238"/>
            <a:ext cx="4416425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849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304800"/>
            <a:ext cx="899795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37" y="1341438"/>
            <a:ext cx="4416425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5862" y="1341438"/>
            <a:ext cx="4416425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5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44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83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9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61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337" y="1341438"/>
            <a:ext cx="4416425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5862" y="1341438"/>
            <a:ext cx="4416425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13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3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94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07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34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304800"/>
            <a:ext cx="899795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675" y="1341438"/>
            <a:ext cx="8997950" cy="5029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5100" y="6477000"/>
            <a:ext cx="63563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smtClean="0">
                <a:latin typeface="Verdana" charset="0"/>
              </a:defRPr>
            </a:lvl1pPr>
          </a:lstStyle>
          <a:p>
            <a:pPr>
              <a:defRPr/>
            </a:pPr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7100888" y="6453188"/>
            <a:ext cx="2063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/>
            <a:r>
              <a:rPr lang="en-US" sz="900" dirty="0">
                <a:latin typeface="Verdana" charset="0"/>
              </a:rPr>
              <a:t>Information Retrieval- </a:t>
            </a:r>
            <a:fld id="{6D0D0FAB-B5FB-2B4F-958D-C8496C781A1A}" type="slidenum">
              <a:rPr lang="en-US" sz="900">
                <a:latin typeface="Verdana" charset="0"/>
              </a:rPr>
              <a:pPr algn="r"/>
              <a:t>‹#›</a:t>
            </a:fld>
            <a:endParaRPr lang="en-US" sz="900" dirty="0"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ＭＳ Ｐゴシック" pitchFamily="34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alibri"/>
          <a:ea typeface="ＭＳ Ｐゴシック" pitchFamily="34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Calibri" pitchFamily="34" charset="0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Calibri" pitchFamily="34" charset="0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Calibri" pitchFamily="34" charset="0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Calibri" pitchFamily="34" charset="0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86" dirty="0">
                <a:solidFill>
                  <a:schemeClr val="tx1"/>
                </a:solidFill>
              </a:rPr>
              <a:t>Consider the document:</a:t>
            </a:r>
            <a:br>
              <a:rPr lang="en-US" sz="2386" dirty="0">
                <a:solidFill>
                  <a:schemeClr val="tx1"/>
                </a:solidFill>
              </a:rPr>
            </a:br>
            <a:r>
              <a:rPr lang="en-US" sz="2386" dirty="0">
                <a:solidFill>
                  <a:schemeClr val="tx1"/>
                </a:solidFill>
              </a:rPr>
              <a:t>“Information retrieval is the task of finding the documents satisfying the information needs of the user”</a:t>
            </a:r>
            <a:endParaRPr lang="en-US" altLang="en-US" sz="2386" dirty="0">
              <a:solidFill>
                <a:schemeClr val="tx1"/>
              </a:solidFill>
            </a:endParaRP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endParaRPr lang="en-US" sz="2800" dirty="0"/>
          </a:p>
          <a:p>
            <a:pPr marL="0" indent="0"/>
            <a:r>
              <a:rPr lang="en-US" sz="2800" dirty="0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Using MLE to estimate the unigram probability model, what is P(</a:t>
            </a:r>
            <a:r>
              <a:rPr lang="en-US" sz="2800" dirty="0" err="1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the|M</a:t>
            </a:r>
            <a:r>
              <a:rPr lang="en-US" sz="2800" baseline="-25000" dirty="0" err="1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d</a:t>
            </a:r>
            <a:r>
              <a:rPr lang="en-US" sz="2800" dirty="0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) and P(</a:t>
            </a:r>
            <a:r>
              <a:rPr lang="en-US" sz="2800" dirty="0" err="1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information|M</a:t>
            </a:r>
            <a:r>
              <a:rPr lang="en-US" sz="2800" baseline="-25000" dirty="0" err="1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d</a:t>
            </a:r>
            <a:r>
              <a:rPr lang="en-US" sz="2800" dirty="0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)?</a:t>
            </a:r>
          </a:p>
          <a:p>
            <a:pPr marL="0" indent="0"/>
            <a:endParaRPr lang="en-US" sz="2800" dirty="0"/>
          </a:p>
          <a:p>
            <a:pPr marL="438284" indent="-438284">
              <a:buAutoNum type="arabicPeriod"/>
            </a:pPr>
            <a:r>
              <a:rPr lang="en-US" sz="2800" dirty="0"/>
              <a:t>1/16 and 1/16</a:t>
            </a:r>
          </a:p>
          <a:p>
            <a:pPr marL="438284" indent="-438284">
              <a:buAutoNum type="arabicPeriod"/>
            </a:pPr>
            <a:r>
              <a:rPr lang="en-US" sz="2800" dirty="0"/>
              <a:t>1/12 and 1/12</a:t>
            </a:r>
          </a:p>
          <a:p>
            <a:pPr marL="438284" indent="-438284">
              <a:buAutoNum type="arabicPeriod"/>
            </a:pPr>
            <a:r>
              <a:rPr lang="en-US" sz="2800" dirty="0"/>
              <a:t>1/4 and 1/8</a:t>
            </a:r>
          </a:p>
          <a:p>
            <a:pPr marL="438284" indent="-438284">
              <a:buAutoNum type="arabicPeriod"/>
            </a:pPr>
            <a:r>
              <a:rPr lang="en-US" sz="2800" dirty="0"/>
              <a:t>1/3 and 1/6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EFAE5C-E0F6-0543-9BA1-ACC9836131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585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27" dirty="0"/>
              <a:t>Consider the following document</a:t>
            </a:r>
            <a:endParaRPr lang="en-US" altLang="en-US" sz="2727" dirty="0">
              <a:ea typeface="MS PGothic" charset="-128"/>
            </a:endParaRP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386" dirty="0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d = “information retrieval and search”</a:t>
            </a:r>
          </a:p>
          <a:p>
            <a:pPr marL="0" indent="0"/>
            <a:endParaRPr lang="en-US" sz="2386" dirty="0"/>
          </a:p>
          <a:p>
            <a:pPr marL="438284" indent="-438284">
              <a:buAutoNum type="arabicPeriod"/>
            </a:pPr>
            <a:endParaRPr lang="en-US" sz="2386" dirty="0"/>
          </a:p>
          <a:p>
            <a:pPr marL="438284" indent="-438284">
              <a:buAutoNum type="arabicPeriod"/>
            </a:pPr>
            <a:r>
              <a:rPr lang="en-US" sz="2386" dirty="0"/>
              <a:t>P(information search |  </a:t>
            </a:r>
            <a:r>
              <a:rPr lang="en-US" sz="2386" dirty="0" err="1"/>
              <a:t>M</a:t>
            </a:r>
            <a:r>
              <a:rPr lang="en-US" sz="2386" baseline="-25000" dirty="0" err="1"/>
              <a:t>d</a:t>
            </a:r>
            <a:r>
              <a:rPr lang="en-US" sz="2386" dirty="0"/>
              <a:t>) &gt; P(information | </a:t>
            </a:r>
            <a:r>
              <a:rPr lang="en-US" sz="2386" dirty="0" err="1"/>
              <a:t>M</a:t>
            </a:r>
            <a:r>
              <a:rPr lang="en-US" sz="2386" baseline="-25000" dirty="0" err="1"/>
              <a:t>d</a:t>
            </a:r>
            <a:r>
              <a:rPr lang="en-US" sz="2386" dirty="0"/>
              <a:t>)</a:t>
            </a:r>
          </a:p>
          <a:p>
            <a:pPr marL="438284" indent="-438284">
              <a:buAutoNum type="arabicPeriod"/>
            </a:pPr>
            <a:r>
              <a:rPr lang="en-US" sz="2386" dirty="0"/>
              <a:t>P(information search |  </a:t>
            </a:r>
            <a:r>
              <a:rPr lang="en-US" sz="2386" dirty="0" err="1"/>
              <a:t>M</a:t>
            </a:r>
            <a:r>
              <a:rPr lang="en-US" sz="2386" baseline="-25000" dirty="0" err="1"/>
              <a:t>d</a:t>
            </a:r>
            <a:r>
              <a:rPr lang="en-US" sz="2386" dirty="0"/>
              <a:t>) = P(information | </a:t>
            </a:r>
            <a:r>
              <a:rPr lang="en-US" sz="2386" dirty="0" err="1"/>
              <a:t>M</a:t>
            </a:r>
            <a:r>
              <a:rPr lang="en-US" sz="2386" baseline="-25000" dirty="0" err="1"/>
              <a:t>d</a:t>
            </a:r>
            <a:r>
              <a:rPr lang="en-US" sz="2386" dirty="0"/>
              <a:t>)</a:t>
            </a:r>
          </a:p>
          <a:p>
            <a:pPr marL="438284" indent="-438284">
              <a:buAutoNum type="arabicPeriod"/>
            </a:pPr>
            <a:r>
              <a:rPr lang="en-US" sz="2386" dirty="0"/>
              <a:t>P(information search | </a:t>
            </a:r>
            <a:r>
              <a:rPr lang="en-US" sz="2386" dirty="0" err="1"/>
              <a:t> M</a:t>
            </a:r>
            <a:r>
              <a:rPr lang="en-US" sz="2386" baseline="-25000" dirty="0" err="1"/>
              <a:t>d</a:t>
            </a:r>
            <a:r>
              <a:rPr lang="en-US" sz="2386" dirty="0"/>
              <a:t>) &lt; P(information | </a:t>
            </a:r>
            <a:r>
              <a:rPr lang="en-US" sz="2386" dirty="0" err="1"/>
              <a:t>M</a:t>
            </a:r>
            <a:r>
              <a:rPr lang="en-US" sz="2386" baseline="-25000" dirty="0" err="1"/>
              <a:t>d</a:t>
            </a:r>
            <a:r>
              <a:rPr lang="en-US" sz="2386" dirty="0"/>
              <a:t>)</a:t>
            </a:r>
          </a:p>
          <a:p>
            <a:endParaRPr lang="en-US" sz="2386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B739F8-A00B-2D46-93D5-E3AED1D786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16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85" dirty="0"/>
              <a:t>Can documents which do not contain any keywords of the original query receive a positive similarity coefficient after relevance feedback?</a:t>
            </a:r>
            <a:endParaRPr lang="en-US" altLang="en-US" sz="2585" dirty="0">
              <a:ea typeface="MS PGothic" charset="-128"/>
            </a:endParaRP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779133" lvl="1" indent="-389586">
              <a:buFont typeface="+mj-lt"/>
              <a:buAutoNum type="arabicPeriod"/>
            </a:pPr>
            <a:r>
              <a:rPr lang="en-US" dirty="0"/>
              <a:t>No</a:t>
            </a:r>
          </a:p>
          <a:p>
            <a:pPr marL="779133" lvl="1" indent="-389586">
              <a:buFont typeface="+mj-lt"/>
              <a:buAutoNum type="arabicPeriod"/>
            </a:pPr>
            <a:r>
              <a:rPr lang="en-US" dirty="0"/>
              <a:t>Yes, independent of the values β and </a:t>
            </a:r>
            <a:r>
              <a:rPr lang="en-US" dirty="0" err="1"/>
              <a:t>γ</a:t>
            </a:r>
            <a:endParaRPr lang="en-US" dirty="0"/>
          </a:p>
          <a:p>
            <a:pPr marL="779133" lvl="1" indent="-389586">
              <a:buFont typeface="+mj-lt"/>
              <a:buAutoNum type="arabicPeriod"/>
            </a:pPr>
            <a:r>
              <a:rPr lang="en-US" dirty="0"/>
              <a:t>Yes, but only if β &gt; 0</a:t>
            </a:r>
          </a:p>
          <a:p>
            <a:pPr marL="779133" lvl="1" indent="-389586">
              <a:buFont typeface="+mj-lt"/>
              <a:buAutoNum type="arabicPeriod"/>
            </a:pPr>
            <a:r>
              <a:rPr lang="en-US" dirty="0"/>
              <a:t>Yes, but only if </a:t>
            </a:r>
            <a:r>
              <a:rPr lang="en-US" dirty="0" err="1"/>
              <a:t>γ</a:t>
            </a:r>
            <a:r>
              <a:rPr lang="en-US" dirty="0"/>
              <a:t> &gt; 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414BF-C44B-2A43-A16E-B2F2885041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844083"/>
            <a:r>
              <a:rPr lang="fr-CH">
                <a:solidFill>
                  <a:srgbClr val="000000"/>
                </a:solidFill>
                <a:ea typeface="ＭＳ Ｐゴシック" charset="0"/>
              </a:rPr>
              <a:t>©2024, Karl Aberer, EPFL-IC, Laboratoire de systèmes d'informations répartis </a:t>
            </a:r>
            <a:endParaRPr lang="en-GB" dirty="0">
              <a:solidFill>
                <a:srgbClr val="000000"/>
              </a:solidFill>
              <a:ea typeface="ＭＳ Ｐゴシック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08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Which year </a:t>
            </a:r>
            <a:r>
              <a:rPr lang="en-US" altLang="en-US" dirty="0" err="1">
                <a:ea typeface="MS PGothic" charset="-128"/>
              </a:rPr>
              <a:t>Rocchio</a:t>
            </a:r>
            <a:r>
              <a:rPr lang="en-US" altLang="en-US" dirty="0">
                <a:ea typeface="MS PGothic" charset="-128"/>
              </a:rPr>
              <a:t> published his work on relevance feedback?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474796" indent="-474796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1965</a:t>
            </a:r>
          </a:p>
          <a:p>
            <a:pPr marL="474796" indent="-474796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1975</a:t>
            </a:r>
          </a:p>
          <a:p>
            <a:pPr marL="474796" indent="-474796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1985</a:t>
            </a:r>
          </a:p>
          <a:p>
            <a:pPr marL="474796" indent="-474796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1995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A5A9E3-E13F-F445-A8C1-E5D306E8D4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844083"/>
            <a:r>
              <a:rPr lang="fr-CH">
                <a:solidFill>
                  <a:srgbClr val="000000"/>
                </a:solidFill>
                <a:ea typeface="ＭＳ Ｐゴシック" charset="0"/>
              </a:rPr>
              <a:t>©2024, Karl Aberer, EPFL-IC, Laboratoire de systèmes d'informations répartis </a:t>
            </a:r>
            <a:endParaRPr lang="en-GB" dirty="0">
              <a:solidFill>
                <a:srgbClr val="000000"/>
              </a:solidFill>
              <a:ea typeface="ＭＳ Ｐゴシック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0910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A422225AF8A643CA8B0A9DA46B473B8F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CCA08223D2F4474EA4FDFDA2B0A35B2D&lt;/guid&gt;&lt;date&gt;3/9/2020 10:46:27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A422225AF8A643CA8B0A9DA46B473B8F&lt;/guid&gt;&lt;repollguid&gt;E2BA8DF6D3864837AE4795C125A9CD1B&lt;/repollguid&gt;&lt;sourceid&gt;54C3FA5E9C174821859538EFC0D2E521&lt;/sourceid&gt;&lt;questiontext&gt;Consider the document:“Information retrieval is the task of finding the documents satisfying the information needs of the user”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759F27D6F32C4485A8740681666ACC4D&lt;/guid&gt;&lt;answertext&gt;1/16 and 1/16&lt;/answertext&gt;&lt;valuetype&gt;0&lt;/valuetype&gt;&lt;/answer&gt;&lt;answer&gt;&lt;guid&gt;55F74256EC534C2EB4FADF4C291AE40A&lt;/guid&gt;&lt;answertext&gt;1/12 and 1/12&lt;/answertext&gt;&lt;valuetype&gt;0&lt;/valuetype&gt;&lt;/answer&gt;&lt;answer&gt;&lt;guid&gt;1B413BCE6C0B45ECA389935B4F39821F&lt;/guid&gt;&lt;answertext&gt;1/4 and 1/8&lt;/answertext&gt;&lt;valuetype&gt;0&lt;/valuetype&gt;&lt;/answer&gt;&lt;answer&gt;&lt;guid&gt;1C04F388FD9D41A99DCD672D818B258F&lt;/guid&gt;&lt;answertext&gt;1/3 and 1/6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Consider the document:“Information retrieval is the task of finding the documents satisfying the information needs of the user”[;crlf;]46[;]54[;]46[;]False[;]0[;][;crlf;]2.8696[;]3[;]0.4476[;]0.2004[;crlf;]2[;]0[;]1/16 and 1/161[;]1/16 and 1/16[;][;crlf;]2[;]0[;]1/12 and 1/122[;]1/12 and 1/12[;][;crlf;]42[;]0[;]1/4 and 1/83[;]1/4 and 1/8[;][;crlf;]0[;]0[;]1/3 and 1/64[;]1/3 and 1/6[;][;crlf;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87099C26410C45B3BF9EED2418C28F66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99B3240604746818A1606A87E68488B&lt;/guid&gt;&lt;date&gt;3/9/2020 10:46:27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87099C26410C45B3BF9EED2418C28F66&lt;/guid&gt;&lt;repollguid&gt;E1686D6F2ADD429F82E4BA42B99D9C10&lt;/repollguid&gt;&lt;sourceid&gt;8B08B4032E6F49D79D093EEAB0095F3A&lt;/sourceid&gt;&lt;questiontext&gt;Consider the following document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D93A088836D64661ACE467C8ADC62F82&lt;/guid&gt;&lt;answertext&gt;P(information search |  Md) &amp;gt; P(information | Md)&lt;/answertext&gt;&lt;valuetype&gt;0&lt;/valuetype&gt;&lt;/answer&gt;&lt;answer&gt;&lt;guid&gt;CD47EE8AA43940C59C2DBC701A5FEDD3&lt;/guid&gt;&lt;answertext&gt;P(information search |  Md) = P(information | Md)&lt;/answertext&gt;&lt;valuetype&gt;0&lt;/valuetype&gt;&lt;/answer&gt;&lt;answer&gt;&lt;guid&gt;C6D2FA5CB72F437484EDB85F190A9A94&lt;/guid&gt;&lt;answertext&gt;P(information search | d) &amp;lt; P(information | Md)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Consider the following document[;crlf;]44[;]56[;]44[;]False[;]0[;][;crlf;]2.7727[;]3[;]0.5586[;]0.312[;crlf;]3[;]0[;]P(information search |  Md) &gt; P(information | Md)1[;]P(information search |  Md) &gt; P(information | Md)[;][;crlf;]4[;]0[;]P(information search |  Md) = P(information | Md)2[;]P(information search |  Md) = P(information | Md)[;][;crlf;]37[;]0[;]P(information search | d) &lt; P(information | Md)3[;]P(information search | d) &lt; P(information | Md)[;][;crlf;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82B039712B1547E2ABAA75C2AA8E1776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8D6BD449688C4B58B6D24E35D0D5234A&lt;/guid&gt;&lt;date&gt;3/9/2020 10:07:54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82B039712B1547E2ABAA75C2AA8E1776&lt;/guid&gt;&lt;repollguid&gt;029F0667C6DB477B831117DE775B300D&lt;/repollguid&gt;&lt;sourceid&gt;DA541D502E444F8D9055A86ED02AF8BF&lt;/sourceid&gt;&lt;questiontext&gt;Can documents which do not contain any keywords of the original query receive a positive similarity coefficient after relevance feedback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4BC06D4022F340AC8EB3FCA3A9E9B292&lt;/guid&gt;&lt;answertext&gt;No&lt;/answertext&gt;&lt;valuetype&gt;0&lt;/valuetype&gt;&lt;/answer&gt;&lt;answer&gt;&lt;guid&gt;778F6F4215424BA8B662CE2D9239B1EF&lt;/guid&gt;&lt;answertext&gt;Yes, independent of the values ? and ?&lt;/answertext&gt;&lt;valuetype&gt;0&lt;/valuetype&gt;&lt;/answer&gt;&lt;answer&gt;&lt;guid&gt;EAD9B7576C274CFE9030806D3EA2F5BE&lt;/guid&gt;&lt;answertext&gt;Yes, but only if ? &amp;gt; 0&lt;/answertext&gt;&lt;valuetype&gt;0&lt;/valuetype&gt;&lt;/answer&gt;&lt;answer&gt;&lt;guid&gt;368279C4A8804BE2863ADF8CED4A0D50&lt;/guid&gt;&lt;answertext&gt;Yes, but only if ? &amp;gt; 0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Can documents which do not contain any keywords of the original query receive a positive similarity coefficient after relevance feedback?[;crlf;]46[;]46[;]46[;]False[;]0[;][;crlf;]2.6304[;]3[;]1.05[;]1.1026[;crlf;]11[;]0[;]No1[;]No[;][;crlf;]4[;]0[;]Yes, independent of the values ? and ?2[;]Yes, independent of the values ? and ?[;][;crlf;]22[;]0[;]Yes, but only if ? &gt; 03[;]Yes, but only if ? &gt; 0[;][;crlf;]9[;]0[;]Yes, but only if ? &gt; 04[;]Yes, but only if ? &gt; 0[;][;crlf;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019796B71D074332883CC23E4257804A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7D440A443D9145109700B6DC053E14B4&lt;/guid&gt;&lt;date&gt;3/9/2020 10:07:55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019796B71D074332883CC23E4257804A&lt;/guid&gt;&lt;repollguid&gt;0B55417E0B164F5F811939F2AC7A843C&lt;/repollguid&gt;&lt;sourceid&gt;F0399C743E9A4E1B9CADEEE325CD2E72&lt;/sourceid&gt;&lt;questiontext&gt;Which year Rocchio published his work on relevance feedback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139BFA43C2B24197A2F1EC7532F571C5&lt;/guid&gt;&lt;answertext&gt;1965&lt;/answertext&gt;&lt;valuetype&gt;0&lt;/valuetype&gt;&lt;/answer&gt;&lt;answer&gt;&lt;guid&gt;84084329F779489FB708A904183342E4&lt;/guid&gt;&lt;answertext&gt;1975&lt;/answertext&gt;&lt;valuetype&gt;0&lt;/valuetype&gt;&lt;/answer&gt;&lt;answer&gt;&lt;guid&gt;DA8EB54CC7D04C919B84F888A64B8854&lt;/guid&gt;&lt;answertext&gt;1985&lt;/answertext&gt;&lt;valuetype&gt;0&lt;/valuetype&gt;&lt;/answer&gt;&lt;answer&gt;&lt;guid&gt;ED8F9CF6607149B880EF6AFACC8C5456&lt;/guid&gt;&lt;answertext&gt;1995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Which year Rocchio published his work on relevance feedback?[;crlf;]43[;]50[;]43[;]False[;]0[;][;crlf;]2.1628[;]2[;]1.1192[;]1.2526[;crlf;]18[;]0[;]19651[;]1965[;][;crlf;]6[;]0[;]19752[;]1975[;][;crlf;]13[;]0[;]19853[;]1985[;][;crlf;]6[;]0[;]19954[;]1995[;][;crlf;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1_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20445</TotalTime>
  <Words>479</Words>
  <Application>Microsoft Macintosh PowerPoint</Application>
  <PresentationFormat>A4 Paper (210x297 mm)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MS PGothic</vt:lpstr>
      <vt:lpstr>MS PGothic</vt:lpstr>
      <vt:lpstr>Arial</vt:lpstr>
      <vt:lpstr>Calibri</vt:lpstr>
      <vt:lpstr>Comic Sans MS</vt:lpstr>
      <vt:lpstr>Tempus Sans ITC</vt:lpstr>
      <vt:lpstr>Times New Roman</vt:lpstr>
      <vt:lpstr>Verdana</vt:lpstr>
      <vt:lpstr>1_part1 XML</vt:lpstr>
      <vt:lpstr>Consider the document: “Information retrieval is the task of finding the documents satisfying the information needs of the user”</vt:lpstr>
      <vt:lpstr>Consider the following document</vt:lpstr>
      <vt:lpstr>Can documents which do not contain any keywords of the original query receive a positive similarity coefficient after relevance feedback?</vt:lpstr>
      <vt:lpstr>Which year Rocchio published his work on relevance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Aberer Karl</dc:creator>
  <cp:lastModifiedBy>Karl Aberer</cp:lastModifiedBy>
  <cp:revision>620</cp:revision>
  <cp:lastPrinted>2022-10-06T07:05:04Z</cp:lastPrinted>
  <dcterms:created xsi:type="dcterms:W3CDTF">1601-01-01T00:00:00Z</dcterms:created>
  <dcterms:modified xsi:type="dcterms:W3CDTF">2024-08-31T09:10:18Z</dcterms:modified>
</cp:coreProperties>
</file>