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handoutMasterIdLst>
    <p:handoutMasterId r:id="rId41"/>
  </p:handoutMasterIdLst>
  <p:sldIdLst>
    <p:sldId id="318" r:id="rId2"/>
    <p:sldId id="258" r:id="rId3"/>
    <p:sldId id="284" r:id="rId4"/>
    <p:sldId id="292" r:id="rId5"/>
    <p:sldId id="283" r:id="rId6"/>
    <p:sldId id="259" r:id="rId7"/>
    <p:sldId id="288" r:id="rId8"/>
    <p:sldId id="300" r:id="rId9"/>
    <p:sldId id="301" r:id="rId10"/>
    <p:sldId id="260" r:id="rId11"/>
    <p:sldId id="261" r:id="rId12"/>
    <p:sldId id="349" r:id="rId13"/>
    <p:sldId id="263" r:id="rId14"/>
    <p:sldId id="295" r:id="rId15"/>
    <p:sldId id="293" r:id="rId16"/>
    <p:sldId id="294" r:id="rId17"/>
    <p:sldId id="264" r:id="rId18"/>
    <p:sldId id="296" r:id="rId19"/>
    <p:sldId id="266" r:id="rId20"/>
    <p:sldId id="267" r:id="rId21"/>
    <p:sldId id="269" r:id="rId22"/>
    <p:sldId id="298" r:id="rId23"/>
    <p:sldId id="270" r:id="rId24"/>
    <p:sldId id="317" r:id="rId25"/>
    <p:sldId id="397" r:id="rId26"/>
    <p:sldId id="398" r:id="rId27"/>
    <p:sldId id="274" r:id="rId28"/>
    <p:sldId id="350" r:id="rId29"/>
    <p:sldId id="351" r:id="rId30"/>
    <p:sldId id="352" r:id="rId31"/>
    <p:sldId id="276" r:id="rId32"/>
    <p:sldId id="289" r:id="rId33"/>
    <p:sldId id="356" r:id="rId34"/>
    <p:sldId id="341" r:id="rId35"/>
    <p:sldId id="342" r:id="rId36"/>
    <p:sldId id="343" r:id="rId37"/>
    <p:sldId id="344" r:id="rId38"/>
    <p:sldId id="345" r:id="rId39"/>
  </p:sldIdLst>
  <p:sldSz cx="9144000" cy="6858000" type="screen4x3"/>
  <p:notesSz cx="7099300" cy="10234613"/>
  <p:custDataLst>
    <p:tags r:id="rId42"/>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8"/>
    <p:restoredTop sz="75102" autoAdjust="0"/>
  </p:normalViewPr>
  <p:slideViewPr>
    <p:cSldViewPr>
      <p:cViewPr varScale="1">
        <p:scale>
          <a:sx n="94" d="100"/>
          <a:sy n="94" d="100"/>
        </p:scale>
        <p:origin x="3008" y="200"/>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notesViewPr>
    <p:cSldViewPr>
      <p:cViewPr varScale="1">
        <p:scale>
          <a:sx n="123" d="100"/>
          <a:sy n="123" d="100"/>
        </p:scale>
        <p:origin x="595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E5F38F-EF33-3245-80A1-748B9C11A10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21598AA9-82E1-DB4F-9741-C1D5EDB5DAE9}">
      <dgm:prSet phldrT="[Text]" custT="1"/>
      <dgm:spPr/>
      <dgm:t>
        <a:bodyPr/>
        <a:lstStyle/>
        <a:p>
          <a:r>
            <a:rPr lang="en-US" sz="1600" dirty="0">
              <a:latin typeface="Calibri" charset="0"/>
              <a:ea typeface="Calibri" charset="0"/>
              <a:cs typeface="Calibri" charset="0"/>
            </a:rPr>
            <a:t>TOPIC MIXTURE</a:t>
          </a:r>
        </a:p>
      </dgm:t>
    </dgm:pt>
    <dgm:pt modelId="{221C13C1-2DC1-4440-8D50-81DDEE1EB768}" type="parTrans" cxnId="{59BE523C-26E2-5F49-9943-04818892D057}">
      <dgm:prSet/>
      <dgm:spPr/>
      <dgm:t>
        <a:bodyPr/>
        <a:lstStyle/>
        <a:p>
          <a:endParaRPr lang="en-US" sz="1800">
            <a:latin typeface="Calibri" charset="0"/>
            <a:ea typeface="Calibri" charset="0"/>
            <a:cs typeface="Calibri" charset="0"/>
          </a:endParaRPr>
        </a:p>
      </dgm:t>
    </dgm:pt>
    <dgm:pt modelId="{425FA6D6-5F66-5141-9D76-657D5A94E143}" type="sibTrans" cxnId="{59BE523C-26E2-5F49-9943-04818892D057}">
      <dgm:prSet/>
      <dgm:spPr/>
      <dgm:t>
        <a:bodyPr/>
        <a:lstStyle/>
        <a:p>
          <a:endParaRPr lang="en-US" sz="1800">
            <a:latin typeface="Calibri" charset="0"/>
            <a:ea typeface="Calibri" charset="0"/>
            <a:cs typeface="Calibri" charset="0"/>
          </a:endParaRPr>
        </a:p>
      </dgm:t>
    </dgm:pt>
    <dgm:pt modelId="{07A8AB78-05FA-4B4B-9DFF-814D373319EE}">
      <dgm:prSet phldrT="[Text]" custT="1"/>
      <dgm:spPr/>
      <dgm:t>
        <a:bodyPr/>
        <a:lstStyle/>
        <a:p>
          <a:r>
            <a:rPr lang="en-US" sz="1600" dirty="0">
              <a:latin typeface="Calibri" charset="0"/>
              <a:ea typeface="Calibri" charset="0"/>
              <a:cs typeface="Calibri" charset="0"/>
            </a:rPr>
            <a:t>TOPIC</a:t>
          </a:r>
        </a:p>
      </dgm:t>
    </dgm:pt>
    <dgm:pt modelId="{9200523A-57DD-184E-A3D4-471064B42943}" type="parTrans" cxnId="{769F44E8-3EF6-824C-9889-9A04E0DEA0B2}">
      <dgm:prSet/>
      <dgm:spPr/>
      <dgm:t>
        <a:bodyPr/>
        <a:lstStyle/>
        <a:p>
          <a:endParaRPr lang="en-US" sz="1800">
            <a:latin typeface="Calibri" charset="0"/>
            <a:ea typeface="Calibri" charset="0"/>
            <a:cs typeface="Calibri" charset="0"/>
          </a:endParaRPr>
        </a:p>
      </dgm:t>
    </dgm:pt>
    <dgm:pt modelId="{6171CDBB-96EB-5047-A339-DA1560FC038E}" type="sibTrans" cxnId="{769F44E8-3EF6-824C-9889-9A04E0DEA0B2}">
      <dgm:prSet/>
      <dgm:spPr/>
      <dgm:t>
        <a:bodyPr/>
        <a:lstStyle/>
        <a:p>
          <a:endParaRPr lang="en-US" sz="1800">
            <a:latin typeface="Calibri" charset="0"/>
            <a:ea typeface="Calibri" charset="0"/>
            <a:cs typeface="Calibri" charset="0"/>
          </a:endParaRPr>
        </a:p>
      </dgm:t>
    </dgm:pt>
    <dgm:pt modelId="{8F805642-3554-A940-A455-725E296E0056}">
      <dgm:prSet phldrT="[Text]" custT="1"/>
      <dgm:spPr/>
      <dgm:t>
        <a:bodyPr/>
        <a:lstStyle/>
        <a:p>
          <a:r>
            <a:rPr lang="en-US" sz="1600" dirty="0">
              <a:latin typeface="Calibri" charset="0"/>
              <a:ea typeface="Calibri" charset="0"/>
              <a:cs typeface="Calibri" charset="0"/>
            </a:rPr>
            <a:t>WORD</a:t>
          </a:r>
        </a:p>
      </dgm:t>
    </dgm:pt>
    <dgm:pt modelId="{6B7708B5-CFC4-2D4E-B2F9-B4D7E8E6D5B7}" type="parTrans" cxnId="{2CBBC1E5-F396-6D47-903D-75D737119568}">
      <dgm:prSet/>
      <dgm:spPr/>
      <dgm:t>
        <a:bodyPr/>
        <a:lstStyle/>
        <a:p>
          <a:endParaRPr lang="en-US" sz="1800">
            <a:latin typeface="Calibri" charset="0"/>
            <a:ea typeface="Calibri" charset="0"/>
            <a:cs typeface="Calibri" charset="0"/>
          </a:endParaRPr>
        </a:p>
      </dgm:t>
    </dgm:pt>
    <dgm:pt modelId="{E9A7C2F3-D98B-124C-81C4-AAB87C0CD72E}" type="sibTrans" cxnId="{2CBBC1E5-F396-6D47-903D-75D737119568}">
      <dgm:prSet/>
      <dgm:spPr/>
      <dgm:t>
        <a:bodyPr/>
        <a:lstStyle/>
        <a:p>
          <a:endParaRPr lang="en-US" sz="1800">
            <a:latin typeface="Calibri" charset="0"/>
            <a:ea typeface="Calibri" charset="0"/>
            <a:cs typeface="Calibri" charset="0"/>
          </a:endParaRPr>
        </a:p>
      </dgm:t>
    </dgm:pt>
    <dgm:pt modelId="{53B9F001-8919-2B40-955E-B90E345F0FA9}">
      <dgm:prSet phldrT="[Text]" custT="1"/>
      <dgm:spPr/>
      <dgm:t>
        <a:bodyPr/>
        <a:lstStyle/>
        <a:p>
          <a:r>
            <a:rPr lang="en-US" sz="1600" dirty="0">
              <a:latin typeface="Calibri" charset="0"/>
              <a:ea typeface="Calibri" charset="0"/>
              <a:cs typeface="Calibri" charset="0"/>
            </a:rPr>
            <a:t>TOPIC</a:t>
          </a:r>
        </a:p>
      </dgm:t>
    </dgm:pt>
    <dgm:pt modelId="{A69EA7E2-72DF-9E41-8769-747DB44E2C19}" type="parTrans" cxnId="{CA62BD3D-F4BF-6443-8DF5-C59320D191A1}">
      <dgm:prSet/>
      <dgm:spPr/>
      <dgm:t>
        <a:bodyPr/>
        <a:lstStyle/>
        <a:p>
          <a:endParaRPr lang="en-US" sz="1800">
            <a:latin typeface="Calibri" charset="0"/>
            <a:ea typeface="Calibri" charset="0"/>
            <a:cs typeface="Calibri" charset="0"/>
          </a:endParaRPr>
        </a:p>
      </dgm:t>
    </dgm:pt>
    <dgm:pt modelId="{EC829937-D244-614C-B14F-BCB0BC4CB47E}" type="sibTrans" cxnId="{CA62BD3D-F4BF-6443-8DF5-C59320D191A1}">
      <dgm:prSet/>
      <dgm:spPr/>
      <dgm:t>
        <a:bodyPr/>
        <a:lstStyle/>
        <a:p>
          <a:endParaRPr lang="en-US" sz="1800">
            <a:latin typeface="Calibri" charset="0"/>
            <a:ea typeface="Calibri" charset="0"/>
            <a:cs typeface="Calibri" charset="0"/>
          </a:endParaRPr>
        </a:p>
      </dgm:t>
    </dgm:pt>
    <dgm:pt modelId="{43B8DC7C-B157-D449-A07A-A239557373CF}">
      <dgm:prSet phldrT="[Text]" custT="1"/>
      <dgm:spPr/>
      <dgm:t>
        <a:bodyPr/>
        <a:lstStyle/>
        <a:p>
          <a:r>
            <a:rPr lang="en-US" sz="1600" dirty="0">
              <a:latin typeface="Calibri" charset="0"/>
              <a:ea typeface="Calibri" charset="0"/>
              <a:cs typeface="Calibri" charset="0"/>
            </a:rPr>
            <a:t>WORD</a:t>
          </a:r>
        </a:p>
      </dgm:t>
    </dgm:pt>
    <dgm:pt modelId="{D296960B-B9DE-4642-B7E2-765F23F20EB4}" type="parTrans" cxnId="{5BBC5FB0-0B98-6342-AF6D-9A5403BC27B8}">
      <dgm:prSet/>
      <dgm:spPr/>
      <dgm:t>
        <a:bodyPr/>
        <a:lstStyle/>
        <a:p>
          <a:endParaRPr lang="en-US" sz="1800">
            <a:latin typeface="Calibri" charset="0"/>
            <a:ea typeface="Calibri" charset="0"/>
            <a:cs typeface="Calibri" charset="0"/>
          </a:endParaRPr>
        </a:p>
      </dgm:t>
    </dgm:pt>
    <dgm:pt modelId="{71847F4A-A2BB-964F-A043-0187B4E5C7CF}" type="sibTrans" cxnId="{5BBC5FB0-0B98-6342-AF6D-9A5403BC27B8}">
      <dgm:prSet/>
      <dgm:spPr/>
      <dgm:t>
        <a:bodyPr/>
        <a:lstStyle/>
        <a:p>
          <a:endParaRPr lang="en-US" sz="1800">
            <a:latin typeface="Calibri" charset="0"/>
            <a:ea typeface="Calibri" charset="0"/>
            <a:cs typeface="Calibri" charset="0"/>
          </a:endParaRPr>
        </a:p>
      </dgm:t>
    </dgm:pt>
    <dgm:pt modelId="{E434AD5C-12DB-DB44-B089-A1A6228A47F1}">
      <dgm:prSet phldrT="[Text]" custT="1"/>
      <dgm:spPr/>
      <dgm:t>
        <a:bodyPr/>
        <a:lstStyle/>
        <a:p>
          <a:r>
            <a:rPr lang="en-US" sz="1600" dirty="0">
              <a:latin typeface="Calibri" charset="0"/>
              <a:ea typeface="Calibri" charset="0"/>
              <a:cs typeface="Calibri" charset="0"/>
            </a:rPr>
            <a:t>...</a:t>
          </a:r>
        </a:p>
      </dgm:t>
    </dgm:pt>
    <dgm:pt modelId="{64DEE974-D16B-5B41-B50D-722A63CB0FB7}" type="parTrans" cxnId="{020A70B9-511E-C84F-AB4B-0288198957F5}">
      <dgm:prSet/>
      <dgm:spPr/>
      <dgm:t>
        <a:bodyPr/>
        <a:lstStyle/>
        <a:p>
          <a:endParaRPr lang="en-US" sz="1800">
            <a:latin typeface="Calibri" charset="0"/>
            <a:ea typeface="Calibri" charset="0"/>
            <a:cs typeface="Calibri" charset="0"/>
          </a:endParaRPr>
        </a:p>
      </dgm:t>
    </dgm:pt>
    <dgm:pt modelId="{6FAFBE89-D8B4-534E-8F51-AD7FBE609777}" type="sibTrans" cxnId="{020A70B9-511E-C84F-AB4B-0288198957F5}">
      <dgm:prSet/>
      <dgm:spPr/>
      <dgm:t>
        <a:bodyPr/>
        <a:lstStyle/>
        <a:p>
          <a:endParaRPr lang="en-US" sz="1800">
            <a:latin typeface="Calibri" charset="0"/>
            <a:ea typeface="Calibri" charset="0"/>
            <a:cs typeface="Calibri" charset="0"/>
          </a:endParaRPr>
        </a:p>
      </dgm:t>
    </dgm:pt>
    <dgm:pt modelId="{5A2E00E1-0CF4-4045-9AB7-7F0852893E2B}">
      <dgm:prSet phldrT="[Text]" custT="1"/>
      <dgm:spPr/>
      <dgm:t>
        <a:bodyPr/>
        <a:lstStyle/>
        <a:p>
          <a:r>
            <a:rPr lang="en-US" sz="1600" dirty="0">
              <a:latin typeface="Calibri" charset="0"/>
              <a:ea typeface="Calibri" charset="0"/>
              <a:cs typeface="Calibri" charset="0"/>
            </a:rPr>
            <a:t>...</a:t>
          </a:r>
        </a:p>
      </dgm:t>
    </dgm:pt>
    <dgm:pt modelId="{92B445D9-2536-4B42-97A8-3F302D683E23}" type="parTrans" cxnId="{95078D97-36E6-FF40-AC92-1445F2874613}">
      <dgm:prSet/>
      <dgm:spPr/>
      <dgm:t>
        <a:bodyPr/>
        <a:lstStyle/>
        <a:p>
          <a:endParaRPr lang="en-US" sz="1800">
            <a:latin typeface="Calibri" charset="0"/>
            <a:ea typeface="Calibri" charset="0"/>
            <a:cs typeface="Calibri" charset="0"/>
          </a:endParaRPr>
        </a:p>
      </dgm:t>
    </dgm:pt>
    <dgm:pt modelId="{3BD1059A-01B7-7048-A537-1FF6E6C64A0D}" type="sibTrans" cxnId="{95078D97-36E6-FF40-AC92-1445F2874613}">
      <dgm:prSet/>
      <dgm:spPr/>
      <dgm:t>
        <a:bodyPr/>
        <a:lstStyle/>
        <a:p>
          <a:endParaRPr lang="en-US" sz="1800">
            <a:latin typeface="Calibri" charset="0"/>
            <a:ea typeface="Calibri" charset="0"/>
            <a:cs typeface="Calibri" charset="0"/>
          </a:endParaRPr>
        </a:p>
      </dgm:t>
    </dgm:pt>
    <dgm:pt modelId="{424A7D78-7B0B-974D-89AC-D4013F5E44FA}" type="pres">
      <dgm:prSet presAssocID="{F6E5F38F-EF33-3245-80A1-748B9C11A10F}" presName="hierChild1" presStyleCnt="0">
        <dgm:presLayoutVars>
          <dgm:chPref val="1"/>
          <dgm:dir/>
          <dgm:animOne val="branch"/>
          <dgm:animLvl val="lvl"/>
          <dgm:resizeHandles/>
        </dgm:presLayoutVars>
      </dgm:prSet>
      <dgm:spPr/>
    </dgm:pt>
    <dgm:pt modelId="{F096D584-BE34-204E-8681-0FD6CBBCE038}" type="pres">
      <dgm:prSet presAssocID="{21598AA9-82E1-DB4F-9741-C1D5EDB5DAE9}" presName="hierRoot1" presStyleCnt="0"/>
      <dgm:spPr/>
    </dgm:pt>
    <dgm:pt modelId="{3EC47FEE-0D70-C740-9B93-B1F3A0F85051}" type="pres">
      <dgm:prSet presAssocID="{21598AA9-82E1-DB4F-9741-C1D5EDB5DAE9}" presName="composite" presStyleCnt="0"/>
      <dgm:spPr/>
    </dgm:pt>
    <dgm:pt modelId="{CFAEC223-AB9E-3441-AC8B-FDD5B1850070}" type="pres">
      <dgm:prSet presAssocID="{21598AA9-82E1-DB4F-9741-C1D5EDB5DAE9}" presName="background" presStyleLbl="node0" presStyleIdx="0" presStyleCnt="1"/>
      <dgm:spPr/>
    </dgm:pt>
    <dgm:pt modelId="{CA06A3D6-108E-224A-A0DC-6E612736BD36}" type="pres">
      <dgm:prSet presAssocID="{21598AA9-82E1-DB4F-9741-C1D5EDB5DAE9}" presName="text" presStyleLbl="fgAcc0" presStyleIdx="0" presStyleCnt="1">
        <dgm:presLayoutVars>
          <dgm:chPref val="3"/>
        </dgm:presLayoutVars>
      </dgm:prSet>
      <dgm:spPr/>
    </dgm:pt>
    <dgm:pt modelId="{B776BEE1-6030-D84B-B54C-44E20A912940}" type="pres">
      <dgm:prSet presAssocID="{21598AA9-82E1-DB4F-9741-C1D5EDB5DAE9}" presName="hierChild2" presStyleCnt="0"/>
      <dgm:spPr/>
    </dgm:pt>
    <dgm:pt modelId="{1598DE90-CF50-B948-9B8C-E20592D75534}" type="pres">
      <dgm:prSet presAssocID="{9200523A-57DD-184E-A3D4-471064B42943}" presName="Name10" presStyleLbl="parChTrans1D2" presStyleIdx="0" presStyleCnt="3"/>
      <dgm:spPr/>
    </dgm:pt>
    <dgm:pt modelId="{7F6570E7-EB35-E246-B9A5-B7CC0EF9B446}" type="pres">
      <dgm:prSet presAssocID="{07A8AB78-05FA-4B4B-9DFF-814D373319EE}" presName="hierRoot2" presStyleCnt="0"/>
      <dgm:spPr/>
    </dgm:pt>
    <dgm:pt modelId="{CB0C132B-2BEA-9F47-8D35-714CE2B4DB12}" type="pres">
      <dgm:prSet presAssocID="{07A8AB78-05FA-4B4B-9DFF-814D373319EE}" presName="composite2" presStyleCnt="0"/>
      <dgm:spPr/>
    </dgm:pt>
    <dgm:pt modelId="{C40AFBE9-BC15-1741-AE19-62A5D9FD5ED2}" type="pres">
      <dgm:prSet presAssocID="{07A8AB78-05FA-4B4B-9DFF-814D373319EE}" presName="background2" presStyleLbl="node2" presStyleIdx="0" presStyleCnt="3"/>
      <dgm:spPr/>
    </dgm:pt>
    <dgm:pt modelId="{4366059D-D7C2-844E-953A-91153172C24D}" type="pres">
      <dgm:prSet presAssocID="{07A8AB78-05FA-4B4B-9DFF-814D373319EE}" presName="text2" presStyleLbl="fgAcc2" presStyleIdx="0" presStyleCnt="3">
        <dgm:presLayoutVars>
          <dgm:chPref val="3"/>
        </dgm:presLayoutVars>
      </dgm:prSet>
      <dgm:spPr/>
    </dgm:pt>
    <dgm:pt modelId="{0EFB21F9-DFFA-5541-9E60-91E9593A3041}" type="pres">
      <dgm:prSet presAssocID="{07A8AB78-05FA-4B4B-9DFF-814D373319EE}" presName="hierChild3" presStyleCnt="0"/>
      <dgm:spPr/>
    </dgm:pt>
    <dgm:pt modelId="{D8EC2477-CE38-1A45-B2A8-4212FA817ADB}" type="pres">
      <dgm:prSet presAssocID="{6B7708B5-CFC4-2D4E-B2F9-B4D7E8E6D5B7}" presName="Name17" presStyleLbl="parChTrans1D3" presStyleIdx="0" presStyleCnt="3"/>
      <dgm:spPr/>
    </dgm:pt>
    <dgm:pt modelId="{BCD0DED1-9A8A-B042-9447-B863DC0C211A}" type="pres">
      <dgm:prSet presAssocID="{8F805642-3554-A940-A455-725E296E0056}" presName="hierRoot3" presStyleCnt="0"/>
      <dgm:spPr/>
    </dgm:pt>
    <dgm:pt modelId="{ABEED51A-35C6-6448-B68B-6895D404DDD8}" type="pres">
      <dgm:prSet presAssocID="{8F805642-3554-A940-A455-725E296E0056}" presName="composite3" presStyleCnt="0"/>
      <dgm:spPr/>
    </dgm:pt>
    <dgm:pt modelId="{301AFB79-4109-A24D-B601-1251F73B5E41}" type="pres">
      <dgm:prSet presAssocID="{8F805642-3554-A940-A455-725E296E0056}" presName="background3" presStyleLbl="node3" presStyleIdx="0" presStyleCnt="3"/>
      <dgm:spPr/>
    </dgm:pt>
    <dgm:pt modelId="{1185DD4C-0401-9347-8055-76EA7F080206}" type="pres">
      <dgm:prSet presAssocID="{8F805642-3554-A940-A455-725E296E0056}" presName="text3" presStyleLbl="fgAcc3" presStyleIdx="0" presStyleCnt="3">
        <dgm:presLayoutVars>
          <dgm:chPref val="3"/>
        </dgm:presLayoutVars>
      </dgm:prSet>
      <dgm:spPr/>
    </dgm:pt>
    <dgm:pt modelId="{35C4C243-A1B7-A841-8AB7-896D127CFBA1}" type="pres">
      <dgm:prSet presAssocID="{8F805642-3554-A940-A455-725E296E0056}" presName="hierChild4" presStyleCnt="0"/>
      <dgm:spPr/>
    </dgm:pt>
    <dgm:pt modelId="{DB149BC7-79B1-A342-8009-89424C340DD6}" type="pres">
      <dgm:prSet presAssocID="{64DEE974-D16B-5B41-B50D-722A63CB0FB7}" presName="Name10" presStyleLbl="parChTrans1D2" presStyleIdx="1" presStyleCnt="3"/>
      <dgm:spPr/>
    </dgm:pt>
    <dgm:pt modelId="{7C1D85F2-5BC4-3C45-903E-952DB2B20112}" type="pres">
      <dgm:prSet presAssocID="{E434AD5C-12DB-DB44-B089-A1A6228A47F1}" presName="hierRoot2" presStyleCnt="0"/>
      <dgm:spPr/>
    </dgm:pt>
    <dgm:pt modelId="{FD4ADFB8-E076-BE42-A5CD-E74BB97D2EE7}" type="pres">
      <dgm:prSet presAssocID="{E434AD5C-12DB-DB44-B089-A1A6228A47F1}" presName="composite2" presStyleCnt="0"/>
      <dgm:spPr/>
    </dgm:pt>
    <dgm:pt modelId="{6FD1F5F2-8746-1944-845C-A4C086CB549E}" type="pres">
      <dgm:prSet presAssocID="{E434AD5C-12DB-DB44-B089-A1A6228A47F1}" presName="background2" presStyleLbl="node2" presStyleIdx="1" presStyleCnt="3"/>
      <dgm:spPr/>
    </dgm:pt>
    <dgm:pt modelId="{05C76DD6-B8F9-A349-8113-214FD6414DD6}" type="pres">
      <dgm:prSet presAssocID="{E434AD5C-12DB-DB44-B089-A1A6228A47F1}" presName="text2" presStyleLbl="fgAcc2" presStyleIdx="1" presStyleCnt="3">
        <dgm:presLayoutVars>
          <dgm:chPref val="3"/>
        </dgm:presLayoutVars>
      </dgm:prSet>
      <dgm:spPr/>
    </dgm:pt>
    <dgm:pt modelId="{69C6B731-1EC3-F041-8589-9EF92DD0244F}" type="pres">
      <dgm:prSet presAssocID="{E434AD5C-12DB-DB44-B089-A1A6228A47F1}" presName="hierChild3" presStyleCnt="0"/>
      <dgm:spPr/>
    </dgm:pt>
    <dgm:pt modelId="{59AA4B1F-8FD8-1047-A6B1-EEEA25BF4A93}" type="pres">
      <dgm:prSet presAssocID="{92B445D9-2536-4B42-97A8-3F302D683E23}" presName="Name17" presStyleLbl="parChTrans1D3" presStyleIdx="1" presStyleCnt="3"/>
      <dgm:spPr/>
    </dgm:pt>
    <dgm:pt modelId="{2163E3EA-2A46-924C-9BB6-1DA1318E9576}" type="pres">
      <dgm:prSet presAssocID="{5A2E00E1-0CF4-4045-9AB7-7F0852893E2B}" presName="hierRoot3" presStyleCnt="0"/>
      <dgm:spPr/>
    </dgm:pt>
    <dgm:pt modelId="{05D5E7C5-B7AC-FF42-B494-C4DBDB87D635}" type="pres">
      <dgm:prSet presAssocID="{5A2E00E1-0CF4-4045-9AB7-7F0852893E2B}" presName="composite3" presStyleCnt="0"/>
      <dgm:spPr/>
    </dgm:pt>
    <dgm:pt modelId="{4BA560F0-C90B-F849-8CBA-C0CCCC6E180A}" type="pres">
      <dgm:prSet presAssocID="{5A2E00E1-0CF4-4045-9AB7-7F0852893E2B}" presName="background3" presStyleLbl="node3" presStyleIdx="1" presStyleCnt="3"/>
      <dgm:spPr/>
    </dgm:pt>
    <dgm:pt modelId="{4F0FEE3F-689D-3246-AC14-0756D0EE0A77}" type="pres">
      <dgm:prSet presAssocID="{5A2E00E1-0CF4-4045-9AB7-7F0852893E2B}" presName="text3" presStyleLbl="fgAcc3" presStyleIdx="1" presStyleCnt="3">
        <dgm:presLayoutVars>
          <dgm:chPref val="3"/>
        </dgm:presLayoutVars>
      </dgm:prSet>
      <dgm:spPr/>
    </dgm:pt>
    <dgm:pt modelId="{EBE699BF-2B32-9048-A03B-5E6CC3D7BC0C}" type="pres">
      <dgm:prSet presAssocID="{5A2E00E1-0CF4-4045-9AB7-7F0852893E2B}" presName="hierChild4" presStyleCnt="0"/>
      <dgm:spPr/>
    </dgm:pt>
    <dgm:pt modelId="{BAFDF403-B4A5-6D43-8043-B2A2A5E32A6E}" type="pres">
      <dgm:prSet presAssocID="{A69EA7E2-72DF-9E41-8769-747DB44E2C19}" presName="Name10" presStyleLbl="parChTrans1D2" presStyleIdx="2" presStyleCnt="3"/>
      <dgm:spPr/>
    </dgm:pt>
    <dgm:pt modelId="{566D61F5-2D68-0A43-A9F0-6D3E24503DCC}" type="pres">
      <dgm:prSet presAssocID="{53B9F001-8919-2B40-955E-B90E345F0FA9}" presName="hierRoot2" presStyleCnt="0"/>
      <dgm:spPr/>
    </dgm:pt>
    <dgm:pt modelId="{E1E43E89-F3B5-4C4E-B7B7-4F9E0EB284E3}" type="pres">
      <dgm:prSet presAssocID="{53B9F001-8919-2B40-955E-B90E345F0FA9}" presName="composite2" presStyleCnt="0"/>
      <dgm:spPr/>
    </dgm:pt>
    <dgm:pt modelId="{497D6734-9BDB-8F47-BC27-58402407A882}" type="pres">
      <dgm:prSet presAssocID="{53B9F001-8919-2B40-955E-B90E345F0FA9}" presName="background2" presStyleLbl="node2" presStyleIdx="2" presStyleCnt="3"/>
      <dgm:spPr/>
    </dgm:pt>
    <dgm:pt modelId="{9D9859B7-0886-084E-A646-FCEF7705DE38}" type="pres">
      <dgm:prSet presAssocID="{53B9F001-8919-2B40-955E-B90E345F0FA9}" presName="text2" presStyleLbl="fgAcc2" presStyleIdx="2" presStyleCnt="3">
        <dgm:presLayoutVars>
          <dgm:chPref val="3"/>
        </dgm:presLayoutVars>
      </dgm:prSet>
      <dgm:spPr/>
    </dgm:pt>
    <dgm:pt modelId="{A00F1617-333F-624A-9332-1168DE12157F}" type="pres">
      <dgm:prSet presAssocID="{53B9F001-8919-2B40-955E-B90E345F0FA9}" presName="hierChild3" presStyleCnt="0"/>
      <dgm:spPr/>
    </dgm:pt>
    <dgm:pt modelId="{61ACF515-A915-0944-B8DD-3F512AC002D5}" type="pres">
      <dgm:prSet presAssocID="{D296960B-B9DE-4642-B7E2-765F23F20EB4}" presName="Name17" presStyleLbl="parChTrans1D3" presStyleIdx="2" presStyleCnt="3"/>
      <dgm:spPr/>
    </dgm:pt>
    <dgm:pt modelId="{F6FBA2FF-6AC2-7449-BC6F-F6C587F5EBBC}" type="pres">
      <dgm:prSet presAssocID="{43B8DC7C-B157-D449-A07A-A239557373CF}" presName="hierRoot3" presStyleCnt="0"/>
      <dgm:spPr/>
    </dgm:pt>
    <dgm:pt modelId="{95F60F1C-51FC-CF43-A1D6-B0EFBD262B54}" type="pres">
      <dgm:prSet presAssocID="{43B8DC7C-B157-D449-A07A-A239557373CF}" presName="composite3" presStyleCnt="0"/>
      <dgm:spPr/>
    </dgm:pt>
    <dgm:pt modelId="{3A8306FF-50C3-7D48-B58D-48EDBC3E0252}" type="pres">
      <dgm:prSet presAssocID="{43B8DC7C-B157-D449-A07A-A239557373CF}" presName="background3" presStyleLbl="node3" presStyleIdx="2" presStyleCnt="3"/>
      <dgm:spPr/>
    </dgm:pt>
    <dgm:pt modelId="{7535A9C5-1ED6-324C-81F1-E1DA14929168}" type="pres">
      <dgm:prSet presAssocID="{43B8DC7C-B157-D449-A07A-A239557373CF}" presName="text3" presStyleLbl="fgAcc3" presStyleIdx="2" presStyleCnt="3">
        <dgm:presLayoutVars>
          <dgm:chPref val="3"/>
        </dgm:presLayoutVars>
      </dgm:prSet>
      <dgm:spPr/>
    </dgm:pt>
    <dgm:pt modelId="{1B6E19CA-E641-C24D-BAE6-8830B358DEDC}" type="pres">
      <dgm:prSet presAssocID="{43B8DC7C-B157-D449-A07A-A239557373CF}" presName="hierChild4" presStyleCnt="0"/>
      <dgm:spPr/>
    </dgm:pt>
  </dgm:ptLst>
  <dgm:cxnLst>
    <dgm:cxn modelId="{B8ED4605-76FF-3343-BA42-714EE873EC69}" type="presOf" srcId="{9200523A-57DD-184E-A3D4-471064B42943}" destId="{1598DE90-CF50-B948-9B8C-E20592D75534}" srcOrd="0" destOrd="0" presId="urn:microsoft.com/office/officeart/2005/8/layout/hierarchy1"/>
    <dgm:cxn modelId="{2B2BCC07-87C1-0249-B69E-EFC7EB74CB3C}" type="presOf" srcId="{43B8DC7C-B157-D449-A07A-A239557373CF}" destId="{7535A9C5-1ED6-324C-81F1-E1DA14929168}" srcOrd="0" destOrd="0" presId="urn:microsoft.com/office/officeart/2005/8/layout/hierarchy1"/>
    <dgm:cxn modelId="{21BF760B-DABF-544D-BF54-9E0D6088AFB1}" type="presOf" srcId="{8F805642-3554-A940-A455-725E296E0056}" destId="{1185DD4C-0401-9347-8055-76EA7F080206}" srcOrd="0" destOrd="0" presId="urn:microsoft.com/office/officeart/2005/8/layout/hierarchy1"/>
    <dgm:cxn modelId="{4EC96419-6213-1740-9076-7A9678D2B586}" type="presOf" srcId="{21598AA9-82E1-DB4F-9741-C1D5EDB5DAE9}" destId="{CA06A3D6-108E-224A-A0DC-6E612736BD36}" srcOrd="0" destOrd="0" presId="urn:microsoft.com/office/officeart/2005/8/layout/hierarchy1"/>
    <dgm:cxn modelId="{D9CB152F-3A77-6E4B-82B1-49E725F60926}" type="presOf" srcId="{92B445D9-2536-4B42-97A8-3F302D683E23}" destId="{59AA4B1F-8FD8-1047-A6B1-EEEA25BF4A93}" srcOrd="0" destOrd="0" presId="urn:microsoft.com/office/officeart/2005/8/layout/hierarchy1"/>
    <dgm:cxn modelId="{3739742F-ED47-7B40-B130-2E5702C402EF}" type="presOf" srcId="{53B9F001-8919-2B40-955E-B90E345F0FA9}" destId="{9D9859B7-0886-084E-A646-FCEF7705DE38}" srcOrd="0" destOrd="0" presId="urn:microsoft.com/office/officeart/2005/8/layout/hierarchy1"/>
    <dgm:cxn modelId="{59BE523C-26E2-5F49-9943-04818892D057}" srcId="{F6E5F38F-EF33-3245-80A1-748B9C11A10F}" destId="{21598AA9-82E1-DB4F-9741-C1D5EDB5DAE9}" srcOrd="0" destOrd="0" parTransId="{221C13C1-2DC1-4440-8D50-81DDEE1EB768}" sibTransId="{425FA6D6-5F66-5141-9D76-657D5A94E143}"/>
    <dgm:cxn modelId="{CA62BD3D-F4BF-6443-8DF5-C59320D191A1}" srcId="{21598AA9-82E1-DB4F-9741-C1D5EDB5DAE9}" destId="{53B9F001-8919-2B40-955E-B90E345F0FA9}" srcOrd="2" destOrd="0" parTransId="{A69EA7E2-72DF-9E41-8769-747DB44E2C19}" sibTransId="{EC829937-D244-614C-B14F-BCB0BC4CB47E}"/>
    <dgm:cxn modelId="{BA88CF65-BB35-5346-A896-ADADB03F851D}" type="presOf" srcId="{F6E5F38F-EF33-3245-80A1-748B9C11A10F}" destId="{424A7D78-7B0B-974D-89AC-D4013F5E44FA}" srcOrd="0" destOrd="0" presId="urn:microsoft.com/office/officeart/2005/8/layout/hierarchy1"/>
    <dgm:cxn modelId="{34D7B977-F66F-EC45-AD6A-56B517C74D3C}" type="presOf" srcId="{6B7708B5-CFC4-2D4E-B2F9-B4D7E8E6D5B7}" destId="{D8EC2477-CE38-1A45-B2A8-4212FA817ADB}" srcOrd="0" destOrd="0" presId="urn:microsoft.com/office/officeart/2005/8/layout/hierarchy1"/>
    <dgm:cxn modelId="{3A7F0394-5261-254E-8B14-D72F69C4B66A}" type="presOf" srcId="{64DEE974-D16B-5B41-B50D-722A63CB0FB7}" destId="{DB149BC7-79B1-A342-8009-89424C340DD6}" srcOrd="0" destOrd="0" presId="urn:microsoft.com/office/officeart/2005/8/layout/hierarchy1"/>
    <dgm:cxn modelId="{D16E8B97-1BCE-AB48-ADD3-334BC357DE98}" type="presOf" srcId="{A69EA7E2-72DF-9E41-8769-747DB44E2C19}" destId="{BAFDF403-B4A5-6D43-8043-B2A2A5E32A6E}" srcOrd="0" destOrd="0" presId="urn:microsoft.com/office/officeart/2005/8/layout/hierarchy1"/>
    <dgm:cxn modelId="{95078D97-36E6-FF40-AC92-1445F2874613}" srcId="{E434AD5C-12DB-DB44-B089-A1A6228A47F1}" destId="{5A2E00E1-0CF4-4045-9AB7-7F0852893E2B}" srcOrd="0" destOrd="0" parTransId="{92B445D9-2536-4B42-97A8-3F302D683E23}" sibTransId="{3BD1059A-01B7-7048-A537-1FF6E6C64A0D}"/>
    <dgm:cxn modelId="{5BBC5FB0-0B98-6342-AF6D-9A5403BC27B8}" srcId="{53B9F001-8919-2B40-955E-B90E345F0FA9}" destId="{43B8DC7C-B157-D449-A07A-A239557373CF}" srcOrd="0" destOrd="0" parTransId="{D296960B-B9DE-4642-B7E2-765F23F20EB4}" sibTransId="{71847F4A-A2BB-964F-A043-0187B4E5C7CF}"/>
    <dgm:cxn modelId="{900017B5-FED6-D84B-93A2-16F8B1657E10}" type="presOf" srcId="{D296960B-B9DE-4642-B7E2-765F23F20EB4}" destId="{61ACF515-A915-0944-B8DD-3F512AC002D5}" srcOrd="0" destOrd="0" presId="urn:microsoft.com/office/officeart/2005/8/layout/hierarchy1"/>
    <dgm:cxn modelId="{020A70B9-511E-C84F-AB4B-0288198957F5}" srcId="{21598AA9-82E1-DB4F-9741-C1D5EDB5DAE9}" destId="{E434AD5C-12DB-DB44-B089-A1A6228A47F1}" srcOrd="1" destOrd="0" parTransId="{64DEE974-D16B-5B41-B50D-722A63CB0FB7}" sibTransId="{6FAFBE89-D8B4-534E-8F51-AD7FBE609777}"/>
    <dgm:cxn modelId="{FE413FBE-B4C4-1A45-8359-01F1F1619B39}" type="presOf" srcId="{5A2E00E1-0CF4-4045-9AB7-7F0852893E2B}" destId="{4F0FEE3F-689D-3246-AC14-0756D0EE0A77}" srcOrd="0" destOrd="0" presId="urn:microsoft.com/office/officeart/2005/8/layout/hierarchy1"/>
    <dgm:cxn modelId="{C1ADDBD3-B858-0941-9D70-26F04F82CB44}" type="presOf" srcId="{07A8AB78-05FA-4B4B-9DFF-814D373319EE}" destId="{4366059D-D7C2-844E-953A-91153172C24D}" srcOrd="0" destOrd="0" presId="urn:microsoft.com/office/officeart/2005/8/layout/hierarchy1"/>
    <dgm:cxn modelId="{A7F768D6-04D8-C747-996B-4C5B736BF91C}" type="presOf" srcId="{E434AD5C-12DB-DB44-B089-A1A6228A47F1}" destId="{05C76DD6-B8F9-A349-8113-214FD6414DD6}" srcOrd="0" destOrd="0" presId="urn:microsoft.com/office/officeart/2005/8/layout/hierarchy1"/>
    <dgm:cxn modelId="{2CBBC1E5-F396-6D47-903D-75D737119568}" srcId="{07A8AB78-05FA-4B4B-9DFF-814D373319EE}" destId="{8F805642-3554-A940-A455-725E296E0056}" srcOrd="0" destOrd="0" parTransId="{6B7708B5-CFC4-2D4E-B2F9-B4D7E8E6D5B7}" sibTransId="{E9A7C2F3-D98B-124C-81C4-AAB87C0CD72E}"/>
    <dgm:cxn modelId="{769F44E8-3EF6-824C-9889-9A04E0DEA0B2}" srcId="{21598AA9-82E1-DB4F-9741-C1D5EDB5DAE9}" destId="{07A8AB78-05FA-4B4B-9DFF-814D373319EE}" srcOrd="0" destOrd="0" parTransId="{9200523A-57DD-184E-A3D4-471064B42943}" sibTransId="{6171CDBB-96EB-5047-A339-DA1560FC038E}"/>
    <dgm:cxn modelId="{B1751FB7-6E5A-1E4F-95EA-D6D51065CBA3}" type="presParOf" srcId="{424A7D78-7B0B-974D-89AC-D4013F5E44FA}" destId="{F096D584-BE34-204E-8681-0FD6CBBCE038}" srcOrd="0" destOrd="0" presId="urn:microsoft.com/office/officeart/2005/8/layout/hierarchy1"/>
    <dgm:cxn modelId="{D56A4BC9-925E-4B40-A4A8-9691F430AC42}" type="presParOf" srcId="{F096D584-BE34-204E-8681-0FD6CBBCE038}" destId="{3EC47FEE-0D70-C740-9B93-B1F3A0F85051}" srcOrd="0" destOrd="0" presId="urn:microsoft.com/office/officeart/2005/8/layout/hierarchy1"/>
    <dgm:cxn modelId="{9617F052-EE9E-034B-A002-65417AFDC089}" type="presParOf" srcId="{3EC47FEE-0D70-C740-9B93-B1F3A0F85051}" destId="{CFAEC223-AB9E-3441-AC8B-FDD5B1850070}" srcOrd="0" destOrd="0" presId="urn:microsoft.com/office/officeart/2005/8/layout/hierarchy1"/>
    <dgm:cxn modelId="{5E7B69AF-397D-224A-A748-6F2B65A89AAF}" type="presParOf" srcId="{3EC47FEE-0D70-C740-9B93-B1F3A0F85051}" destId="{CA06A3D6-108E-224A-A0DC-6E612736BD36}" srcOrd="1" destOrd="0" presId="urn:microsoft.com/office/officeart/2005/8/layout/hierarchy1"/>
    <dgm:cxn modelId="{5D0D3573-40ED-3F4A-AF3F-D82117B1E965}" type="presParOf" srcId="{F096D584-BE34-204E-8681-0FD6CBBCE038}" destId="{B776BEE1-6030-D84B-B54C-44E20A912940}" srcOrd="1" destOrd="0" presId="urn:microsoft.com/office/officeart/2005/8/layout/hierarchy1"/>
    <dgm:cxn modelId="{1D67AA8C-FE77-6244-953A-A574ED47E54F}" type="presParOf" srcId="{B776BEE1-6030-D84B-B54C-44E20A912940}" destId="{1598DE90-CF50-B948-9B8C-E20592D75534}" srcOrd="0" destOrd="0" presId="urn:microsoft.com/office/officeart/2005/8/layout/hierarchy1"/>
    <dgm:cxn modelId="{5D43B839-BC7D-284D-81D4-F6A4F54FC53A}" type="presParOf" srcId="{B776BEE1-6030-D84B-B54C-44E20A912940}" destId="{7F6570E7-EB35-E246-B9A5-B7CC0EF9B446}" srcOrd="1" destOrd="0" presId="urn:microsoft.com/office/officeart/2005/8/layout/hierarchy1"/>
    <dgm:cxn modelId="{124C3949-DF0D-FB4C-BD5D-62C24945722A}" type="presParOf" srcId="{7F6570E7-EB35-E246-B9A5-B7CC0EF9B446}" destId="{CB0C132B-2BEA-9F47-8D35-714CE2B4DB12}" srcOrd="0" destOrd="0" presId="urn:microsoft.com/office/officeart/2005/8/layout/hierarchy1"/>
    <dgm:cxn modelId="{8A594631-4AAE-3049-957C-C928FC90B9CB}" type="presParOf" srcId="{CB0C132B-2BEA-9F47-8D35-714CE2B4DB12}" destId="{C40AFBE9-BC15-1741-AE19-62A5D9FD5ED2}" srcOrd="0" destOrd="0" presId="urn:microsoft.com/office/officeart/2005/8/layout/hierarchy1"/>
    <dgm:cxn modelId="{78905367-E281-8E45-82E3-950D261FA20E}" type="presParOf" srcId="{CB0C132B-2BEA-9F47-8D35-714CE2B4DB12}" destId="{4366059D-D7C2-844E-953A-91153172C24D}" srcOrd="1" destOrd="0" presId="urn:microsoft.com/office/officeart/2005/8/layout/hierarchy1"/>
    <dgm:cxn modelId="{3F20365E-80FD-DA41-9888-DA3550E837CE}" type="presParOf" srcId="{7F6570E7-EB35-E246-B9A5-B7CC0EF9B446}" destId="{0EFB21F9-DFFA-5541-9E60-91E9593A3041}" srcOrd="1" destOrd="0" presId="urn:microsoft.com/office/officeart/2005/8/layout/hierarchy1"/>
    <dgm:cxn modelId="{497D9942-3B18-874E-8A25-83F3D8DDBE15}" type="presParOf" srcId="{0EFB21F9-DFFA-5541-9E60-91E9593A3041}" destId="{D8EC2477-CE38-1A45-B2A8-4212FA817ADB}" srcOrd="0" destOrd="0" presId="urn:microsoft.com/office/officeart/2005/8/layout/hierarchy1"/>
    <dgm:cxn modelId="{B3A9204D-96A8-964B-BC1C-9C3ACD1A2659}" type="presParOf" srcId="{0EFB21F9-DFFA-5541-9E60-91E9593A3041}" destId="{BCD0DED1-9A8A-B042-9447-B863DC0C211A}" srcOrd="1" destOrd="0" presId="urn:microsoft.com/office/officeart/2005/8/layout/hierarchy1"/>
    <dgm:cxn modelId="{7DB06AD1-CE5D-7444-950E-C400DDC6B087}" type="presParOf" srcId="{BCD0DED1-9A8A-B042-9447-B863DC0C211A}" destId="{ABEED51A-35C6-6448-B68B-6895D404DDD8}" srcOrd="0" destOrd="0" presId="urn:microsoft.com/office/officeart/2005/8/layout/hierarchy1"/>
    <dgm:cxn modelId="{77804B8A-1898-1F43-9AB7-577F687B9679}" type="presParOf" srcId="{ABEED51A-35C6-6448-B68B-6895D404DDD8}" destId="{301AFB79-4109-A24D-B601-1251F73B5E41}" srcOrd="0" destOrd="0" presId="urn:microsoft.com/office/officeart/2005/8/layout/hierarchy1"/>
    <dgm:cxn modelId="{45FA9DA3-91DE-EC40-8D8C-F8A44642589C}" type="presParOf" srcId="{ABEED51A-35C6-6448-B68B-6895D404DDD8}" destId="{1185DD4C-0401-9347-8055-76EA7F080206}" srcOrd="1" destOrd="0" presId="urn:microsoft.com/office/officeart/2005/8/layout/hierarchy1"/>
    <dgm:cxn modelId="{2D623571-5096-4847-816D-213FF69600DF}" type="presParOf" srcId="{BCD0DED1-9A8A-B042-9447-B863DC0C211A}" destId="{35C4C243-A1B7-A841-8AB7-896D127CFBA1}" srcOrd="1" destOrd="0" presId="urn:microsoft.com/office/officeart/2005/8/layout/hierarchy1"/>
    <dgm:cxn modelId="{EA18106A-0D1C-7945-8895-515285D2ED9F}" type="presParOf" srcId="{B776BEE1-6030-D84B-B54C-44E20A912940}" destId="{DB149BC7-79B1-A342-8009-89424C340DD6}" srcOrd="2" destOrd="0" presId="urn:microsoft.com/office/officeart/2005/8/layout/hierarchy1"/>
    <dgm:cxn modelId="{18DA06B8-8C98-3A44-9DC9-2353E448E8AE}" type="presParOf" srcId="{B776BEE1-6030-D84B-B54C-44E20A912940}" destId="{7C1D85F2-5BC4-3C45-903E-952DB2B20112}" srcOrd="3" destOrd="0" presId="urn:microsoft.com/office/officeart/2005/8/layout/hierarchy1"/>
    <dgm:cxn modelId="{81C850E8-97B8-1244-B921-73E031D16879}" type="presParOf" srcId="{7C1D85F2-5BC4-3C45-903E-952DB2B20112}" destId="{FD4ADFB8-E076-BE42-A5CD-E74BB97D2EE7}" srcOrd="0" destOrd="0" presId="urn:microsoft.com/office/officeart/2005/8/layout/hierarchy1"/>
    <dgm:cxn modelId="{D5E6A4D6-3129-1C40-91F9-64E381EEE796}" type="presParOf" srcId="{FD4ADFB8-E076-BE42-A5CD-E74BB97D2EE7}" destId="{6FD1F5F2-8746-1944-845C-A4C086CB549E}" srcOrd="0" destOrd="0" presId="urn:microsoft.com/office/officeart/2005/8/layout/hierarchy1"/>
    <dgm:cxn modelId="{D78F8C12-CE8B-8342-AD33-4592AEFC59ED}" type="presParOf" srcId="{FD4ADFB8-E076-BE42-A5CD-E74BB97D2EE7}" destId="{05C76DD6-B8F9-A349-8113-214FD6414DD6}" srcOrd="1" destOrd="0" presId="urn:microsoft.com/office/officeart/2005/8/layout/hierarchy1"/>
    <dgm:cxn modelId="{6AC948C3-130A-C541-AEA1-A2D81076F758}" type="presParOf" srcId="{7C1D85F2-5BC4-3C45-903E-952DB2B20112}" destId="{69C6B731-1EC3-F041-8589-9EF92DD0244F}" srcOrd="1" destOrd="0" presId="urn:microsoft.com/office/officeart/2005/8/layout/hierarchy1"/>
    <dgm:cxn modelId="{DBA6A5EC-9F94-7A49-BD7E-BA9C8B9D42A0}" type="presParOf" srcId="{69C6B731-1EC3-F041-8589-9EF92DD0244F}" destId="{59AA4B1F-8FD8-1047-A6B1-EEEA25BF4A93}" srcOrd="0" destOrd="0" presId="urn:microsoft.com/office/officeart/2005/8/layout/hierarchy1"/>
    <dgm:cxn modelId="{CEBD6A87-A307-EC42-8410-B872C5C3145A}" type="presParOf" srcId="{69C6B731-1EC3-F041-8589-9EF92DD0244F}" destId="{2163E3EA-2A46-924C-9BB6-1DA1318E9576}" srcOrd="1" destOrd="0" presId="urn:microsoft.com/office/officeart/2005/8/layout/hierarchy1"/>
    <dgm:cxn modelId="{746A7F10-1DEC-9B4B-8BE5-59CC0F005C5C}" type="presParOf" srcId="{2163E3EA-2A46-924C-9BB6-1DA1318E9576}" destId="{05D5E7C5-B7AC-FF42-B494-C4DBDB87D635}" srcOrd="0" destOrd="0" presId="urn:microsoft.com/office/officeart/2005/8/layout/hierarchy1"/>
    <dgm:cxn modelId="{7F7D7937-C498-8F48-99FB-E2CA5BEF7FA3}" type="presParOf" srcId="{05D5E7C5-B7AC-FF42-B494-C4DBDB87D635}" destId="{4BA560F0-C90B-F849-8CBA-C0CCCC6E180A}" srcOrd="0" destOrd="0" presId="urn:microsoft.com/office/officeart/2005/8/layout/hierarchy1"/>
    <dgm:cxn modelId="{0518C6C1-930B-6748-BBAD-BE673AA3454D}" type="presParOf" srcId="{05D5E7C5-B7AC-FF42-B494-C4DBDB87D635}" destId="{4F0FEE3F-689D-3246-AC14-0756D0EE0A77}" srcOrd="1" destOrd="0" presId="urn:microsoft.com/office/officeart/2005/8/layout/hierarchy1"/>
    <dgm:cxn modelId="{A63A4C22-7655-444D-9DAD-56E7F2AC5958}" type="presParOf" srcId="{2163E3EA-2A46-924C-9BB6-1DA1318E9576}" destId="{EBE699BF-2B32-9048-A03B-5E6CC3D7BC0C}" srcOrd="1" destOrd="0" presId="urn:microsoft.com/office/officeart/2005/8/layout/hierarchy1"/>
    <dgm:cxn modelId="{CA0D6717-2CA0-B040-AFAA-A8C5276C5F3F}" type="presParOf" srcId="{B776BEE1-6030-D84B-B54C-44E20A912940}" destId="{BAFDF403-B4A5-6D43-8043-B2A2A5E32A6E}" srcOrd="4" destOrd="0" presId="urn:microsoft.com/office/officeart/2005/8/layout/hierarchy1"/>
    <dgm:cxn modelId="{650D1103-3ECB-F948-9840-0B3BA08ED82F}" type="presParOf" srcId="{B776BEE1-6030-D84B-B54C-44E20A912940}" destId="{566D61F5-2D68-0A43-A9F0-6D3E24503DCC}" srcOrd="5" destOrd="0" presId="urn:microsoft.com/office/officeart/2005/8/layout/hierarchy1"/>
    <dgm:cxn modelId="{B7CECAB6-D80F-4741-AADA-DDE0C795700F}" type="presParOf" srcId="{566D61F5-2D68-0A43-A9F0-6D3E24503DCC}" destId="{E1E43E89-F3B5-4C4E-B7B7-4F9E0EB284E3}" srcOrd="0" destOrd="0" presId="urn:microsoft.com/office/officeart/2005/8/layout/hierarchy1"/>
    <dgm:cxn modelId="{80EFB7CE-1166-A04F-848F-44ED157FB9AD}" type="presParOf" srcId="{E1E43E89-F3B5-4C4E-B7B7-4F9E0EB284E3}" destId="{497D6734-9BDB-8F47-BC27-58402407A882}" srcOrd="0" destOrd="0" presId="urn:microsoft.com/office/officeart/2005/8/layout/hierarchy1"/>
    <dgm:cxn modelId="{0501274A-C776-5F44-A6C3-FE39F728BB89}" type="presParOf" srcId="{E1E43E89-F3B5-4C4E-B7B7-4F9E0EB284E3}" destId="{9D9859B7-0886-084E-A646-FCEF7705DE38}" srcOrd="1" destOrd="0" presId="urn:microsoft.com/office/officeart/2005/8/layout/hierarchy1"/>
    <dgm:cxn modelId="{73F28D5E-5801-4B42-A71F-53F45F64C2E0}" type="presParOf" srcId="{566D61F5-2D68-0A43-A9F0-6D3E24503DCC}" destId="{A00F1617-333F-624A-9332-1168DE12157F}" srcOrd="1" destOrd="0" presId="urn:microsoft.com/office/officeart/2005/8/layout/hierarchy1"/>
    <dgm:cxn modelId="{1A73CCBB-0714-DD47-845B-A5F7ADA4C900}" type="presParOf" srcId="{A00F1617-333F-624A-9332-1168DE12157F}" destId="{61ACF515-A915-0944-B8DD-3F512AC002D5}" srcOrd="0" destOrd="0" presId="urn:microsoft.com/office/officeart/2005/8/layout/hierarchy1"/>
    <dgm:cxn modelId="{BDCAA7CF-11C9-C445-B51D-695B8D762488}" type="presParOf" srcId="{A00F1617-333F-624A-9332-1168DE12157F}" destId="{F6FBA2FF-6AC2-7449-BC6F-F6C587F5EBBC}" srcOrd="1" destOrd="0" presId="urn:microsoft.com/office/officeart/2005/8/layout/hierarchy1"/>
    <dgm:cxn modelId="{41F50079-E95C-6343-898F-CBBC369E7396}" type="presParOf" srcId="{F6FBA2FF-6AC2-7449-BC6F-F6C587F5EBBC}" destId="{95F60F1C-51FC-CF43-A1D6-B0EFBD262B54}" srcOrd="0" destOrd="0" presId="urn:microsoft.com/office/officeart/2005/8/layout/hierarchy1"/>
    <dgm:cxn modelId="{73720A22-64C1-D34E-A133-52B70DB22F52}" type="presParOf" srcId="{95F60F1C-51FC-CF43-A1D6-B0EFBD262B54}" destId="{3A8306FF-50C3-7D48-B58D-48EDBC3E0252}" srcOrd="0" destOrd="0" presId="urn:microsoft.com/office/officeart/2005/8/layout/hierarchy1"/>
    <dgm:cxn modelId="{8548554C-6505-8047-8A38-C1753B63B936}" type="presParOf" srcId="{95F60F1C-51FC-CF43-A1D6-B0EFBD262B54}" destId="{7535A9C5-1ED6-324C-81F1-E1DA14929168}" srcOrd="1" destOrd="0" presId="urn:microsoft.com/office/officeart/2005/8/layout/hierarchy1"/>
    <dgm:cxn modelId="{E8A7295A-2CF6-2B4D-AE60-5556320ACB77}" type="presParOf" srcId="{F6FBA2FF-6AC2-7449-BC6F-F6C587F5EBBC}" destId="{1B6E19CA-E641-C24D-BAE6-8830B358DED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CF515-A915-0944-B8DD-3F512AC002D5}">
      <dsp:nvSpPr>
        <dsp:cNvPr id="0" name=""/>
        <dsp:cNvSpPr/>
      </dsp:nvSpPr>
      <dsp:spPr>
        <a:xfrm>
          <a:off x="3520332"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AFDF403-B4A5-6D43-8043-B2A2A5E32A6E}">
      <dsp:nvSpPr>
        <dsp:cNvPr id="0" name=""/>
        <dsp:cNvSpPr/>
      </dsp:nvSpPr>
      <dsp:spPr>
        <a:xfrm>
          <a:off x="2160835" y="731741"/>
          <a:ext cx="1405216" cy="334377"/>
        </a:xfrm>
        <a:custGeom>
          <a:avLst/>
          <a:gdLst/>
          <a:ahLst/>
          <a:cxnLst/>
          <a:rect l="0" t="0" r="0" b="0"/>
          <a:pathLst>
            <a:path>
              <a:moveTo>
                <a:pt x="0" y="0"/>
              </a:moveTo>
              <a:lnTo>
                <a:pt x="0" y="227868"/>
              </a:lnTo>
              <a:lnTo>
                <a:pt x="1405216" y="227868"/>
              </a:lnTo>
              <a:lnTo>
                <a:pt x="1405216"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9AA4B1F-8FD8-1047-A6B1-EEEA25BF4A93}">
      <dsp:nvSpPr>
        <dsp:cNvPr id="0" name=""/>
        <dsp:cNvSpPr/>
      </dsp:nvSpPr>
      <dsp:spPr>
        <a:xfrm>
          <a:off x="2115115"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149BC7-79B1-A342-8009-89424C340DD6}">
      <dsp:nvSpPr>
        <dsp:cNvPr id="0" name=""/>
        <dsp:cNvSpPr/>
      </dsp:nvSpPr>
      <dsp:spPr>
        <a:xfrm>
          <a:off x="2115115" y="731741"/>
          <a:ext cx="91440" cy="334377"/>
        </a:xfrm>
        <a:custGeom>
          <a:avLst/>
          <a:gdLst/>
          <a:ahLst/>
          <a:cxnLst/>
          <a:rect l="0" t="0" r="0" b="0"/>
          <a:pathLst>
            <a:path>
              <a:moveTo>
                <a:pt x="45720" y="0"/>
              </a:moveTo>
              <a:lnTo>
                <a:pt x="4572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EC2477-CE38-1A45-B2A8-4212FA817ADB}">
      <dsp:nvSpPr>
        <dsp:cNvPr id="0" name=""/>
        <dsp:cNvSpPr/>
      </dsp:nvSpPr>
      <dsp:spPr>
        <a:xfrm>
          <a:off x="709898" y="1796193"/>
          <a:ext cx="91440" cy="334377"/>
        </a:xfrm>
        <a:custGeom>
          <a:avLst/>
          <a:gdLst/>
          <a:ahLst/>
          <a:cxnLst/>
          <a:rect l="0" t="0" r="0" b="0"/>
          <a:pathLst>
            <a:path>
              <a:moveTo>
                <a:pt x="45720" y="0"/>
              </a:moveTo>
              <a:lnTo>
                <a:pt x="45720" y="334377"/>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598DE90-CF50-B948-9B8C-E20592D75534}">
      <dsp:nvSpPr>
        <dsp:cNvPr id="0" name=""/>
        <dsp:cNvSpPr/>
      </dsp:nvSpPr>
      <dsp:spPr>
        <a:xfrm>
          <a:off x="755618" y="731741"/>
          <a:ext cx="1405216" cy="334377"/>
        </a:xfrm>
        <a:custGeom>
          <a:avLst/>
          <a:gdLst/>
          <a:ahLst/>
          <a:cxnLst/>
          <a:rect l="0" t="0" r="0" b="0"/>
          <a:pathLst>
            <a:path>
              <a:moveTo>
                <a:pt x="1405216" y="0"/>
              </a:moveTo>
              <a:lnTo>
                <a:pt x="1405216" y="227868"/>
              </a:lnTo>
              <a:lnTo>
                <a:pt x="0" y="227868"/>
              </a:lnTo>
              <a:lnTo>
                <a:pt x="0" y="334377"/>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FAEC223-AB9E-3441-AC8B-FDD5B1850070}">
      <dsp:nvSpPr>
        <dsp:cNvPr id="0" name=""/>
        <dsp:cNvSpPr/>
      </dsp:nvSpPr>
      <dsp:spPr>
        <a:xfrm>
          <a:off x="1585974" y="1667"/>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A06A3D6-108E-224A-A0DC-6E612736BD36}">
      <dsp:nvSpPr>
        <dsp:cNvPr id="0" name=""/>
        <dsp:cNvSpPr/>
      </dsp:nvSpPr>
      <dsp:spPr>
        <a:xfrm>
          <a:off x="1713721" y="123027"/>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 MIXTURE</a:t>
          </a:r>
        </a:p>
      </dsp:txBody>
      <dsp:txXfrm>
        <a:off x="1735104" y="144410"/>
        <a:ext cx="1106956" cy="687307"/>
      </dsp:txXfrm>
    </dsp:sp>
    <dsp:sp modelId="{C40AFBE9-BC15-1741-AE19-62A5D9FD5ED2}">
      <dsp:nvSpPr>
        <dsp:cNvPr id="0" name=""/>
        <dsp:cNvSpPr/>
      </dsp:nvSpPr>
      <dsp:spPr>
        <a:xfrm>
          <a:off x="180757"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66059D-D7C2-844E-953A-91153172C24D}">
      <dsp:nvSpPr>
        <dsp:cNvPr id="0" name=""/>
        <dsp:cNvSpPr/>
      </dsp:nvSpPr>
      <dsp:spPr>
        <a:xfrm>
          <a:off x="308504"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29887" y="1208861"/>
        <a:ext cx="1106956" cy="687307"/>
      </dsp:txXfrm>
    </dsp:sp>
    <dsp:sp modelId="{301AFB79-4109-A24D-B601-1251F73B5E41}">
      <dsp:nvSpPr>
        <dsp:cNvPr id="0" name=""/>
        <dsp:cNvSpPr/>
      </dsp:nvSpPr>
      <dsp:spPr>
        <a:xfrm>
          <a:off x="180757"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185DD4C-0401-9347-8055-76EA7F080206}">
      <dsp:nvSpPr>
        <dsp:cNvPr id="0" name=""/>
        <dsp:cNvSpPr/>
      </dsp:nvSpPr>
      <dsp:spPr>
        <a:xfrm>
          <a:off x="308504"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29887" y="2273313"/>
        <a:ext cx="1106956" cy="687307"/>
      </dsp:txXfrm>
    </dsp:sp>
    <dsp:sp modelId="{6FD1F5F2-8746-1944-845C-A4C086CB549E}">
      <dsp:nvSpPr>
        <dsp:cNvPr id="0" name=""/>
        <dsp:cNvSpPr/>
      </dsp:nvSpPr>
      <dsp:spPr>
        <a:xfrm>
          <a:off x="1585974"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5C76DD6-B8F9-A349-8113-214FD6414DD6}">
      <dsp:nvSpPr>
        <dsp:cNvPr id="0" name=""/>
        <dsp:cNvSpPr/>
      </dsp:nvSpPr>
      <dsp:spPr>
        <a:xfrm>
          <a:off x="1713721"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1208861"/>
        <a:ext cx="1106956" cy="687307"/>
      </dsp:txXfrm>
    </dsp:sp>
    <dsp:sp modelId="{4BA560F0-C90B-F849-8CBA-C0CCCC6E180A}">
      <dsp:nvSpPr>
        <dsp:cNvPr id="0" name=""/>
        <dsp:cNvSpPr/>
      </dsp:nvSpPr>
      <dsp:spPr>
        <a:xfrm>
          <a:off x="1585974"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F0FEE3F-689D-3246-AC14-0756D0EE0A77}">
      <dsp:nvSpPr>
        <dsp:cNvPr id="0" name=""/>
        <dsp:cNvSpPr/>
      </dsp:nvSpPr>
      <dsp:spPr>
        <a:xfrm>
          <a:off x="1713721"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a:t>
          </a:r>
        </a:p>
      </dsp:txBody>
      <dsp:txXfrm>
        <a:off x="1735104" y="2273313"/>
        <a:ext cx="1106956" cy="687307"/>
      </dsp:txXfrm>
    </dsp:sp>
    <dsp:sp modelId="{497D6734-9BDB-8F47-BC27-58402407A882}">
      <dsp:nvSpPr>
        <dsp:cNvPr id="0" name=""/>
        <dsp:cNvSpPr/>
      </dsp:nvSpPr>
      <dsp:spPr>
        <a:xfrm>
          <a:off x="2991190" y="1066119"/>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9859B7-0886-084E-A646-FCEF7705DE38}">
      <dsp:nvSpPr>
        <dsp:cNvPr id="0" name=""/>
        <dsp:cNvSpPr/>
      </dsp:nvSpPr>
      <dsp:spPr>
        <a:xfrm>
          <a:off x="3118937" y="1187478"/>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TOPIC</a:t>
          </a:r>
        </a:p>
      </dsp:txBody>
      <dsp:txXfrm>
        <a:off x="3140320" y="1208861"/>
        <a:ext cx="1106956" cy="687307"/>
      </dsp:txXfrm>
    </dsp:sp>
    <dsp:sp modelId="{3A8306FF-50C3-7D48-B58D-48EDBC3E0252}">
      <dsp:nvSpPr>
        <dsp:cNvPr id="0" name=""/>
        <dsp:cNvSpPr/>
      </dsp:nvSpPr>
      <dsp:spPr>
        <a:xfrm>
          <a:off x="2991190" y="2130570"/>
          <a:ext cx="1149722" cy="73007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35A9C5-1ED6-324C-81F1-E1DA14929168}">
      <dsp:nvSpPr>
        <dsp:cNvPr id="0" name=""/>
        <dsp:cNvSpPr/>
      </dsp:nvSpPr>
      <dsp:spPr>
        <a:xfrm>
          <a:off x="3118937" y="2251930"/>
          <a:ext cx="1149722" cy="7300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charset="0"/>
              <a:ea typeface="Calibri" charset="0"/>
              <a:cs typeface="Calibri" charset="0"/>
            </a:rPr>
            <a:t>WORD</a:t>
          </a:r>
        </a:p>
      </dsp:txBody>
      <dsp:txXfrm>
        <a:off x="3140320" y="2273313"/>
        <a:ext cx="1106956" cy="6873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98170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050925" y="792163"/>
            <a:ext cx="5056188" cy="3792537"/>
          </a:xfrm>
          <a:ln/>
        </p:spPr>
      </p:sp>
      <p:sp>
        <p:nvSpPr>
          <p:cNvPr id="31747" name="Rectangle 3"/>
          <p:cNvSpPr>
            <a:spLocks noGrp="1" noChangeArrowheads="1"/>
          </p:cNvSpPr>
          <p:nvPr>
            <p:ph type="body" idx="1"/>
          </p:nvPr>
        </p:nvSpPr>
        <p:spPr>
          <a:xfrm>
            <a:off x="977900" y="4900613"/>
            <a:ext cx="5208588" cy="458152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latin typeface="Calibri" panose="020F0502020204030204" pitchFamily="34" charset="0"/>
                <a:cs typeface="Calibri" panose="020F0502020204030204" pitchFamily="34" charset="0"/>
              </a:rPr>
              <a:t>The challenge is to find a method that identifies </a:t>
            </a:r>
            <a:r>
              <a:rPr lang="en-GB" baseline="0" noProof="0" dirty="0">
                <a:latin typeface="Calibri" panose="020F0502020204030204" pitchFamily="34" charset="0"/>
                <a:cs typeface="Calibri" panose="020F0502020204030204" pitchFamily="34" charset="0"/>
              </a:rPr>
              <a:t>and</a:t>
            </a:r>
            <a:r>
              <a:rPr lang="en-GB" baseline="0" dirty="0">
                <a:latin typeface="Calibri" panose="020F0502020204030204" pitchFamily="34" charset="0"/>
                <a:cs typeface="Calibri" panose="020F0502020204030204" pitchFamily="34" charset="0"/>
              </a:rPr>
              <a:t> characterizes important concepts in document collections. One approach would be to perform this task manually, e.g. by using a predefined ontology and let users annotate documents using terms of the ontology. This is an approach that his been used in libraries, but is labour intensive. Thus we will now present a method that performs the task of concept identification and document classification by concepts automatically. Starting point for the method is the term-document matrix that we have introduced for vector space retrieval with weights based on a </a:t>
            </a:r>
            <a:r>
              <a:rPr lang="en-GB" baseline="0" dirty="0" err="1">
                <a:latin typeface="Calibri" panose="020F0502020204030204" pitchFamily="34" charset="0"/>
                <a:cs typeface="Calibri" panose="020F0502020204030204" pitchFamily="34" charset="0"/>
              </a:rPr>
              <a:t>tf-idf</a:t>
            </a:r>
            <a:r>
              <a:rPr lang="en-GB" baseline="0" dirty="0">
                <a:latin typeface="Calibri" panose="020F0502020204030204" pitchFamily="34" charset="0"/>
                <a:cs typeface="Calibri" panose="020F0502020204030204" pitchFamily="34" charset="0"/>
              </a:rPr>
              <a:t> weighting scheme.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latin typeface="Calibri" panose="020F0502020204030204" pitchFamily="34" charset="0"/>
              <a:cs typeface="Calibri" panose="020F050202020403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7626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0600" y="768350"/>
            <a:ext cx="5118100" cy="3838575"/>
          </a:xfrm>
          <a:ln/>
        </p:spPr>
      </p:sp>
      <p:sp>
        <p:nvSpPr>
          <p:cNvPr id="32771"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We can interpret</a:t>
            </a:r>
            <a:r>
              <a:rPr lang="en-GB" baseline="0" noProof="0" dirty="0">
                <a:latin typeface="Calibri" panose="020F0502020204030204" pitchFamily="34" charset="0"/>
                <a:cs typeface="Calibri" panose="020F0502020204030204" pitchFamily="34" charset="0"/>
              </a:rPr>
              <a:t> the process of producing a retrieval result in vector space retrieval as a matrix operation. This is illustrated in this figure. The ranking results from computing the product of a query vector q with the term-document matrix M. We assume that all columns in M and q are normalized to 1.</a:t>
            </a:r>
          </a:p>
          <a:p>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5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12</a:t>
            </a:fld>
            <a:endParaRPr lang="en-US"/>
          </a:p>
        </p:txBody>
      </p:sp>
    </p:spTree>
    <p:extLst>
      <p:ext uri="{BB962C8B-B14F-4D97-AF65-F5344CB8AC3E}">
        <p14:creationId xmlns:p14="http://schemas.microsoft.com/office/powerpoint/2010/main" val="2168758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990600" y="768350"/>
            <a:ext cx="5118100" cy="3838575"/>
          </a:xfrm>
          <a:ln/>
        </p:spPr>
      </p:sp>
      <p:sp>
        <p:nvSpPr>
          <p:cNvPr id="33795" name="Rectangle 3"/>
          <p:cNvSpPr>
            <a:spLocks noGrp="1" noChangeArrowheads="1"/>
          </p:cNvSpPr>
          <p:nvPr>
            <p:ph type="body" idx="1"/>
          </p:nvPr>
        </p:nvSpPr>
        <p:spPr>
          <a:noFill/>
          <a:ln/>
        </p:spPr>
        <p:txBody>
          <a:bodyPr/>
          <a:lstStyle/>
          <a:p>
            <a:r>
              <a:rPr lang="en-GB" dirty="0">
                <a:latin typeface="Calibri" panose="020F0502020204030204" pitchFamily="34" charset="0"/>
                <a:cs typeface="Calibri" panose="020F0502020204030204" pitchFamily="34" charset="0"/>
              </a:rPr>
              <a:t>One</a:t>
            </a:r>
            <a:r>
              <a:rPr lang="en-GB" baseline="0" dirty="0">
                <a:latin typeface="Calibri" panose="020F0502020204030204" pitchFamily="34" charset="0"/>
                <a:cs typeface="Calibri" panose="020F0502020204030204" pitchFamily="34" charset="0"/>
              </a:rPr>
              <a:t> way to understand of how concepts can be extracted from a document collection is to consider the effect of the term-document matrix on data. If we apply this matrix to a (high-dimensional) unit ball it will distort this ball into an ellipsoid. This ellipsoid will have one direction with the strongest distortion. We may think of this direction as corresponding to a particularly important concept in the document collection.</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105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To identify the principal </a:t>
            </a:r>
            <a:r>
              <a:rPr lang="en-GB" baseline="0" noProof="0" dirty="0">
                <a:latin typeface="Calibri" panose="020F0502020204030204" pitchFamily="34" charset="0"/>
                <a:cs typeface="Calibri" panose="020F0502020204030204" pitchFamily="34" charset="0"/>
              </a:rPr>
              <a:t>direction of distortion induced by the matrix transformation, </a:t>
            </a:r>
            <a:r>
              <a:rPr lang="en-GB" noProof="0" dirty="0">
                <a:latin typeface="Calibri" panose="020F0502020204030204" pitchFamily="34" charset="0"/>
                <a:cs typeface="Calibri" panose="020F0502020204030204" pitchFamily="34" charset="0"/>
              </a:rPr>
              <a:t>a standard tool from linear algebra can be used, the singular value decomposition (SVD). SVD decomposes a matrix into the product of three matrices. The middle matrix S is a diagonal matrix, where the elements of this matrix are the singular values of the matrix M. </a:t>
            </a:r>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3716928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noProof="0" dirty="0">
                <a:latin typeface="Calibri" panose="020F0502020204030204" pitchFamily="34" charset="0"/>
                <a:cs typeface="Calibri" panose="020F0502020204030204" pitchFamily="34" charset="0"/>
              </a:rPr>
              <a:t>Formally the SVD can be computed by</a:t>
            </a:r>
            <a:r>
              <a:rPr lang="en-GB" baseline="0" noProof="0" dirty="0">
                <a:latin typeface="Calibri" panose="020F0502020204030204" pitchFamily="34" charset="0"/>
                <a:cs typeface="Calibri" panose="020F0502020204030204" pitchFamily="34" charset="0"/>
              </a:rPr>
              <a:t> constructing Eigenvectors of matrices derived from the original matrix M. </a:t>
            </a:r>
            <a:r>
              <a:rPr lang="en-GB" noProof="0" dirty="0">
                <a:latin typeface="Calibri" panose="020F0502020204030204" pitchFamily="34" charset="0"/>
                <a:cs typeface="Calibri" panose="020F0502020204030204" pitchFamily="34" charset="0"/>
              </a:rPr>
              <a:t>This computation</a:t>
            </a:r>
            <a:r>
              <a:rPr lang="en-GB" baseline="0" noProof="0" dirty="0">
                <a:latin typeface="Calibri" panose="020F0502020204030204" pitchFamily="34" charset="0"/>
                <a:cs typeface="Calibri" panose="020F0502020204030204" pitchFamily="34" charset="0"/>
              </a:rPr>
              <a:t> can be performed </a:t>
            </a:r>
            <a:r>
              <a:rPr lang="en-GB" noProof="0" dirty="0">
                <a:latin typeface="Calibri" panose="020F0502020204030204" pitchFamily="34" charset="0"/>
                <a:cs typeface="Calibri" panose="020F0502020204030204" pitchFamily="34" charset="0"/>
              </a:rPr>
              <a:t>in time O(n^3). Note that the time complexity is considerable for large matrices, which makes the approach computationally expensive. There exist however also approximation and randomized techniques to perform this decomposition more efficiently (e.g. https://</a:t>
            </a:r>
            <a:r>
              <a:rPr lang="en-GB" noProof="0" dirty="0" err="1">
                <a:latin typeface="Calibri" panose="020F0502020204030204" pitchFamily="34" charset="0"/>
                <a:cs typeface="Calibri" panose="020F0502020204030204" pitchFamily="34" charset="0"/>
              </a:rPr>
              <a:t>research.fb.com</a:t>
            </a:r>
            <a:r>
              <a:rPr lang="en-GB" noProof="0" dirty="0">
                <a:latin typeface="Calibri" panose="020F0502020204030204" pitchFamily="34" charset="0"/>
                <a:cs typeface="Calibri" panose="020F0502020204030204" pitchFamily="34" charset="0"/>
              </a:rPr>
              <a:t>/blog/2014/09/fast-randomized-</a:t>
            </a:r>
            <a:r>
              <a:rPr lang="en-GB" noProof="0" dirty="0" err="1">
                <a:latin typeface="Calibri" panose="020F0502020204030204" pitchFamily="34" charset="0"/>
                <a:cs typeface="Calibri" panose="020F0502020204030204" pitchFamily="34" charset="0"/>
              </a:rPr>
              <a:t>svd</a:t>
            </a:r>
            <a:r>
              <a:rPr lang="en-GB" noProof="0" dirty="0">
                <a:latin typeface="Calibri" panose="020F0502020204030204" pitchFamily="34" charset="0"/>
                <a:cs typeface="Calibri" panose="020F0502020204030204" pitchFamily="34" charset="0"/>
              </a:rPr>
              <a:t>/).</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15</a:t>
            </a:fld>
            <a:endParaRPr lang="en-US"/>
          </a:p>
        </p:txBody>
      </p:sp>
    </p:spTree>
    <p:extLst>
      <p:ext uri="{BB962C8B-B14F-4D97-AF65-F5344CB8AC3E}">
        <p14:creationId xmlns:p14="http://schemas.microsoft.com/office/powerpoint/2010/main" val="293782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990600" y="768350"/>
            <a:ext cx="5118100" cy="3838575"/>
          </a:xfrm>
          <a:ln/>
        </p:spPr>
      </p:sp>
      <p:sp>
        <p:nvSpPr>
          <p:cNvPr id="35843" name="Rectangle 3"/>
          <p:cNvSpPr>
            <a:spLocks noGrp="1" noChangeArrowheads="1"/>
          </p:cNvSpPr>
          <p:nvPr>
            <p:ph type="body" idx="1"/>
          </p:nvPr>
        </p:nvSpPr>
        <p:spPr>
          <a:noFill/>
          <a:ln/>
        </p:spPr>
        <p:txBody>
          <a:bodyPr/>
          <a:lstStyle/>
          <a:p>
            <a:pPr marL="0" marR="0" lvl="0" indent="-22860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One way to understand of how the SVD extracts the important</a:t>
            </a:r>
            <a:r>
              <a:rPr lang="en-GB" baseline="0" noProof="0" dirty="0">
                <a:latin typeface="Calibri" panose="020F0502020204030204" pitchFamily="34" charset="0"/>
                <a:cs typeface="Calibri" panose="020F0502020204030204" pitchFamily="34" charset="0"/>
              </a:rPr>
              <a:t> concepts from the term-document matrix is the following: the decomposition can be used to rewrite the original matrix as the sum of components that are weighted by the singular values. </a:t>
            </a:r>
            <a:r>
              <a:rPr lang="en-GB" noProof="0" dirty="0">
                <a:latin typeface="Calibri" panose="020F0502020204030204" pitchFamily="34" charset="0"/>
                <a:cs typeface="Calibri" panose="020F0502020204030204" pitchFamily="34" charset="0"/>
              </a:rPr>
              <a:t>Thus we can obtain approximations of the matrix by only considering the larger singular values. The SVD after eliminating less important dimensions (smaller singular values) can be interpreted as a least square approximation to the original matrix.</a:t>
            </a:r>
            <a:r>
              <a:rPr lang="en-GB" baseline="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The symbol </a:t>
            </a:r>
            <a:r>
              <a:rPr lang="en-GB" noProof="0" dirty="0">
                <a:latin typeface="Calibri" panose="020F0502020204030204" pitchFamily="34" charset="0"/>
                <a:cs typeface="Calibri" panose="020F0502020204030204" pitchFamily="34" charset="0"/>
                <a:sym typeface="Symbol" pitchFamily="18" charset="2"/>
              </a:rPr>
              <a:t> denotes the </a:t>
            </a:r>
            <a:r>
              <a:rPr lang="en-GB" b="1" noProof="0" dirty="0">
                <a:latin typeface="Calibri" panose="020F0502020204030204" pitchFamily="34" charset="0"/>
                <a:cs typeface="Calibri" panose="020F0502020204030204" pitchFamily="34" charset="0"/>
                <a:sym typeface="Symbol" pitchFamily="18" charset="2"/>
              </a:rPr>
              <a:t>outer product </a:t>
            </a:r>
            <a:r>
              <a:rPr lang="en-GB" noProof="0" dirty="0">
                <a:latin typeface="Calibri" panose="020F0502020204030204" pitchFamily="34" charset="0"/>
                <a:cs typeface="Calibri" panose="020F0502020204030204" pitchFamily="34" charset="0"/>
                <a:sym typeface="Symbol" pitchFamily="18" charset="2"/>
              </a:rPr>
              <a:t>of two vectors,</a:t>
            </a:r>
            <a:r>
              <a:rPr lang="en-GB" baseline="0" noProof="0" dirty="0">
                <a:latin typeface="Calibri" panose="020F0502020204030204" pitchFamily="34" charset="0"/>
                <a:cs typeface="Calibri" panose="020F0502020204030204" pitchFamily="34" charset="0"/>
                <a:sym typeface="Symbol" pitchFamily="18" charset="2"/>
              </a:rPr>
              <a:t> d</a:t>
            </a:r>
            <a:r>
              <a:rPr lang="en-GB" baseline="-25000" noProof="0" dirty="0">
                <a:latin typeface="Calibri" panose="020F0502020204030204" pitchFamily="34" charset="0"/>
                <a:cs typeface="Calibri" panose="020F0502020204030204" pitchFamily="34" charset="0"/>
                <a:sym typeface="Symbol" pitchFamily="18" charset="2"/>
              </a:rPr>
              <a:t>i</a:t>
            </a:r>
            <a:r>
              <a:rPr lang="en-GB" baseline="0" noProof="0" dirty="0">
                <a:latin typeface="Calibri" panose="020F0502020204030204" pitchFamily="34" charset="0"/>
                <a:cs typeface="Calibri" panose="020F0502020204030204" pitchFamily="34" charset="0"/>
                <a:sym typeface="Symbol" pitchFamily="18" charset="2"/>
              </a:rPr>
              <a:t> is the </a:t>
            </a:r>
            <a:r>
              <a:rPr lang="en-GB" baseline="0" noProof="0" dirty="0" err="1">
                <a:latin typeface="Calibri" panose="020F0502020204030204" pitchFamily="34" charset="0"/>
                <a:cs typeface="Calibri" panose="020F0502020204030204" pitchFamily="34" charset="0"/>
                <a:sym typeface="Symbol" pitchFamily="18" charset="2"/>
              </a:rPr>
              <a:t>i-th</a:t>
            </a:r>
            <a:r>
              <a:rPr lang="en-GB" baseline="0" noProof="0" dirty="0">
                <a:latin typeface="Calibri" panose="020F0502020204030204" pitchFamily="34" charset="0"/>
                <a:cs typeface="Calibri" panose="020F0502020204030204" pitchFamily="34" charset="0"/>
                <a:sym typeface="Symbol" pitchFamily="18" charset="2"/>
              </a:rPr>
              <a:t> row of D. The outer product of vectors u =. (u_1,…,</a:t>
            </a:r>
            <a:r>
              <a:rPr lang="en-GB" baseline="0" noProof="0" dirty="0" err="1">
                <a:latin typeface="Calibri" panose="020F0502020204030204" pitchFamily="34" charset="0"/>
                <a:cs typeface="Calibri" panose="020F0502020204030204" pitchFamily="34" charset="0"/>
                <a:sym typeface="Symbol" pitchFamily="18" charset="2"/>
              </a:rPr>
              <a:t>u_m</a:t>
            </a:r>
            <a:r>
              <a:rPr lang="en-GB" baseline="0" noProof="0" dirty="0">
                <a:latin typeface="Calibri" panose="020F0502020204030204" pitchFamily="34" charset="0"/>
                <a:cs typeface="Calibri" panose="020F0502020204030204" pitchFamily="34" charset="0"/>
                <a:sym typeface="Symbol" pitchFamily="18" charset="2"/>
              </a:rPr>
              <a:t>) and v = (v_1,…,</a:t>
            </a:r>
            <a:r>
              <a:rPr lang="en-GB" baseline="0" noProof="0" dirty="0" err="1">
                <a:latin typeface="Calibri" panose="020F0502020204030204" pitchFamily="34" charset="0"/>
                <a:cs typeface="Calibri" panose="020F0502020204030204" pitchFamily="34" charset="0"/>
                <a:sym typeface="Symbol" pitchFamily="18" charset="2"/>
              </a:rPr>
              <a:t>v_n</a:t>
            </a:r>
            <a:r>
              <a:rPr lang="en-GB" baseline="0" noProof="0" dirty="0">
                <a:latin typeface="Calibri" panose="020F0502020204030204" pitchFamily="34" charset="0"/>
                <a:cs typeface="Calibri" panose="020F0502020204030204" pitchFamily="34" charset="0"/>
                <a:sym typeface="Symbol" pitchFamily="18" charset="2"/>
              </a:rPr>
              <a:t>) is given by the </a:t>
            </a:r>
            <a:r>
              <a:rPr lang="en-GB" baseline="0" noProof="0" dirty="0" err="1">
                <a:latin typeface="Calibri" panose="020F0502020204030204" pitchFamily="34" charset="0"/>
                <a:cs typeface="Calibri" panose="020F0502020204030204" pitchFamily="34" charset="0"/>
                <a:sym typeface="Symbol" pitchFamily="18" charset="2"/>
              </a:rPr>
              <a:t>mxn</a:t>
            </a:r>
            <a:r>
              <a:rPr lang="en-GB" baseline="0" noProof="0" dirty="0">
                <a:latin typeface="Calibri" panose="020F0502020204030204" pitchFamily="34" charset="0"/>
                <a:cs typeface="Calibri" panose="020F0502020204030204" pitchFamily="34" charset="0"/>
                <a:sym typeface="Symbol" pitchFamily="18" charset="2"/>
              </a:rPr>
              <a:t> matrix m with entries </a:t>
            </a:r>
            <a:r>
              <a:rPr lang="en-GB" baseline="0" noProof="0" dirty="0" err="1">
                <a:latin typeface="Calibri" panose="020F0502020204030204" pitchFamily="34" charset="0"/>
                <a:cs typeface="Calibri" panose="020F0502020204030204" pitchFamily="34" charset="0"/>
                <a:sym typeface="Symbol" pitchFamily="18" charset="2"/>
              </a:rPr>
              <a:t>m_ij</a:t>
            </a:r>
            <a:r>
              <a:rPr lang="en-GB" baseline="0" noProof="0" dirty="0">
                <a:latin typeface="Calibri" panose="020F0502020204030204" pitchFamily="34" charset="0"/>
                <a:cs typeface="Calibri" panose="020F0502020204030204" pitchFamily="34" charset="0"/>
                <a:sym typeface="Symbol" pitchFamily="18" charset="2"/>
              </a:rPr>
              <a:t> = </a:t>
            </a:r>
            <a:r>
              <a:rPr lang="en-GB" baseline="0" noProof="0" dirty="0" err="1">
                <a:latin typeface="Calibri" panose="020F0502020204030204" pitchFamily="34" charset="0"/>
                <a:cs typeface="Calibri" panose="020F0502020204030204" pitchFamily="34" charset="0"/>
                <a:sym typeface="Symbol" pitchFamily="18" charset="2"/>
              </a:rPr>
              <a:t>u_i</a:t>
            </a:r>
            <a:r>
              <a:rPr lang="en-GB" baseline="0" noProof="0" dirty="0">
                <a:latin typeface="Calibri" panose="020F0502020204030204" pitchFamily="34" charset="0"/>
                <a:cs typeface="Calibri" panose="020F0502020204030204" pitchFamily="34" charset="0"/>
                <a:sym typeface="Symbol" pitchFamily="18" charset="2"/>
              </a:rPr>
              <a:t> </a:t>
            </a:r>
            <a:r>
              <a:rPr lang="en-GB" baseline="0" noProof="0" dirty="0" err="1">
                <a:latin typeface="Calibri" panose="020F0502020204030204" pitchFamily="34" charset="0"/>
                <a:cs typeface="Calibri" panose="020F0502020204030204" pitchFamily="34" charset="0"/>
                <a:sym typeface="Symbol" pitchFamily="18" charset="2"/>
              </a:rPr>
              <a:t>v_j</a:t>
            </a:r>
            <a:r>
              <a:rPr lang="en-GB" baseline="0" noProof="0" dirty="0">
                <a:latin typeface="Calibri" panose="020F0502020204030204" pitchFamily="34" charset="0"/>
                <a:cs typeface="Calibri" panose="020F0502020204030204" pitchFamily="34" charset="0"/>
                <a:sym typeface="Symbol" pitchFamily="18" charset="2"/>
              </a:rPr>
              <a:t>.</a:t>
            </a:r>
          </a:p>
          <a:p>
            <a:pPr marL="0" marR="0" lvl="0" indent="-228600" algn="l" defTabSz="914400" rtl="0" eaLnBrk="1" fontAlgn="base" latinLnBrk="0" hangingPunct="1">
              <a:lnSpc>
                <a:spcPct val="100000"/>
              </a:lnSpc>
              <a:spcBef>
                <a:spcPct val="30000"/>
              </a:spcBef>
              <a:spcAft>
                <a:spcPct val="0"/>
              </a:spcAft>
              <a:buClrTx/>
              <a:buSzTx/>
              <a:buFontTx/>
              <a:buNone/>
              <a:tabLst/>
              <a:defRPr/>
            </a:pPr>
            <a:endParaRPr lang="en-GB" noProof="0" dirty="0">
              <a:latin typeface="Calibri" panose="020F0502020204030204" pitchFamily="34" charset="0"/>
              <a:cs typeface="Calibri" panose="020F0502020204030204" pitchFamily="34" charset="0"/>
            </a:endParaRPr>
          </a:p>
          <a:p>
            <a:pPr marL="0" indent="0">
              <a:buFontTx/>
              <a:buNone/>
            </a:pPr>
            <a:r>
              <a:rPr lang="en-GB" noProof="0" dirty="0">
                <a:latin typeface="Calibri" panose="020F0502020204030204" pitchFamily="34" charset="0"/>
                <a:cs typeface="Calibri" panose="020F0502020204030204" pitchFamily="34" charset="0"/>
              </a:rPr>
              <a:t>The singular values have also a geometric interpretation, as they tell us how a unit ball (||x||=1) is distorted when the linear transformation defined by the</a:t>
            </a:r>
            <a:r>
              <a:rPr lang="en-GB" baseline="0" noProof="0" dirty="0">
                <a:latin typeface="Calibri" panose="020F0502020204030204" pitchFamily="34" charset="0"/>
                <a:cs typeface="Calibri" panose="020F0502020204030204" pitchFamily="34" charset="0"/>
              </a:rPr>
              <a:t> matrix </a:t>
            </a:r>
            <a:r>
              <a:rPr lang="en-GB" noProof="0" dirty="0">
                <a:latin typeface="Calibri" panose="020F0502020204030204" pitchFamily="34" charset="0"/>
                <a:cs typeface="Calibri" panose="020F0502020204030204" pitchFamily="34" charset="0"/>
              </a:rPr>
              <a:t>M is applied to it. We can interpret the axes of the </a:t>
            </a:r>
            <a:r>
              <a:rPr lang="en-GB" noProof="0" dirty="0" err="1">
                <a:latin typeface="Calibri" panose="020F0502020204030204" pitchFamily="34" charset="0"/>
                <a:cs typeface="Calibri" panose="020F0502020204030204" pitchFamily="34" charset="0"/>
              </a:rPr>
              <a:t>hyperellipsoid</a:t>
            </a:r>
            <a:r>
              <a:rPr lang="en-GB" noProof="0" dirty="0">
                <a:latin typeface="Calibri" panose="020F0502020204030204" pitchFamily="34" charset="0"/>
                <a:cs typeface="Calibri" panose="020F0502020204030204" pitchFamily="34" charset="0"/>
              </a:rPr>
              <a:t> E as the dimensions of the concept space.</a:t>
            </a:r>
          </a:p>
        </p:txBody>
      </p:sp>
    </p:spTree>
    <p:extLst>
      <p:ext uri="{BB962C8B-B14F-4D97-AF65-F5344CB8AC3E}">
        <p14:creationId xmlns:p14="http://schemas.microsoft.com/office/powerpoint/2010/main" val="497563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latin typeface="Calibri" panose="020F0502020204030204" pitchFamily="34" charset="0"/>
                <a:cs typeface="Calibri" panose="020F0502020204030204" pitchFamily="34" charset="0"/>
              </a:rPr>
              <a:t>This figure illustrates the structure of the matrices generated</a:t>
            </a:r>
            <a:r>
              <a:rPr lang="en-GB" baseline="0" noProof="0" dirty="0">
                <a:latin typeface="Calibri" panose="020F0502020204030204" pitchFamily="34" charset="0"/>
                <a:cs typeface="Calibri" panose="020F0502020204030204" pitchFamily="34" charset="0"/>
              </a:rPr>
              <a:t> by the SVD. In general, m &lt;= n, i.e., the number of documents is larger than the size of the vocabulary. The rows in K can then be interpreted as the representation of terms in the concept space, and the rows in D as the representation of documents in the concept space.</a:t>
            </a:r>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628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050925" y="792163"/>
            <a:ext cx="5056188" cy="3792537"/>
          </a:xfrm>
          <a:ln/>
        </p:spPr>
      </p:sp>
      <p:sp>
        <p:nvSpPr>
          <p:cNvPr id="34819" name="Rectangle 3"/>
          <p:cNvSpPr>
            <a:spLocks noGrp="1" noChangeArrowheads="1"/>
          </p:cNvSpPr>
          <p:nvPr>
            <p:ph type="body" idx="1"/>
          </p:nvPr>
        </p:nvSpPr>
        <p:spPr>
          <a:xfrm>
            <a:off x="977900" y="4900613"/>
            <a:ext cx="5208588" cy="4581525"/>
          </a:xfrm>
          <a:noFill/>
          <a:ln/>
        </p:spPr>
        <p:txBody>
          <a:bodyPr/>
          <a:lstStyle/>
          <a:p>
            <a:r>
              <a:rPr lang="en-GB" noProof="0" dirty="0">
                <a:latin typeface="Calibri" panose="020F0502020204030204" pitchFamily="34" charset="0"/>
                <a:cs typeface="Calibri" panose="020F0502020204030204" pitchFamily="34" charset="0"/>
              </a:rPr>
              <a:t>We can also see of how the concepts are represented</a:t>
            </a:r>
            <a:r>
              <a:rPr lang="en-GB" baseline="0" noProof="0" dirty="0">
                <a:latin typeface="Calibri" panose="020F0502020204030204" pitchFamily="34" charset="0"/>
                <a:cs typeface="Calibri" panose="020F0502020204030204" pitchFamily="34" charset="0"/>
              </a:rPr>
              <a:t> by terms respectively documents. In particular, each concepts is now described as a vector of weighted terms.</a:t>
            </a:r>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4105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78661D8-0EC1-4452-AAF5-6EF66D247AFA}" type="slidenum">
              <a:rPr lang="en-US" smtClean="0"/>
              <a:pPr/>
              <a:t>19</a:t>
            </a:fld>
            <a:endParaRPr lang="en-US"/>
          </a:p>
        </p:txBody>
      </p:sp>
      <p:sp>
        <p:nvSpPr>
          <p:cNvPr id="36867" name="Rectangle 2"/>
          <p:cNvSpPr>
            <a:spLocks noGrp="1" noRot="1" noChangeAspect="1" noChangeArrowheads="1" noTextEdit="1"/>
          </p:cNvSpPr>
          <p:nvPr>
            <p:ph type="sldImg"/>
          </p:nvPr>
        </p:nvSpPr>
        <p:spPr>
          <a:xfrm>
            <a:off x="990600" y="768350"/>
            <a:ext cx="5118100" cy="3838575"/>
          </a:xfrm>
          <a:ln/>
        </p:spPr>
      </p:sp>
      <p:sp>
        <p:nvSpPr>
          <p:cNvPr id="36868"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Using the singular value decomposition, we can now derive an "approximation" of M by retaining only the s largest singular values in matrix S. The choice of s determines on how many of the "important concepts" the ranking will be based on. The assumption is that concepts with small singular value in S are rather to be considered as "noise" and thus can be dismissed. The resulting method</a:t>
            </a:r>
            <a:r>
              <a:rPr lang="en-GB" baseline="0" noProof="0" dirty="0">
                <a:latin typeface="Calibri" panose="020F0502020204030204" pitchFamily="34" charset="0"/>
                <a:cs typeface="Calibri" panose="020F0502020204030204" pitchFamily="34" charset="0"/>
              </a:rPr>
              <a:t> is called Latent Semantic Indexing (LSI).</a:t>
            </a:r>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498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90600" y="768350"/>
            <a:ext cx="5118100" cy="3838575"/>
          </a:xfrm>
          <a:ln/>
        </p:spPr>
      </p:sp>
      <p:sp>
        <p:nvSpPr>
          <p:cNvPr id="29699"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Despite its success</a:t>
            </a:r>
            <a:r>
              <a:rPr lang="en-GB" baseline="0" noProof="0" dirty="0">
                <a:latin typeface="Calibri" panose="020F0502020204030204" pitchFamily="34" charset="0"/>
                <a:cs typeface="Calibri" panose="020F0502020204030204" pitchFamily="34" charset="0"/>
              </a:rPr>
              <a:t> and widespread use, </a:t>
            </a:r>
            <a:r>
              <a:rPr lang="en-GB" noProof="0" dirty="0">
                <a:latin typeface="Calibri" panose="020F0502020204030204" pitchFamily="34" charset="0"/>
                <a:cs typeface="Calibri" panose="020F0502020204030204" pitchFamily="34" charset="0"/>
              </a:rPr>
              <a:t>the vector space retrieval model suffers from</a:t>
            </a:r>
            <a:r>
              <a:rPr lang="en-GB" baseline="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some problems. If the user misses relevant terms in the query, documents that might contain semantically related terms, i.e., terms with the same meaning, will be missed. Also, in the case of terms with multiple meanings irrelevant documents can be returned.</a:t>
            </a:r>
          </a:p>
          <a:p>
            <a:endParaRPr lang="en-GB" noProof="0" dirty="0">
              <a:latin typeface="Calibri" panose="020F0502020204030204" pitchFamily="34" charset="0"/>
              <a:cs typeface="Calibri" panose="020F0502020204030204" pitchFamily="34" charset="0"/>
            </a:endParaRPr>
          </a:p>
          <a:p>
            <a:r>
              <a:rPr lang="en-GB" noProof="0" dirty="0">
                <a:latin typeface="Calibri" panose="020F0502020204030204" pitchFamily="34" charset="0"/>
                <a:cs typeface="Calibri" panose="020F0502020204030204" pitchFamily="34" charset="0"/>
              </a:rPr>
              <a:t>The important</a:t>
            </a:r>
            <a:r>
              <a:rPr lang="en-GB" baseline="0" noProof="0" dirty="0">
                <a:latin typeface="Calibri" panose="020F0502020204030204" pitchFamily="34" charset="0"/>
                <a:cs typeface="Calibri" panose="020F0502020204030204" pitchFamily="34" charset="0"/>
              </a:rPr>
              <a:t> insight is that terms may indicate a concept a user is interested in, but there does not necessarily exist a one-to-one correspondence between terms and concepts. As a consequence, retrieval results may contain irrelevant documents, and relevant documents may be missed.</a:t>
            </a:r>
            <a:endParaRPr lang="en-GB" noProof="0" dirty="0">
              <a:latin typeface="Calibri" panose="020F0502020204030204" pitchFamily="34" charset="0"/>
              <a:cs typeface="Calibri" panose="020F0502020204030204" pitchFamily="34" charset="0"/>
            </a:endParaRPr>
          </a:p>
          <a:p>
            <a:endParaRPr lang="en-GB"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9048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20</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rPr>
              <a:t>This figure illustrates the structure of the matrices after reducing the dimensionality</a:t>
            </a:r>
            <a:r>
              <a:rPr lang="en-GB" baseline="0" noProof="0" dirty="0">
                <a:latin typeface="Calibri" panose="020F0502020204030204" pitchFamily="34" charset="0"/>
                <a:cs typeface="Calibri" panose="020F0502020204030204" pitchFamily="34" charset="0"/>
              </a:rPr>
              <a:t> of the concept space to s</a:t>
            </a:r>
            <a:r>
              <a:rPr lang="en-GB" noProof="0" dirty="0">
                <a:latin typeface="Calibri" panose="020F0502020204030204" pitchFamily="34" charset="0"/>
                <a:cs typeface="Calibri" panose="020F0502020204030204" pitchFamily="34" charset="0"/>
              </a:rPr>
              <a:t>, when only the first s singular values are kept for the computation of the ranking. The rows in matrix K</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correspond to term vectors, whereas the columns in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noProof="0" dirty="0">
                <a:latin typeface="Calibri" panose="020F0502020204030204" pitchFamily="34" charset="0"/>
                <a:cs typeface="Calibri" panose="020F0502020204030204" pitchFamily="34" charset="0"/>
              </a:rPr>
              <a:t> correspond to document vectors. By using the cosine similarity measure between columns of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noProof="0" dirty="0">
                <a:latin typeface="Calibri" panose="020F0502020204030204" pitchFamily="34" charset="0"/>
                <a:cs typeface="Calibri" panose="020F0502020204030204" pitchFamily="34" charset="0"/>
              </a:rPr>
              <a:t>  a similarity measure of documents can be computed.</a:t>
            </a:r>
          </a:p>
        </p:txBody>
      </p:sp>
    </p:spTree>
    <p:extLst>
      <p:ext uri="{BB962C8B-B14F-4D97-AF65-F5344CB8AC3E}">
        <p14:creationId xmlns:p14="http://schemas.microsoft.com/office/powerpoint/2010/main" val="169263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9E3F0C02-3C44-4FED-848D-5E6316263F3E}" type="slidenum">
              <a:rPr lang="en-US" smtClean="0"/>
              <a:pPr/>
              <a:t>21</a:t>
            </a:fld>
            <a:endParaRPr lang="en-US"/>
          </a:p>
        </p:txBody>
      </p:sp>
      <p:sp>
        <p:nvSpPr>
          <p:cNvPr id="38915" name="Rectangle 2"/>
          <p:cNvSpPr>
            <a:spLocks noGrp="1" noRot="1" noChangeAspect="1" noChangeArrowheads="1" noTextEdit="1"/>
          </p:cNvSpPr>
          <p:nvPr>
            <p:ph type="sldImg"/>
          </p:nvPr>
        </p:nvSpPr>
        <p:spPr>
          <a:xfrm>
            <a:off x="990600" y="768350"/>
            <a:ext cx="5118100" cy="3838575"/>
          </a:xfrm>
          <a:ln/>
        </p:spPr>
      </p:sp>
      <p:sp>
        <p:nvSpPr>
          <p:cNvPr id="38916" name="Rectangle 3"/>
          <p:cNvSpPr>
            <a:spLocks noGrp="1" noChangeArrowheads="1"/>
          </p:cNvSpPr>
          <p:nvPr>
            <p:ph type="body" idx="1"/>
          </p:nvPr>
        </p:nvSpPr>
        <p:spPr>
          <a:noFill/>
          <a:ln/>
        </p:spPr>
        <p:txBody>
          <a:bodyPr/>
          <a:lstStyle/>
          <a:p>
            <a:r>
              <a:rPr lang="en-GB" noProof="0" dirty="0">
                <a:latin typeface="Calibri" panose="020F0502020204030204" pitchFamily="34" charset="0"/>
                <a:cs typeface="Calibri" panose="020F0502020204030204" pitchFamily="34" charset="0"/>
                <a:sym typeface="Symbol" pitchFamily="18" charset="2"/>
              </a:rPr>
              <a:t>After performing the SVD, the</a:t>
            </a:r>
            <a:r>
              <a:rPr lang="en-GB" baseline="0" noProof="0" dirty="0">
                <a:latin typeface="Calibri" panose="020F0502020204030204" pitchFamily="34" charset="0"/>
                <a:cs typeface="Calibri" panose="020F0502020204030204" pitchFamily="34" charset="0"/>
                <a:sym typeface="Symbol" pitchFamily="18" charset="2"/>
              </a:rPr>
              <a:t> similarity of different documents can be determined by computing the cosine similarity measure among their representation in the concept space (the columns of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0" noProof="0" dirty="0">
                <a:latin typeface="Calibri" panose="020F0502020204030204" pitchFamily="34" charset="0"/>
                <a:cs typeface="Calibri" panose="020F0502020204030204" pitchFamily="34" charset="0"/>
                <a:sym typeface="Symbol" pitchFamily="18" charset="2"/>
              </a:rPr>
              <a:t>). Queries are considered like documents that are added to the document collection. For answering queries, the query is treated like a document, and its representation in the concept space is used to compute the similarity to documents.</a:t>
            </a:r>
          </a:p>
          <a:p>
            <a:endParaRPr lang="fr-CH" baseline="0" dirty="0">
              <a:latin typeface="Calibri" panose="020F0502020204030204" pitchFamily="34" charset="0"/>
              <a:cs typeface="Calibri" panose="020F0502020204030204" pitchFamily="34" charset="0"/>
              <a:sym typeface="Symbol" pitchFamily="18" charset="2"/>
            </a:endParaRPr>
          </a:p>
          <a:p>
            <a:endParaRPr lang="fr-CH" baseline="0" dirty="0">
              <a:latin typeface="Calibri" panose="020F0502020204030204" pitchFamily="34" charset="0"/>
              <a:cs typeface="Calibri" panose="020F0502020204030204" pitchFamily="34" charset="0"/>
              <a:sym typeface="Symbol" pitchFamily="18" charset="2"/>
            </a:endParaRPr>
          </a:p>
          <a:p>
            <a:endParaRPr lang="pt-B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822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baseline="0" noProof="0" dirty="0">
                <a:latin typeface="Calibri" panose="020F0502020204030204" pitchFamily="34" charset="0"/>
                <a:cs typeface="Calibri" panose="020F0502020204030204" pitchFamily="34" charset="0"/>
                <a:sym typeface="Symbol" pitchFamily="18" charset="2"/>
              </a:rPr>
              <a:t>The transformation of queries into concept vectors works as follows: when a new column (the query) is added to M, we have to apply the same transformation to this new column, as to the other columns of M, in order to produce the corresponding column in the matrix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0" noProof="0" dirty="0">
                <a:latin typeface="Calibri" panose="020F0502020204030204" pitchFamily="34" charset="0"/>
                <a:cs typeface="Calibri" panose="020F0502020204030204" pitchFamily="34" charset="0"/>
                <a:sym typeface="Symbol" pitchFamily="18" charset="2"/>
              </a:rPr>
              <a:t>, representing documents in the concept space. </a:t>
            </a:r>
            <a:r>
              <a:rPr lang="en-GB" noProof="0" dirty="0">
                <a:latin typeface="Calibri" panose="020F0502020204030204" pitchFamily="34" charset="0"/>
                <a:cs typeface="Calibri" panose="020F0502020204030204" pitchFamily="34" charset="0"/>
                <a:sym typeface="Symbol" pitchFamily="18" charset="2"/>
              </a:rPr>
              <a:t>We exploit</a:t>
            </a:r>
            <a:r>
              <a:rPr lang="en-GB" baseline="0" noProof="0" dirty="0">
                <a:latin typeface="Calibri" panose="020F0502020204030204" pitchFamily="34" charset="0"/>
                <a:cs typeface="Calibri" panose="020F0502020204030204" pitchFamily="34" charset="0"/>
                <a:sym typeface="Symbol" pitchFamily="18" charset="2"/>
              </a:rPr>
              <a:t> </a:t>
            </a:r>
            <a:r>
              <a:rPr lang="en-GB" noProof="0" dirty="0">
                <a:latin typeface="Calibri" panose="020F0502020204030204" pitchFamily="34" charset="0"/>
                <a:cs typeface="Calibri" panose="020F0502020204030204" pitchFamily="34" charset="0"/>
                <a:sym typeface="Symbol" pitchFamily="18" charset="2"/>
              </a:rPr>
              <a:t>the fact that </a:t>
            </a:r>
            <a:r>
              <a:rPr lang="en-GB" noProof="0" dirty="0">
                <a:latin typeface="Calibri" panose="020F0502020204030204" pitchFamily="34" charset="0"/>
                <a:cs typeface="Calibri" panose="020F0502020204030204" pitchFamily="34" charset="0"/>
              </a:rPr>
              <a:t> K</a:t>
            </a:r>
            <a:r>
              <a:rPr lang="en-GB" baseline="-25000" noProof="0" dirty="0">
                <a:latin typeface="Calibri" panose="020F0502020204030204" pitchFamily="34" charset="0"/>
                <a:cs typeface="Calibri" panose="020F0502020204030204" pitchFamily="34" charset="0"/>
              </a:rPr>
              <a:t>s </a:t>
            </a:r>
            <a:r>
              <a:rPr lang="en-GB" baseline="30000" noProof="0" dirty="0" err="1">
                <a:latin typeface="Calibri" panose="020F0502020204030204" pitchFamily="34" charset="0"/>
                <a:cs typeface="Calibri" panose="020F0502020204030204" pitchFamily="34" charset="0"/>
              </a:rPr>
              <a:t>t</a:t>
            </a:r>
            <a:r>
              <a:rPr lang="en-GB" noProof="0" dirty="0" err="1">
                <a:latin typeface="Calibri" panose="020F0502020204030204" pitchFamily="34" charset="0"/>
                <a:cs typeface="Calibri" panose="020F0502020204030204" pitchFamily="34" charset="0"/>
              </a:rPr>
              <a:t>.K</a:t>
            </a:r>
            <a:r>
              <a:rPr lang="en-GB" baseline="-25000" noProof="0" dirty="0" err="1">
                <a:latin typeface="Calibri" panose="020F0502020204030204" pitchFamily="34" charset="0"/>
                <a:cs typeface="Calibri" panose="020F0502020204030204" pitchFamily="34" charset="0"/>
              </a:rPr>
              <a:t>s</a:t>
            </a:r>
            <a:r>
              <a:rPr lang="en-GB" baseline="-2500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=1.</a:t>
            </a:r>
            <a:endParaRPr lang="en-GB" noProof="0" dirty="0">
              <a:latin typeface="Calibri" panose="020F0502020204030204" pitchFamily="34" charset="0"/>
              <a:cs typeface="Calibri" panose="020F0502020204030204" pitchFamily="34" charset="0"/>
              <a:sym typeface="Symbol" pitchFamily="18" charset="2"/>
            </a:endParaRPr>
          </a:p>
          <a:p>
            <a:r>
              <a:rPr lang="en-GB" noProof="0" dirty="0">
                <a:latin typeface="Calibri" panose="020F0502020204030204" pitchFamily="34" charset="0"/>
                <a:cs typeface="Calibri" panose="020F0502020204030204" pitchFamily="34" charset="0"/>
              </a:rPr>
              <a:t>Since M</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 K</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noProof="0" dirty="0" err="1">
                <a:latin typeface="Calibri" panose="020F0502020204030204" pitchFamily="34" charset="0"/>
                <a:cs typeface="Calibri" panose="020F0502020204030204" pitchFamily="34" charset="0"/>
              </a:rPr>
              <a:t>S</a:t>
            </a:r>
            <a:r>
              <a:rPr lang="en-GB" baseline="-25000" noProof="0" dirty="0" err="1">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3000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we obtain </a:t>
            </a:r>
            <a:r>
              <a:rPr lang="en-GB" noProof="0" dirty="0" err="1">
                <a:latin typeface="Calibri" panose="020F0502020204030204" pitchFamily="34" charset="0"/>
                <a:cs typeface="Calibri" panose="020F0502020204030204" pitchFamily="34" charset="0"/>
              </a:rPr>
              <a:t>S</a:t>
            </a:r>
            <a:r>
              <a:rPr lang="en-GB" baseline="-25000" noProof="0" dirty="0" err="1">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baseline="30000" noProof="0" dirty="0">
                <a:latin typeface="Calibri" panose="020F0502020204030204" pitchFamily="34" charset="0"/>
                <a:cs typeface="Calibri" panose="020F0502020204030204" pitchFamily="34" charset="0"/>
              </a:rPr>
              <a:t>–1 </a:t>
            </a:r>
            <a:r>
              <a:rPr lang="en-GB" noProof="0" dirty="0">
                <a:latin typeface="Calibri" panose="020F0502020204030204" pitchFamily="34" charset="0"/>
                <a:cs typeface="Calibri" panose="020F0502020204030204" pitchFamily="34" charset="0"/>
                <a:sym typeface="Symbol" pitchFamily="18" charset="2"/>
              </a:rPr>
              <a:t>.</a:t>
            </a:r>
            <a:r>
              <a:rPr lang="en-GB" noProof="0" dirty="0">
                <a:latin typeface="Calibri" panose="020F0502020204030204" pitchFamily="34" charset="0"/>
                <a:cs typeface="Calibri" panose="020F0502020204030204" pitchFamily="34" charset="0"/>
              </a:rPr>
              <a:t>K</a:t>
            </a:r>
            <a:r>
              <a:rPr lang="en-GB" baseline="-25000" noProof="0" dirty="0">
                <a:latin typeface="Calibri" panose="020F0502020204030204" pitchFamily="34" charset="0"/>
                <a:cs typeface="Calibri" panose="020F0502020204030204" pitchFamily="34" charset="0"/>
              </a:rPr>
              <a:t>s </a:t>
            </a:r>
            <a:r>
              <a:rPr lang="en-GB" baseline="30000" noProof="0" dirty="0">
                <a:latin typeface="Calibri" panose="020F0502020204030204" pitchFamily="34" charset="0"/>
                <a:cs typeface="Calibri" panose="020F0502020204030204" pitchFamily="34" charset="0"/>
              </a:rPr>
              <a:t>t </a:t>
            </a:r>
            <a:r>
              <a:rPr lang="en-GB" noProof="0" dirty="0">
                <a:latin typeface="Calibri" panose="020F0502020204030204" pitchFamily="34" charset="0"/>
                <a:cs typeface="Calibri" panose="020F0502020204030204" pitchFamily="34" charset="0"/>
              </a:rPr>
              <a:t>.M</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sym typeface="Symbol" pitchFamily="18" charset="2"/>
              </a:rPr>
              <a:t> </a:t>
            </a:r>
            <a:r>
              <a:rPr lang="en-GB" noProof="0" dirty="0">
                <a:latin typeface="Calibri" panose="020F0502020204030204" pitchFamily="34" charset="0"/>
                <a:cs typeface="Calibri" panose="020F0502020204030204" pitchFamily="34" charset="0"/>
              </a:rPr>
              <a:t>= </a:t>
            </a:r>
            <a:r>
              <a:rPr lang="en-GB" noProof="0" dirty="0" err="1">
                <a:latin typeface="Calibri" panose="020F0502020204030204" pitchFamily="34" charset="0"/>
                <a:cs typeface="Calibri" panose="020F0502020204030204" pitchFamily="34" charset="0"/>
              </a:rPr>
              <a:t>D</a:t>
            </a:r>
            <a:r>
              <a:rPr lang="en-GB" baseline="-25000" noProof="0" dirty="0" err="1">
                <a:latin typeface="Calibri" panose="020F0502020204030204" pitchFamily="34" charset="0"/>
                <a:cs typeface="Calibri" panose="020F0502020204030204" pitchFamily="34" charset="0"/>
              </a:rPr>
              <a:t>s</a:t>
            </a:r>
            <a:r>
              <a:rPr lang="en-GB" baseline="30000" noProof="0" dirty="0" err="1">
                <a:latin typeface="Calibri" panose="020F0502020204030204" pitchFamily="34" charset="0"/>
                <a:cs typeface="Calibri" panose="020F0502020204030204" pitchFamily="34" charset="0"/>
              </a:rPr>
              <a:t>t</a:t>
            </a:r>
            <a:r>
              <a:rPr lang="en-GB" baseline="3000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or D</a:t>
            </a:r>
            <a:r>
              <a:rPr lang="en-GB" baseline="-25000" noProof="0" dirty="0">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M</a:t>
            </a:r>
            <a:r>
              <a:rPr lang="en-GB" baseline="-25000" noProof="0" dirty="0">
                <a:latin typeface="Calibri" panose="020F0502020204030204" pitchFamily="34" charset="0"/>
                <a:cs typeface="Calibri" panose="020F0502020204030204" pitchFamily="34" charset="0"/>
              </a:rPr>
              <a:t>s </a:t>
            </a:r>
            <a:r>
              <a:rPr lang="en-GB" baseline="30000" noProof="0" dirty="0">
                <a:latin typeface="Calibri" panose="020F0502020204030204" pitchFamily="34" charset="0"/>
                <a:cs typeface="Calibri" panose="020F0502020204030204" pitchFamily="34" charset="0"/>
              </a:rPr>
              <a:t>t </a:t>
            </a:r>
            <a:r>
              <a:rPr lang="en-GB" noProof="0" dirty="0">
                <a:latin typeface="Calibri" panose="020F0502020204030204" pitchFamily="34" charset="0"/>
                <a:cs typeface="Calibri" panose="020F0502020204030204" pitchFamily="34" charset="0"/>
              </a:rPr>
              <a:t>.K</a:t>
            </a:r>
            <a:r>
              <a:rPr lang="en-GB" baseline="-25000" noProof="0" dirty="0">
                <a:latin typeface="Calibri" panose="020F0502020204030204" pitchFamily="34" charset="0"/>
                <a:cs typeface="Calibri" panose="020F0502020204030204" pitchFamily="34" charset="0"/>
              </a:rPr>
              <a:t>s </a:t>
            </a:r>
            <a:r>
              <a:rPr lang="en-GB" noProof="0" dirty="0">
                <a:latin typeface="Calibri" panose="020F0502020204030204" pitchFamily="34" charset="0"/>
                <a:cs typeface="Calibri" panose="020F0502020204030204" pitchFamily="34" charset="0"/>
              </a:rPr>
              <a:t>.</a:t>
            </a:r>
            <a:r>
              <a:rPr lang="en-GB" noProof="0" dirty="0" err="1">
                <a:latin typeface="Calibri" panose="020F0502020204030204" pitchFamily="34" charset="0"/>
                <a:cs typeface="Calibri" panose="020F0502020204030204" pitchFamily="34" charset="0"/>
              </a:rPr>
              <a:t>S</a:t>
            </a:r>
            <a:r>
              <a:rPr lang="en-GB" baseline="-25000" noProof="0" dirty="0" err="1">
                <a:latin typeface="Calibri" panose="020F0502020204030204" pitchFamily="34" charset="0"/>
                <a:cs typeface="Calibri" panose="020F0502020204030204" pitchFamily="34" charset="0"/>
              </a:rPr>
              <a:t>s</a:t>
            </a:r>
            <a:r>
              <a:rPr lang="en-GB" noProof="0" dirty="0">
                <a:latin typeface="Calibri" panose="020F0502020204030204" pitchFamily="34" charset="0"/>
                <a:cs typeface="Calibri" panose="020F0502020204030204" pitchFamily="34" charset="0"/>
              </a:rPr>
              <a:t> </a:t>
            </a:r>
            <a:r>
              <a:rPr lang="en-GB" baseline="30000" noProof="0" dirty="0">
                <a:latin typeface="Calibri" panose="020F0502020204030204" pitchFamily="34" charset="0"/>
                <a:cs typeface="Calibri" panose="020F0502020204030204" pitchFamily="34" charset="0"/>
              </a:rPr>
              <a:t>–1 .</a:t>
            </a:r>
          </a:p>
          <a:p>
            <a:r>
              <a:rPr lang="en-GB" noProof="0" dirty="0">
                <a:latin typeface="Calibri" panose="020F0502020204030204" pitchFamily="34" charset="0"/>
                <a:cs typeface="Calibri" panose="020F0502020204030204" pitchFamily="34" charset="0"/>
              </a:rPr>
              <a:t>This transformation is applied to the query vector q to obtain a</a:t>
            </a:r>
            <a:r>
              <a:rPr lang="en-GB" baseline="0" noProof="0" dirty="0">
                <a:latin typeface="Calibri" panose="020F0502020204030204" pitchFamily="34" charset="0"/>
                <a:cs typeface="Calibri" panose="020F0502020204030204" pitchFamily="34" charset="0"/>
              </a:rPr>
              <a:t> query vector </a:t>
            </a:r>
            <a:r>
              <a:rPr lang="en-GB" noProof="0" dirty="0">
                <a:latin typeface="Calibri" panose="020F0502020204030204" pitchFamily="34" charset="0"/>
                <a:cs typeface="Calibri" panose="020F0502020204030204" pitchFamily="34" charset="0"/>
              </a:rPr>
              <a:t>q* in the concept space. After that step, the similarity of</a:t>
            </a:r>
            <a:r>
              <a:rPr lang="en-GB" baseline="0" noProof="0" dirty="0">
                <a:latin typeface="Calibri" panose="020F0502020204030204" pitchFamily="34" charset="0"/>
                <a:cs typeface="Calibri" panose="020F0502020204030204" pitchFamily="34" charset="0"/>
              </a:rPr>
              <a:t> the query to the documents in the concept space can be computed. (</a:t>
            </a:r>
            <a:r>
              <a:rPr lang="en-GB" noProof="0" dirty="0">
                <a:latin typeface="Calibri" panose="020F0502020204030204" pitchFamily="34" charset="0"/>
                <a:cs typeface="Calibri" panose="020F0502020204030204" pitchFamily="34" charset="0"/>
                <a:sym typeface="Symbol" pitchFamily="18" charset="2"/>
              </a:rPr>
              <a:t>(</a:t>
            </a:r>
            <a:r>
              <a:rPr lang="en-GB" noProof="0" dirty="0" err="1">
                <a:latin typeface="Calibri" panose="020F0502020204030204" pitchFamily="34" charset="0"/>
                <a:cs typeface="Calibri" panose="020F0502020204030204" pitchFamily="34" charset="0"/>
                <a:sym typeface="Symbol" pitchFamily="18" charset="2"/>
              </a:rPr>
              <a:t>D</a:t>
            </a:r>
            <a:r>
              <a:rPr lang="en-GB" baseline="-25000" noProof="0" dirty="0" err="1">
                <a:latin typeface="Calibri" panose="020F0502020204030204" pitchFamily="34" charset="0"/>
                <a:cs typeface="Calibri" panose="020F0502020204030204" pitchFamily="34" charset="0"/>
                <a:sym typeface="Symbol" pitchFamily="18" charset="2"/>
              </a:rPr>
              <a:t>s</a:t>
            </a:r>
            <a:r>
              <a:rPr lang="en-GB" baseline="30000" noProof="0" dirty="0" err="1">
                <a:latin typeface="Calibri" panose="020F0502020204030204" pitchFamily="34" charset="0"/>
                <a:cs typeface="Calibri" panose="020F0502020204030204" pitchFamily="34" charset="0"/>
                <a:sym typeface="Symbol" pitchFamily="18" charset="2"/>
              </a:rPr>
              <a:t>t</a:t>
            </a:r>
            <a:r>
              <a:rPr lang="en-GB" noProof="0" dirty="0">
                <a:latin typeface="Calibri" panose="020F0502020204030204" pitchFamily="34" charset="0"/>
                <a:cs typeface="Calibri" panose="020F0502020204030204" pitchFamily="34" charset="0"/>
                <a:sym typeface="Symbol" pitchFamily="18" charset="2"/>
              </a:rPr>
              <a:t>)</a:t>
            </a:r>
            <a:r>
              <a:rPr lang="en-GB" baseline="-25000" noProof="0" dirty="0" err="1">
                <a:latin typeface="Calibri" panose="020F0502020204030204" pitchFamily="34" charset="0"/>
                <a:cs typeface="Calibri" panose="020F0502020204030204" pitchFamily="34" charset="0"/>
                <a:sym typeface="Symbol" pitchFamily="18" charset="2"/>
              </a:rPr>
              <a:t>i</a:t>
            </a:r>
            <a:r>
              <a:rPr lang="en-GB" baseline="-25000" noProof="0" dirty="0">
                <a:latin typeface="Calibri" panose="020F0502020204030204" pitchFamily="34" charset="0"/>
                <a:cs typeface="Calibri" panose="020F0502020204030204" pitchFamily="34" charset="0"/>
                <a:sym typeface="Symbol" pitchFamily="18" charset="2"/>
              </a:rPr>
              <a:t> </a:t>
            </a:r>
            <a:r>
              <a:rPr lang="en-GB" noProof="0" dirty="0">
                <a:latin typeface="Calibri" panose="020F0502020204030204" pitchFamily="34" charset="0"/>
                <a:cs typeface="Calibri" panose="020F0502020204030204" pitchFamily="34" charset="0"/>
                <a:sym typeface="Symbol" pitchFamily="18" charset="2"/>
              </a:rPr>
              <a:t>denotes the </a:t>
            </a:r>
            <a:r>
              <a:rPr lang="en-GB" noProof="0" dirty="0" err="1">
                <a:latin typeface="Calibri" panose="020F0502020204030204" pitchFamily="34" charset="0"/>
                <a:cs typeface="Calibri" panose="020F0502020204030204" pitchFamily="34" charset="0"/>
                <a:sym typeface="Symbol" pitchFamily="18" charset="2"/>
              </a:rPr>
              <a:t>i-th</a:t>
            </a:r>
            <a:r>
              <a:rPr lang="en-GB" noProof="0" dirty="0">
                <a:latin typeface="Calibri" panose="020F0502020204030204" pitchFamily="34" charset="0"/>
                <a:cs typeface="Calibri" panose="020F0502020204030204" pitchFamily="34" charset="0"/>
                <a:sym typeface="Symbol" pitchFamily="18" charset="2"/>
              </a:rPr>
              <a:t> column of matrix </a:t>
            </a:r>
            <a:r>
              <a:rPr lang="en-GB" noProof="0" dirty="0" err="1">
                <a:latin typeface="Calibri" panose="020F0502020204030204" pitchFamily="34" charset="0"/>
                <a:cs typeface="Calibri" panose="020F0502020204030204" pitchFamily="34" charset="0"/>
                <a:sym typeface="Symbol" pitchFamily="18" charset="2"/>
              </a:rPr>
              <a:t>D</a:t>
            </a:r>
            <a:r>
              <a:rPr lang="en-GB" baseline="-25000" noProof="0" dirty="0" err="1">
                <a:latin typeface="Calibri" panose="020F0502020204030204" pitchFamily="34" charset="0"/>
                <a:cs typeface="Calibri" panose="020F0502020204030204" pitchFamily="34" charset="0"/>
                <a:sym typeface="Symbol" pitchFamily="18" charset="2"/>
              </a:rPr>
              <a:t>s</a:t>
            </a:r>
            <a:r>
              <a:rPr lang="en-GB" baseline="30000" noProof="0" dirty="0" err="1">
                <a:latin typeface="Calibri" panose="020F0502020204030204" pitchFamily="34" charset="0"/>
                <a:cs typeface="Calibri" panose="020F0502020204030204" pitchFamily="34" charset="0"/>
                <a:sym typeface="Symbol" pitchFamily="18" charset="2"/>
              </a:rPr>
              <a:t>t</a:t>
            </a:r>
            <a:r>
              <a:rPr lang="en-GB" baseline="0" noProof="0" dirty="0">
                <a:latin typeface="Calibri" panose="020F0502020204030204" pitchFamily="34" charset="0"/>
                <a:cs typeface="Calibri" panose="020F0502020204030204" pitchFamily="34" charset="0"/>
                <a:sym typeface="Symbol" pitchFamily="18" charset="2"/>
              </a:rPr>
              <a:t>)</a:t>
            </a:r>
          </a:p>
          <a:p>
            <a:endParaRPr lang="en-GB" noProof="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1743736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C1ACD13-C303-4757-8827-4BF7D6ED1561}" type="slidenum">
              <a:rPr lang="en-US" smtClean="0"/>
              <a:pPr/>
              <a:t>23</a:t>
            </a:fld>
            <a:endParaRPr lang="en-US"/>
          </a:p>
        </p:txBody>
      </p:sp>
      <p:sp>
        <p:nvSpPr>
          <p:cNvPr id="37891" name="Rectangle 2"/>
          <p:cNvSpPr>
            <a:spLocks noGrp="1" noRot="1" noChangeAspect="1" noChangeArrowheads="1" noTextEdit="1"/>
          </p:cNvSpPr>
          <p:nvPr>
            <p:ph type="sldImg"/>
          </p:nvPr>
        </p:nvSpPr>
        <p:spPr>
          <a:xfrm>
            <a:off x="990600" y="768350"/>
            <a:ext cx="5118100" cy="3838575"/>
          </a:xfrm>
          <a:ln/>
        </p:spPr>
      </p:sp>
      <p:sp>
        <p:nvSpPr>
          <p:cNvPr id="37892" name="Rectangle 3"/>
          <p:cNvSpPr>
            <a:spLocks noGrp="1" noChangeArrowheads="1"/>
          </p:cNvSpPr>
          <p:nvPr>
            <p:ph type="body" idx="1"/>
          </p:nvPr>
        </p:nvSpPr>
        <p:spPr>
          <a:noFill/>
          <a:ln/>
        </p:spPr>
        <p:txBody>
          <a:bodyPr/>
          <a:lstStyle/>
          <a:p>
            <a:r>
              <a:rPr lang="en-GB" dirty="0">
                <a:latin typeface="Calibri" panose="020F0502020204030204" pitchFamily="34" charset="0"/>
                <a:cs typeface="Calibri" panose="020F0502020204030204" pitchFamily="34" charset="0"/>
              </a:rPr>
              <a:t>This figure illustrates of how a query vector is treated like an additional document</a:t>
            </a:r>
            <a:r>
              <a:rPr lang="en-GB" baseline="0" dirty="0">
                <a:latin typeface="Calibri" panose="020F0502020204030204" pitchFamily="34" charset="0"/>
                <a:cs typeface="Calibri" panose="020F0502020204030204" pitchFamily="34" charset="0"/>
              </a:rPr>
              <a:t> vector.</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4259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24</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dirty="0">
                <a:latin typeface="Calibri" panose="020F0502020204030204" pitchFamily="34" charset="0"/>
                <a:cs typeface="Calibri" panose="020F0502020204030204" pitchFamily="34" charset="0"/>
              </a:rPr>
              <a:t>This is an example of a (simple) document collection that we will use in the following as running example.</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0550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Given Python libraries that compute the SVD, we can implement the LSI method directly using the definitions and based on the term-document matrix that we have already computed for the vector space retrieval model.</a:t>
            </a:r>
          </a:p>
        </p:txBody>
      </p:sp>
      <p:sp>
        <p:nvSpPr>
          <p:cNvPr id="4" name="Slide Number Placeholder 3"/>
          <p:cNvSpPr>
            <a:spLocks noGrp="1"/>
          </p:cNvSpPr>
          <p:nvPr>
            <p:ph type="sldNum" sz="quarter" idx="5"/>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4025463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Her we inspect the resulting matrices, when selecting s=2 dimensions.</a:t>
            </a:r>
          </a:p>
        </p:txBody>
      </p:sp>
      <p:sp>
        <p:nvSpPr>
          <p:cNvPr id="4" name="Slide Number Placeholder 3"/>
          <p:cNvSpPr>
            <a:spLocks noGrp="1"/>
          </p:cNvSpPr>
          <p:nvPr>
            <p:ph type="sldNum" sz="quarter" idx="5"/>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431822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8436B5C-CF4B-4C50-9B7B-7B1CB342B050}" type="slidenum">
              <a:rPr lang="en-US" smtClean="0"/>
              <a:pPr/>
              <a:t>27</a:t>
            </a:fld>
            <a:endParaRPr lang="en-US"/>
          </a:p>
        </p:txBody>
      </p:sp>
      <p:sp>
        <p:nvSpPr>
          <p:cNvPr id="43011" name="Rectangle 2"/>
          <p:cNvSpPr>
            <a:spLocks noGrp="1" noRot="1" noChangeAspect="1" noChangeArrowheads="1" noTextEdit="1"/>
          </p:cNvSpPr>
          <p:nvPr>
            <p:ph type="sldImg"/>
          </p:nvPr>
        </p:nvSpPr>
        <p:spPr>
          <a:xfrm>
            <a:off x="990600" y="768350"/>
            <a:ext cx="5118100" cy="3838575"/>
          </a:xfrm>
          <a:ln/>
        </p:spPr>
      </p:sp>
      <p:sp>
        <p:nvSpPr>
          <p:cNvPr id="43012" name="Rectangle 3"/>
          <p:cNvSpPr>
            <a:spLocks noGrp="1" noChangeArrowheads="1"/>
          </p:cNvSpPr>
          <p:nvPr>
            <p:ph type="body" idx="1"/>
          </p:nvPr>
        </p:nvSpPr>
        <p:spPr>
          <a:noFill/>
          <a:ln/>
        </p:spPr>
        <p:txBody>
          <a:bodyPr/>
          <a:lstStyle/>
          <a:p>
            <a:r>
              <a:rPr lang="fr-CH" dirty="0">
                <a:latin typeface="Calibri" panose="020F0502020204030204" pitchFamily="34" charset="0"/>
                <a:cs typeface="Calibri" panose="020F0502020204030204" pitchFamily="34" charset="0"/>
              </a:rPr>
              <a:t>Since in our example the concept space has two dimensions, we can plot both the documents and the terms in this 2-dimensional space. It is interesting to observe of how semantically "close" terms and documents cluster in the same regions. This illustrates very well the </a:t>
            </a:r>
            <a:r>
              <a:rPr lang="fr-CH" dirty="0" err="1">
                <a:latin typeface="Calibri" panose="020F0502020204030204" pitchFamily="34" charset="0"/>
                <a:cs typeface="Calibri" panose="020F0502020204030204" pitchFamily="34" charset="0"/>
              </a:rPr>
              <a:t>potential</a:t>
            </a:r>
            <a:r>
              <a:rPr lang="fr-CH" dirty="0">
                <a:latin typeface="Calibri" panose="020F0502020204030204" pitchFamily="34" charset="0"/>
                <a:cs typeface="Calibri" panose="020F0502020204030204" pitchFamily="34" charset="0"/>
              </a:rPr>
              <a:t> of latent semantic indexing in revealing the « essential</a:t>
            </a:r>
            <a:r>
              <a:rPr lang="fr-CH" baseline="0" dirty="0">
                <a:latin typeface="Calibri" panose="020F0502020204030204" pitchFamily="34" charset="0"/>
                <a:cs typeface="Calibri" panose="020F0502020204030204" pitchFamily="34" charset="0"/>
              </a:rPr>
              <a:t> concepts » </a:t>
            </a:r>
            <a:r>
              <a:rPr lang="fr-CH" dirty="0">
                <a:latin typeface="Calibri" panose="020F0502020204030204" pitchFamily="34" charset="0"/>
                <a:cs typeface="Calibri" panose="020F0502020204030204" pitchFamily="34" charset="0"/>
              </a:rPr>
              <a:t>in document collections.</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8492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0E214A2C-3CC9-4214-827C-538D9989ED26}" type="slidenum">
              <a:rPr lang="en-US" smtClean="0"/>
              <a:pPr/>
              <a:t>31</a:t>
            </a:fld>
            <a:endParaRPr lang="en-US"/>
          </a:p>
        </p:txBody>
      </p:sp>
      <p:sp>
        <p:nvSpPr>
          <p:cNvPr id="44035" name="Rectangle 2"/>
          <p:cNvSpPr>
            <a:spLocks noGrp="1" noRot="1" noChangeAspect="1" noChangeArrowheads="1" noTextEdit="1"/>
          </p:cNvSpPr>
          <p:nvPr>
            <p:ph type="sldImg"/>
          </p:nvPr>
        </p:nvSpPr>
        <p:spPr>
          <a:xfrm>
            <a:off x="1050925" y="792163"/>
            <a:ext cx="5056188" cy="3792537"/>
          </a:xfrm>
          <a:ln/>
        </p:spPr>
      </p:sp>
      <p:sp>
        <p:nvSpPr>
          <p:cNvPr id="44036" name="Rectangle 3"/>
          <p:cNvSpPr>
            <a:spLocks noGrp="1" noChangeArrowheads="1"/>
          </p:cNvSpPr>
          <p:nvPr>
            <p:ph type="body" idx="1"/>
          </p:nvPr>
        </p:nvSpPr>
        <p:spPr>
          <a:xfrm>
            <a:off x="977900" y="4900613"/>
            <a:ext cx="5208588" cy="4581525"/>
          </a:xfrm>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LSI has been a fundamental advance in the development of informational retrieval. However, it also suffers from conceptual problems.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dirty="0">
              <a:latin typeface="Calibri" panose="020F0502020204030204" pitchFamily="34" charset="0"/>
              <a:cs typeface="Calibri" panose="020F0502020204030204" pitchFamily="34"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GB" baseline="0" dirty="0">
                <a:latin typeface="Calibri" panose="020F0502020204030204" pitchFamily="34" charset="0"/>
                <a:cs typeface="Calibri" panose="020F0502020204030204" pitchFamily="34" charset="0"/>
              </a:rPr>
              <a:t>For example, least squares approximation is based on the assumption that term frequencies are normally distributed. This is not consistent with the observation that term frequencies are power-law distributed.</a:t>
            </a:r>
            <a:endParaRPr lang="en-GB" dirty="0">
              <a:latin typeface="Calibri" panose="020F0502020204030204" pitchFamily="34" charset="0"/>
              <a:cs typeface="Calibri" panose="020F0502020204030204" pitchFamily="34"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155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latin typeface="Calibri" panose="020F0502020204030204" pitchFamily="34" charset="0"/>
                <a:cs typeface="Calibri" panose="020F0502020204030204" pitchFamily="34" charset="0"/>
              </a:rPr>
              <a:t>LSI has triggered the search for different alternative approaches for better capturing the semantic properties of text in information retrieval.</a:t>
            </a:r>
          </a:p>
          <a:p>
            <a:endParaRPr lang="en-GB" baseline="0" dirty="0">
              <a:latin typeface="Calibri" panose="020F0502020204030204" pitchFamily="34" charset="0"/>
              <a:cs typeface="Calibri" panose="020F0502020204030204" pitchFamily="34" charset="0"/>
            </a:endParaRPr>
          </a:p>
          <a:p>
            <a:r>
              <a:rPr lang="en-GB" baseline="0" dirty="0">
                <a:latin typeface="Calibri" panose="020F0502020204030204" pitchFamily="34" charset="0"/>
                <a:cs typeface="Calibri" panose="020F0502020204030204" pitchFamily="34" charset="0"/>
              </a:rPr>
              <a:t>One recent successful approach is LDA, based on the use of Dirichlet distributions. Like LSI it generates a concept space, where concepts are represented as term vectors. The method has better theoretical foundations and empirically it produces better results. It is nowadays considered as a golden standard. The approach is mathematically more involved than LSI, and therefore we will not be able to develop this method in this lecture.</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32</a:t>
            </a:fld>
            <a:endParaRPr lang="en-US"/>
          </a:p>
        </p:txBody>
      </p:sp>
    </p:spTree>
    <p:extLst>
      <p:ext uri="{BB962C8B-B14F-4D97-AF65-F5344CB8AC3E}">
        <p14:creationId xmlns:p14="http://schemas.microsoft.com/office/powerpoint/2010/main" val="222150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fr-CH" baseline="0" dirty="0">
                <a:latin typeface="Calibri" panose="020F0502020204030204" pitchFamily="34" charset="0"/>
                <a:cs typeface="Calibri" panose="020F0502020204030204" pitchFamily="34" charset="0"/>
              </a:rPr>
              <a:t>These problems are related to the fact that the same concepts can be expressed through many different terms (synonyms) and that the same term may have multiple meanings (homonyms). Studies show that</a:t>
            </a:r>
            <a:r>
              <a:rPr lang="fr-CH" dirty="0">
                <a:latin typeface="Calibri" panose="020F0502020204030204" pitchFamily="34" charset="0"/>
                <a:cs typeface="Calibri" panose="020F0502020204030204" pitchFamily="34" charset="0"/>
              </a:rPr>
              <a:t> different users use the same keywords for expressing the same concepts only 20% of the time. </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789211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illustration</a:t>
            </a:r>
            <a:r>
              <a:rPr lang="en-US" baseline="0" dirty="0">
                <a:latin typeface="Calibri" panose="020F0502020204030204" pitchFamily="34" charset="0"/>
                <a:cs typeface="Calibri" panose="020F0502020204030204" pitchFamily="34" charset="0"/>
              </a:rPr>
              <a:t> shows the basic idea underlying LDA: it is assumed that there exist topics that are represented as mixtures of words. In the example we see words that are related to two meanings of “bank”, the financial institution and the river bank, and are represented by different related works. Then, documents are assumed to be generated from a mixture of topics, where the mixture is determined by weights, as indicated in the figure. As a result, each document contains terms form its associated topics in the right proportion.</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Like the probabilistic language model used in information retrieval, this approach us an example of a probabilistic generative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33</a:t>
            </a:fld>
            <a:endParaRPr lang="en-US"/>
          </a:p>
        </p:txBody>
      </p:sp>
    </p:spTree>
    <p:extLst>
      <p:ext uri="{BB962C8B-B14F-4D97-AF65-F5344CB8AC3E}">
        <p14:creationId xmlns:p14="http://schemas.microsoft.com/office/powerpoint/2010/main" val="361562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Given the topic model, we obtain a probabilistic process for generating documents.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34</a:t>
            </a:fld>
            <a:endParaRPr lang="en-US"/>
          </a:p>
        </p:txBody>
      </p:sp>
    </p:spTree>
    <p:extLst>
      <p:ext uri="{BB962C8B-B14F-4D97-AF65-F5344CB8AC3E}">
        <p14:creationId xmlns:p14="http://schemas.microsoft.com/office/powerpoint/2010/main" val="3237366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While it is straightforward to generate documents, once the probabilistic topic model is given, deriving a topic model for a given document collection is a hard problem. To solve this problem, a probabilistic topic model needs to be derived, that is likely to generate the document collection under consideration.</a:t>
            </a:r>
          </a:p>
          <a:p>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35</a:t>
            </a:fld>
            <a:endParaRPr lang="en-US"/>
          </a:p>
        </p:txBody>
      </p:sp>
    </p:spTree>
    <p:extLst>
      <p:ext uri="{BB962C8B-B14F-4D97-AF65-F5344CB8AC3E}">
        <p14:creationId xmlns:p14="http://schemas.microsoft.com/office/powerpoint/2010/main" val="325392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do</a:t>
            </a:r>
            <a:r>
              <a:rPr lang="en-US" baseline="0" dirty="0">
                <a:latin typeface="Calibri" panose="020F0502020204030204" pitchFamily="34" charset="0"/>
                <a:cs typeface="Calibri" panose="020F0502020204030204" pitchFamily="34" charset="0"/>
              </a:rPr>
              <a:t> not present the details of LDA here, as the method is mathematically fairly involved. However, it is important to note that it is considered today as a state-of-the-art method of topic detection.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36</a:t>
            </a:fld>
            <a:endParaRPr lang="en-US"/>
          </a:p>
        </p:txBody>
      </p:sp>
    </p:spTree>
    <p:extLst>
      <p:ext uri="{BB962C8B-B14F-4D97-AF65-F5344CB8AC3E}">
        <p14:creationId xmlns:p14="http://schemas.microsoft.com/office/powerpoint/2010/main" val="145611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Topic models provide a representation</a:t>
            </a:r>
            <a:r>
              <a:rPr lang="en-US" baseline="0" dirty="0">
                <a:latin typeface="Calibri" panose="020F0502020204030204" pitchFamily="34" charset="0"/>
                <a:cs typeface="Calibri" panose="020F0502020204030204" pitchFamily="34" charset="0"/>
              </a:rPr>
              <a:t> of documents at a conceptual level. Therefore, they are applied in many different contexts, including document retrieval and classification.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37</a:t>
            </a:fld>
            <a:endParaRPr lang="en-US"/>
          </a:p>
        </p:txBody>
      </p:sp>
    </p:spTree>
    <p:extLst>
      <p:ext uri="{BB962C8B-B14F-4D97-AF65-F5344CB8AC3E}">
        <p14:creationId xmlns:p14="http://schemas.microsoft.com/office/powerpoint/2010/main" val="3541760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illustration summarizes the connection between </a:t>
            </a:r>
            <a:r>
              <a:rPr lang="en-US" baseline="0" dirty="0">
                <a:latin typeface="Calibri" panose="020F0502020204030204" pitchFamily="34" charset="0"/>
                <a:cs typeface="Calibri" panose="020F0502020204030204" pitchFamily="34" charset="0"/>
              </a:rPr>
              <a:t>the vector space model, which we introduced for information retrieval and topic models that produce low-dimensional (dense) representation of documents.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38</a:t>
            </a:fld>
            <a:endParaRPr lang="en-US"/>
          </a:p>
        </p:txBody>
      </p:sp>
    </p:spTree>
    <p:extLst>
      <p:ext uri="{BB962C8B-B14F-4D97-AF65-F5344CB8AC3E}">
        <p14:creationId xmlns:p14="http://schemas.microsoft.com/office/powerpoint/2010/main" val="272381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Let’s illustrate</a:t>
            </a:r>
            <a:r>
              <a:rPr lang="en-GB" baseline="0" dirty="0">
                <a:latin typeface="Calibri" panose="020F0502020204030204" pitchFamily="34" charset="0"/>
                <a:cs typeface="Calibri" panose="020F0502020204030204" pitchFamily="34" charset="0"/>
              </a:rPr>
              <a:t> the problem resulting from synonyms and homonyms by an example. Among these three documents at the level of terms doc1 and doc2 are highly related, whereas doc3 has no similarity with the other two documents. Understanding the meaning of the words, it is however easy to see that in reality doc2 and doc3 are closely related, as they talk about mobile communications, whereas doc1 is completely unrelated to the others as it is about health and nutrition.</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226915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Thus, it would be interesting to</a:t>
            </a:r>
            <a:r>
              <a:rPr lang="en-GB" baseline="0" noProof="0" dirty="0">
                <a:latin typeface="Calibri" panose="020F0502020204030204" pitchFamily="34" charset="0"/>
                <a:cs typeface="Calibri" panose="020F0502020204030204" pitchFamily="34" charset="0"/>
              </a:rPr>
              <a:t> represent the meaning of documents and queries in information retrieval </a:t>
            </a:r>
            <a:r>
              <a:rPr lang="en-GB" noProof="0" dirty="0">
                <a:latin typeface="Calibri" panose="020F0502020204030204" pitchFamily="34" charset="0"/>
                <a:cs typeface="Calibri" panose="020F0502020204030204" pitchFamily="34" charset="0"/>
              </a:rPr>
              <a:t>models on</a:t>
            </a:r>
            <a:r>
              <a:rPr lang="en-GB" baseline="0" noProof="0" dirty="0">
                <a:latin typeface="Calibri" panose="020F0502020204030204" pitchFamily="34" charset="0"/>
                <a:cs typeface="Calibri" panose="020F0502020204030204" pitchFamily="34" charset="0"/>
              </a:rPr>
              <a:t> </a:t>
            </a:r>
            <a:r>
              <a:rPr lang="en-GB" noProof="0" dirty="0">
                <a:latin typeface="Calibri" panose="020F0502020204030204" pitchFamily="34" charset="0"/>
                <a:cs typeface="Calibri" panose="020F0502020204030204" pitchFamily="34" charset="0"/>
              </a:rPr>
              <a:t>concepts, instead on terms. To that end, it is</a:t>
            </a:r>
            <a:r>
              <a:rPr lang="en-GB" baseline="0" noProof="0" dirty="0">
                <a:latin typeface="Calibri" panose="020F0502020204030204" pitchFamily="34" charset="0"/>
                <a:cs typeface="Calibri" panose="020F0502020204030204" pitchFamily="34" charset="0"/>
              </a:rPr>
              <a:t> first necessary to define a </a:t>
            </a:r>
            <a:r>
              <a:rPr lang="en-GB" noProof="0" dirty="0">
                <a:latin typeface="Calibri" panose="020F0502020204030204" pitchFamily="34" charset="0"/>
                <a:cs typeface="Calibri" panose="020F0502020204030204" pitchFamily="34" charset="0"/>
              </a:rPr>
              <a:t>"concept space" to which</a:t>
            </a:r>
            <a:r>
              <a:rPr lang="en-GB" baseline="0" noProof="0" dirty="0">
                <a:latin typeface="Calibri" panose="020F0502020204030204" pitchFamily="34" charset="0"/>
                <a:cs typeface="Calibri" panose="020F0502020204030204" pitchFamily="34" charset="0"/>
              </a:rPr>
              <a:t> documents and queries are mapped, and compute similarity within that concept space.</a:t>
            </a:r>
            <a:r>
              <a:rPr lang="en-GB" noProof="0" dirty="0">
                <a:latin typeface="Calibri" panose="020F0502020204030204" pitchFamily="34" charset="0"/>
                <a:cs typeface="Calibri" panose="020F0502020204030204" pitchFamily="34" charset="0"/>
              </a:rPr>
              <a:t> The concept space should</a:t>
            </a:r>
            <a:r>
              <a:rPr lang="en-GB" baseline="0" noProof="0" dirty="0">
                <a:latin typeface="Calibri" panose="020F0502020204030204" pitchFamily="34" charset="0"/>
                <a:cs typeface="Calibri" panose="020F0502020204030204" pitchFamily="34" charset="0"/>
              </a:rPr>
              <a:t> ideally have much lower dimension than the term space, whose dimensionality is determined by the size of the vocabulary.</a:t>
            </a:r>
            <a:endParaRPr lang="en-GB" noProof="0" dirty="0">
              <a:latin typeface="Calibri" panose="020F0502020204030204" pitchFamily="34" charset="0"/>
              <a:cs typeface="Calibri" panose="020F0502020204030204" pitchFamily="34" charset="0"/>
            </a:endParaRPr>
          </a:p>
          <a:p>
            <a:endParaRPr lang="en-GB" noProof="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636931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0600" y="768350"/>
            <a:ext cx="5118100" cy="3838575"/>
          </a:xfrm>
          <a:ln/>
        </p:spPr>
      </p:sp>
      <p:sp>
        <p:nvSpPr>
          <p:cNvPr id="30723" name="Rectangle 3"/>
          <p:cNvSpPr>
            <a:spLocks noGrp="1" noChangeArrowheads="1"/>
          </p:cNvSpPr>
          <p:nvPr>
            <p:ph type="body" idx="1"/>
          </p:nvPr>
        </p:nvSpPr>
        <p:spPr>
          <a:noFill/>
          <a:ln/>
        </p:spPr>
        <p:txBody>
          <a:bodyPr/>
          <a:lstStyle/>
          <a:p>
            <a:r>
              <a:rPr lang="fr-CH" dirty="0">
                <a:latin typeface="Calibri" panose="020F0502020204030204" pitchFamily="34" charset="0"/>
                <a:cs typeface="Calibri" panose="020F0502020204030204" pitchFamily="34" charset="0"/>
              </a:rPr>
              <a:t>This figure illustrates the approach: rather than directly relating documents d and terms t, as in vector space retrieval, there exists an</a:t>
            </a:r>
            <a:r>
              <a:rPr lang="fr-CH" baseline="0" dirty="0">
                <a:latin typeface="Calibri" panose="020F0502020204030204" pitchFamily="34" charset="0"/>
                <a:cs typeface="Calibri" panose="020F0502020204030204" pitchFamily="34" charset="0"/>
              </a:rPr>
              <a:t> intermediate </a:t>
            </a:r>
            <a:r>
              <a:rPr lang="fr-CH" dirty="0">
                <a:latin typeface="Calibri" panose="020F0502020204030204" pitchFamily="34" charset="0"/>
                <a:cs typeface="Calibri" panose="020F0502020204030204" pitchFamily="34" charset="0"/>
              </a:rPr>
              <a:t>layer of concepts c to which both queries and documents are mapped. The concept space can be of a smaller dimension than the term space. In this small example we can</a:t>
            </a:r>
            <a:r>
              <a:rPr lang="fr-CH" baseline="0" dirty="0">
                <a:latin typeface="Calibri" panose="020F0502020204030204" pitchFamily="34" charset="0"/>
                <a:cs typeface="Calibri" panose="020F0502020204030204" pitchFamily="34" charset="0"/>
              </a:rPr>
              <a:t> imagine that the terms t1 and t2 are synonyms and thus related to the same concept c1. If now a query t2 is posed, in the standard vector space retrieval model only the document d1 would be returned, as it contains the term t2. By using the intermediate concept layer the query t2 would also return the document d2.</a:t>
            </a: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2650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r>
              <a:rPr lang="en-GB" dirty="0">
                <a:latin typeface="Calibri" panose="020F0502020204030204" pitchFamily="34" charset="0"/>
                <a:cs typeface="Calibri" panose="020F0502020204030204" pitchFamily="34" charset="0"/>
              </a:rPr>
              <a:t>Applying this idea to our example before, we can consider a </a:t>
            </a:r>
            <a:r>
              <a:rPr lang="en-GB" baseline="0" dirty="0">
                <a:latin typeface="Calibri" panose="020F0502020204030204" pitchFamily="34" charset="0"/>
                <a:cs typeface="Calibri" panose="020F0502020204030204" pitchFamily="34" charset="0"/>
              </a:rPr>
              <a:t>concept space consisting of four concepts, two related to health, two related to mobile communication. For doc2 and doc3 we recognize much better the close conceptual relationship the two documents have.</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330184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We may consider concepts as being represented by sets of terms, and documents by concept</a:t>
            </a:r>
            <a:r>
              <a:rPr lang="en-GB" baseline="0" dirty="0">
                <a:latin typeface="Calibri" panose="020F0502020204030204" pitchFamily="34" charset="0"/>
                <a:cs typeface="Calibri" panose="020F0502020204030204" pitchFamily="34" charset="0"/>
              </a:rPr>
              <a:t> vectors that count how many concept terms occur in the document. Using this approach we would obtain the non-normalized concept vectors </a:t>
            </a:r>
            <a:r>
              <a:rPr lang="en-GB" dirty="0">
                <a:latin typeface="Calibri" panose="020F0502020204030204" pitchFamily="34" charset="0"/>
                <a:cs typeface="Calibri" panose="020F0502020204030204" pitchFamily="34" charset="0"/>
              </a:rPr>
              <a:t>doc1 =</a:t>
            </a:r>
            <a:r>
              <a:rPr lang="en-GB" baseline="0" dirty="0">
                <a:latin typeface="Calibri" panose="020F0502020204030204" pitchFamily="34" charset="0"/>
                <a:cs typeface="Calibri" panose="020F0502020204030204" pitchFamily="34" charset="0"/>
              </a:rPr>
              <a:t> (4,3,3,1), </a:t>
            </a:r>
            <a:r>
              <a:rPr lang="en-GB" dirty="0">
                <a:latin typeface="Calibri" panose="020F0502020204030204" pitchFamily="34" charset="0"/>
                <a:cs typeface="Calibri" panose="020F0502020204030204" pitchFamily="34" charset="0"/>
              </a:rPr>
              <a:t>doc2=(3,1,3,3)</a:t>
            </a:r>
            <a:r>
              <a:rPr lang="en-GB" baseline="0" dirty="0">
                <a:latin typeface="Calibri" panose="020F0502020204030204" pitchFamily="34" charset="0"/>
                <a:cs typeface="Calibri" panose="020F0502020204030204" pitchFamily="34" charset="0"/>
              </a:rPr>
              <a:t> and </a:t>
            </a:r>
            <a:r>
              <a:rPr lang="en-GB" dirty="0">
                <a:latin typeface="Calibri" panose="020F0502020204030204" pitchFamily="34" charset="0"/>
                <a:cs typeface="Calibri" panose="020F0502020204030204" pitchFamily="34" charset="0"/>
              </a:rPr>
              <a:t>doc3=(0,0,5,2). </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73122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9687" cy="3838575"/>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After normalizing these vectors</a:t>
            </a:r>
            <a:r>
              <a:rPr lang="en-GB" baseline="0" dirty="0">
                <a:latin typeface="Calibri" panose="020F0502020204030204" pitchFamily="34" charset="0"/>
                <a:cs typeface="Calibri" panose="020F0502020204030204" pitchFamily="34" charset="0"/>
              </a:rPr>
              <a:t> we compute the cosine similarities among the resulting concept vectors and obtain:</a:t>
            </a:r>
            <a:endParaRPr lang="en-GB" dirty="0">
              <a:latin typeface="Calibri" panose="020F0502020204030204" pitchFamily="34" charset="0"/>
              <a:cs typeface="Calibri" panose="020F050202020403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err="1">
                <a:latin typeface="Calibri" panose="020F0502020204030204" pitchFamily="34" charset="0"/>
                <a:cs typeface="Calibri" panose="020F0502020204030204" pitchFamily="34" charset="0"/>
              </a:rPr>
              <a:t>Sim</a:t>
            </a:r>
            <a:r>
              <a:rPr lang="en-GB" baseline="0" dirty="0">
                <a:latin typeface="Calibri" panose="020F0502020204030204" pitchFamily="34" charset="0"/>
                <a:cs typeface="Calibri" panose="020F0502020204030204" pitchFamily="34" charset="0"/>
              </a:rPr>
              <a:t> (2,3) = 0.3</a:t>
            </a:r>
          </a:p>
          <a:p>
            <a:r>
              <a:rPr lang="en-GB" baseline="0" dirty="0" err="1">
                <a:latin typeface="Calibri" panose="020F0502020204030204" pitchFamily="34" charset="0"/>
                <a:cs typeface="Calibri" panose="020F0502020204030204" pitchFamily="34" charset="0"/>
              </a:rPr>
              <a:t>Sim</a:t>
            </a:r>
            <a:r>
              <a:rPr lang="en-GB" baseline="0" dirty="0">
                <a:latin typeface="Calibri" panose="020F0502020204030204" pitchFamily="34" charset="0"/>
                <a:cs typeface="Calibri" panose="020F0502020204030204" pitchFamily="34" charset="0"/>
              </a:rPr>
              <a:t> (1,2) = 0.245</a:t>
            </a:r>
          </a:p>
          <a:p>
            <a:r>
              <a:rPr lang="en-GB" baseline="0" dirty="0" err="1">
                <a:latin typeface="Calibri" panose="020F0502020204030204" pitchFamily="34" charset="0"/>
                <a:cs typeface="Calibri" panose="020F0502020204030204" pitchFamily="34" charset="0"/>
              </a:rPr>
              <a:t>Sim</a:t>
            </a:r>
            <a:r>
              <a:rPr lang="en-GB" baseline="0" dirty="0">
                <a:latin typeface="Calibri" panose="020F0502020204030204" pitchFamily="34" charset="0"/>
                <a:cs typeface="Calibri" panose="020F0502020204030204" pitchFamily="34" charset="0"/>
              </a:rPr>
              <a:t> (1,3) = 0.22</a:t>
            </a:r>
          </a:p>
          <a:p>
            <a:r>
              <a:rPr lang="en-GB" baseline="0" dirty="0">
                <a:latin typeface="Calibri" panose="020F0502020204030204" pitchFamily="34" charset="0"/>
                <a:cs typeface="Calibri" panose="020F0502020204030204" pitchFamily="34" charset="0"/>
              </a:rPr>
              <a:t>This result shows that indeed documents 2 and 3 are semantically closer, though still some confusion remains due to the large number of homonyms occurring in these documents.</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348466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©2024,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a:solidFill>
                  <a:schemeClr val="tx1"/>
                </a:solidFill>
                <a:latin typeface="Verdana" charset="0"/>
              </a:rPr>
              <a:t>Introduction - </a:t>
            </a:r>
            <a:fld id="{FBCEA208-1882-4C4A-B71F-4FA789A04155}" type="slidenum">
              <a:rPr lang="en-US" sz="900">
                <a:solidFill>
                  <a:schemeClr val="tx1"/>
                </a:solidFill>
                <a:latin typeface="Verdana" charset="0"/>
              </a:rPr>
              <a:pPr algn="r"/>
              <a:t>‹#›</a:t>
            </a:fld>
            <a:endParaRPr lang="en-US" sz="90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1.3 Embedding Techniques</a:t>
            </a:r>
          </a:p>
        </p:txBody>
      </p:sp>
      <p:sp>
        <p:nvSpPr>
          <p:cNvPr id="2" name="Text Placeholder 1"/>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58127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r-CH"/>
              <a:t>Basic Definitions</a:t>
            </a:r>
            <a:endParaRPr lang="en-GB"/>
          </a:p>
        </p:txBody>
      </p:sp>
      <mc:AlternateContent xmlns:mc="http://schemas.openxmlformats.org/markup-compatibility/2006" xmlns:a14="http://schemas.microsoft.com/office/drawing/2010/main">
        <mc:Choice Requires="a14">
          <p:sp>
            <p:nvSpPr>
              <p:cNvPr id="12291" name="Rectangle 3"/>
              <p:cNvSpPr>
                <a:spLocks noGrp="1" noChangeArrowheads="1"/>
              </p:cNvSpPr>
              <p:nvPr>
                <p:ph type="body" idx="1"/>
              </p:nvPr>
            </p:nvSpPr>
            <p:spPr/>
            <p:txBody>
              <a:bodyPr/>
              <a:lstStyle/>
              <a:p>
                <a:r>
                  <a:rPr lang="en-GB" sz="2800" dirty="0"/>
                  <a:t>Problem: how to identify and compute “concepts” ?</a:t>
                </a:r>
              </a:p>
              <a:p>
                <a:endParaRPr lang="en-GB" sz="2800" dirty="0"/>
              </a:p>
              <a:p>
                <a:r>
                  <a:rPr lang="en-GB" sz="2800" dirty="0"/>
                  <a:t>Consider the term-document matrix</a:t>
                </a:r>
              </a:p>
              <a:p>
                <a:pPr lvl="1"/>
                <a:r>
                  <a:rPr lang="en-GB" dirty="0"/>
                  <a:t>Let  </a:t>
                </a:r>
                <a14:m>
                  <m:oMath xmlns:m="http://schemas.openxmlformats.org/officeDocument/2006/math">
                    <m:r>
                      <a:rPr lang="en-GB" i="1" dirty="0" smtClean="0">
                        <a:latin typeface="Cambria Math" panose="02040503050406030204" pitchFamily="18" charset="0"/>
                      </a:rPr>
                      <m:t>𝑀</m:t>
                    </m:r>
                    <m:r>
                      <a:rPr lang="en-GB" i="1" baseline="-25000" dirty="0" err="1">
                        <a:latin typeface="Cambria Math" panose="02040503050406030204" pitchFamily="18" charset="0"/>
                      </a:rPr>
                      <m:t>𝑖𝑗</m:t>
                    </m:r>
                    <m:r>
                      <a:rPr lang="en-GB" i="1" dirty="0">
                        <a:latin typeface="Cambria Math" panose="02040503050406030204" pitchFamily="18" charset="0"/>
                      </a:rPr>
                      <m:t> </m:t>
                    </m:r>
                  </m:oMath>
                </a14:m>
                <a:r>
                  <a:rPr lang="en-GB" dirty="0"/>
                  <a:t> be a term-document matrix with m rows (terms) and n columns (documents)</a:t>
                </a:r>
              </a:p>
              <a:p>
                <a:pPr lvl="1"/>
                <a:r>
                  <a:rPr lang="en-GB" dirty="0"/>
                  <a:t>To each element of this matrix is assigned a weight </a:t>
                </a:r>
                <a14:m>
                  <m:oMath xmlns:m="http://schemas.openxmlformats.org/officeDocument/2006/math">
                    <m:r>
                      <a:rPr lang="en-GB" i="1" dirty="0" smtClean="0">
                        <a:latin typeface="Cambria Math" panose="02040503050406030204" pitchFamily="18" charset="0"/>
                      </a:rPr>
                      <m:t>𝑤</m:t>
                    </m:r>
                    <m:r>
                      <a:rPr lang="en-GB" i="1" baseline="-25000" dirty="0" err="1">
                        <a:latin typeface="Cambria Math" panose="02040503050406030204" pitchFamily="18" charset="0"/>
                      </a:rPr>
                      <m:t>𝑖𝑗</m:t>
                    </m:r>
                  </m:oMath>
                </a14:m>
                <a:r>
                  <a:rPr lang="en-GB" dirty="0"/>
                  <a:t> associated with </a:t>
                </a:r>
                <a14:m>
                  <m:oMath xmlns:m="http://schemas.openxmlformats.org/officeDocument/2006/math">
                    <m:r>
                      <a:rPr lang="en-GB" i="1" dirty="0" smtClean="0">
                        <a:latin typeface="Cambria Math" panose="02040503050406030204" pitchFamily="18" charset="0"/>
                      </a:rPr>
                      <m:t>𝑡</m:t>
                    </m:r>
                    <m:r>
                      <a:rPr lang="en-GB" i="1" baseline="-25000" dirty="0" err="1">
                        <a:latin typeface="Cambria Math" panose="02040503050406030204" pitchFamily="18" charset="0"/>
                      </a:rPr>
                      <m:t>𝑖</m:t>
                    </m:r>
                  </m:oMath>
                </a14:m>
                <a:r>
                  <a:rPr lang="en-GB" baseline="-25000" dirty="0"/>
                  <a:t>  </a:t>
                </a:r>
                <a:r>
                  <a:rPr lang="en-GB" dirty="0"/>
                  <a:t>and </a:t>
                </a:r>
                <a14:m>
                  <m:oMath xmlns:m="http://schemas.openxmlformats.org/officeDocument/2006/math">
                    <m:r>
                      <a:rPr lang="en-GB" i="1" dirty="0" smtClean="0">
                        <a:latin typeface="Cambria Math" panose="02040503050406030204" pitchFamily="18" charset="0"/>
                      </a:rPr>
                      <m:t>𝑑</m:t>
                    </m:r>
                    <m:r>
                      <a:rPr lang="en-GB" i="1" baseline="-25000" dirty="0" err="1">
                        <a:latin typeface="Cambria Math" panose="02040503050406030204" pitchFamily="18" charset="0"/>
                      </a:rPr>
                      <m:t>𝑗</m:t>
                    </m:r>
                  </m:oMath>
                </a14:m>
                <a:endParaRPr lang="en-GB" dirty="0"/>
              </a:p>
              <a:p>
                <a:pPr lvl="1"/>
                <a:r>
                  <a:rPr lang="en-GB" dirty="0"/>
                  <a:t>The weight </a:t>
                </a:r>
                <a14:m>
                  <m:oMath xmlns:m="http://schemas.openxmlformats.org/officeDocument/2006/math">
                    <m:r>
                      <a:rPr lang="en-GB" i="1" dirty="0" smtClean="0">
                        <a:latin typeface="Cambria Math" panose="02040503050406030204" pitchFamily="18" charset="0"/>
                      </a:rPr>
                      <m:t>𝑤</m:t>
                    </m:r>
                    <m:r>
                      <a:rPr lang="en-GB" i="1" baseline="-25000" dirty="0" err="1">
                        <a:latin typeface="Cambria Math" panose="02040503050406030204" pitchFamily="18" charset="0"/>
                      </a:rPr>
                      <m:t>𝑖𝑗</m:t>
                    </m:r>
                  </m:oMath>
                </a14:m>
                <a:r>
                  <a:rPr lang="en-GB" dirty="0"/>
                  <a:t> can be based on a </a:t>
                </a:r>
                <a:r>
                  <a:rPr lang="en-GB" dirty="0" err="1"/>
                  <a:t>tf-idf</a:t>
                </a:r>
                <a:r>
                  <a:rPr lang="en-GB" dirty="0"/>
                  <a:t> weighting scheme</a:t>
                </a:r>
              </a:p>
              <a:p>
                <a:pPr lvl="1"/>
                <a:endParaRPr lang="en-GB" dirty="0"/>
              </a:p>
            </p:txBody>
          </p:sp>
        </mc:Choice>
        <mc:Fallback xmlns="">
          <p:sp>
            <p:nvSpPr>
              <p:cNvPr id="12291" name="Rectangle 3"/>
              <p:cNvSpPr>
                <a:spLocks noGrp="1" noRot="1" noChangeAspect="1" noMove="1" noResize="1" noEditPoints="1" noAdjustHandles="1" noChangeArrowheads="1" noChangeShapeType="1" noTextEdit="1"/>
              </p:cNvSpPr>
              <p:nvPr>
                <p:ph type="body" idx="1"/>
              </p:nvPr>
            </p:nvSpPr>
            <p:spPr>
              <a:blipFill>
                <a:blip r:embed="rId3"/>
                <a:stretch>
                  <a:fillRect l="-1372" t="-1259" r="-2134"/>
                </a:stretch>
              </a:blipFill>
            </p:spPr>
            <p:txBody>
              <a:bodyPr/>
              <a:lstStyle/>
              <a:p>
                <a:r>
                  <a:rPr lang="en-CH">
                    <a:noFill/>
                  </a:rPr>
                  <a:t> </a:t>
                </a:r>
              </a:p>
            </p:txBody>
          </p:sp>
        </mc:Fallback>
      </mc:AlternateContent>
      <p:sp>
        <p:nvSpPr>
          <p:cNvPr id="12292" name="Footer Placeholder 6"/>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47635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CH"/>
              <a:t>Computing the Ranking Using M</a:t>
            </a:r>
            <a:endParaRPr lang="en-GB"/>
          </a:p>
        </p:txBody>
      </p:sp>
      <p:sp>
        <p:nvSpPr>
          <p:cNvPr id="13315" name="Rectangle 3"/>
          <p:cNvSpPr>
            <a:spLocks noChangeArrowheads="1"/>
          </p:cNvSpPr>
          <p:nvPr/>
        </p:nvSpPr>
        <p:spPr bwMode="auto">
          <a:xfrm>
            <a:off x="8080375" y="2209800"/>
            <a:ext cx="762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6" name="Line 4"/>
          <p:cNvSpPr>
            <a:spLocks noChangeShapeType="1"/>
          </p:cNvSpPr>
          <p:nvPr/>
        </p:nvSpPr>
        <p:spPr bwMode="auto">
          <a:xfrm>
            <a:off x="8461375" y="2438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17" name="Rectangle 5"/>
          <p:cNvSpPr>
            <a:spLocks noChangeArrowheads="1"/>
          </p:cNvSpPr>
          <p:nvPr/>
        </p:nvSpPr>
        <p:spPr bwMode="auto">
          <a:xfrm rot="5400000">
            <a:off x="8101129" y="3481980"/>
            <a:ext cx="680809" cy="338544"/>
          </a:xfrm>
          <a:prstGeom prst="rect">
            <a:avLst/>
          </a:prstGeom>
          <a:solidFill>
            <a:schemeClr val="bg1"/>
          </a:solid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endParaRPr lang="en-GB" sz="1600" b="1" dirty="0">
              <a:latin typeface="Calibri" charset="0"/>
              <a:ea typeface="Calibri" charset="0"/>
              <a:cs typeface="Calibri" charset="0"/>
            </a:endParaRPr>
          </a:p>
        </p:txBody>
      </p:sp>
      <p:sp>
        <p:nvSpPr>
          <p:cNvPr id="13318" name="Rectangle 6"/>
          <p:cNvSpPr>
            <a:spLocks noChangeArrowheads="1"/>
          </p:cNvSpPr>
          <p:nvPr/>
        </p:nvSpPr>
        <p:spPr bwMode="auto">
          <a:xfrm rot="5400000">
            <a:off x="3608388" y="2400300"/>
            <a:ext cx="33528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19" name="Line 7"/>
          <p:cNvSpPr>
            <a:spLocks noChangeShapeType="1"/>
          </p:cNvSpPr>
          <p:nvPr/>
        </p:nvSpPr>
        <p:spPr bwMode="auto">
          <a:xfrm rot="5400000">
            <a:off x="5283200" y="14732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0" name="Line 8"/>
          <p:cNvSpPr>
            <a:spLocks noChangeShapeType="1"/>
          </p:cNvSpPr>
          <p:nvPr/>
        </p:nvSpPr>
        <p:spPr bwMode="auto">
          <a:xfrm rot="5400000">
            <a:off x="5283200" y="19304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1" name="Line 9"/>
          <p:cNvSpPr>
            <a:spLocks noChangeShapeType="1"/>
          </p:cNvSpPr>
          <p:nvPr/>
        </p:nvSpPr>
        <p:spPr bwMode="auto">
          <a:xfrm rot="5400000">
            <a:off x="5283200" y="23876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2" name="Line 10"/>
          <p:cNvSpPr>
            <a:spLocks noChangeShapeType="1"/>
          </p:cNvSpPr>
          <p:nvPr/>
        </p:nvSpPr>
        <p:spPr bwMode="auto">
          <a:xfrm rot="5400000">
            <a:off x="5283200" y="2844801"/>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3" name="Line 11"/>
          <p:cNvSpPr>
            <a:spLocks noChangeShapeType="1"/>
          </p:cNvSpPr>
          <p:nvPr/>
        </p:nvSpPr>
        <p:spPr bwMode="auto">
          <a:xfrm rot="5400000">
            <a:off x="5283200" y="3302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4" name="Line 12"/>
          <p:cNvSpPr>
            <a:spLocks noChangeShapeType="1"/>
          </p:cNvSpPr>
          <p:nvPr/>
        </p:nvSpPr>
        <p:spPr bwMode="auto">
          <a:xfrm rot="5400000">
            <a:off x="5283200" y="3683000"/>
            <a:ext cx="0" cy="2514600"/>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3325" name="Rectangle 13"/>
          <p:cNvSpPr>
            <a:spLocks noChangeArrowheads="1"/>
          </p:cNvSpPr>
          <p:nvPr/>
        </p:nvSpPr>
        <p:spPr bwMode="auto">
          <a:xfrm>
            <a:off x="5017435" y="25241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doc1</a:t>
            </a:r>
            <a:endParaRPr lang="en-GB" sz="1600" b="1">
              <a:latin typeface="Calibri" charset="0"/>
              <a:ea typeface="Calibri" charset="0"/>
              <a:cs typeface="Calibri" charset="0"/>
            </a:endParaRPr>
          </a:p>
        </p:txBody>
      </p:sp>
      <p:sp>
        <p:nvSpPr>
          <p:cNvPr id="13326" name="Rectangle 14"/>
          <p:cNvSpPr>
            <a:spLocks noChangeArrowheads="1"/>
          </p:cNvSpPr>
          <p:nvPr/>
        </p:nvSpPr>
        <p:spPr bwMode="auto">
          <a:xfrm>
            <a:off x="5033309" y="29813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doc2</a:t>
            </a:r>
            <a:endParaRPr lang="en-GB" sz="1600" b="1">
              <a:latin typeface="Calibri" charset="0"/>
              <a:ea typeface="Calibri" charset="0"/>
              <a:cs typeface="Calibri" charset="0"/>
            </a:endParaRPr>
          </a:p>
        </p:txBody>
      </p:sp>
      <p:sp>
        <p:nvSpPr>
          <p:cNvPr id="13327" name="Rectangle 15"/>
          <p:cNvSpPr>
            <a:spLocks noChangeArrowheads="1"/>
          </p:cNvSpPr>
          <p:nvPr/>
        </p:nvSpPr>
        <p:spPr bwMode="auto">
          <a:xfrm>
            <a:off x="5006322" y="34385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doc3</a:t>
            </a:r>
            <a:endParaRPr lang="en-GB" sz="1600" b="1">
              <a:latin typeface="Calibri" charset="0"/>
              <a:ea typeface="Calibri" charset="0"/>
              <a:cs typeface="Calibri" charset="0"/>
            </a:endParaRPr>
          </a:p>
        </p:txBody>
      </p:sp>
      <p:sp>
        <p:nvSpPr>
          <p:cNvPr id="13328" name="Rectangle 16"/>
          <p:cNvSpPr>
            <a:spLocks noChangeArrowheads="1"/>
          </p:cNvSpPr>
          <p:nvPr/>
        </p:nvSpPr>
        <p:spPr bwMode="auto">
          <a:xfrm>
            <a:off x="5033309" y="3895727"/>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doc4</a:t>
            </a:r>
            <a:endParaRPr lang="en-GB" sz="1600" b="1">
              <a:latin typeface="Calibri" charset="0"/>
              <a:ea typeface="Calibri" charset="0"/>
              <a:cs typeface="Calibri" charset="0"/>
            </a:endParaRPr>
          </a:p>
        </p:txBody>
      </p:sp>
      <p:sp>
        <p:nvSpPr>
          <p:cNvPr id="13329" name="Rectangle 17"/>
          <p:cNvSpPr>
            <a:spLocks noChangeArrowheads="1"/>
          </p:cNvSpPr>
          <p:nvPr/>
        </p:nvSpPr>
        <p:spPr bwMode="auto">
          <a:xfrm>
            <a:off x="5033309" y="4352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doc5</a:t>
            </a:r>
            <a:endParaRPr lang="en-GB" sz="1600" b="1">
              <a:latin typeface="Calibri" charset="0"/>
              <a:ea typeface="Calibri" charset="0"/>
              <a:cs typeface="Calibri" charset="0"/>
            </a:endParaRPr>
          </a:p>
        </p:txBody>
      </p:sp>
      <p:sp>
        <p:nvSpPr>
          <p:cNvPr id="13330" name="Rectangle 18"/>
          <p:cNvSpPr>
            <a:spLocks noChangeArrowheads="1"/>
          </p:cNvSpPr>
          <p:nvPr/>
        </p:nvSpPr>
        <p:spPr bwMode="auto">
          <a:xfrm>
            <a:off x="5006322" y="4733926"/>
            <a:ext cx="596620" cy="338544"/>
          </a:xfrm>
          <a:prstGeom prst="rect">
            <a:avLst/>
          </a:prstGeom>
          <a:solidFill>
            <a:schemeClr val="bg1"/>
          </a:solid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doc6</a:t>
            </a:r>
            <a:endParaRPr lang="en-GB" sz="1600" b="1">
              <a:latin typeface="Calibri" charset="0"/>
              <a:ea typeface="Calibri" charset="0"/>
              <a:cs typeface="Calibri" charset="0"/>
            </a:endParaRPr>
          </a:p>
        </p:txBody>
      </p:sp>
      <p:sp>
        <p:nvSpPr>
          <p:cNvPr id="13331" name="Rectangle 19"/>
          <p:cNvSpPr>
            <a:spLocks noChangeArrowheads="1"/>
          </p:cNvSpPr>
          <p:nvPr/>
        </p:nvSpPr>
        <p:spPr bwMode="auto">
          <a:xfrm>
            <a:off x="647800" y="2446338"/>
            <a:ext cx="1261866"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a:t>
            </a:r>
            <a:r>
              <a:rPr lang="pt-BR" sz="1600" b="1" dirty="0">
                <a:latin typeface="Calibri" charset="0"/>
                <a:ea typeface="Calibri" charset="0"/>
                <a:cs typeface="Calibri" charset="0"/>
                <a:sym typeface="Symbol" pitchFamily="18" charset="2"/>
              </a:rPr>
              <a:t> . doc1</a:t>
            </a:r>
            <a:endParaRPr lang="en-GB" sz="1600" b="1" dirty="0">
              <a:latin typeface="Calibri" charset="0"/>
              <a:ea typeface="Calibri" charset="0"/>
              <a:cs typeface="Calibri" charset="0"/>
            </a:endParaRPr>
          </a:p>
        </p:txBody>
      </p:sp>
      <p:sp>
        <p:nvSpPr>
          <p:cNvPr id="13332" name="Rectangle 20"/>
          <p:cNvSpPr>
            <a:spLocks noChangeArrowheads="1"/>
          </p:cNvSpPr>
          <p:nvPr/>
        </p:nvSpPr>
        <p:spPr bwMode="auto">
          <a:xfrm>
            <a:off x="612085" y="2889253"/>
            <a:ext cx="1333297" cy="830987"/>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doc2  </a:t>
            </a:r>
            <a:br>
              <a:rPr lang="pt-BR" sz="1600" b="1" dirty="0">
                <a:latin typeface="Calibri" charset="0"/>
                <a:ea typeface="Calibri" charset="0"/>
                <a:cs typeface="Calibri" charset="0"/>
                <a:sym typeface="Symbol" pitchFamily="18" charset="2"/>
              </a:rPr>
            </a:br>
            <a:br>
              <a:rPr lang="pt-BR" sz="1600" b="1" dirty="0">
                <a:latin typeface="Calibri" charset="0"/>
                <a:ea typeface="Calibri" charset="0"/>
                <a:cs typeface="Calibri" charset="0"/>
                <a:sym typeface="Symbol" pitchFamily="18" charset="2"/>
              </a:rPr>
            </a:br>
            <a:r>
              <a:rPr lang="pt-BR" sz="1600" b="1" dirty="0">
                <a:latin typeface="Calibri" charset="0"/>
                <a:ea typeface="Calibri" charset="0"/>
                <a:cs typeface="Calibri" charset="0"/>
                <a:sym typeface="Symbol" pitchFamily="18" charset="2"/>
              </a:rPr>
              <a:t>...</a:t>
            </a:r>
            <a:endParaRPr lang="en-GB" sz="1600" b="1" dirty="0">
              <a:latin typeface="Calibri" charset="0"/>
              <a:ea typeface="Calibri" charset="0"/>
              <a:cs typeface="Calibri" charset="0"/>
            </a:endParaRPr>
          </a:p>
        </p:txBody>
      </p:sp>
      <p:sp>
        <p:nvSpPr>
          <p:cNvPr id="13333" name="Rectangle 21"/>
          <p:cNvSpPr>
            <a:spLocks noChangeArrowheads="1"/>
          </p:cNvSpPr>
          <p:nvPr/>
        </p:nvSpPr>
        <p:spPr bwMode="auto">
          <a:xfrm>
            <a:off x="658573" y="4718051"/>
            <a:ext cx="1240321"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query .</a:t>
            </a:r>
            <a:r>
              <a:rPr lang="pt-BR" sz="1600" b="1" dirty="0">
                <a:latin typeface="Calibri" charset="0"/>
                <a:ea typeface="Calibri" charset="0"/>
                <a:cs typeface="Calibri" charset="0"/>
                <a:sym typeface="Symbol" pitchFamily="18" charset="2"/>
              </a:rPr>
              <a:t> doc6</a:t>
            </a:r>
            <a:endParaRPr lang="en-GB" sz="1600" b="1" dirty="0">
              <a:latin typeface="Calibri" charset="0"/>
              <a:ea typeface="Calibri" charset="0"/>
              <a:cs typeface="Calibri" charset="0"/>
            </a:endParaRPr>
          </a:p>
        </p:txBody>
      </p:sp>
      <p:sp>
        <p:nvSpPr>
          <p:cNvPr id="13334" name="Rectangle 22"/>
          <p:cNvSpPr>
            <a:spLocks noChangeArrowheads="1"/>
          </p:cNvSpPr>
          <p:nvPr/>
        </p:nvSpPr>
        <p:spPr bwMode="auto">
          <a:xfrm>
            <a:off x="3153014" y="1685926"/>
            <a:ext cx="41227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3335" name="Rectangle 23"/>
          <p:cNvSpPr>
            <a:spLocks noChangeArrowheads="1"/>
          </p:cNvSpPr>
          <p:nvPr/>
        </p:nvSpPr>
        <p:spPr bwMode="auto">
          <a:xfrm>
            <a:off x="8182782" y="1685926"/>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q</a:t>
            </a:r>
            <a:endParaRPr lang="en-GB" sz="1600" b="1" baseline="-25000">
              <a:latin typeface="Calibri" charset="0"/>
              <a:ea typeface="Calibri" charset="0"/>
              <a:cs typeface="Calibri" charset="0"/>
            </a:endParaRPr>
          </a:p>
        </p:txBody>
      </p:sp>
      <p:sp>
        <p:nvSpPr>
          <p:cNvPr id="13336" name="Rectangle 24"/>
          <p:cNvSpPr>
            <a:spLocks noChangeArrowheads="1"/>
          </p:cNvSpPr>
          <p:nvPr/>
        </p:nvSpPr>
        <p:spPr bwMode="auto">
          <a:xfrm>
            <a:off x="381000" y="1676402"/>
            <a:ext cx="1295400" cy="338544"/>
          </a:xfrm>
          <a:prstGeom prst="rect">
            <a:avLst/>
          </a:prstGeom>
          <a:noFill/>
          <a:ln w="9525">
            <a:noFill/>
            <a:miter lim="800000"/>
            <a:headEnd/>
            <a:tailEnd/>
          </a:ln>
        </p:spPr>
        <p:txBody>
          <a:bodyPr lIns="91431" tIns="45715" rIns="91431" bIns="45715">
            <a:spAutoFit/>
          </a:bodyPr>
          <a:lstStyle/>
          <a:p>
            <a:r>
              <a:rPr lang="pt-BR" sz="1600" b="1" dirty="0" err="1">
                <a:latin typeface="Calibri" charset="0"/>
                <a:ea typeface="Calibri" charset="0"/>
                <a:cs typeface="Calibri" charset="0"/>
              </a:rPr>
              <a:t>M</a:t>
            </a:r>
            <a:r>
              <a:rPr lang="pt-BR" sz="1600" b="1" baseline="30000" dirty="0" err="1">
                <a:latin typeface="Calibri" charset="0"/>
                <a:ea typeface="Calibri" charset="0"/>
                <a:cs typeface="Calibri" charset="0"/>
              </a:rPr>
              <a:t>t</a:t>
            </a:r>
            <a:r>
              <a:rPr lang="pt-BR" sz="1600" b="1" baseline="30000" dirty="0">
                <a:latin typeface="Calibri" charset="0"/>
                <a:ea typeface="Calibri" charset="0"/>
                <a:cs typeface="Calibri" charset="0"/>
              </a:rPr>
              <a:t> </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q</a:t>
            </a:r>
            <a:endParaRPr lang="en-GB" sz="1600" b="1" baseline="-25000" dirty="0">
              <a:latin typeface="Calibri" charset="0"/>
              <a:ea typeface="Calibri" charset="0"/>
              <a:cs typeface="Calibri" charset="0"/>
            </a:endParaRPr>
          </a:p>
        </p:txBody>
      </p:sp>
      <p:sp>
        <p:nvSpPr>
          <p:cNvPr id="13337" name="Rectangle 25"/>
          <p:cNvSpPr>
            <a:spLocks noChangeArrowheads="1"/>
          </p:cNvSpPr>
          <p:nvPr/>
        </p:nvSpPr>
        <p:spPr bwMode="auto">
          <a:xfrm>
            <a:off x="304800" y="2133601"/>
            <a:ext cx="2133600" cy="34290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8" name="AutoShape 26"/>
          <p:cNvSpPr>
            <a:spLocks/>
          </p:cNvSpPr>
          <p:nvPr/>
        </p:nvSpPr>
        <p:spPr bwMode="auto">
          <a:xfrm>
            <a:off x="7634288" y="22098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39" name="Rectangle 27"/>
          <p:cNvSpPr>
            <a:spLocks noChangeArrowheads="1"/>
          </p:cNvSpPr>
          <p:nvPr/>
        </p:nvSpPr>
        <p:spPr bwMode="auto">
          <a:xfrm>
            <a:off x="7152222" y="3514725"/>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0" name="AutoShape 28"/>
          <p:cNvSpPr>
            <a:spLocks/>
          </p:cNvSpPr>
          <p:nvPr/>
        </p:nvSpPr>
        <p:spPr bwMode="auto">
          <a:xfrm rot="5400000">
            <a:off x="5143500" y="419100"/>
            <a:ext cx="304800" cy="2971800"/>
          </a:xfrm>
          <a:prstGeom prst="leftBrace">
            <a:avLst>
              <a:gd name="adj1" fmla="val 81250"/>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1" name="Rectangle 29"/>
          <p:cNvSpPr>
            <a:spLocks noChangeArrowheads="1"/>
          </p:cNvSpPr>
          <p:nvPr/>
        </p:nvSpPr>
        <p:spPr bwMode="auto">
          <a:xfrm>
            <a:off x="5074183" y="1381126"/>
            <a:ext cx="351360" cy="338544"/>
          </a:xfrm>
          <a:prstGeom prst="rect">
            <a:avLst/>
          </a:prstGeom>
          <a:noFill/>
          <a:ln w="9525">
            <a:noFill/>
            <a:miter lim="800000"/>
            <a:headEnd/>
            <a:tailEnd/>
          </a:ln>
        </p:spPr>
        <p:txBody>
          <a:bodyPr wrap="none" lIns="91431" tIns="45715" rIns="91431" bIns="45715">
            <a:spAutoFit/>
          </a:bodyPr>
          <a:lstStyle/>
          <a:p>
            <a:r>
              <a:rPr lang="pt-BR" sz="1600" b="1" dirty="0">
                <a:latin typeface="Calibri" charset="0"/>
                <a:ea typeface="Calibri" charset="0"/>
                <a:cs typeface="Calibri" charset="0"/>
              </a:rPr>
              <a:t>m</a:t>
            </a:r>
            <a:endParaRPr lang="en-GB" sz="1600" b="1" baseline="30000" dirty="0">
              <a:latin typeface="Calibri" charset="0"/>
              <a:ea typeface="Calibri" charset="0"/>
              <a:cs typeface="Calibri" charset="0"/>
            </a:endParaRPr>
          </a:p>
        </p:txBody>
      </p:sp>
      <p:sp>
        <p:nvSpPr>
          <p:cNvPr id="13342" name="AutoShape 30"/>
          <p:cNvSpPr>
            <a:spLocks/>
          </p:cNvSpPr>
          <p:nvPr/>
        </p:nvSpPr>
        <p:spPr bwMode="auto">
          <a:xfrm>
            <a:off x="3200400" y="2209800"/>
            <a:ext cx="304800" cy="3352800"/>
          </a:xfrm>
          <a:prstGeom prst="leftBrace">
            <a:avLst>
              <a:gd name="adj1" fmla="val 91667"/>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3343" name="Rectangle 31"/>
          <p:cNvSpPr>
            <a:spLocks noChangeArrowheads="1"/>
          </p:cNvSpPr>
          <p:nvPr/>
        </p:nvSpPr>
        <p:spPr bwMode="auto">
          <a:xfrm>
            <a:off x="2783693" y="3743325"/>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3344" name="Footer Placeholder 31"/>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2" name="Bent Arrow 1"/>
          <p:cNvSpPr/>
          <p:nvPr/>
        </p:nvSpPr>
        <p:spPr bwMode="auto">
          <a:xfrm flipH="1">
            <a:off x="7236297" y="1196752"/>
            <a:ext cx="720080" cy="864096"/>
          </a:xfrm>
          <a:prstGeom prst="bentArrow">
            <a:avLst>
              <a:gd name="adj1" fmla="val 25000"/>
              <a:gd name="adj2" fmla="val 21608"/>
              <a:gd name="adj3" fmla="val 25000"/>
              <a:gd name="adj4" fmla="val 43750"/>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Calibri" charset="0"/>
              <a:ea typeface="Calibri" charset="0"/>
              <a:cs typeface="Calibri" charset="0"/>
            </a:endParaRPr>
          </a:p>
        </p:txBody>
      </p:sp>
      <p:sp>
        <p:nvSpPr>
          <p:cNvPr id="35" name="Rectangle 29"/>
          <p:cNvSpPr>
            <a:spLocks noChangeArrowheads="1"/>
          </p:cNvSpPr>
          <p:nvPr/>
        </p:nvSpPr>
        <p:spPr bwMode="auto">
          <a:xfrm>
            <a:off x="7218556" y="908720"/>
            <a:ext cx="1410689"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Scalar</a:t>
            </a:r>
            <a:r>
              <a:rPr lang="pt-BR" sz="1600" b="1" dirty="0">
                <a:latin typeface="Calibri" charset="0"/>
                <a:ea typeface="Calibri" charset="0"/>
                <a:cs typeface="Calibri" charset="0"/>
              </a:rPr>
              <a:t> </a:t>
            </a:r>
            <a:r>
              <a:rPr lang="pt-BR" sz="1600" b="1" dirty="0" err="1">
                <a:latin typeface="Calibri" charset="0"/>
                <a:ea typeface="Calibri" charset="0"/>
                <a:cs typeface="Calibri" charset="0"/>
              </a:rPr>
              <a:t>product</a:t>
            </a:r>
            <a:endParaRPr lang="en-GB" sz="1600" b="1" baseline="30000" dirty="0">
              <a:latin typeface="Calibri" charset="0"/>
              <a:ea typeface="Calibri" charset="0"/>
              <a:cs typeface="Calibri" charset="0"/>
            </a:endParaRPr>
          </a:p>
        </p:txBody>
      </p:sp>
    </p:spTree>
    <p:extLst>
      <p:ext uri="{BB962C8B-B14F-4D97-AF65-F5344CB8AC3E}">
        <p14:creationId xmlns:p14="http://schemas.microsoft.com/office/powerpoint/2010/main" val="189109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In vector space retrieval each row of the matrix M corresponds to </a:t>
            </a:r>
            <a:endParaRPr lang="en-US" altLang="en-US" dirty="0">
              <a:ea typeface="MS PGothic" charset="-128"/>
            </a:endParaRP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A document</a:t>
            </a:r>
          </a:p>
          <a:p>
            <a:pPr marL="514350" indent="-514350">
              <a:buFont typeface="Arial" charset="0"/>
              <a:buAutoNum type="alphaUcPeriod"/>
            </a:pPr>
            <a:r>
              <a:rPr lang="en-US" altLang="en-US" dirty="0">
                <a:ea typeface="MS PGothic" charset="-128"/>
              </a:rPr>
              <a:t>A concept</a:t>
            </a:r>
          </a:p>
          <a:p>
            <a:pPr marL="514350" indent="-514350">
              <a:buFont typeface="Arial" charset="0"/>
              <a:buAutoNum type="alphaUcPeriod"/>
            </a:pPr>
            <a:r>
              <a:rPr lang="en-US" altLang="en-US" dirty="0">
                <a:ea typeface="MS PGothic" charset="-128"/>
              </a:rPr>
              <a:t>A query</a:t>
            </a:r>
          </a:p>
          <a:p>
            <a:pPr marL="514350" indent="-514350">
              <a:buFont typeface="Arial" charset="0"/>
              <a:buAutoNum type="alphaUcPeriod"/>
            </a:pPr>
            <a:r>
              <a:rPr lang="en-US" altLang="en-US" dirty="0">
                <a:ea typeface="MS PGothic" charset="-128"/>
              </a:rPr>
              <a:t>A term</a:t>
            </a:r>
          </a:p>
        </p:txBody>
      </p:sp>
      <p:sp>
        <p:nvSpPr>
          <p:cNvPr id="3" name="Footer Placeholder 2"/>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06877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fr-CH" dirty="0"/>
              <a:t>Identifying Top Concepts</a:t>
            </a:r>
            <a:endParaRPr lang="en-GB" dirty="0"/>
          </a:p>
        </p:txBody>
      </p:sp>
      <mc:AlternateContent xmlns:mc="http://schemas.openxmlformats.org/markup-compatibility/2006" xmlns:a14="http://schemas.microsoft.com/office/drawing/2010/main">
        <mc:Choice Requires="a14">
          <p:sp>
            <p:nvSpPr>
              <p:cNvPr id="14339" name="Rectangle 3"/>
              <p:cNvSpPr>
                <a:spLocks noGrp="1" noChangeArrowheads="1"/>
              </p:cNvSpPr>
              <p:nvPr>
                <p:ph type="body" idx="1"/>
              </p:nvPr>
            </p:nvSpPr>
            <p:spPr/>
            <p:txBody>
              <a:bodyPr/>
              <a:lstStyle/>
              <a:p>
                <a:r>
                  <a:rPr lang="en-GB" sz="2800" dirty="0"/>
                  <a:t>Key Idea: extract the essential features of </a:t>
                </a:r>
                <a14:m>
                  <m:oMath xmlns:m="http://schemas.openxmlformats.org/officeDocument/2006/math">
                    <m:r>
                      <a:rPr lang="en-GB" sz="2800" i="1" dirty="0" smtClean="0">
                        <a:latin typeface="Cambria Math" panose="02040503050406030204" pitchFamily="18" charset="0"/>
                      </a:rPr>
                      <m:t>𝑀</m:t>
                    </m:r>
                    <m:r>
                      <a:rPr lang="en-GB" sz="2800" i="1" baseline="30000" dirty="0">
                        <a:latin typeface="Cambria Math" panose="02040503050406030204" pitchFamily="18" charset="0"/>
                      </a:rPr>
                      <m:t>𝑡</m:t>
                    </m:r>
                  </m:oMath>
                </a14:m>
                <a:r>
                  <a:rPr lang="en-GB" sz="2800" dirty="0"/>
                  <a:t> and approximate it by the most important ones</a:t>
                </a:r>
              </a:p>
              <a:p>
                <a:pPr lvl="1"/>
                <a:endParaRPr lang="en-GB" dirty="0"/>
              </a:p>
              <a:p>
                <a:pPr lvl="1"/>
                <a:endParaRPr lang="en-GB" dirty="0"/>
              </a:p>
              <a:p>
                <a:pPr lvl="1"/>
                <a:endParaRPr lang="en-GB" sz="900" dirty="0"/>
              </a:p>
              <a:p>
                <a:endParaRPr lang="en-GB" sz="1800" dirty="0"/>
              </a:p>
            </p:txBody>
          </p:sp>
        </mc:Choice>
        <mc:Fallback xmlns="">
          <p:sp>
            <p:nvSpPr>
              <p:cNvPr id="14339" name="Rectangle 3"/>
              <p:cNvSpPr>
                <a:spLocks noGrp="1" noRot="1" noChangeAspect="1" noMove="1" noResize="1" noEditPoints="1" noAdjustHandles="1" noChangeArrowheads="1" noChangeShapeType="1" noTextEdit="1"/>
              </p:cNvSpPr>
              <p:nvPr>
                <p:ph type="body" idx="1"/>
              </p:nvPr>
            </p:nvSpPr>
            <p:spPr>
              <a:blipFill>
                <a:blip r:embed="rId3"/>
                <a:stretch>
                  <a:fillRect l="-1372" t="-1259"/>
                </a:stretch>
              </a:blipFill>
            </p:spPr>
            <p:txBody>
              <a:bodyPr/>
              <a:lstStyle/>
              <a:p>
                <a:r>
                  <a:rPr lang="en-CH">
                    <a:noFill/>
                  </a:rPr>
                  <a:t> </a:t>
                </a:r>
              </a:p>
            </p:txBody>
          </p:sp>
        </mc:Fallback>
      </mc:AlternateContent>
      <p:sp>
        <p:nvSpPr>
          <p:cNvPr id="14340" name="Footer Placeholder 3"/>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dirty="0">
              <a:latin typeface="Verdana" pitchFamily="34" charset="0"/>
            </a:endParaRPr>
          </a:p>
        </p:txBody>
      </p:sp>
      <p:sp>
        <p:nvSpPr>
          <p:cNvPr id="2" name="Oval 1"/>
          <p:cNvSpPr/>
          <p:nvPr/>
        </p:nvSpPr>
        <p:spPr bwMode="auto">
          <a:xfrm>
            <a:off x="755577" y="3212976"/>
            <a:ext cx="2016224" cy="1872208"/>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3" name="Rectangle 2"/>
          <p:cNvSpPr/>
          <p:nvPr/>
        </p:nvSpPr>
        <p:spPr>
          <a:xfrm>
            <a:off x="1203356" y="5733258"/>
            <a:ext cx="1237538" cy="461665"/>
          </a:xfrm>
          <a:prstGeom prst="rect">
            <a:avLst/>
          </a:prstGeom>
        </p:spPr>
        <p:txBody>
          <a:bodyPr wrap="none">
            <a:spAutoFit/>
          </a:bodyPr>
          <a:lstStyle/>
          <a:p>
            <a:r>
              <a:rPr lang="pt-BR" sz="2400" kern="0" dirty="0">
                <a:solidFill>
                  <a:srgbClr val="000000"/>
                </a:solidFill>
                <a:latin typeface="Calibri"/>
                <a:cs typeface="Calibri"/>
              </a:rPr>
              <a:t>Unit </a:t>
            </a:r>
            <a:r>
              <a:rPr lang="pt-BR" sz="2400" kern="0" dirty="0" err="1">
                <a:solidFill>
                  <a:srgbClr val="000000"/>
                </a:solidFill>
                <a:latin typeface="Calibri"/>
                <a:cs typeface="Calibri"/>
              </a:rPr>
              <a:t>ball</a:t>
            </a:r>
            <a:endParaRPr lang="en-GB" sz="1100" dirty="0"/>
          </a:p>
        </p:txBody>
      </p:sp>
      <p:sp>
        <p:nvSpPr>
          <p:cNvPr id="4" name="Right Arrow 3"/>
          <p:cNvSpPr/>
          <p:nvPr/>
        </p:nvSpPr>
        <p:spPr bwMode="auto">
          <a:xfrm>
            <a:off x="3275856" y="3717032"/>
            <a:ext cx="2520280" cy="792088"/>
          </a:xfrm>
          <a:prstGeom prst="righ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mc:AlternateContent xmlns:mc="http://schemas.openxmlformats.org/markup-compatibility/2006" xmlns:a14="http://schemas.microsoft.com/office/drawing/2010/main">
        <mc:Choice Requires="a14">
          <p:sp>
            <p:nvSpPr>
              <p:cNvPr id="8" name="Rectangle 7"/>
              <p:cNvSpPr/>
              <p:nvPr/>
            </p:nvSpPr>
            <p:spPr>
              <a:xfrm>
                <a:off x="3151091" y="4581130"/>
                <a:ext cx="2526654" cy="461665"/>
              </a:xfrm>
              <a:prstGeom prst="rect">
                <a:avLst/>
              </a:prstGeom>
            </p:spPr>
            <p:txBody>
              <a:bodyPr wrap="none">
                <a:spAutoFit/>
              </a:bodyPr>
              <a:lstStyle/>
              <a:p>
                <a:r>
                  <a:rPr lang="pt-BR" sz="2400" kern="0" dirty="0" err="1">
                    <a:solidFill>
                      <a:srgbClr val="000000"/>
                    </a:solidFill>
                    <a:latin typeface="Calibri"/>
                    <a:cs typeface="Calibri"/>
                  </a:rPr>
                  <a:t>Transformation</a:t>
                </a:r>
                <a:r>
                  <a:rPr lang="pt-BR" sz="2400" kern="0" dirty="0">
                    <a:solidFill>
                      <a:srgbClr val="000000"/>
                    </a:solidFill>
                    <a:latin typeface="Calibri"/>
                    <a:cs typeface="Calibri"/>
                  </a:rPr>
                  <a:t> </a:t>
                </a:r>
                <a14:m>
                  <m:oMath xmlns:m="http://schemas.openxmlformats.org/officeDocument/2006/math">
                    <m:r>
                      <a:rPr lang="pt-BR" sz="2400" i="1" kern="0" dirty="0" smtClean="0">
                        <a:solidFill>
                          <a:srgbClr val="000000"/>
                        </a:solidFill>
                        <a:latin typeface="Cambria Math" panose="02040503050406030204" pitchFamily="18" charset="0"/>
                        <a:cs typeface="Calibri"/>
                      </a:rPr>
                      <m:t>𝑀</m:t>
                    </m:r>
                    <m:r>
                      <a:rPr lang="pt-BR" sz="2400" i="1" kern="0" baseline="30000" dirty="0">
                        <a:solidFill>
                          <a:srgbClr val="000000"/>
                        </a:solidFill>
                        <a:latin typeface="Cambria Math" panose="02040503050406030204" pitchFamily="18" charset="0"/>
                        <a:cs typeface="Calibri"/>
                      </a:rPr>
                      <m:t>𝑡</m:t>
                    </m:r>
                  </m:oMath>
                </a14:m>
                <a:endParaRPr lang="en-GB" sz="1100" dirty="0"/>
              </a:p>
            </p:txBody>
          </p:sp>
        </mc:Choice>
        <mc:Fallback xmlns="">
          <p:sp>
            <p:nvSpPr>
              <p:cNvPr id="8" name="Rectangle 7"/>
              <p:cNvSpPr>
                <a:spLocks noRot="1" noChangeAspect="1" noMove="1" noResize="1" noEditPoints="1" noAdjustHandles="1" noChangeArrowheads="1" noChangeShapeType="1" noTextEdit="1"/>
              </p:cNvSpPr>
              <p:nvPr/>
            </p:nvSpPr>
            <p:spPr>
              <a:xfrm>
                <a:off x="3151091" y="4581130"/>
                <a:ext cx="2526654" cy="461665"/>
              </a:xfrm>
              <a:prstGeom prst="rect">
                <a:avLst/>
              </a:prstGeom>
              <a:blipFill>
                <a:blip r:embed="rId4"/>
                <a:stretch>
                  <a:fillRect l="-4020" t="-10811" b="-29730"/>
                </a:stretch>
              </a:blipFill>
            </p:spPr>
            <p:txBody>
              <a:bodyPr/>
              <a:lstStyle/>
              <a:p>
                <a:r>
                  <a:rPr lang="en-CH">
                    <a:noFill/>
                  </a:rPr>
                  <a:t> </a:t>
                </a:r>
              </a:p>
            </p:txBody>
          </p:sp>
        </mc:Fallback>
      </mc:AlternateContent>
      <p:sp>
        <p:nvSpPr>
          <p:cNvPr id="5" name="Oval 4"/>
          <p:cNvSpPr/>
          <p:nvPr/>
        </p:nvSpPr>
        <p:spPr bwMode="auto">
          <a:xfrm rot="1957922">
            <a:off x="7146922" y="2661978"/>
            <a:ext cx="936104" cy="2880320"/>
          </a:xfrm>
          <a:prstGeom prst="ellipse">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p:sp>
        <p:nvSpPr>
          <p:cNvPr id="10" name="Rectangle 9"/>
          <p:cNvSpPr/>
          <p:nvPr/>
        </p:nvSpPr>
        <p:spPr>
          <a:xfrm>
            <a:off x="6208912" y="5661250"/>
            <a:ext cx="2315658" cy="461665"/>
          </a:xfrm>
          <a:prstGeom prst="rect">
            <a:avLst/>
          </a:prstGeom>
        </p:spPr>
        <p:txBody>
          <a:bodyPr wrap="none">
            <a:spAutoFit/>
          </a:bodyPr>
          <a:lstStyle/>
          <a:p>
            <a:r>
              <a:rPr lang="pt-BR" sz="2400" kern="0" dirty="0" err="1">
                <a:solidFill>
                  <a:srgbClr val="000000"/>
                </a:solidFill>
                <a:latin typeface="Calibri"/>
                <a:cs typeface="Calibri"/>
              </a:rPr>
              <a:t>Transformed</a:t>
            </a:r>
            <a:r>
              <a:rPr lang="pt-BR" sz="2400" kern="0" dirty="0">
                <a:solidFill>
                  <a:srgbClr val="000000"/>
                </a:solidFill>
                <a:latin typeface="Calibri"/>
                <a:cs typeface="Calibri"/>
              </a:rPr>
              <a:t> </a:t>
            </a:r>
            <a:r>
              <a:rPr lang="pt-BR" sz="2400" kern="0" dirty="0" err="1">
                <a:solidFill>
                  <a:srgbClr val="000000"/>
                </a:solidFill>
                <a:latin typeface="Calibri"/>
                <a:cs typeface="Calibri"/>
              </a:rPr>
              <a:t>ball</a:t>
            </a:r>
            <a:endParaRPr lang="en-GB" sz="1100" dirty="0"/>
          </a:p>
        </p:txBody>
      </p:sp>
      <p:cxnSp>
        <p:nvCxnSpPr>
          <p:cNvPr id="7" name="Straight Arrow Connector 6"/>
          <p:cNvCxnSpPr/>
          <p:nvPr/>
        </p:nvCxnSpPr>
        <p:spPr bwMode="auto">
          <a:xfrm flipV="1">
            <a:off x="6588225" y="2564904"/>
            <a:ext cx="2016224" cy="30963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Rectangle 13"/>
          <p:cNvSpPr/>
          <p:nvPr/>
        </p:nvSpPr>
        <p:spPr>
          <a:xfrm>
            <a:off x="6297487" y="2348882"/>
            <a:ext cx="1988044" cy="461665"/>
          </a:xfrm>
          <a:prstGeom prst="rect">
            <a:avLst/>
          </a:prstGeom>
        </p:spPr>
        <p:txBody>
          <a:bodyPr wrap="none">
            <a:spAutoFit/>
          </a:bodyPr>
          <a:lstStyle/>
          <a:p>
            <a:r>
              <a:rPr lang="pt-BR" sz="2400" kern="0" dirty="0">
                <a:solidFill>
                  <a:srgbClr val="000000"/>
                </a:solidFill>
                <a:latin typeface="Calibri"/>
                <a:cs typeface="Calibri"/>
              </a:rPr>
              <a:t>“Top </a:t>
            </a:r>
            <a:r>
              <a:rPr lang="pt-BR" sz="2400" kern="0" dirty="0" err="1">
                <a:solidFill>
                  <a:srgbClr val="000000"/>
                </a:solidFill>
                <a:latin typeface="Calibri"/>
                <a:cs typeface="Calibri"/>
              </a:rPr>
              <a:t>concept</a:t>
            </a:r>
            <a:r>
              <a:rPr lang="pt-BR" sz="2400" kern="0" dirty="0">
                <a:solidFill>
                  <a:srgbClr val="000000"/>
                </a:solidFill>
                <a:latin typeface="Calibri"/>
                <a:cs typeface="Calibri"/>
              </a:rPr>
              <a:t>”</a:t>
            </a:r>
            <a:endParaRPr lang="en-GB" sz="1100" dirty="0"/>
          </a:p>
        </p:txBody>
      </p:sp>
    </p:spTree>
    <p:extLst>
      <p:ext uri="{BB962C8B-B14F-4D97-AF65-F5344CB8AC3E}">
        <p14:creationId xmlns:p14="http://schemas.microsoft.com/office/powerpoint/2010/main" val="222262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Singular Value Decomposition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Represent Matrix </a:t>
                </a:r>
                <a14:m>
                  <m:oMath xmlns:m="http://schemas.openxmlformats.org/officeDocument/2006/math">
                    <m:r>
                      <a:rPr lang="en-GB" i="1" dirty="0" smtClean="0">
                        <a:latin typeface="Cambria Math" panose="02040503050406030204" pitchFamily="18" charset="0"/>
                      </a:rPr>
                      <m:t>𝑀</m:t>
                    </m:r>
                  </m:oMath>
                </a14:m>
                <a:r>
                  <a:rPr lang="en-GB" dirty="0"/>
                  <a:t> as </a:t>
                </a:r>
                <a14:m>
                  <m:oMath xmlns:m="http://schemas.openxmlformats.org/officeDocument/2006/math">
                    <m:r>
                      <a:rPr lang="en-GB" i="1" dirty="0" smtClean="0">
                        <a:latin typeface="Cambria Math" panose="02040503050406030204" pitchFamily="18" charset="0"/>
                      </a:rPr>
                      <m:t>𝑀</m:t>
                    </m:r>
                    <m:r>
                      <a:rPr lang="en-GB" i="1" dirty="0" smtClean="0">
                        <a:latin typeface="Cambria Math" panose="02040503050406030204" pitchFamily="18" charset="0"/>
                      </a:rPr>
                      <m:t> = </m:t>
                    </m:r>
                    <m:r>
                      <a:rPr lang="en-GB" i="1" dirty="0" err="1">
                        <a:latin typeface="Cambria Math" panose="02040503050406030204" pitchFamily="18" charset="0"/>
                      </a:rPr>
                      <m:t>𝐾</m:t>
                    </m:r>
                    <m:r>
                      <a:rPr lang="en-GB" i="1" dirty="0" err="1">
                        <a:latin typeface="Cambria Math" panose="02040503050406030204" pitchFamily="18" charset="0"/>
                      </a:rPr>
                      <m:t>.</m:t>
                    </m:r>
                    <m:r>
                      <a:rPr lang="en-GB" i="1" dirty="0" err="1">
                        <a:latin typeface="Cambria Math" panose="02040503050406030204" pitchFamily="18" charset="0"/>
                      </a:rPr>
                      <m:t>𝑆</m:t>
                    </m:r>
                    <m:r>
                      <a:rPr lang="en-GB" i="1" dirty="0" err="1">
                        <a:latin typeface="Cambria Math" panose="02040503050406030204" pitchFamily="18" charset="0"/>
                      </a:rPr>
                      <m:t>.</m:t>
                    </m:r>
                    <m:r>
                      <a:rPr lang="en-GB" i="1" dirty="0" err="1">
                        <a:latin typeface="Cambria Math" panose="02040503050406030204" pitchFamily="18" charset="0"/>
                      </a:rPr>
                      <m:t>𝐷𝑡</m:t>
                    </m:r>
                  </m:oMath>
                </a14:m>
                <a:endParaRPr lang="en-GB" baseline="30000" dirty="0"/>
              </a:p>
              <a:p>
                <a:pPr lvl="1"/>
                <a14:m>
                  <m:oMath xmlns:m="http://schemas.openxmlformats.org/officeDocument/2006/math">
                    <m:r>
                      <a:rPr lang="en-GB" i="1" dirty="0" smtClean="0">
                        <a:latin typeface="Cambria Math" panose="02040503050406030204" pitchFamily="18" charset="0"/>
                      </a:rPr>
                      <m:t>𝐾</m:t>
                    </m:r>
                  </m:oMath>
                </a14:m>
                <a:r>
                  <a:rPr lang="en-GB" dirty="0"/>
                  <a:t> </a:t>
                </a:r>
                <a:r>
                  <a:rPr lang="en-GB" dirty="0">
                    <a:sym typeface="Symbol" pitchFamily="18" charset="2"/>
                  </a:rPr>
                  <a:t> and </a:t>
                </a:r>
                <a14:m>
                  <m:oMath xmlns:m="http://schemas.openxmlformats.org/officeDocument/2006/math">
                    <m:r>
                      <a:rPr lang="en-GB" i="1" dirty="0" smtClean="0">
                        <a:latin typeface="Cambria Math" panose="02040503050406030204" pitchFamily="18" charset="0"/>
                      </a:rPr>
                      <m:t>𝐷</m:t>
                    </m:r>
                  </m:oMath>
                </a14:m>
                <a:r>
                  <a:rPr lang="en-GB" dirty="0"/>
                  <a:t> are matrices with orthonormal columns</a:t>
                </a:r>
              </a:p>
              <a:p>
                <a:pPr marL="914400" lvl="2" indent="0" algn="ctr">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𝐾</m:t>
                      </m:r>
                      <m:r>
                        <a:rPr lang="en-GB" sz="2800" i="1" dirty="0" smtClean="0">
                          <a:latin typeface="Cambria Math" panose="02040503050406030204" pitchFamily="18" charset="0"/>
                        </a:rPr>
                        <m:t>.</m:t>
                      </m:r>
                      <m:r>
                        <a:rPr lang="en-GB" sz="2800" i="1" dirty="0" smtClean="0">
                          <a:latin typeface="Cambria Math" panose="02040503050406030204" pitchFamily="18" charset="0"/>
                        </a:rPr>
                        <m:t>𝐾𝑡</m:t>
                      </m:r>
                      <m:r>
                        <a:rPr lang="en-GB" sz="2800" i="1" dirty="0">
                          <a:latin typeface="Cambria Math" panose="02040503050406030204" pitchFamily="18" charset="0"/>
                        </a:rPr>
                        <m:t> = </m:t>
                      </m:r>
                      <m:r>
                        <a:rPr lang="en-GB" sz="2800" i="1" dirty="0">
                          <a:latin typeface="Cambria Math" panose="02040503050406030204" pitchFamily="18" charset="0"/>
                        </a:rPr>
                        <m:t>𝐼</m:t>
                      </m:r>
                      <m:r>
                        <a:rPr lang="en-GB" sz="2800" i="1" dirty="0">
                          <a:latin typeface="Cambria Math" panose="02040503050406030204" pitchFamily="18" charset="0"/>
                        </a:rPr>
                        <m:t> = </m:t>
                      </m:r>
                      <m:r>
                        <a:rPr lang="en-GB" sz="2800" i="1" dirty="0" err="1">
                          <a:latin typeface="Cambria Math" panose="02040503050406030204" pitchFamily="18" charset="0"/>
                        </a:rPr>
                        <m:t>𝐷</m:t>
                      </m:r>
                      <m:r>
                        <a:rPr lang="en-GB" sz="2800" i="1" dirty="0" err="1">
                          <a:latin typeface="Cambria Math" panose="02040503050406030204" pitchFamily="18" charset="0"/>
                        </a:rPr>
                        <m:t>.</m:t>
                      </m:r>
                      <m:r>
                        <a:rPr lang="en-GB" sz="2800" i="1" dirty="0" err="1">
                          <a:latin typeface="Cambria Math" panose="02040503050406030204" pitchFamily="18" charset="0"/>
                        </a:rPr>
                        <m:t>𝐷𝑡</m:t>
                      </m:r>
                    </m:oMath>
                  </m:oMathPara>
                </a14:m>
                <a:endParaRPr lang="en-GB" sz="2800" baseline="30000" dirty="0"/>
              </a:p>
              <a:p>
                <a:pPr lvl="1"/>
                <a14:m>
                  <m:oMath xmlns:m="http://schemas.openxmlformats.org/officeDocument/2006/math">
                    <m:r>
                      <a:rPr lang="en-GB" i="1" dirty="0" smtClean="0">
                        <a:latin typeface="Cambria Math" panose="02040503050406030204" pitchFamily="18" charset="0"/>
                      </a:rPr>
                      <m:t>𝑆</m:t>
                    </m:r>
                  </m:oMath>
                </a14:m>
                <a:r>
                  <a:rPr lang="en-GB" dirty="0"/>
                  <a:t> is an  </a:t>
                </a: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 × </m:t>
                    </m:r>
                    <m:r>
                      <a:rPr lang="en-GB" i="1" dirty="0" smtClean="0">
                        <a:latin typeface="Cambria Math" panose="02040503050406030204" pitchFamily="18" charset="0"/>
                      </a:rPr>
                      <m:t>𝑟</m:t>
                    </m:r>
                    <m:r>
                      <a:rPr lang="en-GB" i="1" dirty="0" smtClean="0">
                        <a:latin typeface="Cambria Math" panose="02040503050406030204" pitchFamily="18" charset="0"/>
                      </a:rPr>
                      <m:t>  </m:t>
                    </m:r>
                  </m:oMath>
                </a14:m>
                <a:r>
                  <a:rPr lang="en-GB" dirty="0"/>
                  <a:t>diagonal matrix of the singular values sorted in decreasing order where </a:t>
                </a:r>
                <a:br>
                  <a:rPr lang="fr-CH" i="1" dirty="0">
                    <a:latin typeface="Cambria Math" panose="02040503050406030204" pitchFamily="18" charset="0"/>
                  </a:rPr>
                </a:b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 = </m:t>
                    </m:r>
                    <m:r>
                      <m:rPr>
                        <m:sty m:val="p"/>
                      </m:rPr>
                      <a:rPr lang="en-GB" i="1" dirty="0" smtClean="0">
                        <a:latin typeface="Cambria Math" panose="02040503050406030204" pitchFamily="18" charset="0"/>
                      </a:rPr>
                      <m:t>min</m:t>
                    </m:r>
                    <m:r>
                      <a:rPr lang="en-GB" i="1" dirty="0" smtClean="0">
                        <a:latin typeface="Cambria Math" panose="02040503050406030204" pitchFamily="18" charset="0"/>
                      </a:rPr>
                      <m:t>⁡(</m:t>
                    </m:r>
                    <m:r>
                      <a:rPr lang="en-GB" i="1" dirty="0" smtClean="0">
                        <a:latin typeface="Cambria Math" panose="02040503050406030204" pitchFamily="18" charset="0"/>
                      </a:rPr>
                      <m:t>𝑚</m:t>
                    </m:r>
                    <m:r>
                      <a:rPr lang="en-GB" i="1" dirty="0" smtClean="0">
                        <a:latin typeface="Cambria Math" panose="02040503050406030204" pitchFamily="18" charset="0"/>
                      </a:rPr>
                      <m:t>, </m:t>
                    </m:r>
                    <m:r>
                      <a:rPr lang="en-GB" i="1" dirty="0" smtClean="0">
                        <a:latin typeface="Cambria Math" panose="02040503050406030204" pitchFamily="18" charset="0"/>
                      </a:rPr>
                      <m:t>𝑛</m:t>
                    </m:r>
                    <m:r>
                      <a:rPr lang="en-GB" i="1" dirty="0" smtClean="0">
                        <a:latin typeface="Cambria Math" panose="02040503050406030204" pitchFamily="18" charset="0"/>
                      </a:rPr>
                      <m:t>)</m:t>
                    </m:r>
                  </m:oMath>
                </a14:m>
                <a:r>
                  <a:rPr lang="en-GB" dirty="0"/>
                  <a:t>, i.e., the rank of </a:t>
                </a:r>
                <a14:m>
                  <m:oMath xmlns:m="http://schemas.openxmlformats.org/officeDocument/2006/math">
                    <m:r>
                      <a:rPr lang="en-GB" i="1" dirty="0" smtClean="0">
                        <a:latin typeface="Cambria Math" panose="02040503050406030204" pitchFamily="18" charset="0"/>
                      </a:rPr>
                      <m:t>𝑀</m:t>
                    </m:r>
                  </m:oMath>
                </a14:m>
                <a:endParaRPr lang="en-GB" dirty="0"/>
              </a:p>
              <a:p>
                <a:pPr lvl="1"/>
                <a:r>
                  <a:rPr lang="en-GB" dirty="0"/>
                  <a:t>Such a decomposition always exists and is unique (up to sign)</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29" t="-1511"/>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81958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Construction of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GB" sz="2800" i="1" dirty="0" smtClean="0">
                        <a:latin typeface="Cambria Math" panose="02040503050406030204" pitchFamily="18" charset="0"/>
                      </a:rPr>
                      <m:t>𝐾</m:t>
                    </m:r>
                  </m:oMath>
                </a14:m>
                <a:r>
                  <a:rPr lang="en-GB" sz="2800" dirty="0"/>
                  <a:t> is the matrix of eigenvectors derived from </a:t>
                </a:r>
                <a14:m>
                  <m:oMath xmlns:m="http://schemas.openxmlformats.org/officeDocument/2006/math">
                    <m:r>
                      <a:rPr lang="en-GB" sz="2800" i="1" dirty="0" smtClean="0">
                        <a:latin typeface="Cambria Math" panose="02040503050406030204" pitchFamily="18" charset="0"/>
                      </a:rPr>
                      <m:t>𝑀</m:t>
                    </m:r>
                    <m:r>
                      <a:rPr lang="en-GB" sz="2800" i="1" dirty="0" smtClean="0">
                        <a:latin typeface="Cambria Math" panose="02040503050406030204" pitchFamily="18" charset="0"/>
                      </a:rPr>
                      <m:t>.</m:t>
                    </m:r>
                    <m:r>
                      <a:rPr lang="en-GB" sz="2800" i="1" dirty="0" smtClean="0">
                        <a:latin typeface="Cambria Math" panose="02040503050406030204" pitchFamily="18" charset="0"/>
                      </a:rPr>
                      <m:t>𝑀𝑡</m:t>
                    </m:r>
                  </m:oMath>
                </a14:m>
                <a:endParaRPr lang="en-GB" sz="2800" baseline="30000" dirty="0"/>
              </a:p>
              <a:p>
                <a14:m>
                  <m:oMath xmlns:m="http://schemas.openxmlformats.org/officeDocument/2006/math">
                    <m:r>
                      <a:rPr lang="en-GB" sz="2800" i="1" dirty="0" smtClean="0">
                        <a:latin typeface="Cambria Math" panose="02040503050406030204" pitchFamily="18" charset="0"/>
                      </a:rPr>
                      <m:t>𝐷</m:t>
                    </m:r>
                  </m:oMath>
                </a14:m>
                <a:r>
                  <a:rPr lang="en-GB" sz="2800" dirty="0"/>
                  <a:t> is the matrix of eigenvectors derived from </a:t>
                </a:r>
                <a14:m>
                  <m:oMath xmlns:m="http://schemas.openxmlformats.org/officeDocument/2006/math">
                    <m:r>
                      <a:rPr lang="en-GB" sz="2800" i="1" dirty="0" smtClean="0">
                        <a:latin typeface="Cambria Math" panose="02040503050406030204" pitchFamily="18" charset="0"/>
                      </a:rPr>
                      <m:t>𝑀</m:t>
                    </m:r>
                    <m:r>
                      <a:rPr lang="en-GB" sz="2800" i="1" baseline="30000" dirty="0" err="1">
                        <a:latin typeface="Cambria Math" panose="02040503050406030204" pitchFamily="18" charset="0"/>
                      </a:rPr>
                      <m:t>𝑡</m:t>
                    </m:r>
                    <m:r>
                      <a:rPr lang="en-GB" sz="2800" i="1" dirty="0" err="1">
                        <a:latin typeface="Cambria Math" panose="02040503050406030204" pitchFamily="18" charset="0"/>
                        <a:sym typeface="Symbol" pitchFamily="18" charset="2"/>
                      </a:rPr>
                      <m:t>.</m:t>
                    </m:r>
                    <m:r>
                      <a:rPr lang="en-GB" sz="2800" i="1" dirty="0" err="1">
                        <a:latin typeface="Cambria Math" panose="02040503050406030204" pitchFamily="18" charset="0"/>
                      </a:rPr>
                      <m:t>𝑀</m:t>
                    </m:r>
                  </m:oMath>
                </a14:m>
                <a:endParaRPr lang="en-GB" sz="2800" dirty="0"/>
              </a:p>
              <a:p>
                <a:endParaRPr lang="en-GB" sz="2800" dirty="0"/>
              </a:p>
              <a:p>
                <a:r>
                  <a:rPr lang="en-GB" sz="2800" dirty="0"/>
                  <a:t>Algorithms for constructing the SVD of a </a:t>
                </a:r>
                <a14:m>
                  <m:oMath xmlns:m="http://schemas.openxmlformats.org/officeDocument/2006/math">
                    <m:r>
                      <a:rPr lang="en-GB" sz="2800" i="1" dirty="0" smtClean="0">
                        <a:latin typeface="Cambria Math" panose="02040503050406030204" pitchFamily="18" charset="0"/>
                      </a:rPr>
                      <m:t>𝑚</m:t>
                    </m:r>
                    <m:r>
                      <a:rPr lang="en-GB" sz="2800" i="1" dirty="0">
                        <a:latin typeface="Cambria Math" panose="02040503050406030204" pitchFamily="18" charset="0"/>
                        <a:sym typeface="Symbol" pitchFamily="18" charset="2"/>
                      </a:rPr>
                      <m:t> </m:t>
                    </m:r>
                    <m:r>
                      <a:rPr lang="en-GB" sz="2800" i="1" dirty="0" smtClean="0">
                        <a:latin typeface="Cambria Math" panose="02040503050406030204" pitchFamily="18" charset="0"/>
                        <a:ea typeface="Cambria Math" panose="02040503050406030204" pitchFamily="18" charset="0"/>
                        <a:sym typeface="Symbol" pitchFamily="18" charset="2"/>
                      </a:rPr>
                      <m:t>×</m:t>
                    </m:r>
                    <m:r>
                      <a:rPr lang="en-GB" sz="2800" i="1" dirty="0">
                        <a:latin typeface="Cambria Math" panose="02040503050406030204" pitchFamily="18" charset="0"/>
                        <a:sym typeface="Symbol" pitchFamily="18" charset="2"/>
                      </a:rPr>
                      <m:t> </m:t>
                    </m:r>
                    <m:r>
                      <a:rPr lang="en-GB" sz="2800" i="1" dirty="0">
                        <a:latin typeface="Cambria Math" panose="02040503050406030204" pitchFamily="18" charset="0"/>
                      </a:rPr>
                      <m:t>𝑛</m:t>
                    </m:r>
                    <m:r>
                      <a:rPr lang="en-GB" sz="2800" i="1" dirty="0">
                        <a:latin typeface="Cambria Math" panose="02040503050406030204" pitchFamily="18" charset="0"/>
                      </a:rPr>
                      <m:t> </m:t>
                    </m:r>
                  </m:oMath>
                </a14:m>
                <a:r>
                  <a:rPr lang="en-GB" sz="2800" dirty="0"/>
                  <a:t>matrix have complexity </a:t>
                </a:r>
                <a14:m>
                  <m:oMath xmlns:m="http://schemas.openxmlformats.org/officeDocument/2006/math">
                    <m:r>
                      <a:rPr lang="en-GB" sz="2800" i="1" dirty="0" smtClean="0">
                        <a:latin typeface="Cambria Math" panose="02040503050406030204" pitchFamily="18" charset="0"/>
                      </a:rPr>
                      <m:t>𝑂</m:t>
                    </m:r>
                    <m:r>
                      <a:rPr lang="en-GB" sz="2800" i="1" dirty="0" smtClean="0">
                        <a:latin typeface="Cambria Math" panose="02040503050406030204" pitchFamily="18" charset="0"/>
                      </a:rPr>
                      <m:t>(</m:t>
                    </m:r>
                    <m:r>
                      <a:rPr lang="en-GB" sz="2800" i="1" dirty="0" smtClean="0">
                        <a:latin typeface="Cambria Math" panose="02040503050406030204" pitchFamily="18" charset="0"/>
                      </a:rPr>
                      <m:t>𝑛</m:t>
                    </m:r>
                    <m:r>
                      <a:rPr lang="en-GB" sz="2800" i="1" baseline="30000" dirty="0">
                        <a:latin typeface="Cambria Math" panose="02040503050406030204" pitchFamily="18" charset="0"/>
                      </a:rPr>
                      <m:t>3</m:t>
                    </m:r>
                    <m:r>
                      <a:rPr lang="en-GB" sz="2800" i="1" dirty="0">
                        <a:latin typeface="Cambria Math" panose="02040503050406030204" pitchFamily="18" charset="0"/>
                      </a:rPr>
                      <m:t>) </m:t>
                    </m:r>
                  </m:oMath>
                </a14:m>
                <a:r>
                  <a:rPr lang="en-GB" sz="2800" dirty="0"/>
                  <a:t>if </a:t>
                </a:r>
                <a14:m>
                  <m:oMath xmlns:m="http://schemas.openxmlformats.org/officeDocument/2006/math">
                    <m:r>
                      <a:rPr lang="en-GB" sz="2800" i="1" dirty="0" smtClean="0">
                        <a:latin typeface="Cambria Math" panose="02040503050406030204" pitchFamily="18" charset="0"/>
                      </a:rPr>
                      <m:t>𝑚</m:t>
                    </m:r>
                    <m:r>
                      <a:rPr lang="en-GB" sz="2800" i="1" smtClean="0">
                        <a:latin typeface="Cambria Math" panose="02040503050406030204" pitchFamily="18" charset="0"/>
                        <a:ea typeface="Cambria Math" charset="0"/>
                        <a:cs typeface="Cambria Math" charset="0"/>
                      </a:rPr>
                      <m:t>≤</m:t>
                    </m:r>
                    <m:r>
                      <a:rPr lang="en-GB" sz="2800" i="1" dirty="0" smtClean="0">
                        <a:latin typeface="Cambria Math" panose="02040503050406030204" pitchFamily="18" charset="0"/>
                        <a:sym typeface="Symbol" pitchFamily="18" charset="2"/>
                      </a:rPr>
                      <m:t>𝑛</m:t>
                    </m:r>
                  </m:oMath>
                </a14:m>
                <a:endParaRPr lang="en-GB" sz="2800" dirty="0">
                  <a:sym typeface="Symbol" pitchFamily="18" charset="2"/>
                </a:endParaRPr>
              </a:p>
              <a:p>
                <a:endParaRPr lang="en-GB" sz="2800" baseline="30000" dirty="0">
                  <a:sym typeface="Symbol" pitchFamily="18" charset="2"/>
                </a:endParaRPr>
              </a:p>
              <a:p>
                <a:endParaRPr lang="en-GB" sz="2800" baseline="30000" dirty="0"/>
              </a:p>
              <a:p>
                <a:endParaRPr lang="en-GB"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2" t="-125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462481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fr-CH"/>
              <a:t>Interpretation of SVD</a:t>
            </a:r>
            <a:endParaRPr lang="en-GB"/>
          </a:p>
        </p:txBody>
      </p:sp>
      <mc:AlternateContent xmlns:mc="http://schemas.openxmlformats.org/markup-compatibility/2006" xmlns:a14="http://schemas.microsoft.com/office/drawing/2010/main">
        <mc:Choice Requires="a14">
          <p:sp>
            <p:nvSpPr>
              <p:cNvPr id="1029" name="Rectangle 3"/>
              <p:cNvSpPr>
                <a:spLocks noGrp="1" noChangeArrowheads="1"/>
              </p:cNvSpPr>
              <p:nvPr>
                <p:ph type="body" idx="1"/>
              </p:nvPr>
            </p:nvSpPr>
            <p:spPr>
              <a:xfrm>
                <a:off x="179388" y="1341438"/>
                <a:ext cx="8857108" cy="5029200"/>
              </a:xfrm>
            </p:spPr>
            <p:txBody>
              <a:bodyPr/>
              <a:lstStyle/>
              <a:p>
                <a:pPr>
                  <a:lnSpc>
                    <a:spcPct val="90000"/>
                  </a:lnSpc>
                </a:pPr>
                <a:r>
                  <a:rPr lang="fr-CH" sz="2800" dirty="0"/>
                  <a:t>We can </a:t>
                </a:r>
                <a:r>
                  <a:rPr lang="fr-CH" sz="2800" dirty="0" err="1"/>
                  <a:t>write</a:t>
                </a:r>
                <a:r>
                  <a:rPr lang="fr-CH" sz="2800" dirty="0"/>
                  <a:t> </a:t>
                </a:r>
                <a14:m>
                  <m:oMath xmlns:m="http://schemas.openxmlformats.org/officeDocument/2006/math">
                    <m:r>
                      <a:rPr lang="fr-CH" sz="2800" i="1" dirty="0" smtClean="0">
                        <a:latin typeface="Cambria Math" panose="02040503050406030204" pitchFamily="18" charset="0"/>
                      </a:rPr>
                      <m:t>𝑀</m:t>
                    </m:r>
                    <m:r>
                      <a:rPr lang="fr-CH" sz="2800" i="1" dirty="0" smtClean="0">
                        <a:latin typeface="Cambria Math" panose="02040503050406030204" pitchFamily="18" charset="0"/>
                      </a:rPr>
                      <m:t> = </m:t>
                    </m:r>
                    <m:r>
                      <a:rPr lang="en-GB" sz="2800" i="1" dirty="0" err="1">
                        <a:latin typeface="Cambria Math" panose="02040503050406030204" pitchFamily="18" charset="0"/>
                      </a:rPr>
                      <m:t>𝐾</m:t>
                    </m:r>
                    <m:r>
                      <a:rPr lang="en-GB" sz="2800" i="1" dirty="0" err="1">
                        <a:latin typeface="Cambria Math" panose="02040503050406030204" pitchFamily="18" charset="0"/>
                      </a:rPr>
                      <m:t>.</m:t>
                    </m:r>
                    <m:r>
                      <a:rPr lang="en-GB" sz="2800" i="1" dirty="0" err="1">
                        <a:latin typeface="Cambria Math" panose="02040503050406030204" pitchFamily="18" charset="0"/>
                      </a:rPr>
                      <m:t>𝑆</m:t>
                    </m:r>
                    <m:r>
                      <a:rPr lang="en-GB" sz="2800" i="1" dirty="0" err="1">
                        <a:latin typeface="Cambria Math" panose="02040503050406030204" pitchFamily="18" charset="0"/>
                      </a:rPr>
                      <m:t>.</m:t>
                    </m:r>
                    <m:r>
                      <a:rPr lang="en-GB" sz="2800" i="1" dirty="0" err="1">
                        <a:latin typeface="Cambria Math" panose="02040503050406030204" pitchFamily="18" charset="0"/>
                      </a:rPr>
                      <m:t>𝐷𝑡</m:t>
                    </m:r>
                    <m:r>
                      <a:rPr lang="fr-CH" sz="2800" i="1" dirty="0">
                        <a:latin typeface="Cambria Math" panose="02040503050406030204" pitchFamily="18" charset="0"/>
                      </a:rPr>
                      <m:t> </m:t>
                    </m:r>
                  </m:oMath>
                </a14:m>
                <a:r>
                  <a:rPr lang="fr-CH" sz="2800" dirty="0"/>
                  <a:t>as sum of outer vector products</a:t>
                </a:r>
              </a:p>
              <a:p>
                <a:pPr>
                  <a:lnSpc>
                    <a:spcPct val="90000"/>
                  </a:lnSpc>
                </a:pPr>
                <a:endParaRPr lang="fr-CH" sz="2800" dirty="0"/>
              </a:p>
              <a:p>
                <a:pPr>
                  <a:lnSpc>
                    <a:spcPct val="90000"/>
                  </a:lnSpc>
                </a:pPr>
                <a:endParaRPr lang="fr-CH" sz="2800" dirty="0"/>
              </a:p>
              <a:p>
                <a:pPr>
                  <a:lnSpc>
                    <a:spcPct val="90000"/>
                  </a:lnSpc>
                </a:pPr>
                <a:r>
                  <a:rPr lang="fr-CH" sz="2800" dirty="0"/>
                  <a:t>The </a:t>
                </a:r>
                <a14:m>
                  <m:oMath xmlns:m="http://schemas.openxmlformats.org/officeDocument/2006/math">
                    <m:r>
                      <a:rPr lang="fr-CH" sz="2800" i="1" dirty="0" smtClean="0">
                        <a:latin typeface="Cambria Math" panose="02040503050406030204" pitchFamily="18" charset="0"/>
                      </a:rPr>
                      <m:t>𝑠</m:t>
                    </m:r>
                    <m:r>
                      <a:rPr lang="fr-CH" sz="2800" i="1" baseline="-25000" dirty="0">
                        <a:latin typeface="Cambria Math" panose="02040503050406030204" pitchFamily="18" charset="0"/>
                      </a:rPr>
                      <m:t>𝑖</m:t>
                    </m:r>
                  </m:oMath>
                </a14:m>
                <a:r>
                  <a:rPr lang="fr-CH" sz="2800" dirty="0"/>
                  <a:t> are ordered in decreasing size</a:t>
                </a:r>
              </a:p>
              <a:p>
                <a:pPr>
                  <a:lnSpc>
                    <a:spcPct val="90000"/>
                  </a:lnSpc>
                </a:pPr>
                <a:r>
                  <a:rPr lang="fr-CH" sz="2800" dirty="0"/>
                  <a:t>By taking only the largest ones we obtain a «good» approximation of </a:t>
                </a:r>
                <a14:m>
                  <m:oMath xmlns:m="http://schemas.openxmlformats.org/officeDocument/2006/math">
                    <m:r>
                      <a:rPr lang="fr-CH" sz="2800" i="1" dirty="0" smtClean="0">
                        <a:latin typeface="Cambria Math" panose="02040503050406030204" pitchFamily="18" charset="0"/>
                      </a:rPr>
                      <m:t>𝑀</m:t>
                    </m:r>
                  </m:oMath>
                </a14:m>
                <a:r>
                  <a:rPr lang="fr-CH" sz="2800" dirty="0"/>
                  <a:t> (least square approximation)</a:t>
                </a:r>
              </a:p>
              <a:p>
                <a:pPr>
                  <a:lnSpc>
                    <a:spcPct val="90000"/>
                  </a:lnSpc>
                </a:pPr>
                <a:endParaRPr lang="fr-CH" sz="2800" dirty="0"/>
              </a:p>
              <a:p>
                <a:pPr>
                  <a:lnSpc>
                    <a:spcPct val="90000"/>
                  </a:lnSpc>
                </a:pPr>
                <a:r>
                  <a:rPr lang="fr-CH" sz="2800" dirty="0"/>
                  <a:t>The singular values </a:t>
                </a:r>
                <a14:m>
                  <m:oMath xmlns:m="http://schemas.openxmlformats.org/officeDocument/2006/math">
                    <m:r>
                      <a:rPr lang="fr-CH" sz="2800" i="1" dirty="0" smtClean="0">
                        <a:latin typeface="Cambria Math" panose="02040503050406030204" pitchFamily="18" charset="0"/>
                      </a:rPr>
                      <m:t>𝑠</m:t>
                    </m:r>
                    <m:r>
                      <a:rPr lang="fr-CH" sz="2800" i="1" baseline="-25000" dirty="0">
                        <a:latin typeface="Cambria Math" panose="02040503050406030204" pitchFamily="18" charset="0"/>
                      </a:rPr>
                      <m:t>𝑖</m:t>
                    </m:r>
                    <m:r>
                      <a:rPr lang="fr-CH" sz="2800" i="1" dirty="0">
                        <a:latin typeface="Cambria Math" panose="02040503050406030204" pitchFamily="18" charset="0"/>
                      </a:rPr>
                      <m:t> </m:t>
                    </m:r>
                  </m:oMath>
                </a14:m>
                <a:r>
                  <a:rPr lang="fr-CH" sz="2800" dirty="0"/>
                  <a:t>are the lengths of the semi-axes of the hyperellipsoid E defined by</a:t>
                </a:r>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endParaRPr lang="fr-CH" sz="2800" dirty="0"/>
              </a:p>
              <a:p>
                <a:pPr>
                  <a:lnSpc>
                    <a:spcPct val="90000"/>
                  </a:lnSpc>
                </a:pPr>
                <a:r>
                  <a:rPr lang="fr-CH" sz="2800" dirty="0"/>
                  <a:t>Each value s</a:t>
                </a:r>
                <a:r>
                  <a:rPr lang="fr-CH" sz="2800" baseline="-25000" dirty="0"/>
                  <a:t>i</a:t>
                </a:r>
                <a:r>
                  <a:rPr lang="fr-CH" sz="2800" dirty="0"/>
                  <a:t> corresponds to a dimension of a "concept space »</a:t>
                </a:r>
              </a:p>
              <a:p>
                <a:pPr>
                  <a:lnSpc>
                    <a:spcPct val="90000"/>
                  </a:lnSpc>
                </a:pPr>
                <a:endParaRPr lang="fr-CH" sz="2800" dirty="0"/>
              </a:p>
            </p:txBody>
          </p:sp>
        </mc:Choice>
        <mc:Fallback xmlns="">
          <p:sp>
            <p:nvSpPr>
              <p:cNvPr id="1029" name="Rectangle 3"/>
              <p:cNvSpPr>
                <a:spLocks noGrp="1" noRot="1" noChangeAspect="1" noMove="1" noResize="1" noEditPoints="1" noAdjustHandles="1" noChangeArrowheads="1" noChangeShapeType="1" noTextEdit="1"/>
              </p:cNvSpPr>
              <p:nvPr>
                <p:ph type="body" idx="1"/>
              </p:nvPr>
            </p:nvSpPr>
            <p:spPr>
              <a:xfrm>
                <a:off x="179388" y="1341438"/>
                <a:ext cx="8857108" cy="5029200"/>
              </a:xfrm>
              <a:blipFill>
                <a:blip r:embed="rId3"/>
                <a:stretch>
                  <a:fillRect l="-1288" t="-2015" b="-45844"/>
                </a:stretch>
              </a:blipFill>
            </p:spPr>
            <p:txBody>
              <a:bodyPr/>
              <a:lstStyle/>
              <a:p>
                <a:r>
                  <a:rPr lang="en-CH">
                    <a:noFill/>
                  </a:rPr>
                  <a:t> </a:t>
                </a:r>
              </a:p>
            </p:txBody>
          </p:sp>
        </mc:Fallback>
      </mc:AlternateContent>
      <p:graphicFrame>
        <p:nvGraphicFramePr>
          <p:cNvPr id="1026" name="Object 4"/>
          <p:cNvGraphicFramePr>
            <a:graphicFrameLocks noChangeAspect="1"/>
          </p:cNvGraphicFramePr>
          <p:nvPr/>
        </p:nvGraphicFramePr>
        <p:xfrm>
          <a:off x="2627784" y="1998739"/>
          <a:ext cx="2552700" cy="638175"/>
        </p:xfrm>
        <a:graphic>
          <a:graphicData uri="http://schemas.openxmlformats.org/presentationml/2006/ole">
            <mc:AlternateContent xmlns:mc="http://schemas.openxmlformats.org/markup-compatibility/2006">
              <mc:Choice xmlns:v="urn:schemas-microsoft-com:vml" Requires="v">
                <p:oleObj name="Equation" r:id="rId4" imgW="1168200" imgH="291960" progId="Equation.DSMT4">
                  <p:embed/>
                </p:oleObj>
              </mc:Choice>
              <mc:Fallback>
                <p:oleObj name="Equation" r:id="rId4" imgW="1168200" imgH="291960" progId="Equation.DSMT4">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1998739"/>
                        <a:ext cx="2552700" cy="6381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extLst>
              <p:ext uri="{D42A27DB-BD31-4B8C-83A1-F6EECF244321}">
                <p14:modId xmlns:p14="http://schemas.microsoft.com/office/powerpoint/2010/main" val="3031946304"/>
              </p:ext>
            </p:extLst>
          </p:nvPr>
        </p:nvGraphicFramePr>
        <p:xfrm>
          <a:off x="2771800" y="5710238"/>
          <a:ext cx="2695575" cy="660400"/>
        </p:xfrm>
        <a:graphic>
          <a:graphicData uri="http://schemas.openxmlformats.org/presentationml/2006/ole">
            <mc:AlternateContent xmlns:mc="http://schemas.openxmlformats.org/markup-compatibility/2006">
              <mc:Choice xmlns:v="urn:schemas-microsoft-com:vml" Requires="v">
                <p:oleObj name="Equation" r:id="rId6" imgW="1143000" imgH="279360" progId="Equation.3">
                  <p:embed/>
                </p:oleObj>
              </mc:Choice>
              <mc:Fallback>
                <p:oleObj name="Equation" r:id="rId6" imgW="1143000" imgH="279360" progId="Equation.3">
                  <p:embed/>
                  <p:pic>
                    <p:nvPicPr>
                      <p:cNvPr id="102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800" y="5710238"/>
                        <a:ext cx="2695575" cy="6604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30" name="Footer Placeholder 5"/>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416102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fr-CH" dirty="0"/>
              <a:t>Illustration of SVD</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M</a:t>
            </a:r>
            <a:endParaRPr lang="en-GB" sz="1600" b="1">
              <a:latin typeface="Calibri" charset="0"/>
              <a:ea typeface="Calibri" charset="0"/>
              <a:cs typeface="Calibri" charset="0"/>
              <a:sym typeface="Symbol" pitchFamily="18" charset="2"/>
            </a:endParaRP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endParaRPr lang="en-GB" sz="1600" b="1">
              <a:latin typeface="Calibri" charset="0"/>
              <a:ea typeface="Calibri" charset="0"/>
              <a:cs typeface="Calibri" charset="0"/>
              <a:sym typeface="Symbol" pitchFamily="18" charset="2"/>
            </a:endParaRP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r</a:t>
            </a:r>
            <a:endParaRPr lang="en-GB" sz="1600" b="1">
              <a:latin typeface="Calibri" charset="0"/>
              <a:ea typeface="Calibri" charset="0"/>
              <a:cs typeface="Calibri" charset="0"/>
              <a:sym typeface="Symbol" pitchFamily="18" charset="2"/>
            </a:endParaRP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r</a:t>
            </a:r>
            <a:endParaRPr lang="en-GB" sz="1600" b="1">
              <a:latin typeface="Calibri" charset="0"/>
              <a:ea typeface="Calibri" charset="0"/>
              <a:cs typeface="Calibri" charset="0"/>
              <a:sym typeface="Symbol" pitchFamily="18" charset="2"/>
            </a:endParaRP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r x n</a:t>
            </a:r>
            <a:endParaRPr lang="en-GB" sz="1600" b="1">
              <a:latin typeface="Calibri" charset="0"/>
              <a:ea typeface="Calibri" charset="0"/>
              <a:cs typeface="Calibri" charset="0"/>
              <a:sym typeface="Symbol" pitchFamily="18" charset="2"/>
            </a:endParaRP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pt-BR" sz="1800" b="1" dirty="0" err="1">
                <a:latin typeface="Calibri" charset="0"/>
                <a:ea typeface="Calibri" charset="0"/>
                <a:cs typeface="Calibri" charset="0"/>
                <a:sym typeface="Symbol" pitchFamily="18" charset="2"/>
              </a:rPr>
              <a:t>Assuming</a:t>
            </a:r>
            <a:r>
              <a:rPr lang="pt-BR" sz="1800" b="1" dirty="0">
                <a:latin typeface="Calibri" charset="0"/>
                <a:ea typeface="Calibri" charset="0"/>
                <a:cs typeface="Calibri" charset="0"/>
                <a:sym typeface="Symbol" pitchFamily="18" charset="2"/>
              </a:rPr>
              <a:t> m ≤ </a:t>
            </a:r>
            <a:r>
              <a:rPr lang="pt-BR" sz="1800" b="1" dirty="0" err="1">
                <a:latin typeface="Calibri" charset="0"/>
                <a:ea typeface="Calibri" charset="0"/>
                <a:cs typeface="Calibri" charset="0"/>
                <a:sym typeface="Symbol" pitchFamily="18" charset="2"/>
              </a:rPr>
              <a:t>n</a:t>
            </a:r>
            <a:endParaRPr lang="en-GB" sz="1800" b="1" dirty="0">
              <a:latin typeface="Calibri" charset="0"/>
              <a:ea typeface="Calibri" charset="0"/>
              <a:cs typeface="Calibri" charset="0"/>
              <a:sym typeface="Symbol" pitchFamily="18" charset="2"/>
            </a:endParaRP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cxnSp>
        <p:nvCxnSpPr>
          <p:cNvPr id="15390" name="Straight Arrow Connector 34"/>
          <p:cNvCxnSpPr>
            <a:cxnSpLocks noChangeShapeType="1"/>
          </p:cNvCxnSpPr>
          <p:nvPr/>
        </p:nvCxnSpPr>
        <p:spPr bwMode="auto">
          <a:xfrm rot="5400000">
            <a:off x="6286500" y="3429000"/>
            <a:ext cx="858838" cy="1588"/>
          </a:xfrm>
          <a:prstGeom prst="straightConnector1">
            <a:avLst/>
          </a:prstGeom>
          <a:noFill/>
          <a:ln w="9525" algn="ctr">
            <a:solidFill>
              <a:schemeClr val="tx1"/>
            </a:solidFill>
            <a:round/>
            <a:headEnd type="arrow" w="med" len="med"/>
            <a:tailEnd type="arrow" w="med" len="med"/>
          </a:ln>
        </p:spPr>
      </p:cxnSp>
      <p:cxnSp>
        <p:nvCxnSpPr>
          <p:cNvPr id="15391" name="Straight Arrow Connector 35"/>
          <p:cNvCxnSpPr>
            <a:cxnSpLocks noChangeShapeType="1"/>
          </p:cNvCxnSpPr>
          <p:nvPr/>
        </p:nvCxnSpPr>
        <p:spPr bwMode="auto">
          <a:xfrm rot="5400000">
            <a:off x="6501607" y="3428210"/>
            <a:ext cx="857250" cy="1587"/>
          </a:xfrm>
          <a:prstGeom prst="straightConnector1">
            <a:avLst/>
          </a:prstGeom>
          <a:noFill/>
          <a:ln w="9525" algn="ctr">
            <a:solidFill>
              <a:schemeClr val="tx1"/>
            </a:solidFill>
            <a:round/>
            <a:headEnd type="arrow" w="med" len="med"/>
            <a:tailEnd type="arrow" w="med" len="med"/>
          </a:ln>
        </p:spPr>
      </p:cxnSp>
      <p:cxnSp>
        <p:nvCxnSpPr>
          <p:cNvPr id="15392" name="Straight Arrow Connector 36"/>
          <p:cNvCxnSpPr>
            <a:cxnSpLocks noChangeShapeType="1"/>
          </p:cNvCxnSpPr>
          <p:nvPr/>
        </p:nvCxnSpPr>
        <p:spPr bwMode="auto">
          <a:xfrm rot="5400000">
            <a:off x="6715919" y="3428206"/>
            <a:ext cx="857250" cy="1588"/>
          </a:xfrm>
          <a:prstGeom prst="straightConnector1">
            <a:avLst/>
          </a:prstGeom>
          <a:noFill/>
          <a:ln w="9525" algn="ctr">
            <a:solidFill>
              <a:schemeClr val="tx1"/>
            </a:solidFill>
            <a:round/>
            <a:headEnd type="arrow" w="med" len="med"/>
            <a:tailEnd type="arrow" w="med" len="med"/>
          </a:ln>
        </p:spPr>
      </p:cxnSp>
      <p:cxnSp>
        <p:nvCxnSpPr>
          <p:cNvPr id="15393" name="Straight Arrow Connector 37"/>
          <p:cNvCxnSpPr>
            <a:cxnSpLocks noChangeShapeType="1"/>
          </p:cNvCxnSpPr>
          <p:nvPr/>
        </p:nvCxnSpPr>
        <p:spPr bwMode="auto">
          <a:xfrm rot="5400000">
            <a:off x="6930232" y="3428210"/>
            <a:ext cx="857250" cy="1587"/>
          </a:xfrm>
          <a:prstGeom prst="straightConnector1">
            <a:avLst/>
          </a:prstGeom>
          <a:noFill/>
          <a:ln w="9525" algn="ctr">
            <a:solidFill>
              <a:schemeClr val="tx1"/>
            </a:solidFill>
            <a:round/>
            <a:headEnd type="arrow" w="med" len="med"/>
            <a:tailEnd type="arrow" w="med" len="med"/>
          </a:ln>
        </p:spPr>
      </p:cxnSp>
      <p:cxnSp>
        <p:nvCxnSpPr>
          <p:cNvPr id="15394" name="Straight Arrow Connector 38"/>
          <p:cNvCxnSpPr>
            <a:cxnSpLocks noChangeShapeType="1"/>
          </p:cNvCxnSpPr>
          <p:nvPr/>
        </p:nvCxnSpPr>
        <p:spPr bwMode="auto">
          <a:xfrm rot="5400000">
            <a:off x="7144544" y="3428206"/>
            <a:ext cx="857250" cy="1588"/>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rPr>
              <a:t>D</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5396" name="Rectangle 39"/>
          <p:cNvSpPr>
            <a:spLocks noChangeArrowheads="1"/>
          </p:cNvSpPr>
          <p:nvPr/>
        </p:nvSpPr>
        <p:spPr bwMode="auto">
          <a:xfrm>
            <a:off x="5752645" y="4186670"/>
            <a:ext cx="2853647"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documents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15397" name="Straight Arrow Connector 40"/>
          <p:cNvCxnSpPr>
            <a:cxnSpLocks noChangeShapeType="1"/>
          </p:cNvCxnSpPr>
          <p:nvPr/>
        </p:nvCxnSpPr>
        <p:spPr bwMode="auto">
          <a:xfrm rot="10800000">
            <a:off x="3786188" y="2214568"/>
            <a:ext cx="857250" cy="1587"/>
          </a:xfrm>
          <a:prstGeom prst="straightConnector1">
            <a:avLst/>
          </a:prstGeom>
          <a:noFill/>
          <a:ln w="9525" algn="ctr">
            <a:solidFill>
              <a:schemeClr val="tx1"/>
            </a:solidFill>
            <a:round/>
            <a:headEnd type="arrow" w="med" len="med"/>
            <a:tailEnd type="arrow" w="med" len="med"/>
          </a:ln>
        </p:spPr>
      </p:cxnSp>
      <p:cxnSp>
        <p:nvCxnSpPr>
          <p:cNvPr id="15398" name="Straight Arrow Connector 44"/>
          <p:cNvCxnSpPr>
            <a:cxnSpLocks noChangeShapeType="1"/>
          </p:cNvCxnSpPr>
          <p:nvPr/>
        </p:nvCxnSpPr>
        <p:spPr bwMode="auto">
          <a:xfrm rot="10800000">
            <a:off x="3786188" y="2428875"/>
            <a:ext cx="857250" cy="1588"/>
          </a:xfrm>
          <a:prstGeom prst="straightConnector1">
            <a:avLst/>
          </a:prstGeom>
          <a:noFill/>
          <a:ln w="9525" algn="ctr">
            <a:solidFill>
              <a:schemeClr val="tx1"/>
            </a:solidFill>
            <a:round/>
            <a:headEnd type="arrow" w="med" len="med"/>
            <a:tailEnd type="arrow" w="med" len="med"/>
          </a:ln>
        </p:spPr>
      </p:cxnSp>
      <p:cxnSp>
        <p:nvCxnSpPr>
          <p:cNvPr id="15399" name="Straight Arrow Connector 45"/>
          <p:cNvCxnSpPr>
            <a:cxnSpLocks noChangeShapeType="1"/>
          </p:cNvCxnSpPr>
          <p:nvPr/>
        </p:nvCxnSpPr>
        <p:spPr bwMode="auto">
          <a:xfrm rot="10800000">
            <a:off x="3786188" y="2643192"/>
            <a:ext cx="857250" cy="1587"/>
          </a:xfrm>
          <a:prstGeom prst="straightConnector1">
            <a:avLst/>
          </a:prstGeom>
          <a:noFill/>
          <a:ln w="9525" algn="ctr">
            <a:solidFill>
              <a:schemeClr val="tx1"/>
            </a:solidFill>
            <a:round/>
            <a:headEnd type="arrow" w="med" len="med"/>
            <a:tailEnd type="arrow" w="med" len="med"/>
          </a:ln>
        </p:spPr>
      </p:cxnSp>
      <p:cxnSp>
        <p:nvCxnSpPr>
          <p:cNvPr id="15400" name="Straight Arrow Connector 46"/>
          <p:cNvCxnSpPr>
            <a:cxnSpLocks noChangeShapeType="1"/>
          </p:cNvCxnSpPr>
          <p:nvPr/>
        </p:nvCxnSpPr>
        <p:spPr bwMode="auto">
          <a:xfrm rot="10800000">
            <a:off x="3786188" y="2857500"/>
            <a:ext cx="857250" cy="1588"/>
          </a:xfrm>
          <a:prstGeom prst="straightConnector1">
            <a:avLst/>
          </a:prstGeom>
          <a:noFill/>
          <a:ln w="9525" algn="ctr">
            <a:solidFill>
              <a:schemeClr val="tx1"/>
            </a:solidFill>
            <a:round/>
            <a:headEnd type="arrow" w="med" len="med"/>
            <a:tailEnd type="arrow" w="med" len="med"/>
          </a:ln>
        </p:spPr>
      </p:cxnSp>
      <p:cxnSp>
        <p:nvCxnSpPr>
          <p:cNvPr id="15401" name="Straight Arrow Connector 47"/>
          <p:cNvCxnSpPr>
            <a:cxnSpLocks noChangeShapeType="1"/>
          </p:cNvCxnSpPr>
          <p:nvPr/>
        </p:nvCxnSpPr>
        <p:spPr bwMode="auto">
          <a:xfrm rot="10800000">
            <a:off x="3786188" y="3071817"/>
            <a:ext cx="857250" cy="1587"/>
          </a:xfrm>
          <a:prstGeom prst="straightConnector1">
            <a:avLst/>
          </a:prstGeom>
          <a:noFill/>
          <a:ln w="9525" algn="ctr">
            <a:solidFill>
              <a:schemeClr val="tx1"/>
            </a:solidFill>
            <a:round/>
            <a:headEnd type="arrow" w="med" len="med"/>
            <a:tailEnd type="arrow" w="med" len="med"/>
          </a:ln>
        </p:spPr>
      </p:cxnSp>
      <p:cxnSp>
        <p:nvCxnSpPr>
          <p:cNvPr id="15402" name="Straight Arrow Connector 48"/>
          <p:cNvCxnSpPr>
            <a:cxnSpLocks noChangeShapeType="1"/>
          </p:cNvCxnSpPr>
          <p:nvPr/>
        </p:nvCxnSpPr>
        <p:spPr bwMode="auto">
          <a:xfrm rot="10800000">
            <a:off x="3786188" y="3286125"/>
            <a:ext cx="857250" cy="1588"/>
          </a:xfrm>
          <a:prstGeom prst="straightConnector1">
            <a:avLst/>
          </a:prstGeom>
          <a:noFill/>
          <a:ln w="9525" algn="ctr">
            <a:solidFill>
              <a:schemeClr val="tx1"/>
            </a:solidFill>
            <a:round/>
            <a:headEnd type="arrow" w="med" len="med"/>
            <a:tailEnd type="arrow" w="med" len="med"/>
          </a:ln>
        </p:spPr>
      </p:cxnSp>
      <p:cxnSp>
        <p:nvCxnSpPr>
          <p:cNvPr id="15403" name="Straight Arrow Connector 49"/>
          <p:cNvCxnSpPr>
            <a:cxnSpLocks noChangeShapeType="1"/>
          </p:cNvCxnSpPr>
          <p:nvPr/>
        </p:nvCxnSpPr>
        <p:spPr bwMode="auto">
          <a:xfrm rot="10800000">
            <a:off x="3786188" y="3500441"/>
            <a:ext cx="857250" cy="1587"/>
          </a:xfrm>
          <a:prstGeom prst="straightConnector1">
            <a:avLst/>
          </a:prstGeom>
          <a:noFill/>
          <a:ln w="9525" algn="ctr">
            <a:solidFill>
              <a:schemeClr val="tx1"/>
            </a:solidFill>
            <a:round/>
            <a:headEnd type="arrow" w="med" len="med"/>
            <a:tailEnd type="arrow" w="med" len="med"/>
          </a:ln>
        </p:spPr>
      </p:cxnSp>
      <p:cxnSp>
        <p:nvCxnSpPr>
          <p:cNvPr id="15404" name="Straight Arrow Connector 50"/>
          <p:cNvCxnSpPr>
            <a:cxnSpLocks noChangeShapeType="1"/>
          </p:cNvCxnSpPr>
          <p:nvPr/>
        </p:nvCxnSpPr>
        <p:spPr bwMode="auto">
          <a:xfrm rot="10800000">
            <a:off x="3786188" y="3714750"/>
            <a:ext cx="857250" cy="1588"/>
          </a:xfrm>
          <a:prstGeom prst="straightConnector1">
            <a:avLst/>
          </a:prstGeom>
          <a:noFill/>
          <a:ln w="9525" algn="ctr">
            <a:solidFill>
              <a:schemeClr val="tx1"/>
            </a:solidFill>
            <a:round/>
            <a:headEnd type="arrow" w="med" len="med"/>
            <a:tailEnd type="arrow" w="med" len="med"/>
          </a:ln>
        </p:spPr>
      </p:cxnSp>
      <p:cxnSp>
        <p:nvCxnSpPr>
          <p:cNvPr id="15405" name="Straight Arrow Connector 51"/>
          <p:cNvCxnSpPr>
            <a:cxnSpLocks noChangeShapeType="1"/>
          </p:cNvCxnSpPr>
          <p:nvPr/>
        </p:nvCxnSpPr>
        <p:spPr bwMode="auto">
          <a:xfrm rot="10800000">
            <a:off x="3786188" y="3929066"/>
            <a:ext cx="857250" cy="1587"/>
          </a:xfrm>
          <a:prstGeom prst="straightConnector1">
            <a:avLst/>
          </a:prstGeom>
          <a:noFill/>
          <a:ln w="9525" algn="ctr">
            <a:solidFill>
              <a:schemeClr val="tx1"/>
            </a:solidFill>
            <a:round/>
            <a:headEnd type="arrow" w="med" len="med"/>
            <a:tailEnd type="arrow" w="med" len="med"/>
          </a:ln>
        </p:spPr>
      </p:cxnSp>
      <p:cxnSp>
        <p:nvCxnSpPr>
          <p:cNvPr id="15406" name="Straight Arrow Connector 52"/>
          <p:cNvCxnSpPr>
            <a:cxnSpLocks noChangeShapeType="1"/>
          </p:cNvCxnSpPr>
          <p:nvPr/>
        </p:nvCxnSpPr>
        <p:spPr bwMode="auto">
          <a:xfrm rot="10800000">
            <a:off x="3786188" y="4143375"/>
            <a:ext cx="857250" cy="1588"/>
          </a:xfrm>
          <a:prstGeom prst="straightConnector1">
            <a:avLst/>
          </a:prstGeom>
          <a:noFill/>
          <a:ln w="9525" algn="ctr">
            <a:solidFill>
              <a:schemeClr val="tx1"/>
            </a:solidFill>
            <a:round/>
            <a:headEnd type="arrow" w="med" len="med"/>
            <a:tailEnd type="arrow" w="med" len="med"/>
          </a:ln>
        </p:spPr>
      </p:cxnSp>
      <p:cxnSp>
        <p:nvCxnSpPr>
          <p:cNvPr id="15407" name="Straight Arrow Connector 53"/>
          <p:cNvCxnSpPr>
            <a:cxnSpLocks noChangeShapeType="1"/>
          </p:cNvCxnSpPr>
          <p:nvPr/>
        </p:nvCxnSpPr>
        <p:spPr bwMode="auto">
          <a:xfrm rot="10800000">
            <a:off x="3786188" y="4357693"/>
            <a:ext cx="857250" cy="1587"/>
          </a:xfrm>
          <a:prstGeom prst="straightConnector1">
            <a:avLst/>
          </a:prstGeom>
          <a:noFill/>
          <a:ln w="9525" algn="ctr">
            <a:solidFill>
              <a:schemeClr val="tx1"/>
            </a:solidFill>
            <a:round/>
            <a:headEnd type="arrow" w="med" len="med"/>
            <a:tailEnd type="arrow" w="med" len="med"/>
          </a:ln>
        </p:spPr>
      </p:cxnSp>
      <p:cxnSp>
        <p:nvCxnSpPr>
          <p:cNvPr id="15408" name="Straight Arrow Connector 54"/>
          <p:cNvCxnSpPr>
            <a:cxnSpLocks noChangeShapeType="1"/>
          </p:cNvCxnSpPr>
          <p:nvPr/>
        </p:nvCxnSpPr>
        <p:spPr bwMode="auto">
          <a:xfrm rot="10800000">
            <a:off x="3786188" y="4572000"/>
            <a:ext cx="857250" cy="1588"/>
          </a:xfrm>
          <a:prstGeom prst="straightConnector1">
            <a:avLst/>
          </a:prstGeom>
          <a:noFill/>
          <a:ln w="9525" algn="ctr">
            <a:solidFill>
              <a:schemeClr val="tx1"/>
            </a:solidFill>
            <a:round/>
            <a:headEnd type="arrow" w="med" len="med"/>
            <a:tailEnd type="arrow" w="med" len="med"/>
          </a:ln>
        </p:spPr>
      </p:cxnSp>
      <p:cxnSp>
        <p:nvCxnSpPr>
          <p:cNvPr id="15409" name="Straight Arrow Connector 55"/>
          <p:cNvCxnSpPr>
            <a:cxnSpLocks noChangeShapeType="1"/>
          </p:cNvCxnSpPr>
          <p:nvPr/>
        </p:nvCxnSpPr>
        <p:spPr bwMode="auto">
          <a:xfrm rot="10800000">
            <a:off x="3786188" y="4786318"/>
            <a:ext cx="857250" cy="1587"/>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pt-BR" sz="1600" b="1">
                <a:latin typeface="Calibri" charset="0"/>
                <a:ea typeface="Calibri" charset="0"/>
                <a:cs typeface="Calibri" charset="0"/>
                <a:sym typeface="Symbol" pitchFamily="18" charset="2"/>
              </a:rPr>
              <a:t>K</a:t>
            </a:r>
            <a:endParaRPr lang="en-GB" sz="1600" b="1" dirty="0">
              <a:latin typeface="Calibri" charset="0"/>
              <a:ea typeface="Calibri" charset="0"/>
              <a:cs typeface="Calibri" charset="0"/>
              <a:sym typeface="Symbol" pitchFamily="18" charset="2"/>
            </a:endParaRPr>
          </a:p>
        </p:txBody>
      </p:sp>
      <p:sp>
        <p:nvSpPr>
          <p:cNvPr id="15411" name="Rectangle 56"/>
          <p:cNvSpPr>
            <a:spLocks noChangeArrowheads="1"/>
          </p:cNvSpPr>
          <p:nvPr/>
        </p:nvSpPr>
        <p:spPr bwMode="auto">
          <a:xfrm>
            <a:off x="3023128" y="5000628"/>
            <a:ext cx="2348445" cy="646321"/>
          </a:xfrm>
          <a:prstGeom prst="rect">
            <a:avLst/>
          </a:prstGeom>
          <a:noFill/>
          <a:ln w="9525">
            <a:noFill/>
            <a:miter lim="800000"/>
            <a:headEnd/>
            <a:tailEnd/>
          </a:ln>
        </p:spPr>
        <p:txBody>
          <a:bodyPr wrap="none" lIns="91431" tIns="45715" rIns="91431" bIns="45715">
            <a:spAutoFit/>
          </a:bodyPr>
          <a:lstStyle/>
          <a:p>
            <a:r>
              <a:rPr lang="pt-BR" sz="1800">
                <a:latin typeface="Calibri" charset="0"/>
                <a:ea typeface="Calibri" charset="0"/>
                <a:cs typeface="Calibri" charset="0"/>
              </a:rPr>
              <a:t>Vectors</a:t>
            </a:r>
            <a:r>
              <a:rPr lang="pt-BR" sz="1800" dirty="0">
                <a:latin typeface="Calibri" charset="0"/>
                <a:ea typeface="Calibri" charset="0"/>
                <a:cs typeface="Calibri" charset="0"/>
              </a:rPr>
              <a:t> </a:t>
            </a:r>
            <a:r>
              <a:rPr lang="pt-BR" sz="1800" dirty="0" err="1">
                <a:latin typeface="Calibri" charset="0"/>
                <a:ea typeface="Calibri" charset="0"/>
                <a:cs typeface="Calibri" charset="0"/>
              </a:rPr>
              <a:t>represent</a:t>
            </a:r>
            <a:r>
              <a:rPr lang="pt-BR" sz="1800" dirty="0">
                <a:latin typeface="Calibri" charset="0"/>
                <a:ea typeface="Calibri" charset="0"/>
                <a:cs typeface="Calibri" charset="0"/>
              </a:rPr>
              <a:t> </a:t>
            </a:r>
          </a:p>
          <a:p>
            <a:r>
              <a:rPr lang="pt-BR" sz="1800" dirty="0" err="1">
                <a:latin typeface="Calibri" charset="0"/>
                <a:ea typeface="Calibri" charset="0"/>
                <a:cs typeface="Calibri" charset="0"/>
              </a:rPr>
              <a:t>terms</a:t>
            </a:r>
            <a:r>
              <a:rPr lang="pt-BR" sz="1800" dirty="0">
                <a:latin typeface="Calibri" charset="0"/>
                <a:ea typeface="Calibri" charset="0"/>
                <a:cs typeface="Calibri" charset="0"/>
              </a:rPr>
              <a:t> in </a:t>
            </a:r>
            <a:r>
              <a:rPr lang="pt-BR" sz="1800" dirty="0" err="1">
                <a:latin typeface="Calibri" charset="0"/>
                <a:ea typeface="Calibri" charset="0"/>
                <a:cs typeface="Calibri" charset="0"/>
              </a:rPr>
              <a:t>concept</a:t>
            </a:r>
            <a:r>
              <a:rPr lang="pt-BR" sz="1800" dirty="0">
                <a:latin typeface="Calibri" charset="0"/>
                <a:ea typeface="Calibri" charset="0"/>
                <a:cs typeface="Calibri" charset="0"/>
              </a:rPr>
              <a:t> </a:t>
            </a:r>
            <a:r>
              <a:rPr lang="pt-BR" sz="1800" dirty="0" err="1">
                <a:latin typeface="Calibri" charset="0"/>
                <a:ea typeface="Calibri" charset="0"/>
                <a:cs typeface="Calibri" charset="0"/>
              </a:rPr>
              <a:t>space</a:t>
            </a:r>
            <a:endParaRPr lang="fr-CH" sz="1800" dirty="0">
              <a:latin typeface="Calibri" charset="0"/>
              <a:ea typeface="Calibri" charset="0"/>
              <a:cs typeface="Calibri" charset="0"/>
            </a:endParaRP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spTree>
    <p:extLst>
      <p:ext uri="{BB962C8B-B14F-4D97-AF65-F5344CB8AC3E}">
        <p14:creationId xmlns:p14="http://schemas.microsoft.com/office/powerpoint/2010/main" val="379526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Arrow Connector 40"/>
          <p:cNvCxnSpPr>
            <a:cxnSpLocks noChangeShapeType="1"/>
          </p:cNvCxnSpPr>
          <p:nvPr/>
        </p:nvCxnSpPr>
        <p:spPr bwMode="auto">
          <a:xfrm flipV="1">
            <a:off x="4237113" y="2204865"/>
            <a:ext cx="6276" cy="2582585"/>
          </a:xfrm>
          <a:prstGeom prst="straightConnector1">
            <a:avLst/>
          </a:prstGeom>
          <a:noFill/>
          <a:ln w="9525" algn="ctr">
            <a:solidFill>
              <a:schemeClr val="tx1"/>
            </a:solidFill>
            <a:round/>
            <a:headEnd type="arrow" w="med" len="med"/>
            <a:tailEnd type="arrow" w="med" len="med"/>
          </a:ln>
        </p:spPr>
      </p:cxnSp>
      <p:cxnSp>
        <p:nvCxnSpPr>
          <p:cNvPr id="77" name="Straight Arrow Connector 34"/>
          <p:cNvCxnSpPr>
            <a:cxnSpLocks noChangeShapeType="1"/>
          </p:cNvCxnSpPr>
          <p:nvPr/>
        </p:nvCxnSpPr>
        <p:spPr bwMode="auto">
          <a:xfrm flipV="1">
            <a:off x="6716966" y="3448896"/>
            <a:ext cx="879371" cy="8681"/>
          </a:xfrm>
          <a:prstGeom prst="straightConnector1">
            <a:avLst/>
          </a:prstGeom>
          <a:noFill/>
          <a:ln w="9525" algn="ctr">
            <a:solidFill>
              <a:schemeClr val="tx1"/>
            </a:solidFill>
            <a:round/>
            <a:headEnd type="arrow" w="med" len="med"/>
            <a:tailEnd type="arrow" w="med" len="med"/>
          </a:ln>
        </p:spPr>
      </p:cxnSp>
      <p:sp>
        <p:nvSpPr>
          <p:cNvPr id="15362" name="Rectangle 2"/>
          <p:cNvSpPr>
            <a:spLocks noGrp="1" noChangeArrowheads="1"/>
          </p:cNvSpPr>
          <p:nvPr>
            <p:ph type="title"/>
          </p:nvPr>
        </p:nvSpPr>
        <p:spPr/>
        <p:txBody>
          <a:bodyPr/>
          <a:lstStyle/>
          <a:p>
            <a:r>
              <a:rPr lang="fr-CH" dirty="0"/>
              <a:t>Illustration of SVD – Another Perspective</a:t>
            </a:r>
            <a:endParaRPr lang="en-GB" dirty="0"/>
          </a:p>
        </p:txBody>
      </p:sp>
      <p:sp>
        <p:nvSpPr>
          <p:cNvPr id="15363" name="Rectangle 3"/>
          <p:cNvSpPr>
            <a:spLocks noChangeArrowheads="1"/>
          </p:cNvSpPr>
          <p:nvPr/>
        </p:nvSpPr>
        <p:spPr bwMode="auto">
          <a:xfrm>
            <a:off x="36576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4" name="Rectangle 4"/>
          <p:cNvSpPr>
            <a:spLocks noChangeArrowheads="1"/>
          </p:cNvSpPr>
          <p:nvPr/>
        </p:nvSpPr>
        <p:spPr bwMode="auto">
          <a:xfrm>
            <a:off x="51054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5" name="Rectangle 5"/>
          <p:cNvSpPr>
            <a:spLocks noChangeArrowheads="1"/>
          </p:cNvSpPr>
          <p:nvPr/>
        </p:nvSpPr>
        <p:spPr bwMode="auto">
          <a:xfrm>
            <a:off x="6553200" y="2895601"/>
            <a:ext cx="1143000" cy="1066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66" name="Rectangle 6"/>
          <p:cNvSpPr>
            <a:spLocks noChangeArrowheads="1"/>
          </p:cNvSpPr>
          <p:nvPr/>
        </p:nvSpPr>
        <p:spPr bwMode="auto">
          <a:xfrm>
            <a:off x="4805552"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7" name="Rectangle 7"/>
          <p:cNvSpPr>
            <a:spLocks noChangeArrowheads="1"/>
          </p:cNvSpPr>
          <p:nvPr/>
        </p:nvSpPr>
        <p:spPr bwMode="auto">
          <a:xfrm>
            <a:off x="6269226" y="3298826"/>
            <a:ext cx="279025"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8"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a:t>
            </a:r>
          </a:p>
        </p:txBody>
      </p:sp>
      <p:sp>
        <p:nvSpPr>
          <p:cNvPr id="15369" name="Rectangle 9"/>
          <p:cNvSpPr>
            <a:spLocks noChangeArrowheads="1"/>
          </p:cNvSpPr>
          <p:nvPr/>
        </p:nvSpPr>
        <p:spPr bwMode="auto">
          <a:xfrm>
            <a:off x="1752600" y="3276602"/>
            <a:ext cx="400050" cy="338544"/>
          </a:xfrm>
          <a:prstGeom prst="rect">
            <a:avLst/>
          </a:prstGeom>
          <a:no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M</a:t>
            </a:r>
          </a:p>
        </p:txBody>
      </p:sp>
      <p:sp>
        <p:nvSpPr>
          <p:cNvPr id="15370" name="Rectangle 11"/>
          <p:cNvSpPr>
            <a:spLocks noChangeArrowheads="1"/>
          </p:cNvSpPr>
          <p:nvPr/>
        </p:nvSpPr>
        <p:spPr bwMode="auto">
          <a:xfrm>
            <a:off x="5524574" y="3300413"/>
            <a:ext cx="28243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S</a:t>
            </a:r>
          </a:p>
        </p:txBody>
      </p:sp>
      <p:sp>
        <p:nvSpPr>
          <p:cNvPr id="15371" name="Line 13"/>
          <p:cNvSpPr>
            <a:spLocks noChangeShapeType="1"/>
          </p:cNvSpPr>
          <p:nvPr/>
        </p:nvSpPr>
        <p:spPr bwMode="auto">
          <a:xfrm>
            <a:off x="5105400" y="2895601"/>
            <a:ext cx="1143000" cy="1066800"/>
          </a:xfrm>
          <a:prstGeom prst="line">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2" name="Rectangle 14"/>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3" name="Rectangle 15"/>
          <p:cNvSpPr>
            <a:spLocks noChangeArrowheads="1"/>
          </p:cNvSpPr>
          <p:nvPr/>
        </p:nvSpPr>
        <p:spPr bwMode="auto">
          <a:xfrm>
            <a:off x="1823128" y="5572127"/>
            <a:ext cx="64951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n</a:t>
            </a:r>
          </a:p>
        </p:txBody>
      </p:sp>
      <p:sp>
        <p:nvSpPr>
          <p:cNvPr id="15374" name="Rectangle 16"/>
          <p:cNvSpPr>
            <a:spLocks noChangeArrowheads="1"/>
          </p:cNvSpPr>
          <p:nvPr/>
        </p:nvSpPr>
        <p:spPr bwMode="auto">
          <a:xfrm>
            <a:off x="3868801" y="5572127"/>
            <a:ext cx="612649"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m x r</a:t>
            </a:r>
          </a:p>
        </p:txBody>
      </p:sp>
      <p:sp>
        <p:nvSpPr>
          <p:cNvPr id="15375" name="Rectangle 17"/>
          <p:cNvSpPr>
            <a:spLocks noChangeArrowheads="1"/>
          </p:cNvSpPr>
          <p:nvPr/>
        </p:nvSpPr>
        <p:spPr bwMode="auto">
          <a:xfrm>
            <a:off x="5487706" y="5572127"/>
            <a:ext cx="519676"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r</a:t>
            </a:r>
          </a:p>
        </p:txBody>
      </p:sp>
      <p:sp>
        <p:nvSpPr>
          <p:cNvPr id="15376" name="Rectangle 18"/>
          <p:cNvSpPr>
            <a:spLocks noChangeArrowheads="1"/>
          </p:cNvSpPr>
          <p:nvPr/>
        </p:nvSpPr>
        <p:spPr bwMode="auto">
          <a:xfrm>
            <a:off x="6761498" y="5572127"/>
            <a:ext cx="55654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sym typeface="Symbol" pitchFamily="18" charset="2"/>
              </a:rPr>
              <a:t>r x n</a:t>
            </a:r>
          </a:p>
        </p:txBody>
      </p:sp>
      <p:sp>
        <p:nvSpPr>
          <p:cNvPr id="15377" name="Rectangle 19"/>
          <p:cNvSpPr>
            <a:spLocks noChangeArrowheads="1"/>
          </p:cNvSpPr>
          <p:nvPr/>
        </p:nvSpPr>
        <p:spPr bwMode="auto">
          <a:xfrm>
            <a:off x="6441685" y="6103938"/>
            <a:ext cx="1691471" cy="369322"/>
          </a:xfrm>
          <a:prstGeom prst="rect">
            <a:avLst/>
          </a:prstGeom>
          <a:noFill/>
          <a:ln w="9525">
            <a:noFill/>
            <a:miter lim="800000"/>
            <a:headEnd/>
            <a:tailEnd/>
          </a:ln>
        </p:spPr>
        <p:txBody>
          <a:bodyPr wrap="none" lIns="91431" tIns="45715" rIns="91431" bIns="45715">
            <a:spAutoFit/>
          </a:bodyPr>
          <a:lstStyle/>
          <a:p>
            <a:r>
              <a:rPr lang="en-GB" sz="1800" b="1">
                <a:latin typeface="Calibri" charset="0"/>
                <a:ea typeface="Calibri" charset="0"/>
                <a:cs typeface="Calibri" charset="0"/>
                <a:sym typeface="Symbol" pitchFamily="18" charset="2"/>
              </a:rPr>
              <a:t>Assuming m ≤ n</a:t>
            </a:r>
          </a:p>
        </p:txBody>
      </p:sp>
      <p:sp>
        <p:nvSpPr>
          <p:cNvPr id="15378" name="AutoShape 20"/>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79" name="Rectangle 21"/>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5380" name="AutoShape 22"/>
          <p:cNvSpPr>
            <a:spLocks/>
          </p:cNvSpPr>
          <p:nvPr/>
        </p:nvSpPr>
        <p:spPr bwMode="auto">
          <a:xfrm rot="5400000">
            <a:off x="4067969"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1" name="Rectangle 23"/>
          <p:cNvSpPr>
            <a:spLocks noChangeArrowheads="1"/>
          </p:cNvSpPr>
          <p:nvPr/>
        </p:nvSpPr>
        <p:spPr bwMode="auto">
          <a:xfrm>
            <a:off x="4150035" y="1125538"/>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2" name="AutoShape 24"/>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3" name="Rectangle 25"/>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5384" name="AutoShape 26"/>
          <p:cNvSpPr>
            <a:spLocks/>
          </p:cNvSpPr>
          <p:nvPr/>
        </p:nvSpPr>
        <p:spPr bwMode="auto">
          <a:xfrm rot="10800000">
            <a:off x="7885114" y="292417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5" name="AutoShape 28"/>
          <p:cNvSpPr>
            <a:spLocks/>
          </p:cNvSpPr>
          <p:nvPr/>
        </p:nvSpPr>
        <p:spPr bwMode="auto">
          <a:xfrm rot="5400000">
            <a:off x="5507834" y="1916907"/>
            <a:ext cx="360363"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sp>
        <p:nvSpPr>
          <p:cNvPr id="15386" name="Rectangle 29"/>
          <p:cNvSpPr>
            <a:spLocks noChangeArrowheads="1"/>
          </p:cNvSpPr>
          <p:nvPr/>
        </p:nvSpPr>
        <p:spPr bwMode="auto">
          <a:xfrm>
            <a:off x="5589898" y="1917701"/>
            <a:ext cx="264497" cy="338544"/>
          </a:xfrm>
          <a:prstGeom prst="rect">
            <a:avLst/>
          </a:prstGeom>
          <a:noFill/>
          <a:ln w="9525">
            <a:noFill/>
            <a:miter lim="800000"/>
            <a:headEnd/>
            <a:tailEnd/>
          </a:ln>
        </p:spPr>
        <p:txBody>
          <a:bodyPr wrap="none" lIns="91431" tIns="45715" rIns="91431" bIns="45715">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387" name="AutoShape 30"/>
          <p:cNvSpPr>
            <a:spLocks/>
          </p:cNvSpPr>
          <p:nvPr/>
        </p:nvSpPr>
        <p:spPr bwMode="auto">
          <a:xfrm rot="5400000">
            <a:off x="6947695" y="1915320"/>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en-GB" sz="1600">
              <a:latin typeface="Calibri" charset="0"/>
              <a:ea typeface="Calibri" charset="0"/>
              <a:cs typeface="Calibri" charset="0"/>
            </a:endParaRPr>
          </a:p>
        </p:txBody>
      </p:sp>
      <p:grpSp>
        <p:nvGrpSpPr>
          <p:cNvPr id="2" name="Group 32"/>
          <p:cNvGrpSpPr>
            <a:grpSpLocks/>
          </p:cNvGrpSpPr>
          <p:nvPr/>
        </p:nvGrpSpPr>
        <p:grpSpPr bwMode="auto">
          <a:xfrm>
            <a:off x="7013578" y="1916117"/>
            <a:ext cx="1612901" cy="1706563"/>
            <a:chOff x="4418" y="1207"/>
            <a:chExt cx="1016" cy="1075"/>
          </a:xfrm>
        </p:grpSpPr>
        <p:sp>
          <p:nvSpPr>
            <p:cNvPr id="15412" name="Rectangle 27"/>
            <p:cNvSpPr>
              <a:spLocks noChangeArrowheads="1"/>
            </p:cNvSpPr>
            <p:nvPr/>
          </p:nvSpPr>
          <p:spPr bwMode="auto">
            <a:xfrm>
              <a:off x="5267" y="2069"/>
              <a:ext cx="167"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r</a:t>
              </a:r>
              <a:endParaRPr lang="en-GB" sz="1600" b="1" baseline="30000">
                <a:latin typeface="Calibri" charset="0"/>
                <a:ea typeface="Calibri" charset="0"/>
                <a:cs typeface="Calibri" charset="0"/>
              </a:endParaRPr>
            </a:p>
          </p:txBody>
        </p:sp>
        <p:sp>
          <p:nvSpPr>
            <p:cNvPr id="15413" name="Rectangle 31"/>
            <p:cNvSpPr>
              <a:spLocks noChangeArrowheads="1"/>
            </p:cNvSpPr>
            <p:nvPr/>
          </p:nvSpPr>
          <p:spPr bwMode="auto">
            <a:xfrm>
              <a:off x="4418" y="1207"/>
              <a:ext cx="186" cy="213"/>
            </a:xfrm>
            <a:prstGeom prst="rect">
              <a:avLst/>
            </a:prstGeom>
            <a:noFill/>
            <a:ln w="9525">
              <a:noFill/>
              <a:miter lim="800000"/>
              <a:headEnd/>
              <a:tailEnd/>
            </a:ln>
          </p:spPr>
          <p:txBody>
            <a:bodyPr wrap="none">
              <a:spAutoFit/>
            </a:bodyPr>
            <a:lstStyle/>
            <a:p>
              <a:r>
                <a:rPr lang="en-GB" sz="1600" b="1">
                  <a:latin typeface="Calibri" charset="0"/>
                  <a:ea typeface="Calibri" charset="0"/>
                  <a:cs typeface="Calibri" charset="0"/>
                </a:rPr>
                <a:t>n</a:t>
              </a:r>
              <a:endParaRPr lang="en-GB" sz="1600" b="1" baseline="30000">
                <a:latin typeface="Calibri" charset="0"/>
                <a:ea typeface="Calibri" charset="0"/>
                <a:cs typeface="Calibri" charset="0"/>
              </a:endParaRPr>
            </a:p>
          </p:txBody>
        </p:sp>
      </p:grpSp>
      <p:sp>
        <p:nvSpPr>
          <p:cNvPr id="15389" name="Footer Placeholder 32"/>
          <p:cNvSpPr>
            <a:spLocks noGrp="1"/>
          </p:cNvSpPr>
          <p:nvPr>
            <p:ph type="ftr" sz="quarter" idx="10"/>
          </p:nvPr>
        </p:nvSpPr>
        <p:spPr>
          <a:noFill/>
        </p:spPr>
        <p:txBody>
          <a:bodyPr/>
          <a:lstStyle/>
          <a:p>
            <a:r>
              <a:rPr lang="en-GB">
                <a:latin typeface="Verdana" pitchFamily="34" charset="0"/>
              </a:rPr>
              <a:t>©2024, Karl Aberer, EPFL-IC, Laboratoire de systèmes d'informations répartis </a:t>
            </a:r>
          </a:p>
        </p:txBody>
      </p:sp>
      <p:cxnSp>
        <p:nvCxnSpPr>
          <p:cNvPr id="15390" name="Straight Arrow Connector 34"/>
          <p:cNvCxnSpPr>
            <a:cxnSpLocks noChangeShapeType="1"/>
          </p:cNvCxnSpPr>
          <p:nvPr/>
        </p:nvCxnSpPr>
        <p:spPr bwMode="auto">
          <a:xfrm flipV="1">
            <a:off x="6716714" y="2991696"/>
            <a:ext cx="879371" cy="8681"/>
          </a:xfrm>
          <a:prstGeom prst="straightConnector1">
            <a:avLst/>
          </a:prstGeom>
          <a:noFill/>
          <a:ln w="9525" algn="ctr">
            <a:solidFill>
              <a:schemeClr val="tx1"/>
            </a:solidFill>
            <a:round/>
            <a:headEnd type="arrow" w="med" len="med"/>
            <a:tailEnd type="arrow" w="med" len="med"/>
          </a:ln>
        </p:spPr>
      </p:cxnSp>
      <p:sp>
        <p:nvSpPr>
          <p:cNvPr id="15395" name="Rectangle 12"/>
          <p:cNvSpPr>
            <a:spLocks noChangeArrowheads="1"/>
          </p:cNvSpPr>
          <p:nvPr/>
        </p:nvSpPr>
        <p:spPr bwMode="auto">
          <a:xfrm>
            <a:off x="6929438" y="3286127"/>
            <a:ext cx="500062"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rPr>
              <a:t>D</a:t>
            </a:r>
            <a:r>
              <a:rPr lang="en-GB" sz="1600" b="1" baseline="30000">
                <a:latin typeface="Calibri" charset="0"/>
                <a:ea typeface="Calibri" charset="0"/>
                <a:cs typeface="Calibri" charset="0"/>
              </a:rPr>
              <a:t>t</a:t>
            </a:r>
          </a:p>
        </p:txBody>
      </p:sp>
      <p:sp>
        <p:nvSpPr>
          <p:cNvPr id="15396" name="Rectangle 39"/>
          <p:cNvSpPr>
            <a:spLocks noChangeArrowheads="1"/>
          </p:cNvSpPr>
          <p:nvPr/>
        </p:nvSpPr>
        <p:spPr bwMode="auto">
          <a:xfrm>
            <a:off x="5752645" y="4163806"/>
            <a:ext cx="2853647"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dirty="0">
                <a:latin typeface="Calibri" charset="0"/>
                <a:ea typeface="Calibri" charset="0"/>
                <a:cs typeface="Calibri" charset="0"/>
              </a:rPr>
              <a:t>concepts in document space</a:t>
            </a:r>
          </a:p>
        </p:txBody>
      </p:sp>
      <p:cxnSp>
        <p:nvCxnSpPr>
          <p:cNvPr id="15397" name="Straight Arrow Connector 40"/>
          <p:cNvCxnSpPr>
            <a:cxnSpLocks noChangeShapeType="1"/>
          </p:cNvCxnSpPr>
          <p:nvPr/>
        </p:nvCxnSpPr>
        <p:spPr bwMode="auto">
          <a:xfrm flipV="1">
            <a:off x="3779913" y="2204865"/>
            <a:ext cx="6276" cy="2582585"/>
          </a:xfrm>
          <a:prstGeom prst="straightConnector1">
            <a:avLst/>
          </a:prstGeom>
          <a:noFill/>
          <a:ln w="9525" algn="ctr">
            <a:solidFill>
              <a:schemeClr val="tx1"/>
            </a:solidFill>
            <a:round/>
            <a:headEnd type="arrow" w="med" len="med"/>
            <a:tailEnd type="arrow" w="med" len="med"/>
          </a:ln>
        </p:spPr>
      </p:cxnSp>
      <p:sp>
        <p:nvSpPr>
          <p:cNvPr id="15410" name="Rectangle 10"/>
          <p:cNvSpPr>
            <a:spLocks noChangeArrowheads="1"/>
          </p:cNvSpPr>
          <p:nvPr/>
        </p:nvSpPr>
        <p:spPr bwMode="auto">
          <a:xfrm>
            <a:off x="4075113" y="3286125"/>
            <a:ext cx="323850" cy="338544"/>
          </a:xfrm>
          <a:prstGeom prst="rect">
            <a:avLst/>
          </a:prstGeom>
          <a:solidFill>
            <a:schemeClr val="bg1"/>
          </a:solidFill>
          <a:ln w="9525">
            <a:noFill/>
            <a:miter lim="800000"/>
            <a:headEnd/>
            <a:tailEnd/>
          </a:ln>
        </p:spPr>
        <p:txBody>
          <a:bodyPr lIns="91431" tIns="45715" rIns="91431" bIns="45715">
            <a:spAutoFit/>
          </a:bodyPr>
          <a:lstStyle/>
          <a:p>
            <a:r>
              <a:rPr lang="en-GB" sz="1600" b="1">
                <a:latin typeface="Calibri" charset="0"/>
                <a:ea typeface="Calibri" charset="0"/>
                <a:cs typeface="Calibri" charset="0"/>
                <a:sym typeface="Symbol" pitchFamily="18" charset="2"/>
              </a:rPr>
              <a:t>K</a:t>
            </a:r>
          </a:p>
        </p:txBody>
      </p:sp>
      <p:sp>
        <p:nvSpPr>
          <p:cNvPr id="15411" name="Rectangle 56"/>
          <p:cNvSpPr>
            <a:spLocks noChangeArrowheads="1"/>
          </p:cNvSpPr>
          <p:nvPr/>
        </p:nvSpPr>
        <p:spPr bwMode="auto">
          <a:xfrm>
            <a:off x="3023130" y="5000628"/>
            <a:ext cx="2348445" cy="646321"/>
          </a:xfrm>
          <a:prstGeom prst="rect">
            <a:avLst/>
          </a:prstGeom>
          <a:noFill/>
          <a:ln w="9525">
            <a:noFill/>
            <a:miter lim="800000"/>
            <a:headEnd/>
            <a:tailEnd/>
          </a:ln>
        </p:spPr>
        <p:txBody>
          <a:bodyPr wrap="none" lIns="91431" tIns="45715" rIns="91431" bIns="45715">
            <a:spAutoFit/>
          </a:bodyPr>
          <a:lstStyle/>
          <a:p>
            <a:r>
              <a:rPr lang="en-GB" sz="1800">
                <a:latin typeface="Calibri" charset="0"/>
                <a:ea typeface="Calibri" charset="0"/>
                <a:cs typeface="Calibri" charset="0"/>
              </a:rPr>
              <a:t>Vectors represent </a:t>
            </a:r>
          </a:p>
          <a:p>
            <a:r>
              <a:rPr lang="en-GB" sz="1800">
                <a:latin typeface="Calibri" charset="0"/>
                <a:ea typeface="Calibri" charset="0"/>
                <a:cs typeface="Calibri" charset="0"/>
              </a:rPr>
              <a:t>concepts in term space</a:t>
            </a:r>
          </a:p>
        </p:txBody>
      </p:sp>
      <p:cxnSp>
        <p:nvCxnSpPr>
          <p:cNvPr id="4" name="Straight Connector 3"/>
          <p:cNvCxnSpPr/>
          <p:nvPr/>
        </p:nvCxnSpPr>
        <p:spPr bwMode="auto">
          <a:xfrm flipH="1">
            <a:off x="1780305" y="1844824"/>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flipH="1">
            <a:off x="2112650" y="1844824"/>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5" name="Rectangle 4"/>
          <p:cNvSpPr/>
          <p:nvPr/>
        </p:nvSpPr>
        <p:spPr bwMode="auto">
          <a:xfrm>
            <a:off x="1920613" y="1758010"/>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nvGrpSpPr>
          <p:cNvPr id="6" name="Group 5"/>
          <p:cNvGrpSpPr/>
          <p:nvPr/>
        </p:nvGrpSpPr>
        <p:grpSpPr>
          <a:xfrm>
            <a:off x="1713837" y="4710338"/>
            <a:ext cx="465282" cy="461665"/>
            <a:chOff x="1856656" y="4710336"/>
            <a:chExt cx="504056" cy="461665"/>
          </a:xfrm>
        </p:grpSpPr>
        <p:cxnSp>
          <p:nvCxnSpPr>
            <p:cNvPr id="59" name="Straight Connector 5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0" name="Straight Connector 5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1" name="Rectangle 6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grpSp>
      <p:cxnSp>
        <p:nvCxnSpPr>
          <p:cNvPr id="62" name="Straight Connector 61"/>
          <p:cNvCxnSpPr/>
          <p:nvPr/>
        </p:nvCxnSpPr>
        <p:spPr bwMode="auto">
          <a:xfrm flipH="1">
            <a:off x="6964881" y="2708920"/>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flipH="1">
            <a:off x="7297226" y="2708920"/>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4" name="Rectangle 63"/>
          <p:cNvSpPr/>
          <p:nvPr/>
        </p:nvSpPr>
        <p:spPr bwMode="auto">
          <a:xfrm>
            <a:off x="7105189" y="2622106"/>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5" name="Straight Connector 64"/>
          <p:cNvCxnSpPr/>
          <p:nvPr/>
        </p:nvCxnSpPr>
        <p:spPr bwMode="auto">
          <a:xfrm flipH="1">
            <a:off x="6898412" y="3861048"/>
            <a:ext cx="132938" cy="288032"/>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flipH="1">
            <a:off x="7230757" y="3861048"/>
            <a:ext cx="132938" cy="288032"/>
          </a:xfrm>
          <a:prstGeom prst="line">
            <a:avLst/>
          </a:prstGeom>
          <a:noFill/>
          <a:ln w="9525" cap="flat" cmpd="sng" algn="ctr">
            <a:solidFill>
              <a:schemeClr val="tx1"/>
            </a:solidFill>
            <a:prstDash val="solid"/>
            <a:round/>
            <a:headEnd type="none" w="med" len="med"/>
            <a:tailEnd type="none" w="med" len="med"/>
          </a:ln>
          <a:effectLst/>
        </p:spPr>
      </p:cxnSp>
      <p:sp>
        <p:nvSpPr>
          <p:cNvPr id="67" name="Rectangle 66"/>
          <p:cNvSpPr/>
          <p:nvPr/>
        </p:nvSpPr>
        <p:spPr bwMode="auto">
          <a:xfrm>
            <a:off x="7038720" y="3774234"/>
            <a:ext cx="184666"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Calibri" charset="0"/>
              <a:ea typeface="Calibri" charset="0"/>
              <a:cs typeface="Calibri" charset="0"/>
            </a:endParaRPr>
          </a:p>
        </p:txBody>
      </p:sp>
      <p:cxnSp>
        <p:nvCxnSpPr>
          <p:cNvPr id="68" name="Straight Arrow Connector 40"/>
          <p:cNvCxnSpPr>
            <a:cxnSpLocks noChangeShapeType="1"/>
          </p:cNvCxnSpPr>
          <p:nvPr/>
        </p:nvCxnSpPr>
        <p:spPr bwMode="auto">
          <a:xfrm flipV="1">
            <a:off x="3923928" y="2204865"/>
            <a:ext cx="6276" cy="2582585"/>
          </a:xfrm>
          <a:prstGeom prst="straightConnector1">
            <a:avLst/>
          </a:prstGeom>
          <a:noFill/>
          <a:ln w="9525" algn="ctr">
            <a:solidFill>
              <a:schemeClr val="tx1"/>
            </a:solidFill>
            <a:round/>
            <a:headEnd type="arrow" w="med" len="med"/>
            <a:tailEnd type="arrow" w="med" len="med"/>
          </a:ln>
        </p:spPr>
      </p:cxnSp>
      <p:cxnSp>
        <p:nvCxnSpPr>
          <p:cNvPr id="69" name="Straight Arrow Connector 40"/>
          <p:cNvCxnSpPr>
            <a:cxnSpLocks noChangeShapeType="1"/>
          </p:cNvCxnSpPr>
          <p:nvPr/>
        </p:nvCxnSpPr>
        <p:spPr bwMode="auto">
          <a:xfrm flipV="1">
            <a:off x="4084713" y="2204865"/>
            <a:ext cx="6276" cy="2582585"/>
          </a:xfrm>
          <a:prstGeom prst="straightConnector1">
            <a:avLst/>
          </a:prstGeom>
          <a:noFill/>
          <a:ln w="9525" algn="ctr">
            <a:solidFill>
              <a:schemeClr val="tx1"/>
            </a:solidFill>
            <a:round/>
            <a:headEnd type="arrow" w="med" len="med"/>
            <a:tailEnd type="arrow" w="med" len="med"/>
          </a:ln>
        </p:spPr>
      </p:cxnSp>
      <p:cxnSp>
        <p:nvCxnSpPr>
          <p:cNvPr id="71" name="Straight Arrow Connector 40"/>
          <p:cNvCxnSpPr>
            <a:cxnSpLocks noChangeShapeType="1"/>
          </p:cNvCxnSpPr>
          <p:nvPr/>
        </p:nvCxnSpPr>
        <p:spPr bwMode="auto">
          <a:xfrm flipV="1">
            <a:off x="4389513" y="2204865"/>
            <a:ext cx="6276" cy="2582585"/>
          </a:xfrm>
          <a:prstGeom prst="straightConnector1">
            <a:avLst/>
          </a:prstGeom>
          <a:noFill/>
          <a:ln w="9525" algn="ctr">
            <a:solidFill>
              <a:schemeClr val="tx1"/>
            </a:solidFill>
            <a:round/>
            <a:headEnd type="arrow" w="med" len="med"/>
            <a:tailEnd type="arrow" w="med" len="med"/>
          </a:ln>
        </p:spPr>
      </p:cxnSp>
      <p:cxnSp>
        <p:nvCxnSpPr>
          <p:cNvPr id="72" name="Straight Arrow Connector 40"/>
          <p:cNvCxnSpPr>
            <a:cxnSpLocks noChangeShapeType="1"/>
          </p:cNvCxnSpPr>
          <p:nvPr/>
        </p:nvCxnSpPr>
        <p:spPr bwMode="auto">
          <a:xfrm flipV="1">
            <a:off x="4541913" y="2204865"/>
            <a:ext cx="6276" cy="2582585"/>
          </a:xfrm>
          <a:prstGeom prst="straightConnector1">
            <a:avLst/>
          </a:prstGeom>
          <a:noFill/>
          <a:ln w="9525" algn="ctr">
            <a:solidFill>
              <a:schemeClr val="tx1"/>
            </a:solidFill>
            <a:round/>
            <a:headEnd type="arrow" w="med" len="med"/>
            <a:tailEnd type="arrow" w="med" len="med"/>
          </a:ln>
        </p:spPr>
      </p:cxnSp>
      <p:cxnSp>
        <p:nvCxnSpPr>
          <p:cNvPr id="73" name="Straight Arrow Connector 40"/>
          <p:cNvCxnSpPr>
            <a:cxnSpLocks noChangeShapeType="1"/>
          </p:cNvCxnSpPr>
          <p:nvPr/>
        </p:nvCxnSpPr>
        <p:spPr bwMode="auto">
          <a:xfrm flipV="1">
            <a:off x="4694313" y="2204865"/>
            <a:ext cx="6276" cy="2582585"/>
          </a:xfrm>
          <a:prstGeom prst="straightConnector1">
            <a:avLst/>
          </a:prstGeom>
          <a:noFill/>
          <a:ln w="9525" algn="ctr">
            <a:solidFill>
              <a:schemeClr val="tx1"/>
            </a:solidFill>
            <a:round/>
            <a:headEnd type="arrow" w="med" len="med"/>
            <a:tailEnd type="arrow" w="med" len="med"/>
          </a:ln>
        </p:spPr>
      </p:cxnSp>
      <p:cxnSp>
        <p:nvCxnSpPr>
          <p:cNvPr id="75" name="Straight Arrow Connector 34"/>
          <p:cNvCxnSpPr>
            <a:cxnSpLocks noChangeShapeType="1"/>
          </p:cNvCxnSpPr>
          <p:nvPr/>
        </p:nvCxnSpPr>
        <p:spPr bwMode="auto">
          <a:xfrm flipV="1">
            <a:off x="6716966" y="3144096"/>
            <a:ext cx="879371" cy="8681"/>
          </a:xfrm>
          <a:prstGeom prst="straightConnector1">
            <a:avLst/>
          </a:prstGeom>
          <a:noFill/>
          <a:ln w="9525" algn="ctr">
            <a:solidFill>
              <a:schemeClr val="tx1"/>
            </a:solidFill>
            <a:round/>
            <a:headEnd type="arrow" w="med" len="med"/>
            <a:tailEnd type="arrow" w="med" len="med"/>
          </a:ln>
        </p:spPr>
      </p:cxnSp>
      <p:cxnSp>
        <p:nvCxnSpPr>
          <p:cNvPr id="76" name="Straight Arrow Connector 34"/>
          <p:cNvCxnSpPr>
            <a:cxnSpLocks noChangeShapeType="1"/>
          </p:cNvCxnSpPr>
          <p:nvPr/>
        </p:nvCxnSpPr>
        <p:spPr bwMode="auto">
          <a:xfrm flipV="1">
            <a:off x="6716966" y="3296496"/>
            <a:ext cx="879371" cy="8681"/>
          </a:xfrm>
          <a:prstGeom prst="straightConnector1">
            <a:avLst/>
          </a:prstGeom>
          <a:noFill/>
          <a:ln w="9525" algn="ctr">
            <a:solidFill>
              <a:schemeClr val="tx1"/>
            </a:solidFill>
            <a:round/>
            <a:headEnd type="arrow" w="med" len="med"/>
            <a:tailEnd type="arrow" w="med" len="med"/>
          </a:ln>
        </p:spPr>
      </p:cxnSp>
      <p:cxnSp>
        <p:nvCxnSpPr>
          <p:cNvPr id="78" name="Straight Arrow Connector 34"/>
          <p:cNvCxnSpPr>
            <a:cxnSpLocks noChangeShapeType="1"/>
          </p:cNvCxnSpPr>
          <p:nvPr/>
        </p:nvCxnSpPr>
        <p:spPr bwMode="auto">
          <a:xfrm flipV="1">
            <a:off x="6716966" y="3601296"/>
            <a:ext cx="879371" cy="8681"/>
          </a:xfrm>
          <a:prstGeom prst="straightConnector1">
            <a:avLst/>
          </a:prstGeom>
          <a:noFill/>
          <a:ln w="9525" algn="ctr">
            <a:solidFill>
              <a:schemeClr val="tx1"/>
            </a:solidFill>
            <a:round/>
            <a:headEnd type="arrow" w="med" len="med"/>
            <a:tailEnd type="arrow" w="med" len="med"/>
          </a:ln>
        </p:spPr>
      </p:cxnSp>
      <p:cxnSp>
        <p:nvCxnSpPr>
          <p:cNvPr id="79" name="Straight Arrow Connector 34"/>
          <p:cNvCxnSpPr>
            <a:cxnSpLocks noChangeShapeType="1"/>
          </p:cNvCxnSpPr>
          <p:nvPr/>
        </p:nvCxnSpPr>
        <p:spPr bwMode="auto">
          <a:xfrm flipV="1">
            <a:off x="6716966" y="3753694"/>
            <a:ext cx="879371" cy="8681"/>
          </a:xfrm>
          <a:prstGeom prst="straightConnector1">
            <a:avLst/>
          </a:prstGeom>
          <a:noFill/>
          <a:ln w="9525" algn="ctr">
            <a:solidFill>
              <a:schemeClr val="tx1"/>
            </a:solidFill>
            <a:round/>
            <a:headEnd type="arrow" w="med" len="med"/>
            <a:tailEnd type="arrow" w="med" len="med"/>
          </a:ln>
        </p:spPr>
      </p:cxnSp>
    </p:spTree>
    <p:extLst>
      <p:ext uri="{BB962C8B-B14F-4D97-AF65-F5344CB8AC3E}">
        <p14:creationId xmlns:p14="http://schemas.microsoft.com/office/powerpoint/2010/main" val="297448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16387" name="Rectangle 2"/>
          <p:cNvSpPr>
            <a:spLocks noGrp="1" noChangeArrowheads="1"/>
          </p:cNvSpPr>
          <p:nvPr>
            <p:ph type="title"/>
          </p:nvPr>
        </p:nvSpPr>
        <p:spPr/>
        <p:txBody>
          <a:bodyPr/>
          <a:lstStyle/>
          <a:p>
            <a:pPr eaLnBrk="1" hangingPunct="1"/>
            <a:r>
              <a:rPr lang="fr-CH"/>
              <a:t>Latent Semantic Indexing (LSI)</a:t>
            </a:r>
            <a:endParaRPr lang="en-GB"/>
          </a:p>
        </p:txBody>
      </p:sp>
      <mc:AlternateContent xmlns:mc="http://schemas.openxmlformats.org/markup-compatibility/2006" xmlns:a14="http://schemas.microsoft.com/office/drawing/2010/main">
        <mc:Choice Requires="a14">
          <p:sp>
            <p:nvSpPr>
              <p:cNvPr id="16388" name="Rectangle 3"/>
              <p:cNvSpPr>
                <a:spLocks noGrp="1" noChangeArrowheads="1"/>
              </p:cNvSpPr>
              <p:nvPr>
                <p:ph type="body" idx="1"/>
              </p:nvPr>
            </p:nvSpPr>
            <p:spPr/>
            <p:txBody>
              <a:bodyPr/>
              <a:lstStyle/>
              <a:p>
                <a:pPr eaLnBrk="1" hangingPunct="1"/>
                <a:r>
                  <a:rPr lang="en-GB" sz="2800" dirty="0"/>
                  <a:t>In the matrix </a:t>
                </a:r>
                <a14:m>
                  <m:oMath xmlns:m="http://schemas.openxmlformats.org/officeDocument/2006/math">
                    <m:r>
                      <a:rPr lang="en-GB" sz="2800" i="1" dirty="0" smtClean="0">
                        <a:latin typeface="Cambria Math" panose="02040503050406030204" pitchFamily="18" charset="0"/>
                      </a:rPr>
                      <m:t>𝑆</m:t>
                    </m:r>
                  </m:oMath>
                </a14:m>
                <a:r>
                  <a:rPr lang="en-GB" sz="2800" dirty="0"/>
                  <a:t>, select only the </a:t>
                </a:r>
                <a14:m>
                  <m:oMath xmlns:m="http://schemas.openxmlformats.org/officeDocument/2006/math">
                    <m:r>
                      <a:rPr lang="en-GB" sz="2800" i="1" dirty="0" smtClean="0">
                        <a:latin typeface="Cambria Math" panose="02040503050406030204" pitchFamily="18" charset="0"/>
                      </a:rPr>
                      <m:t>𝑠</m:t>
                    </m:r>
                  </m:oMath>
                </a14:m>
                <a:r>
                  <a:rPr lang="en-GB" sz="2800" dirty="0"/>
                  <a:t> largest singular values</a:t>
                </a:r>
              </a:p>
              <a:p>
                <a:pPr lvl="1" eaLnBrk="1" hangingPunct="1"/>
                <a:r>
                  <a:rPr lang="en-GB" dirty="0"/>
                  <a:t>Keep the corresponding columns in </a:t>
                </a:r>
                <a14:m>
                  <m:oMath xmlns:m="http://schemas.openxmlformats.org/officeDocument/2006/math">
                    <m:r>
                      <a:rPr lang="en-GB" i="1" dirty="0" smtClean="0">
                        <a:latin typeface="Cambria Math" panose="02040503050406030204" pitchFamily="18" charset="0"/>
                      </a:rPr>
                      <m:t>𝐾</m:t>
                    </m:r>
                  </m:oMath>
                </a14:m>
                <a:r>
                  <a:rPr lang="en-GB" dirty="0"/>
                  <a:t> and </a:t>
                </a:r>
                <a14:m>
                  <m:oMath xmlns:m="http://schemas.openxmlformats.org/officeDocument/2006/math">
                    <m:r>
                      <a:rPr lang="en-GB" i="1" dirty="0" smtClean="0">
                        <a:latin typeface="Cambria Math" panose="02040503050406030204" pitchFamily="18" charset="0"/>
                      </a:rPr>
                      <m:t>𝐷</m:t>
                    </m:r>
                  </m:oMath>
                </a14:m>
                <a:endParaRPr lang="en-GB" sz="1800" dirty="0"/>
              </a:p>
              <a:p>
                <a:pPr eaLnBrk="1" hangingPunct="1"/>
                <a:r>
                  <a:rPr lang="en-GB" sz="2800" dirty="0"/>
                  <a:t>The resultant matrix  is called </a:t>
                </a:r>
                <a14:m>
                  <m:oMath xmlns:m="http://schemas.openxmlformats.org/officeDocument/2006/math">
                    <m:r>
                      <a:rPr lang="en-GB" sz="2800" i="1" dirty="0" smtClean="0">
                        <a:latin typeface="Cambria Math" panose="02040503050406030204" pitchFamily="18" charset="0"/>
                      </a:rPr>
                      <m:t>𝑀</m:t>
                    </m:r>
                    <m:r>
                      <a:rPr lang="en-GB" sz="2800" i="1" baseline="-25000" dirty="0">
                        <a:latin typeface="Cambria Math" panose="02040503050406030204" pitchFamily="18" charset="0"/>
                      </a:rPr>
                      <m:t>𝑠</m:t>
                    </m:r>
                  </m:oMath>
                </a14:m>
                <a:r>
                  <a:rPr lang="en-GB" sz="2800" dirty="0"/>
                  <a:t> and is given by</a:t>
                </a:r>
              </a:p>
              <a:p>
                <a:pPr lvl="1" eaLnBrk="1" hangingPunct="1"/>
                <a14:m>
                  <m:oMath xmlns:m="http://schemas.openxmlformats.org/officeDocument/2006/math">
                    <m:r>
                      <a:rPr lang="en-GB" i="1" dirty="0" smtClean="0">
                        <a:latin typeface="Cambria Math" panose="02040503050406030204" pitchFamily="18" charset="0"/>
                      </a:rPr>
                      <m:t>𝑀</m:t>
                    </m:r>
                    <m:r>
                      <a:rPr lang="en-GB" i="1" baseline="-25000" dirty="0">
                        <a:latin typeface="Cambria Math" panose="02040503050406030204" pitchFamily="18" charset="0"/>
                      </a:rPr>
                      <m:t>𝑠</m:t>
                    </m:r>
                    <m:r>
                      <a:rPr lang="en-GB" i="1" dirty="0">
                        <a:latin typeface="Cambria Math" panose="02040503050406030204" pitchFamily="18" charset="0"/>
                      </a:rPr>
                      <m:t> = </m:t>
                    </m:r>
                    <m:r>
                      <a:rPr lang="en-GB" i="1" dirty="0" err="1">
                        <a:latin typeface="Cambria Math" panose="02040503050406030204" pitchFamily="18" charset="0"/>
                      </a:rPr>
                      <m:t>𝐾</m:t>
                    </m:r>
                    <m:r>
                      <a:rPr lang="en-GB" i="1" baseline="-25000" dirty="0" err="1">
                        <a:latin typeface="Cambria Math" panose="02040503050406030204" pitchFamily="18" charset="0"/>
                      </a:rPr>
                      <m:t>𝑠</m:t>
                    </m:r>
                    <m:r>
                      <a:rPr lang="en-GB" i="1" dirty="0" err="1">
                        <a:latin typeface="Cambria Math" panose="02040503050406030204" pitchFamily="18" charset="0"/>
                        <a:sym typeface="Symbol" pitchFamily="18" charset="2"/>
                      </a:rPr>
                      <m:t>.</m:t>
                    </m:r>
                    <m:r>
                      <a:rPr lang="en-GB" i="1" dirty="0" err="1">
                        <a:latin typeface="Cambria Math" panose="02040503050406030204" pitchFamily="18" charset="0"/>
                      </a:rPr>
                      <m:t>𝑆</m:t>
                    </m:r>
                    <m:r>
                      <a:rPr lang="en-GB" i="1" baseline="-25000" dirty="0" err="1">
                        <a:latin typeface="Cambria Math" panose="02040503050406030204" pitchFamily="18" charset="0"/>
                      </a:rPr>
                      <m:t>𝑠</m:t>
                    </m:r>
                    <m:r>
                      <a:rPr lang="en-GB" i="1" dirty="0" err="1">
                        <a:latin typeface="Cambria Math" panose="02040503050406030204" pitchFamily="18" charset="0"/>
                        <a:sym typeface="Symbol" pitchFamily="18" charset="2"/>
                      </a:rPr>
                      <m:t>.</m:t>
                    </m:r>
                    <m:r>
                      <a:rPr lang="en-GB" i="1" dirty="0" err="1">
                        <a:latin typeface="Cambria Math" panose="02040503050406030204" pitchFamily="18" charset="0"/>
                      </a:rPr>
                      <m:t>𝐷</m:t>
                    </m:r>
                    <m:r>
                      <a:rPr lang="en-GB" i="1" baseline="-25000" dirty="0" err="1">
                        <a:latin typeface="Cambria Math" panose="02040503050406030204" pitchFamily="18" charset="0"/>
                      </a:rPr>
                      <m:t>𝑠</m:t>
                    </m:r>
                    <m:r>
                      <a:rPr lang="en-GB" i="1" baseline="30000" dirty="0" err="1">
                        <a:latin typeface="Cambria Math" panose="02040503050406030204" pitchFamily="18" charset="0"/>
                      </a:rPr>
                      <m:t>𝑡</m:t>
                    </m:r>
                    <m:r>
                      <a:rPr lang="en-GB" i="1" dirty="0">
                        <a:latin typeface="Cambria Math" panose="02040503050406030204" pitchFamily="18" charset="0"/>
                      </a:rPr>
                      <m:t> </m:t>
                    </m:r>
                  </m:oMath>
                </a14:m>
                <a:r>
                  <a:rPr lang="en-GB" dirty="0"/>
                  <a:t>where  </a:t>
                </a:r>
                <a14:m>
                  <m:oMath xmlns:m="http://schemas.openxmlformats.org/officeDocument/2006/math">
                    <m:r>
                      <a:rPr lang="en-GB" i="1" dirty="0" smtClean="0">
                        <a:latin typeface="Cambria Math" panose="02040503050406030204" pitchFamily="18" charset="0"/>
                      </a:rPr>
                      <m:t>𝑠</m:t>
                    </m:r>
                    <m:r>
                      <a:rPr lang="en-GB" i="1" dirty="0" smtClean="0">
                        <a:latin typeface="Cambria Math" panose="02040503050406030204" pitchFamily="18" charset="0"/>
                      </a:rPr>
                      <m:t>, </m:t>
                    </m:r>
                    <m:r>
                      <a:rPr lang="en-GB" i="1" dirty="0" smtClean="0">
                        <a:latin typeface="Cambria Math" panose="02040503050406030204" pitchFamily="18" charset="0"/>
                      </a:rPr>
                      <m:t>𝑠</m:t>
                    </m:r>
                    <m:r>
                      <a:rPr lang="en-GB" i="1" dirty="0" smtClean="0">
                        <a:latin typeface="Cambria Math" panose="02040503050406030204" pitchFamily="18" charset="0"/>
                      </a:rPr>
                      <m:t> &lt; </m:t>
                    </m:r>
                    <m:r>
                      <a:rPr lang="en-GB" i="1" dirty="0" smtClean="0">
                        <a:latin typeface="Cambria Math" panose="02040503050406030204" pitchFamily="18" charset="0"/>
                      </a:rPr>
                      <m:t>𝑟</m:t>
                    </m:r>
                  </m:oMath>
                </a14:m>
                <a:r>
                  <a:rPr lang="en-GB" dirty="0"/>
                  <a:t>, is the dimensionality of the concept space</a:t>
                </a:r>
                <a:endParaRPr lang="en-GB" sz="1800" dirty="0"/>
              </a:p>
              <a:p>
                <a:pPr eaLnBrk="1" hangingPunct="1"/>
                <a:r>
                  <a:rPr lang="en-GB" sz="2800" dirty="0"/>
                  <a:t>The parameter </a:t>
                </a:r>
                <a14:m>
                  <m:oMath xmlns:m="http://schemas.openxmlformats.org/officeDocument/2006/math">
                    <m:r>
                      <a:rPr lang="en-GB" sz="2800" i="1" dirty="0" smtClean="0">
                        <a:latin typeface="Cambria Math" panose="02040503050406030204" pitchFamily="18" charset="0"/>
                      </a:rPr>
                      <m:t>𝑠</m:t>
                    </m:r>
                  </m:oMath>
                </a14:m>
                <a:r>
                  <a:rPr lang="en-GB" sz="2800" dirty="0"/>
                  <a:t> should be</a:t>
                </a:r>
              </a:p>
              <a:p>
                <a:pPr lvl="1" eaLnBrk="1" hangingPunct="1"/>
                <a:r>
                  <a:rPr lang="en-GB" dirty="0"/>
                  <a:t>large enough to allow fitting the characteristics of the data</a:t>
                </a:r>
              </a:p>
              <a:p>
                <a:pPr lvl="1" eaLnBrk="1" hangingPunct="1"/>
                <a:r>
                  <a:rPr lang="en-GB" dirty="0"/>
                  <a:t>small enough to filter out the non-relevant representational details</a:t>
                </a:r>
              </a:p>
              <a:p>
                <a:pPr lvl="1" eaLnBrk="1" hangingPunct="1"/>
                <a:endParaRPr lang="en-GB" dirty="0"/>
              </a:p>
            </p:txBody>
          </p:sp>
        </mc:Choice>
        <mc:Fallback xmlns="">
          <p:sp>
            <p:nvSpPr>
              <p:cNvPr id="16388" name="Rectangle 3"/>
              <p:cNvSpPr>
                <a:spLocks noGrp="1" noRot="1" noChangeAspect="1" noMove="1" noResize="1" noEditPoints="1" noAdjustHandles="1" noChangeArrowheads="1" noChangeShapeType="1" noTextEdit="1"/>
              </p:cNvSpPr>
              <p:nvPr>
                <p:ph type="body" idx="1"/>
              </p:nvPr>
            </p:nvSpPr>
            <p:spPr>
              <a:blipFill>
                <a:blip r:embed="rId3"/>
                <a:stretch>
                  <a:fillRect l="-1372" t="-1259" b="-252"/>
                </a:stretch>
              </a:blipFill>
            </p:spPr>
            <p:txBody>
              <a:bodyPr/>
              <a:lstStyle/>
              <a:p>
                <a:r>
                  <a:rPr lang="en-CH">
                    <a:noFill/>
                  </a:rPr>
                  <a:t> </a:t>
                </a:r>
              </a:p>
            </p:txBody>
          </p:sp>
        </mc:Fallback>
      </mc:AlternateContent>
    </p:spTree>
    <p:extLst>
      <p:ext uri="{BB962C8B-B14F-4D97-AF65-F5344CB8AC3E}">
        <p14:creationId xmlns:p14="http://schemas.microsoft.com/office/powerpoint/2010/main" val="332999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fr-CH" dirty="0"/>
              <a:t>1.3.1 Latent Semantic Indexing</a:t>
            </a:r>
            <a:endParaRPr lang="en-GB" dirty="0"/>
          </a:p>
        </p:txBody>
      </p:sp>
      <p:sp>
        <p:nvSpPr>
          <p:cNvPr id="10243" name="Rectangle 3"/>
          <p:cNvSpPr>
            <a:spLocks noGrp="1" noChangeArrowheads="1"/>
          </p:cNvSpPr>
          <p:nvPr>
            <p:ph type="body" idx="1"/>
          </p:nvPr>
        </p:nvSpPr>
        <p:spPr/>
        <p:txBody>
          <a:bodyPr/>
          <a:lstStyle/>
          <a:p>
            <a:pPr marL="0" lvl="1" indent="0">
              <a:buNone/>
            </a:pPr>
            <a:r>
              <a:rPr lang="en-GB" sz="2400" dirty="0"/>
              <a:t>Vector space retrieval is vague and noisy</a:t>
            </a:r>
          </a:p>
          <a:p>
            <a:pPr lvl="1"/>
            <a:r>
              <a:rPr lang="en-GB" sz="2400" dirty="0"/>
              <a:t>Based on index terms </a:t>
            </a:r>
          </a:p>
          <a:p>
            <a:pPr lvl="1"/>
            <a:r>
              <a:rPr lang="en-GB" sz="2400" dirty="0"/>
              <a:t>Unrelated documents might be included in the answer set</a:t>
            </a:r>
          </a:p>
          <a:p>
            <a:pPr lvl="2"/>
            <a:r>
              <a:rPr lang="en-GB" sz="2000" dirty="0"/>
              <a:t>apple (company) vs. apple (fruit)</a:t>
            </a:r>
          </a:p>
          <a:p>
            <a:pPr lvl="1"/>
            <a:r>
              <a:rPr lang="en-GB" sz="2400" dirty="0"/>
              <a:t>Relevant documents that do not contain at least one index term are not retrieved</a:t>
            </a:r>
          </a:p>
          <a:p>
            <a:pPr lvl="2"/>
            <a:r>
              <a:rPr lang="en-GB" sz="2000" dirty="0"/>
              <a:t>car vs. automobile</a:t>
            </a:r>
          </a:p>
          <a:p>
            <a:endParaRPr lang="en-GB" sz="2400" dirty="0"/>
          </a:p>
          <a:p>
            <a:r>
              <a:rPr lang="en-GB" sz="2400" dirty="0"/>
              <a:t>Observation</a:t>
            </a:r>
          </a:p>
          <a:p>
            <a:pPr lvl="1"/>
            <a:r>
              <a:rPr lang="en-GB" sz="2400" dirty="0"/>
              <a:t>The user information need is more related to concepts and ideas than to index terms</a:t>
            </a:r>
          </a:p>
        </p:txBody>
      </p:sp>
      <p:sp>
        <p:nvSpPr>
          <p:cNvPr id="10244" name="Footer Placeholder 3"/>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2809231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a:t>Illustration of Latent Semantic Indexing</a:t>
            </a:r>
            <a:endParaRPr lang="en-GB"/>
          </a:p>
        </p:txBody>
      </p:sp>
      <p:sp>
        <p:nvSpPr>
          <p:cNvPr id="17412" name="Rectangle 3"/>
          <p:cNvSpPr>
            <a:spLocks noChangeArrowheads="1"/>
          </p:cNvSpPr>
          <p:nvPr/>
        </p:nvSpPr>
        <p:spPr bwMode="auto">
          <a:xfrm>
            <a:off x="1447800" y="1981200"/>
            <a:ext cx="11430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29718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83594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902630" y="112553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panose="020F0502020204030204" pitchFamily="34" charset="0"/>
                <a:cs typeface="Calibri" panose="020F0502020204030204" pitchFamily="34" charset="0"/>
              </a:rPr>
              <a:t>n</a:t>
            </a:r>
            <a:endParaRPr lang="en-GB" sz="1600" b="1" baseline="30000">
              <a:latin typeface="Calibri" panose="020F0502020204030204" pitchFamily="34" charset="0"/>
              <a:cs typeface="Calibri" panose="020F0502020204030204" pitchFamily="34" charset="0"/>
            </a:endParaRPr>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21264" y="1125538"/>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panose="020F0502020204030204" pitchFamily="34" charset="0"/>
                <a:cs typeface="Calibri" panose="020F0502020204030204" pitchFamily="34" charset="0"/>
              </a:rPr>
              <a:t>s</a:t>
            </a:r>
            <a:endParaRPr lang="en-GB" sz="1600" b="1" baseline="30000">
              <a:latin typeface="Calibri" panose="020F0502020204030204" pitchFamily="34" charset="0"/>
              <a:cs typeface="Calibri" panose="020F0502020204030204" pitchFamily="34" charset="0"/>
            </a:endParaRPr>
          </a:p>
        </p:txBody>
      </p:sp>
      <p:sp>
        <p:nvSpPr>
          <p:cNvPr id="17437" name="Rectangle 28"/>
          <p:cNvSpPr>
            <a:spLocks noChangeArrowheads="1"/>
          </p:cNvSpPr>
          <p:nvPr/>
        </p:nvSpPr>
        <p:spPr bwMode="auto">
          <a:xfrm>
            <a:off x="6310313" y="3184525"/>
            <a:ext cx="1143000" cy="533400"/>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grpSp>
        <p:nvGrpSpPr>
          <p:cNvPr id="38" name="Group 37"/>
          <p:cNvGrpSpPr/>
          <p:nvPr/>
        </p:nvGrpSpPr>
        <p:grpSpPr>
          <a:xfrm>
            <a:off x="1713837" y="4710338"/>
            <a:ext cx="465282" cy="461665"/>
            <a:chOff x="1856656" y="4710336"/>
            <a:chExt cx="504056" cy="461665"/>
          </a:xfrm>
        </p:grpSpPr>
        <p:cxnSp>
          <p:nvCxnSpPr>
            <p:cNvPr id="39" name="Straight Connector 38"/>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1" name="Rectangle 40"/>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2" name="Group 41"/>
          <p:cNvGrpSpPr/>
          <p:nvPr/>
        </p:nvGrpSpPr>
        <p:grpSpPr>
          <a:xfrm>
            <a:off x="1780305" y="1758010"/>
            <a:ext cx="465282" cy="461665"/>
            <a:chOff x="1856656" y="4710336"/>
            <a:chExt cx="504056" cy="461665"/>
          </a:xfrm>
        </p:grpSpPr>
        <p:cxnSp>
          <p:nvCxnSpPr>
            <p:cNvPr id="43" name="Straight Connector 42"/>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5" name="Rectangle 44"/>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46" name="Group 45"/>
          <p:cNvGrpSpPr/>
          <p:nvPr/>
        </p:nvGrpSpPr>
        <p:grpSpPr>
          <a:xfrm>
            <a:off x="6632537" y="2910138"/>
            <a:ext cx="465282" cy="461665"/>
            <a:chOff x="1856656" y="4710336"/>
            <a:chExt cx="504056" cy="461665"/>
          </a:xfrm>
        </p:grpSpPr>
        <p:cxnSp>
          <p:nvCxnSpPr>
            <p:cNvPr id="47" name="Straight Connector 46"/>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9" name="Rectangle 48"/>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0" name="Group 49"/>
          <p:cNvGrpSpPr/>
          <p:nvPr/>
        </p:nvGrpSpPr>
        <p:grpSpPr>
          <a:xfrm>
            <a:off x="6566068" y="3486200"/>
            <a:ext cx="465282" cy="461665"/>
            <a:chOff x="1856656" y="4710336"/>
            <a:chExt cx="504056" cy="461665"/>
          </a:xfrm>
        </p:grpSpPr>
        <p:cxnSp>
          <p:nvCxnSpPr>
            <p:cNvPr id="51" name="Straight Connector 50"/>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3" name="Rectangle 52"/>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411904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2052" name="Rectangle 2"/>
          <p:cNvSpPr>
            <a:spLocks noGrp="1" noChangeArrowheads="1"/>
          </p:cNvSpPr>
          <p:nvPr>
            <p:ph type="title"/>
          </p:nvPr>
        </p:nvSpPr>
        <p:spPr/>
        <p:txBody>
          <a:bodyPr/>
          <a:lstStyle/>
          <a:p>
            <a:pPr eaLnBrk="1" hangingPunct="1"/>
            <a:r>
              <a:rPr lang="fr-CH"/>
              <a:t>Answering Queries</a:t>
            </a:r>
            <a:endParaRPr lang="en-GB"/>
          </a:p>
        </p:txBody>
      </p:sp>
      <mc:AlternateContent xmlns:mc="http://schemas.openxmlformats.org/markup-compatibility/2006" xmlns:a14="http://schemas.microsoft.com/office/drawing/2010/main">
        <mc:Choice Requires="a14">
          <p:sp>
            <p:nvSpPr>
              <p:cNvPr id="2053" name="Rectangle 3"/>
              <p:cNvSpPr>
                <a:spLocks noGrp="1" noChangeArrowheads="1"/>
              </p:cNvSpPr>
              <p:nvPr>
                <p:ph type="body" idx="1"/>
              </p:nvPr>
            </p:nvSpPr>
            <p:spPr/>
            <p:txBody>
              <a:bodyPr/>
              <a:lstStyle/>
              <a:p>
                <a:pPr eaLnBrk="1" hangingPunct="1"/>
                <a:r>
                  <a:rPr lang="fr-CH" sz="2800" dirty="0"/>
                  <a:t>Documents can be compared by computing cosine similarity in the concept space, i.e., comparing their columns </a:t>
                </a:r>
                <a14:m>
                  <m:oMath xmlns:m="http://schemas.openxmlformats.org/officeDocument/2006/math">
                    <m:r>
                      <a:rPr lang="fr-CH" sz="2800" i="1" dirty="0" smtClean="0">
                        <a:latin typeface="Cambria Math" panose="02040503050406030204" pitchFamily="18" charset="0"/>
                      </a:rPr>
                      <m:t>(</m:t>
                    </m:r>
                    <m:r>
                      <a:rPr lang="pt-BR" sz="2800" i="1" dirty="0" err="1">
                        <a:latin typeface="Cambria Math" panose="02040503050406030204" pitchFamily="18" charset="0"/>
                      </a:rPr>
                      <m:t>𝐷</m:t>
                    </m:r>
                    <m:r>
                      <a:rPr lang="pt-BR" sz="2800" i="1" baseline="-25000" dirty="0" err="1">
                        <a:latin typeface="Cambria Math" panose="02040503050406030204" pitchFamily="18" charset="0"/>
                      </a:rPr>
                      <m:t>𝑠</m:t>
                    </m:r>
                    <m:r>
                      <a:rPr lang="fr-CH" sz="2800" i="1" baseline="30000" dirty="0">
                        <a:latin typeface="Cambria Math" panose="02040503050406030204" pitchFamily="18" charset="0"/>
                      </a:rPr>
                      <m:t>𝑡</m:t>
                    </m:r>
                    <m:r>
                      <a:rPr lang="fr-CH" sz="2800" i="1" dirty="0">
                        <a:latin typeface="Cambria Math" panose="02040503050406030204" pitchFamily="18" charset="0"/>
                      </a:rPr>
                      <m:t>)</m:t>
                    </m:r>
                    <m:r>
                      <a:rPr lang="fr-CH" sz="2800" i="1" baseline="-25000" dirty="0">
                        <a:latin typeface="Cambria Math" panose="02040503050406030204" pitchFamily="18" charset="0"/>
                      </a:rPr>
                      <m:t>𝑖</m:t>
                    </m:r>
                    <m:r>
                      <a:rPr lang="fr-CH" sz="2800" i="1" dirty="0">
                        <a:latin typeface="Cambria Math" panose="02040503050406030204" pitchFamily="18" charset="0"/>
                      </a:rPr>
                      <m:t> </m:t>
                    </m:r>
                  </m:oMath>
                </a14:m>
                <a:r>
                  <a:rPr lang="fr-CH" sz="2800" dirty="0"/>
                  <a:t>and </a:t>
                </a:r>
                <a14:m>
                  <m:oMath xmlns:m="http://schemas.openxmlformats.org/officeDocument/2006/math">
                    <m:r>
                      <a:rPr lang="fr-CH" sz="2800" i="1" dirty="0" smtClean="0">
                        <a:latin typeface="Cambria Math" panose="02040503050406030204" pitchFamily="18" charset="0"/>
                      </a:rPr>
                      <m:t>(</m:t>
                    </m:r>
                    <m:r>
                      <a:rPr lang="pt-BR" sz="2800" i="1" dirty="0" err="1">
                        <a:latin typeface="Cambria Math" panose="02040503050406030204" pitchFamily="18" charset="0"/>
                      </a:rPr>
                      <m:t>𝐷</m:t>
                    </m:r>
                    <m:r>
                      <a:rPr lang="pt-BR" sz="2800" i="1" baseline="-25000" dirty="0" err="1">
                        <a:latin typeface="Cambria Math" panose="02040503050406030204" pitchFamily="18" charset="0"/>
                      </a:rPr>
                      <m:t>𝑠</m:t>
                    </m:r>
                    <m:r>
                      <a:rPr lang="fr-CH" sz="2800" i="1" baseline="30000" dirty="0">
                        <a:latin typeface="Cambria Math" panose="02040503050406030204" pitchFamily="18" charset="0"/>
                      </a:rPr>
                      <m:t>𝑡</m:t>
                    </m:r>
                    <m:r>
                      <a:rPr lang="fr-CH" sz="2800" i="1" dirty="0">
                        <a:latin typeface="Cambria Math" panose="02040503050406030204" pitchFamily="18" charset="0"/>
                      </a:rPr>
                      <m:t>)</m:t>
                    </m:r>
                    <m:r>
                      <a:rPr lang="fr-CH" sz="2800" i="1" baseline="-25000" dirty="0">
                        <a:latin typeface="Cambria Math" panose="02040503050406030204" pitchFamily="18" charset="0"/>
                      </a:rPr>
                      <m:t>𝑗</m:t>
                    </m:r>
                    <m:r>
                      <a:rPr lang="fr-CH" sz="2800" i="1" dirty="0">
                        <a:latin typeface="Cambria Math" panose="02040503050406030204" pitchFamily="18" charset="0"/>
                      </a:rPr>
                      <m:t> </m:t>
                    </m:r>
                  </m:oMath>
                </a14:m>
                <a:r>
                  <a:rPr lang="fr-CH" sz="2800" dirty="0"/>
                  <a:t>in matrix </a:t>
                </a:r>
                <a14:m>
                  <m:oMath xmlns:m="http://schemas.openxmlformats.org/officeDocument/2006/math">
                    <m:r>
                      <a:rPr lang="pt-BR" sz="2800" i="1" dirty="0" smtClean="0">
                        <a:latin typeface="Cambria Math" panose="02040503050406030204" pitchFamily="18" charset="0"/>
                      </a:rPr>
                      <m:t>𝐷</m:t>
                    </m:r>
                    <m:r>
                      <a:rPr lang="pt-BR" sz="2800" i="1" baseline="-25000" dirty="0" err="1">
                        <a:latin typeface="Cambria Math" panose="02040503050406030204" pitchFamily="18" charset="0"/>
                      </a:rPr>
                      <m:t>𝑠</m:t>
                    </m:r>
                    <m:r>
                      <a:rPr lang="pt-BR" sz="2800" i="1" baseline="30000" dirty="0" err="1">
                        <a:latin typeface="Cambria Math" panose="02040503050406030204" pitchFamily="18" charset="0"/>
                      </a:rPr>
                      <m:t>𝑡</m:t>
                    </m:r>
                  </m:oMath>
                </a14:m>
                <a:endParaRPr lang="en-GB" sz="2800" b="1" baseline="30000" dirty="0"/>
              </a:p>
              <a:p>
                <a:pPr eaLnBrk="1" hangingPunct="1"/>
                <a:endParaRPr lang="fr-CH" sz="2800" dirty="0"/>
              </a:p>
              <a:p>
                <a:pPr eaLnBrk="1" hangingPunct="1"/>
                <a:r>
                  <a:rPr lang="fr-CH" sz="2800" dirty="0"/>
                  <a:t>A query </a:t>
                </a:r>
                <a14:m>
                  <m:oMath xmlns:m="http://schemas.openxmlformats.org/officeDocument/2006/math">
                    <m:r>
                      <a:rPr lang="fr-CH" sz="2800" i="1" dirty="0" smtClean="0">
                        <a:latin typeface="Cambria Math" panose="02040503050406030204" pitchFamily="18" charset="0"/>
                      </a:rPr>
                      <m:t>𝑞</m:t>
                    </m:r>
                  </m:oMath>
                </a14:m>
                <a:r>
                  <a:rPr lang="fr-CH" sz="2800" dirty="0"/>
                  <a:t> is treated like one further document</a:t>
                </a:r>
              </a:p>
              <a:p>
                <a:pPr lvl="1" eaLnBrk="1" hangingPunct="1"/>
                <a:r>
                  <a:rPr lang="fr-CH" dirty="0"/>
                  <a:t>it is added as an additional column to matrix </a:t>
                </a:r>
                <a14:m>
                  <m:oMath xmlns:m="http://schemas.openxmlformats.org/officeDocument/2006/math">
                    <m:r>
                      <a:rPr lang="fr-CH" i="1" dirty="0" smtClean="0">
                        <a:latin typeface="Cambria Math" panose="02040503050406030204" pitchFamily="18" charset="0"/>
                      </a:rPr>
                      <m:t>𝑀</m:t>
                    </m:r>
                  </m:oMath>
                </a14:m>
                <a:endParaRPr lang="fr-CH" dirty="0"/>
              </a:p>
              <a:p>
                <a:pPr lvl="1" eaLnBrk="1" hangingPunct="1"/>
                <a:r>
                  <a:rPr lang="fr-CH" dirty="0"/>
                  <a:t>the same transformation is applied to this column as for mapping </a:t>
                </a:r>
                <a14:m>
                  <m:oMath xmlns:m="http://schemas.openxmlformats.org/officeDocument/2006/math">
                    <m:r>
                      <a:rPr lang="fr-CH" i="1" dirty="0" smtClean="0">
                        <a:latin typeface="Cambria Math" panose="02040503050406030204" pitchFamily="18" charset="0"/>
                      </a:rPr>
                      <m:t>𝑀</m:t>
                    </m:r>
                  </m:oMath>
                </a14:m>
                <a:r>
                  <a:rPr lang="fr-CH" dirty="0"/>
                  <a:t> to </a:t>
                </a:r>
                <a14:m>
                  <m:oMath xmlns:m="http://schemas.openxmlformats.org/officeDocument/2006/math">
                    <m:r>
                      <a:rPr lang="fr-CH" i="1" dirty="0" smtClean="0">
                        <a:latin typeface="Cambria Math" panose="02040503050406030204" pitchFamily="18" charset="0"/>
                      </a:rPr>
                      <m:t>𝐷</m:t>
                    </m:r>
                  </m:oMath>
                </a14:m>
                <a:endParaRPr lang="fr-CH" dirty="0"/>
              </a:p>
              <a:p>
                <a:pPr lvl="1" eaLnBrk="1" hangingPunct="1"/>
                <a:endParaRPr lang="pt-BR" baseline="30000" dirty="0">
                  <a:sym typeface="Symbol" pitchFamily="18" charset="2"/>
                </a:endParaRPr>
              </a:p>
              <a:p>
                <a:pPr eaLnBrk="1" hangingPunct="1"/>
                <a:r>
                  <a:rPr lang="fr-CH" sz="1800" dirty="0"/>
                  <a:t>	</a:t>
                </a:r>
                <a:endParaRPr lang="en-GB" sz="1800" dirty="0"/>
              </a:p>
            </p:txBody>
          </p:sp>
        </mc:Choice>
        <mc:Fallback xmlns="">
          <p:sp>
            <p:nvSpPr>
              <p:cNvPr id="2053" name="Rectangle 3"/>
              <p:cNvSpPr>
                <a:spLocks noGrp="1" noRot="1" noChangeAspect="1" noMove="1" noResize="1" noEditPoints="1" noAdjustHandles="1" noChangeArrowheads="1" noChangeShapeType="1" noTextEdit="1"/>
              </p:cNvSpPr>
              <p:nvPr>
                <p:ph type="body" idx="1"/>
              </p:nvPr>
            </p:nvSpPr>
            <p:spPr>
              <a:blipFill>
                <a:blip r:embed="rId3"/>
                <a:stretch>
                  <a:fillRect l="-1372" t="-1259" r="-457"/>
                </a:stretch>
              </a:blipFill>
            </p:spPr>
            <p:txBody>
              <a:bodyPr/>
              <a:lstStyle/>
              <a:p>
                <a:r>
                  <a:rPr lang="en-CH">
                    <a:noFill/>
                  </a:rPr>
                  <a:t> </a:t>
                </a:r>
              </a:p>
            </p:txBody>
          </p:sp>
        </mc:Fallback>
      </mc:AlternateContent>
    </p:spTree>
    <p:extLst>
      <p:ext uri="{BB962C8B-B14F-4D97-AF65-F5344CB8AC3E}">
        <p14:creationId xmlns:p14="http://schemas.microsoft.com/office/powerpoint/2010/main" val="3670464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Mapping Queries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fr-CH" sz="2800" dirty="0"/>
                  <a:t>Mapping of M to D</a:t>
                </a:r>
              </a:p>
              <a:p>
                <a:pPr marL="0" lvl="1" indent="0">
                  <a:buNone/>
                </a:pPr>
                <a:r>
                  <a:rPr lang="fr-CH" dirty="0"/>
                  <a:t>	</a:t>
                </a:r>
                <a14:m>
                  <m:oMath xmlns:m="http://schemas.openxmlformats.org/officeDocument/2006/math">
                    <m:r>
                      <a:rPr lang="fr-CH" i="1" dirty="0" smtClean="0">
                        <a:latin typeface="Cambria Math" panose="02040503050406030204" pitchFamily="18" charset="0"/>
                      </a:rPr>
                      <m:t>𝑀</m:t>
                    </m:r>
                    <m:r>
                      <a:rPr lang="fr-CH" i="1" dirty="0" smtClean="0">
                        <a:latin typeface="Cambria Math" panose="02040503050406030204" pitchFamily="18" charset="0"/>
                      </a:rPr>
                      <m:t> = </m:t>
                    </m:r>
                    <m:r>
                      <a:rPr lang="pt-BR" i="1" dirty="0" err="1">
                        <a:latin typeface="Cambria Math" panose="02040503050406030204" pitchFamily="18" charset="0"/>
                      </a:rPr>
                      <m:t>𝐾</m:t>
                    </m:r>
                    <m:r>
                      <a:rPr lang="pt-BR" i="1" dirty="0" err="1">
                        <a:latin typeface="Cambria Math" panose="02040503050406030204" pitchFamily="18" charset="0"/>
                      </a:rPr>
                      <m:t>.</m:t>
                    </m:r>
                    <m:r>
                      <a:rPr lang="pt-BR" i="1" dirty="0" err="1">
                        <a:latin typeface="Cambria Math" panose="02040503050406030204" pitchFamily="18" charset="0"/>
                      </a:rPr>
                      <m:t>𝑆</m:t>
                    </m:r>
                    <m:r>
                      <a:rPr lang="pt-BR" i="1" dirty="0" err="1">
                        <a:latin typeface="Cambria Math" panose="02040503050406030204" pitchFamily="18" charset="0"/>
                      </a:rPr>
                      <m:t>.</m:t>
                    </m:r>
                    <m:r>
                      <a:rPr lang="pt-BR" i="1" dirty="0" err="1">
                        <a:latin typeface="Cambria Math" panose="02040503050406030204" pitchFamily="18" charset="0"/>
                      </a:rPr>
                      <m:t>𝐷𝑡</m:t>
                    </m:r>
                    <m:r>
                      <a:rPr lang="pt-BR" i="1" baseline="30000" dirty="0">
                        <a:latin typeface="Cambria Math" panose="02040503050406030204" pitchFamily="18" charset="0"/>
                      </a:rPr>
                      <m:t> </m:t>
                    </m:r>
                  </m:oMath>
                </a14:m>
                <a:br>
                  <a:rPr lang="pt-BR" baseline="30000" dirty="0"/>
                </a:br>
                <a:r>
                  <a:rPr lang="pt-BR" baseline="30000" dirty="0"/>
                  <a:t>	</a:t>
                </a:r>
                <a14:m>
                  <m:oMath xmlns:m="http://schemas.openxmlformats.org/officeDocument/2006/math">
                    <m:sSup>
                      <m:sSupPr>
                        <m:ctrlPr>
                          <a:rPr lang="pt-BR" i="1" dirty="0">
                            <a:latin typeface="Cambria Math" panose="02040503050406030204" pitchFamily="18" charset="0"/>
                            <a:sym typeface="Symbol" pitchFamily="18" charset="2"/>
                          </a:rPr>
                        </m:ctrlPr>
                      </m:sSupPr>
                      <m:e>
                        <m:r>
                          <a:rPr lang="fr-CH" i="1" dirty="0">
                            <a:latin typeface="Cambria Math" panose="02040503050406030204" pitchFamily="18" charset="0"/>
                            <a:sym typeface="Symbol" pitchFamily="18" charset="2"/>
                          </a:rPr>
                          <m:t>𝑆</m:t>
                        </m:r>
                      </m:e>
                      <m:sup>
                        <m:r>
                          <a:rPr lang="fr-CH" i="1" dirty="0">
                            <a:latin typeface="Cambria Math" panose="02040503050406030204" pitchFamily="18" charset="0"/>
                            <a:sym typeface="Symbol" pitchFamily="18" charset="2"/>
                          </a:rPr>
                          <m:t>−1</m:t>
                        </m:r>
                      </m:sup>
                    </m:sSup>
                    <m:r>
                      <a:rPr lang="pt-BR" i="1" dirty="0">
                        <a:latin typeface="Cambria Math" panose="02040503050406030204" pitchFamily="18" charset="0"/>
                        <a:sym typeface="Symbol" pitchFamily="18" charset="2"/>
                      </a:rPr>
                      <m:t>.</m:t>
                    </m:r>
                    <m:r>
                      <a:rPr lang="pt-BR" i="1" dirty="0">
                        <a:latin typeface="Cambria Math" panose="02040503050406030204" pitchFamily="18" charset="0"/>
                      </a:rPr>
                      <m:t>𝐾</m:t>
                    </m:r>
                    <m:r>
                      <a:rPr lang="pt-BR" i="1" baseline="30000" dirty="0">
                        <a:latin typeface="Cambria Math" panose="02040503050406030204" pitchFamily="18" charset="0"/>
                      </a:rPr>
                      <m:t>𝑡</m:t>
                    </m:r>
                    <m:r>
                      <a:rPr lang="pt-BR" i="1" baseline="30000" dirty="0">
                        <a:latin typeface="Cambria Math" panose="02040503050406030204" pitchFamily="18" charset="0"/>
                      </a:rPr>
                      <m:t> .</m:t>
                    </m:r>
                    <m:r>
                      <a:rPr lang="pt-BR" i="1" dirty="0">
                        <a:latin typeface="Cambria Math" panose="02040503050406030204" pitchFamily="18" charset="0"/>
                      </a:rPr>
                      <m:t>𝑀</m:t>
                    </m:r>
                    <m:r>
                      <a:rPr lang="pt-BR" i="1" dirty="0">
                        <a:latin typeface="Cambria Math" panose="02040503050406030204" pitchFamily="18" charset="0"/>
                      </a:rPr>
                      <m:t> =  </m:t>
                    </m:r>
                    <m:r>
                      <a:rPr lang="pt-BR" i="1" dirty="0" err="1">
                        <a:latin typeface="Cambria Math" panose="02040503050406030204" pitchFamily="18" charset="0"/>
                      </a:rPr>
                      <m:t>𝐷</m:t>
                    </m:r>
                    <m:r>
                      <a:rPr lang="pt-BR" i="1" baseline="30000" dirty="0" err="1">
                        <a:latin typeface="Cambria Math" panose="02040503050406030204" pitchFamily="18" charset="0"/>
                      </a:rPr>
                      <m:t>𝑡</m:t>
                    </m:r>
                    <m:r>
                      <a:rPr lang="pt-BR" i="1" baseline="30000" dirty="0">
                        <a:latin typeface="Cambria Math" panose="02040503050406030204" pitchFamily="18" charset="0"/>
                      </a:rPr>
                      <m:t>   </m:t>
                    </m:r>
                  </m:oMath>
                </a14:m>
                <a:r>
                  <a:rPr lang="pt-BR" baseline="30000" dirty="0"/>
                  <a:t>   </a:t>
                </a:r>
                <a:r>
                  <a:rPr lang="pt-BR" dirty="0"/>
                  <a:t>(</a:t>
                </a:r>
                <a:r>
                  <a:rPr lang="pt-BR" dirty="0" err="1"/>
                  <a:t>since</a:t>
                </a:r>
                <a:r>
                  <a:rPr lang="pt-BR" dirty="0"/>
                  <a:t> </a:t>
                </a:r>
                <a14:m>
                  <m:oMath xmlns:m="http://schemas.openxmlformats.org/officeDocument/2006/math">
                    <m:r>
                      <a:rPr lang="pt-BR" i="1" dirty="0" smtClean="0">
                        <a:latin typeface="Cambria Math" panose="02040503050406030204" pitchFamily="18" charset="0"/>
                      </a:rPr>
                      <m:t>𝐾</m:t>
                    </m:r>
                    <m:r>
                      <a:rPr lang="pt-BR" i="1" dirty="0" smtClean="0">
                        <a:latin typeface="Cambria Math" panose="02040503050406030204" pitchFamily="18" charset="0"/>
                      </a:rPr>
                      <m:t>.</m:t>
                    </m:r>
                    <m:r>
                      <a:rPr lang="pt-BR" i="1" dirty="0" smtClean="0">
                        <a:latin typeface="Cambria Math" panose="02040503050406030204" pitchFamily="18" charset="0"/>
                      </a:rPr>
                      <m:t>𝐾𝑡</m:t>
                    </m:r>
                    <m:r>
                      <a:rPr lang="pt-BR" i="1" baseline="30000" dirty="0">
                        <a:latin typeface="Cambria Math" panose="02040503050406030204" pitchFamily="18" charset="0"/>
                      </a:rPr>
                      <m:t> </m:t>
                    </m:r>
                    <m:r>
                      <a:rPr lang="pt-BR" i="1" dirty="0">
                        <a:latin typeface="Cambria Math" panose="02040503050406030204" pitchFamily="18" charset="0"/>
                      </a:rPr>
                      <m:t>= 1</m:t>
                    </m:r>
                  </m:oMath>
                </a14:m>
                <a:r>
                  <a:rPr lang="pt-BR" dirty="0"/>
                  <a:t>)  </a:t>
                </a:r>
                <a:br>
                  <a:rPr lang="pt-BR" dirty="0"/>
                </a:br>
                <a:r>
                  <a:rPr lang="pt-BR" dirty="0"/>
                  <a:t>	</a:t>
                </a:r>
                <a14:m>
                  <m:oMath xmlns:m="http://schemas.openxmlformats.org/officeDocument/2006/math">
                    <m:r>
                      <a:rPr lang="pt-BR" i="1" dirty="0" smtClean="0">
                        <a:latin typeface="Cambria Math" panose="02040503050406030204" pitchFamily="18" charset="0"/>
                      </a:rPr>
                      <m:t>𝐷</m:t>
                    </m:r>
                    <m:r>
                      <a:rPr lang="pt-BR" i="1" dirty="0">
                        <a:latin typeface="Cambria Math" panose="02040503050406030204" pitchFamily="18" charset="0"/>
                      </a:rPr>
                      <m:t> = </m:t>
                    </m:r>
                    <m:r>
                      <a:rPr lang="pt-BR" i="1" dirty="0" err="1">
                        <a:latin typeface="Cambria Math" panose="02040503050406030204" pitchFamily="18" charset="0"/>
                      </a:rPr>
                      <m:t>𝑀</m:t>
                    </m:r>
                    <m:r>
                      <a:rPr lang="pt-BR" i="1" baseline="30000" dirty="0" err="1">
                        <a:latin typeface="Cambria Math" panose="02040503050406030204" pitchFamily="18" charset="0"/>
                      </a:rPr>
                      <m:t>𝑡</m:t>
                    </m:r>
                    <m:r>
                      <a:rPr lang="pt-BR" i="1" baseline="30000" dirty="0">
                        <a:latin typeface="Cambria Math" panose="02040503050406030204" pitchFamily="18" charset="0"/>
                      </a:rPr>
                      <m:t> </m:t>
                    </m:r>
                    <m:r>
                      <a:rPr lang="pt-BR" i="1" dirty="0">
                        <a:latin typeface="Cambria Math" panose="02040503050406030204" pitchFamily="18" charset="0"/>
                      </a:rPr>
                      <m:t>.</m:t>
                    </m:r>
                    <m:r>
                      <a:rPr lang="pt-BR" i="1" dirty="0">
                        <a:latin typeface="Cambria Math" panose="02040503050406030204" pitchFamily="18" charset="0"/>
                      </a:rPr>
                      <m:t>𝐾</m:t>
                    </m:r>
                    <m:r>
                      <a:rPr lang="pt-BR" i="1" dirty="0">
                        <a:latin typeface="Cambria Math" panose="02040503050406030204" pitchFamily="18" charset="0"/>
                      </a:rPr>
                      <m:t>.</m:t>
                    </m:r>
                    <m:sSup>
                      <m:sSupPr>
                        <m:ctrlPr>
                          <a:rPr lang="pt-BR" i="1" dirty="0" smtClean="0">
                            <a:latin typeface="Cambria Math" panose="02040503050406030204" pitchFamily="18" charset="0"/>
                            <a:sym typeface="Symbol" pitchFamily="18" charset="2"/>
                          </a:rPr>
                        </m:ctrlPr>
                      </m:sSupPr>
                      <m:e>
                        <m:r>
                          <a:rPr lang="fr-CH" b="0" i="1" dirty="0" smtClean="0">
                            <a:latin typeface="Cambria Math" panose="02040503050406030204" pitchFamily="18" charset="0"/>
                            <a:sym typeface="Symbol" pitchFamily="18" charset="2"/>
                          </a:rPr>
                          <m:t>𝑆</m:t>
                        </m:r>
                      </m:e>
                      <m:sup>
                        <m:r>
                          <a:rPr lang="fr-CH" b="0" i="1" dirty="0" smtClean="0">
                            <a:latin typeface="Cambria Math" panose="02040503050406030204" pitchFamily="18" charset="0"/>
                            <a:sym typeface="Symbol" pitchFamily="18" charset="2"/>
                          </a:rPr>
                          <m:t>−1</m:t>
                        </m:r>
                      </m:sup>
                    </m:sSup>
                  </m:oMath>
                </a14:m>
                <a:endParaRPr lang="pt-BR" baseline="30000" dirty="0">
                  <a:sym typeface="Symbol" pitchFamily="18" charset="2"/>
                </a:endParaRPr>
              </a:p>
              <a:p>
                <a:pPr eaLnBrk="1" hangingPunct="1"/>
                <a:r>
                  <a:rPr lang="pt-BR" sz="2800" dirty="0" err="1">
                    <a:sym typeface="Symbol" pitchFamily="18" charset="2"/>
                  </a:rPr>
                  <a:t>Apply</a:t>
                </a:r>
                <a:r>
                  <a:rPr lang="pt-BR" sz="2800" dirty="0">
                    <a:sym typeface="Symbol" pitchFamily="18" charset="2"/>
                  </a:rPr>
                  <a:t> </a:t>
                </a:r>
                <a:r>
                  <a:rPr lang="pt-BR" sz="2800" dirty="0" err="1">
                    <a:sym typeface="Symbol" pitchFamily="18" charset="2"/>
                  </a:rPr>
                  <a:t>same</a:t>
                </a:r>
                <a:r>
                  <a:rPr lang="pt-BR" sz="2800" dirty="0">
                    <a:sym typeface="Symbol" pitchFamily="18" charset="2"/>
                  </a:rPr>
                  <a:t> </a:t>
                </a:r>
                <a:r>
                  <a:rPr lang="pt-BR" sz="2800" dirty="0" err="1">
                    <a:sym typeface="Symbol" pitchFamily="18" charset="2"/>
                  </a:rPr>
                  <a:t>transformation</a:t>
                </a:r>
                <a:r>
                  <a:rPr lang="pt-BR" sz="2800" dirty="0">
                    <a:sym typeface="Symbol" pitchFamily="18" charset="2"/>
                  </a:rPr>
                  <a:t> </a:t>
                </a:r>
                <a:r>
                  <a:rPr lang="pt-BR" sz="2800" dirty="0" err="1">
                    <a:sym typeface="Symbol" pitchFamily="18" charset="2"/>
                  </a:rPr>
                  <a:t>to</a:t>
                </a:r>
                <a:r>
                  <a:rPr lang="pt-BR" sz="2800" dirty="0">
                    <a:sym typeface="Symbol" pitchFamily="18" charset="2"/>
                  </a:rPr>
                  <a:t> </a:t>
                </a:r>
                <a:r>
                  <a:rPr lang="pt-BR" sz="2800" dirty="0" err="1">
                    <a:sym typeface="Symbol" pitchFamily="18" charset="2"/>
                  </a:rPr>
                  <a:t>q</a:t>
                </a:r>
                <a:r>
                  <a:rPr lang="pt-BR" sz="2800" dirty="0">
                    <a:sym typeface="Symbol" pitchFamily="18" charset="2"/>
                  </a:rPr>
                  <a:t>: </a:t>
                </a:r>
              </a:p>
              <a:p>
                <a:pPr eaLnBrk="1" hangingPunct="1"/>
                <a:r>
                  <a:rPr lang="pt-BR" sz="2800" dirty="0">
                    <a:sym typeface="Symbol" pitchFamily="18" charset="2"/>
                  </a:rPr>
                  <a:t>	</a:t>
                </a:r>
                <a:r>
                  <a:rPr lang="fr-CH" sz="2800" dirty="0"/>
                  <a:t> </a:t>
                </a:r>
                <a14:m>
                  <m:oMath xmlns:m="http://schemas.openxmlformats.org/officeDocument/2006/math">
                    <m:r>
                      <a:rPr lang="fr-CH" sz="2800" i="1" dirty="0" err="1">
                        <a:latin typeface="Cambria Math" panose="02040503050406030204" pitchFamily="18" charset="0"/>
                      </a:rPr>
                      <m:t>𝑞</m:t>
                    </m:r>
                    <m:r>
                      <a:rPr lang="fr-CH" sz="2800" b="0" i="1" baseline="30000" dirty="0" smtClean="0">
                        <a:latin typeface="Cambria Math" panose="02040503050406030204" pitchFamily="18" charset="0"/>
                      </a:rPr>
                      <m:t>∗</m:t>
                    </m:r>
                    <m:r>
                      <a:rPr lang="fr-CH" sz="2800" i="1" dirty="0" smtClean="0">
                        <a:latin typeface="Cambria Math" panose="02040503050406030204" pitchFamily="18" charset="0"/>
                      </a:rPr>
                      <m:t> = </m:t>
                    </m:r>
                    <m:r>
                      <a:rPr lang="fr-CH" sz="2800" i="1" dirty="0" err="1">
                        <a:latin typeface="Cambria Math" panose="02040503050406030204" pitchFamily="18" charset="0"/>
                      </a:rPr>
                      <m:t>𝑞</m:t>
                    </m:r>
                    <m:r>
                      <a:rPr lang="fr-CH" sz="2800" i="1" baseline="30000" dirty="0" err="1">
                        <a:latin typeface="Cambria Math" panose="02040503050406030204" pitchFamily="18" charset="0"/>
                      </a:rPr>
                      <m:t>𝑡</m:t>
                    </m:r>
                    <m:r>
                      <a:rPr lang="pt-BR" sz="2800" i="1" dirty="0">
                        <a:latin typeface="Cambria Math" panose="02040503050406030204" pitchFamily="18" charset="0"/>
                        <a:sym typeface="Symbol" pitchFamily="18" charset="2"/>
                      </a:rPr>
                      <m:t>.</m:t>
                    </m:r>
                    <m:r>
                      <a:rPr lang="fr-CH" sz="2800" i="1" dirty="0" err="1">
                        <a:latin typeface="Cambria Math" panose="02040503050406030204" pitchFamily="18" charset="0"/>
                      </a:rPr>
                      <m:t>𝐾</m:t>
                    </m:r>
                    <m:r>
                      <a:rPr lang="fr-CH" sz="2800" i="1" baseline="-25000" dirty="0" err="1">
                        <a:latin typeface="Cambria Math" panose="02040503050406030204" pitchFamily="18" charset="0"/>
                      </a:rPr>
                      <m:t>𝑠</m:t>
                    </m:r>
                    <m:r>
                      <a:rPr lang="pt-BR" sz="2800" i="1" dirty="0">
                        <a:latin typeface="Cambria Math" panose="02040503050406030204" pitchFamily="18" charset="0"/>
                        <a:sym typeface="Symbol" pitchFamily="18" charset="2"/>
                      </a:rPr>
                      <m:t>.</m:t>
                    </m:r>
                    <m:sSup>
                      <m:sSupPr>
                        <m:ctrlPr>
                          <a:rPr lang="pt-BR" sz="2800" i="1" dirty="0">
                            <a:latin typeface="Cambria Math" panose="02040503050406030204" pitchFamily="18" charset="0"/>
                            <a:sym typeface="Symbol" pitchFamily="18" charset="2"/>
                          </a:rPr>
                        </m:ctrlPr>
                      </m:sSupPr>
                      <m:e>
                        <m:r>
                          <a:rPr lang="fr-CH" sz="2800" i="1" dirty="0">
                            <a:latin typeface="Cambria Math" panose="02040503050406030204" pitchFamily="18" charset="0"/>
                            <a:sym typeface="Symbol" pitchFamily="18" charset="2"/>
                          </a:rPr>
                          <m:t>𝑆</m:t>
                        </m:r>
                      </m:e>
                      <m:sup>
                        <m:r>
                          <a:rPr lang="fr-CH" sz="2800" i="1" dirty="0">
                            <a:latin typeface="Cambria Math" panose="02040503050406030204" pitchFamily="18" charset="0"/>
                            <a:sym typeface="Symbol" pitchFamily="18" charset="2"/>
                          </a:rPr>
                          <m:t>−1</m:t>
                        </m:r>
                      </m:sup>
                    </m:sSup>
                  </m:oMath>
                </a14:m>
                <a:endParaRPr lang="fr-CH" sz="2800" dirty="0"/>
              </a:p>
              <a:p>
                <a:pPr eaLnBrk="1" hangingPunct="1"/>
                <a:r>
                  <a:rPr lang="fr-CH" sz="2800" dirty="0"/>
                  <a:t>Then compare transformed vector by using the standard cosine measure</a:t>
                </a:r>
                <a:br>
                  <a:rPr lang="fr-CH" sz="2800" dirty="0"/>
                </a:br>
                <a:br>
                  <a:rPr lang="fr-CH" sz="2800" dirty="0"/>
                </a:br>
                <a:endParaRPr lang="pt-BR" sz="2800" baseline="30000" dirty="0">
                  <a:sym typeface="Symbol" pitchFamily="18" charset="2"/>
                </a:endParaRPr>
              </a:p>
              <a:p>
                <a:endParaRPr lang="fr-CH"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2" t="-125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graphicFrame>
        <p:nvGraphicFramePr>
          <p:cNvPr id="5" name="Object 4"/>
          <p:cNvGraphicFramePr>
            <a:graphicFrameLocks noChangeAspect="1"/>
          </p:cNvGraphicFramePr>
          <p:nvPr/>
        </p:nvGraphicFramePr>
        <p:xfrm>
          <a:off x="2484441" y="5291139"/>
          <a:ext cx="3241675" cy="1090612"/>
        </p:xfrm>
        <a:graphic>
          <a:graphicData uri="http://schemas.openxmlformats.org/presentationml/2006/ole">
            <mc:AlternateContent xmlns:mc="http://schemas.openxmlformats.org/markup-compatibility/2006">
              <mc:Choice xmlns:v="urn:schemas-microsoft-com:vml" Requires="v">
                <p:oleObj name="Equation" r:id="rId4" imgW="1473120" imgH="495000" progId="Equation.3">
                  <p:embed/>
                </p:oleObj>
              </mc:Choice>
              <mc:Fallback>
                <p:oleObj name="Equation" r:id="rId4" imgW="1473120" imgH="49500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41" y="5291139"/>
                        <a:ext cx="3241675" cy="10906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209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17411" name="Rectangle 2"/>
          <p:cNvSpPr>
            <a:spLocks noGrp="1" noChangeArrowheads="1"/>
          </p:cNvSpPr>
          <p:nvPr>
            <p:ph type="title"/>
          </p:nvPr>
        </p:nvSpPr>
        <p:spPr/>
        <p:txBody>
          <a:bodyPr/>
          <a:lstStyle/>
          <a:p>
            <a:pPr eaLnBrk="1" hangingPunct="1"/>
            <a:r>
              <a:rPr lang="fr-CH" dirty="0"/>
              <a:t>Illustration of LSI Querying</a:t>
            </a:r>
            <a:endParaRPr lang="en-GB" dirty="0"/>
          </a:p>
        </p:txBody>
      </p:sp>
      <p:sp>
        <p:nvSpPr>
          <p:cNvPr id="17412" name="Rectangle 3"/>
          <p:cNvSpPr>
            <a:spLocks noChangeArrowheads="1"/>
          </p:cNvSpPr>
          <p:nvPr/>
        </p:nvSpPr>
        <p:spPr bwMode="auto">
          <a:xfrm>
            <a:off x="1484784" y="1966198"/>
            <a:ext cx="1155575" cy="304697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3" name="Rectangle 4"/>
          <p:cNvSpPr>
            <a:spLocks noChangeArrowheads="1"/>
          </p:cNvSpPr>
          <p:nvPr/>
        </p:nvSpPr>
        <p:spPr bwMode="auto">
          <a:xfrm>
            <a:off x="3657600" y="1981200"/>
            <a:ext cx="533400" cy="3031976"/>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4" name="Rectangle 5"/>
          <p:cNvSpPr>
            <a:spLocks noChangeArrowheads="1"/>
          </p:cNvSpPr>
          <p:nvPr/>
        </p:nvSpPr>
        <p:spPr bwMode="auto">
          <a:xfrm>
            <a:off x="4953001" y="3200401"/>
            <a:ext cx="609600"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15" name="Rectangle 6"/>
          <p:cNvSpPr>
            <a:spLocks noChangeArrowheads="1"/>
          </p:cNvSpPr>
          <p:nvPr/>
        </p:nvSpPr>
        <p:spPr bwMode="auto">
          <a:xfrm>
            <a:off x="44245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6" name="Rectangle 7"/>
          <p:cNvSpPr>
            <a:spLocks noChangeArrowheads="1"/>
          </p:cNvSpPr>
          <p:nvPr/>
        </p:nvSpPr>
        <p:spPr bwMode="auto">
          <a:xfrm>
            <a:off x="5719952" y="3298826"/>
            <a:ext cx="27902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7" name="Rectangle 8"/>
          <p:cNvSpPr>
            <a:spLocks noChangeArrowheads="1"/>
          </p:cNvSpPr>
          <p:nvPr/>
        </p:nvSpPr>
        <p:spPr bwMode="auto">
          <a:xfrm>
            <a:off x="2942481" y="3300413"/>
            <a:ext cx="28724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a:t>
            </a:r>
            <a:endParaRPr lang="en-GB" sz="1600" b="1">
              <a:latin typeface="Calibri" charset="0"/>
              <a:ea typeface="Calibri" charset="0"/>
              <a:cs typeface="Calibri" charset="0"/>
              <a:sym typeface="Symbol" pitchFamily="18" charset="2"/>
            </a:endParaRPr>
          </a:p>
        </p:txBody>
      </p:sp>
      <p:sp>
        <p:nvSpPr>
          <p:cNvPr id="17418" name="Rectangle 9"/>
          <p:cNvSpPr>
            <a:spLocks noChangeArrowheads="1"/>
          </p:cNvSpPr>
          <p:nvPr/>
        </p:nvSpPr>
        <p:spPr bwMode="auto">
          <a:xfrm>
            <a:off x="1781255" y="3286126"/>
            <a:ext cx="43164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19" name="Rectangle 10"/>
          <p:cNvSpPr>
            <a:spLocks noChangeArrowheads="1"/>
          </p:cNvSpPr>
          <p:nvPr/>
        </p:nvSpPr>
        <p:spPr bwMode="auto">
          <a:xfrm>
            <a:off x="3789808" y="3286126"/>
            <a:ext cx="34994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K</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0" name="Rectangle 11"/>
          <p:cNvSpPr>
            <a:spLocks noChangeArrowheads="1"/>
          </p:cNvSpPr>
          <p:nvPr/>
        </p:nvSpPr>
        <p:spPr bwMode="auto">
          <a:xfrm>
            <a:off x="5034566" y="3300413"/>
            <a:ext cx="336933"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a:t>
            </a:r>
            <a:r>
              <a:rPr lang="pt-BR" sz="1600" b="1" baseline="-25000">
                <a:latin typeface="Calibri" charset="0"/>
                <a:ea typeface="Calibri" charset="0"/>
                <a:cs typeface="Calibri" charset="0"/>
                <a:sym typeface="Symbol" pitchFamily="18" charset="2"/>
              </a:rPr>
              <a:t>s</a:t>
            </a:r>
            <a:endParaRPr lang="en-GB" sz="1600" b="1" baseline="-25000">
              <a:latin typeface="Calibri" charset="0"/>
              <a:ea typeface="Calibri" charset="0"/>
              <a:cs typeface="Calibri" charset="0"/>
              <a:sym typeface="Symbol" pitchFamily="18" charset="2"/>
            </a:endParaRPr>
          </a:p>
        </p:txBody>
      </p:sp>
      <p:sp>
        <p:nvSpPr>
          <p:cNvPr id="17421" name="Line 12"/>
          <p:cNvSpPr>
            <a:spLocks noChangeShapeType="1"/>
          </p:cNvSpPr>
          <p:nvPr/>
        </p:nvSpPr>
        <p:spPr bwMode="auto">
          <a:xfrm>
            <a:off x="4953001" y="3200401"/>
            <a:ext cx="609600" cy="533400"/>
          </a:xfrm>
          <a:prstGeom prst="line">
            <a:avLst/>
          </a:prstGeom>
          <a:noFill/>
          <a:ln w="9525">
            <a:solidFill>
              <a:schemeClr val="tx1"/>
            </a:solidFill>
            <a:round/>
            <a:headEnd/>
            <a:tailEnd/>
          </a:ln>
        </p:spPr>
        <p:txBody>
          <a:bodyPr wrap="none" lIns="91431" tIns="45715" rIns="91431" bIns="45715" anchor="ctr"/>
          <a:lstStyle/>
          <a:p>
            <a:endParaRPr lang="en-US" sz="1600">
              <a:latin typeface="Calibri" charset="0"/>
              <a:ea typeface="Calibri" charset="0"/>
              <a:cs typeface="Calibri" charset="0"/>
            </a:endParaRPr>
          </a:p>
        </p:txBody>
      </p:sp>
      <p:sp>
        <p:nvSpPr>
          <p:cNvPr id="17422" name="Rectangle 13"/>
          <p:cNvSpPr>
            <a:spLocks noChangeArrowheads="1"/>
          </p:cNvSpPr>
          <p:nvPr/>
        </p:nvSpPr>
        <p:spPr bwMode="auto">
          <a:xfrm>
            <a:off x="3267779" y="5038726"/>
            <a:ext cx="127494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Term vectors</a:t>
            </a:r>
            <a:endParaRPr lang="en-GB" sz="1600" b="1" baseline="-25000">
              <a:latin typeface="Calibri" charset="0"/>
              <a:ea typeface="Calibri" charset="0"/>
              <a:cs typeface="Calibri" charset="0"/>
              <a:sym typeface="Symbol" pitchFamily="18" charset="2"/>
            </a:endParaRPr>
          </a:p>
        </p:txBody>
      </p:sp>
      <p:sp>
        <p:nvSpPr>
          <p:cNvPr id="17423" name="Rectangle 14"/>
          <p:cNvSpPr>
            <a:spLocks noChangeArrowheads="1"/>
          </p:cNvSpPr>
          <p:nvPr/>
        </p:nvSpPr>
        <p:spPr bwMode="auto">
          <a:xfrm>
            <a:off x="6016820" y="4005263"/>
            <a:ext cx="1734752"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Document vectors</a:t>
            </a:r>
            <a:endParaRPr lang="en-GB" sz="1600" b="1" baseline="-25000">
              <a:latin typeface="Calibri" charset="0"/>
              <a:ea typeface="Calibri" charset="0"/>
              <a:cs typeface="Calibri" charset="0"/>
              <a:sym typeface="Symbol" pitchFamily="18" charset="2"/>
            </a:endParaRPr>
          </a:p>
        </p:txBody>
      </p:sp>
      <p:sp>
        <p:nvSpPr>
          <p:cNvPr id="17424" name="Rectangle 15"/>
          <p:cNvSpPr>
            <a:spLocks noChangeArrowheads="1"/>
          </p:cNvSpPr>
          <p:nvPr/>
        </p:nvSpPr>
        <p:spPr bwMode="auto">
          <a:xfrm>
            <a:off x="1718353" y="5572127"/>
            <a:ext cx="64951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n</a:t>
            </a:r>
            <a:endParaRPr lang="en-GB" sz="1600" b="1">
              <a:latin typeface="Calibri" charset="0"/>
              <a:ea typeface="Calibri" charset="0"/>
              <a:cs typeface="Calibri" charset="0"/>
              <a:sym typeface="Symbol" pitchFamily="18" charset="2"/>
            </a:endParaRPr>
          </a:p>
        </p:txBody>
      </p:sp>
      <p:sp>
        <p:nvSpPr>
          <p:cNvPr id="17425" name="Rectangle 16"/>
          <p:cNvSpPr>
            <a:spLocks noChangeArrowheads="1"/>
          </p:cNvSpPr>
          <p:nvPr/>
        </p:nvSpPr>
        <p:spPr bwMode="auto">
          <a:xfrm>
            <a:off x="3592536" y="5572127"/>
            <a:ext cx="620665"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m x s</a:t>
            </a:r>
            <a:endParaRPr lang="en-GB" sz="1600" b="1">
              <a:latin typeface="Calibri" charset="0"/>
              <a:ea typeface="Calibri" charset="0"/>
              <a:cs typeface="Calibri" charset="0"/>
              <a:sym typeface="Symbol" pitchFamily="18" charset="2"/>
            </a:endParaRPr>
          </a:p>
        </p:txBody>
      </p:sp>
      <p:sp>
        <p:nvSpPr>
          <p:cNvPr id="17426" name="Rectangle 17"/>
          <p:cNvSpPr>
            <a:spLocks noChangeArrowheads="1"/>
          </p:cNvSpPr>
          <p:nvPr/>
        </p:nvSpPr>
        <p:spPr bwMode="auto">
          <a:xfrm>
            <a:off x="4974865" y="5572127"/>
            <a:ext cx="535706"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s</a:t>
            </a:r>
            <a:endParaRPr lang="en-GB" sz="1600" b="1">
              <a:latin typeface="Calibri" charset="0"/>
              <a:ea typeface="Calibri" charset="0"/>
              <a:cs typeface="Calibri" charset="0"/>
              <a:sym typeface="Symbol" pitchFamily="18" charset="2"/>
            </a:endParaRPr>
          </a:p>
        </p:txBody>
      </p:sp>
      <p:sp>
        <p:nvSpPr>
          <p:cNvPr id="17427" name="Rectangle 18"/>
          <p:cNvSpPr>
            <a:spLocks noChangeArrowheads="1"/>
          </p:cNvSpPr>
          <p:nvPr/>
        </p:nvSpPr>
        <p:spPr bwMode="auto">
          <a:xfrm>
            <a:off x="6375697" y="5586413"/>
            <a:ext cx="564559"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sym typeface="Symbol" pitchFamily="18" charset="2"/>
              </a:rPr>
              <a:t>s x n</a:t>
            </a:r>
            <a:endParaRPr lang="en-GB" sz="1600" b="1">
              <a:latin typeface="Calibri" charset="0"/>
              <a:ea typeface="Calibri" charset="0"/>
              <a:cs typeface="Calibri" charset="0"/>
              <a:sym typeface="Symbol" pitchFamily="18" charset="2"/>
            </a:endParaRPr>
          </a:p>
        </p:txBody>
      </p:sp>
      <p:sp>
        <p:nvSpPr>
          <p:cNvPr id="17428" name="Line 19"/>
          <p:cNvSpPr>
            <a:spLocks noChangeShapeType="1"/>
          </p:cNvSpPr>
          <p:nvPr/>
        </p:nvSpPr>
        <p:spPr bwMode="auto">
          <a:xfrm rot="5400000">
            <a:off x="3887788" y="20256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29" name="AutoShape 20"/>
          <p:cNvSpPr>
            <a:spLocks/>
          </p:cNvSpPr>
          <p:nvPr/>
        </p:nvSpPr>
        <p:spPr bwMode="auto">
          <a:xfrm rot="5400000">
            <a:off x="1907854" y="1124745"/>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0" name="Rectangle 21"/>
          <p:cNvSpPr>
            <a:spLocks noChangeArrowheads="1"/>
          </p:cNvSpPr>
          <p:nvPr/>
        </p:nvSpPr>
        <p:spPr bwMode="auto">
          <a:xfrm>
            <a:off x="1968512" y="1125538"/>
            <a:ext cx="295254" cy="338544"/>
          </a:xfrm>
          <a:prstGeom prst="rect">
            <a:avLst/>
          </a:prstGeom>
          <a:noFill/>
          <a:ln w="9525">
            <a:noFill/>
            <a:miter lim="800000"/>
            <a:headEnd/>
            <a:tailEnd/>
          </a:ln>
        </p:spPr>
        <p:txBody>
          <a:bodyPr wrap="none" lIns="91431" tIns="45715" rIns="91431" bIns="45715">
            <a:spAutoFit/>
          </a:bodyPr>
          <a:lstStyle/>
          <a:p>
            <a:r>
              <a:rPr lang="pt-BR" sz="1600" b="1" dirty="0" err="1">
                <a:latin typeface="Calibri" charset="0"/>
                <a:ea typeface="Calibri" charset="0"/>
                <a:cs typeface="Calibri" charset="0"/>
              </a:rPr>
              <a:t>n</a:t>
            </a:r>
            <a:endParaRPr lang="en-GB" sz="1600" b="1" baseline="30000" dirty="0">
              <a:latin typeface="Calibri" charset="0"/>
              <a:ea typeface="Calibri" charset="0"/>
              <a:cs typeface="Calibri" charset="0"/>
            </a:endParaRPr>
          </a:p>
        </p:txBody>
      </p:sp>
      <p:sp>
        <p:nvSpPr>
          <p:cNvPr id="17431" name="AutoShape 22"/>
          <p:cNvSpPr>
            <a:spLocks/>
          </p:cNvSpPr>
          <p:nvPr/>
        </p:nvSpPr>
        <p:spPr bwMode="auto">
          <a:xfrm>
            <a:off x="849314" y="1966913"/>
            <a:ext cx="266700" cy="2901950"/>
          </a:xfrm>
          <a:prstGeom prst="leftBrace">
            <a:avLst>
              <a:gd name="adj1" fmla="val 90675"/>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2" name="Rectangle 23"/>
          <p:cNvSpPr>
            <a:spLocks noChangeArrowheads="1"/>
          </p:cNvSpPr>
          <p:nvPr/>
        </p:nvSpPr>
        <p:spPr bwMode="auto">
          <a:xfrm>
            <a:off x="403759" y="3213101"/>
            <a:ext cx="35136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m</a:t>
            </a:r>
            <a:endParaRPr lang="en-GB" sz="1600" b="1" baseline="30000">
              <a:latin typeface="Calibri" charset="0"/>
              <a:ea typeface="Calibri" charset="0"/>
              <a:cs typeface="Calibri" charset="0"/>
            </a:endParaRPr>
          </a:p>
        </p:txBody>
      </p:sp>
      <p:sp>
        <p:nvSpPr>
          <p:cNvPr id="17433" name="Line 24"/>
          <p:cNvSpPr>
            <a:spLocks noChangeShapeType="1"/>
          </p:cNvSpPr>
          <p:nvPr/>
        </p:nvSpPr>
        <p:spPr bwMode="auto">
          <a:xfrm rot="5400000">
            <a:off x="3887788" y="2241555"/>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4" name="Line 25"/>
          <p:cNvSpPr>
            <a:spLocks noChangeShapeType="1"/>
          </p:cNvSpPr>
          <p:nvPr/>
        </p:nvSpPr>
        <p:spPr bwMode="auto">
          <a:xfrm rot="5400000">
            <a:off x="3887788" y="2457454"/>
            <a:ext cx="0"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35" name="AutoShape 26"/>
          <p:cNvSpPr>
            <a:spLocks/>
          </p:cNvSpPr>
          <p:nvPr/>
        </p:nvSpPr>
        <p:spPr bwMode="auto">
          <a:xfrm rot="5400000">
            <a:off x="3743327" y="1376366"/>
            <a:ext cx="360362" cy="576263"/>
          </a:xfrm>
          <a:prstGeom prst="leftBrace">
            <a:avLst>
              <a:gd name="adj1" fmla="val 13326"/>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6" name="Rectangle 27"/>
          <p:cNvSpPr>
            <a:spLocks noChangeArrowheads="1"/>
          </p:cNvSpPr>
          <p:nvPr/>
        </p:nvSpPr>
        <p:spPr bwMode="auto">
          <a:xfrm>
            <a:off x="3821264" y="1125538"/>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17437" name="Rectangle 28"/>
          <p:cNvSpPr>
            <a:spLocks noChangeArrowheads="1"/>
          </p:cNvSpPr>
          <p:nvPr/>
        </p:nvSpPr>
        <p:spPr bwMode="auto">
          <a:xfrm>
            <a:off x="6310313" y="3200401"/>
            <a:ext cx="1142007" cy="588638"/>
          </a:xfrm>
          <a:prstGeom prst="rect">
            <a:avLst/>
          </a:prstGeom>
          <a:noFill/>
          <a:ln w="9525">
            <a:solidFill>
              <a:schemeClr val="tx1"/>
            </a:solidFill>
            <a:miter lim="800000"/>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38" name="Rectangle 29"/>
          <p:cNvSpPr>
            <a:spLocks noChangeArrowheads="1"/>
          </p:cNvSpPr>
          <p:nvPr/>
        </p:nvSpPr>
        <p:spPr bwMode="auto">
          <a:xfrm>
            <a:off x="6997860" y="3278188"/>
            <a:ext cx="415608"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D</a:t>
            </a:r>
            <a:r>
              <a:rPr lang="pt-BR" sz="1600" b="1" baseline="-25000">
                <a:latin typeface="Calibri" charset="0"/>
                <a:ea typeface="Calibri" charset="0"/>
                <a:cs typeface="Calibri" charset="0"/>
              </a:rPr>
              <a:t>s</a:t>
            </a:r>
            <a:r>
              <a:rPr lang="pt-BR" sz="1600" b="1" baseline="30000">
                <a:latin typeface="Calibri" charset="0"/>
                <a:ea typeface="Calibri" charset="0"/>
                <a:cs typeface="Calibri" charset="0"/>
              </a:rPr>
              <a:t>t</a:t>
            </a:r>
            <a:endParaRPr lang="en-GB" sz="1600" b="1" baseline="30000">
              <a:latin typeface="Calibri" charset="0"/>
              <a:ea typeface="Calibri" charset="0"/>
              <a:cs typeface="Calibri" charset="0"/>
            </a:endParaRPr>
          </a:p>
        </p:txBody>
      </p:sp>
      <p:sp>
        <p:nvSpPr>
          <p:cNvPr id="17439" name="AutoShape 30"/>
          <p:cNvSpPr>
            <a:spLocks/>
          </p:cNvSpPr>
          <p:nvPr/>
        </p:nvSpPr>
        <p:spPr bwMode="auto">
          <a:xfrm rot="5400000">
            <a:off x="6660358" y="2204244"/>
            <a:ext cx="360362" cy="1079500"/>
          </a:xfrm>
          <a:prstGeom prst="leftBrace">
            <a:avLst>
              <a:gd name="adj1" fmla="val 24963"/>
              <a:gd name="adj2" fmla="val 50000"/>
            </a:avLst>
          </a:prstGeom>
          <a:noFill/>
          <a:ln w="9525">
            <a:solidFill>
              <a:schemeClr val="tx1"/>
            </a:solidFill>
            <a:round/>
            <a:headEnd/>
            <a:tailEnd/>
          </a:ln>
        </p:spPr>
        <p:txBody>
          <a:bodyPr wrap="none" lIns="91431" tIns="45715" rIns="91431" bIns="45715" anchor="ctr"/>
          <a:lstStyle/>
          <a:p>
            <a:endParaRPr lang="fr-FR" sz="1600">
              <a:latin typeface="Calibri" charset="0"/>
              <a:ea typeface="Calibri" charset="0"/>
              <a:cs typeface="Calibri" charset="0"/>
            </a:endParaRPr>
          </a:p>
        </p:txBody>
      </p:sp>
      <p:sp>
        <p:nvSpPr>
          <p:cNvPr id="17440" name="Rectangle 31"/>
          <p:cNvSpPr>
            <a:spLocks noChangeArrowheads="1"/>
          </p:cNvSpPr>
          <p:nvPr/>
        </p:nvSpPr>
        <p:spPr bwMode="auto">
          <a:xfrm>
            <a:off x="6696880" y="2135188"/>
            <a:ext cx="295254"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n</a:t>
            </a:r>
            <a:endParaRPr lang="en-GB" sz="1600" b="1" baseline="30000">
              <a:latin typeface="Calibri" charset="0"/>
              <a:ea typeface="Calibri" charset="0"/>
              <a:cs typeface="Calibri" charset="0"/>
            </a:endParaRPr>
          </a:p>
        </p:txBody>
      </p:sp>
      <p:sp>
        <p:nvSpPr>
          <p:cNvPr id="17441" name="Line 32"/>
          <p:cNvSpPr>
            <a:spLocks noChangeShapeType="1"/>
          </p:cNvSpPr>
          <p:nvPr/>
        </p:nvSpPr>
        <p:spPr bwMode="auto">
          <a:xfrm>
            <a:off x="64452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2" name="Line 33"/>
          <p:cNvSpPr>
            <a:spLocks noChangeShapeType="1"/>
          </p:cNvSpPr>
          <p:nvPr/>
        </p:nvSpPr>
        <p:spPr bwMode="auto">
          <a:xfrm>
            <a:off x="66611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3" name="Line 34"/>
          <p:cNvSpPr>
            <a:spLocks noChangeShapeType="1"/>
          </p:cNvSpPr>
          <p:nvPr/>
        </p:nvSpPr>
        <p:spPr bwMode="auto">
          <a:xfrm>
            <a:off x="6877050" y="3286129"/>
            <a:ext cx="1588" cy="358775"/>
          </a:xfrm>
          <a:prstGeom prst="line">
            <a:avLst/>
          </a:prstGeom>
          <a:noFill/>
          <a:ln w="9525">
            <a:solidFill>
              <a:schemeClr val="tx1"/>
            </a:solidFill>
            <a:round/>
            <a:headEnd type="triangle" w="med" len="med"/>
            <a:tailEnd type="triangle" w="med" len="med"/>
          </a:ln>
        </p:spPr>
        <p:txBody>
          <a:bodyPr lIns="91431" tIns="45715" rIns="91431" bIns="45715" anchor="ctr"/>
          <a:lstStyle/>
          <a:p>
            <a:endParaRPr lang="en-US" sz="1600">
              <a:latin typeface="Calibri" charset="0"/>
              <a:ea typeface="Calibri" charset="0"/>
              <a:cs typeface="Calibri" charset="0"/>
            </a:endParaRPr>
          </a:p>
        </p:txBody>
      </p:sp>
      <p:sp>
        <p:nvSpPr>
          <p:cNvPr id="17444" name="AutoShape 37"/>
          <p:cNvSpPr>
            <a:spLocks/>
          </p:cNvSpPr>
          <p:nvPr/>
        </p:nvSpPr>
        <p:spPr bwMode="auto">
          <a:xfrm rot="10800000">
            <a:off x="7885114" y="3141663"/>
            <a:ext cx="360362" cy="647700"/>
          </a:xfrm>
          <a:prstGeom prst="leftBrace">
            <a:avLst>
              <a:gd name="adj1" fmla="val 14978"/>
              <a:gd name="adj2" fmla="val 50000"/>
            </a:avLst>
          </a:prstGeom>
          <a:noFill/>
          <a:ln w="9525">
            <a:solidFill>
              <a:schemeClr val="tx1"/>
            </a:solidFill>
            <a:round/>
            <a:headEnd/>
            <a:tailEnd/>
          </a:ln>
        </p:spPr>
        <p:txBody>
          <a:bodyPr wrap="none" lIns="91431" tIns="45715" rIns="91431" bIns="45715" anchor="ctr"/>
          <a:lstStyle/>
          <a:p>
            <a:endParaRPr lang="fr-CH" sz="1600">
              <a:latin typeface="Calibri" charset="0"/>
              <a:ea typeface="Calibri" charset="0"/>
              <a:cs typeface="Calibri" charset="0"/>
            </a:endParaRPr>
          </a:p>
        </p:txBody>
      </p:sp>
      <p:sp>
        <p:nvSpPr>
          <p:cNvPr id="17445" name="Rectangle 39"/>
          <p:cNvSpPr>
            <a:spLocks noChangeArrowheads="1"/>
          </p:cNvSpPr>
          <p:nvPr/>
        </p:nvSpPr>
        <p:spPr bwMode="auto">
          <a:xfrm>
            <a:off x="8356752" y="3284539"/>
            <a:ext cx="266400" cy="338544"/>
          </a:xfrm>
          <a:prstGeom prst="rect">
            <a:avLst/>
          </a:prstGeom>
          <a:noFill/>
          <a:ln w="9525">
            <a:noFill/>
            <a:miter lim="800000"/>
            <a:headEnd/>
            <a:tailEnd/>
          </a:ln>
        </p:spPr>
        <p:txBody>
          <a:bodyPr wrap="none" lIns="91431" tIns="45715" rIns="91431" bIns="45715">
            <a:spAutoFit/>
          </a:bodyPr>
          <a:lstStyle/>
          <a:p>
            <a:r>
              <a:rPr lang="pt-BR" sz="1600" b="1">
                <a:latin typeface="Calibri" charset="0"/>
                <a:ea typeface="Calibri" charset="0"/>
                <a:cs typeface="Calibri" charset="0"/>
              </a:rPr>
              <a:t>s</a:t>
            </a:r>
            <a:endParaRPr lang="en-GB" sz="1600" b="1" baseline="30000">
              <a:latin typeface="Calibri" charset="0"/>
              <a:ea typeface="Calibri" charset="0"/>
              <a:cs typeface="Calibri" charset="0"/>
            </a:endParaRPr>
          </a:p>
        </p:txBody>
      </p:sp>
      <p:sp>
        <p:nvSpPr>
          <p:cNvPr id="3" name="Rectangle 2"/>
          <p:cNvSpPr/>
          <p:nvPr/>
        </p:nvSpPr>
        <p:spPr bwMode="auto">
          <a:xfrm>
            <a:off x="2627786" y="1966198"/>
            <a:ext cx="348961" cy="3046978"/>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 name="Rectangle 3"/>
          <p:cNvSpPr/>
          <p:nvPr/>
        </p:nvSpPr>
        <p:spPr>
          <a:xfrm>
            <a:off x="2608855" y="1556792"/>
            <a:ext cx="343345"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baseline="30000" dirty="0" err="1">
                <a:latin typeface="Calibri" charset="0"/>
                <a:ea typeface="Calibri" charset="0"/>
                <a:cs typeface="Calibri" charset="0"/>
              </a:rPr>
              <a:t>t</a:t>
            </a:r>
            <a:endParaRPr lang="en-GB" sz="1600" b="1" baseline="30000" dirty="0">
              <a:latin typeface="Calibri" charset="0"/>
              <a:ea typeface="Calibri" charset="0"/>
              <a:cs typeface="Calibri" charset="0"/>
            </a:endParaRPr>
          </a:p>
        </p:txBody>
      </p:sp>
      <p:sp>
        <p:nvSpPr>
          <p:cNvPr id="41" name="Rectangle 40"/>
          <p:cNvSpPr/>
          <p:nvPr/>
        </p:nvSpPr>
        <p:spPr bwMode="auto">
          <a:xfrm>
            <a:off x="7452320" y="3204275"/>
            <a:ext cx="216025" cy="584765"/>
          </a:xfrm>
          <a:prstGeom prst="rect">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31" tIns="45715" rIns="91431" bIns="45715" numCol="1" rtlCol="0" anchor="ctr" anchorCtr="0" compatLnSpc="1">
            <a:prstTxWarp prst="textNoShape">
              <a:avLst/>
            </a:prstTxWarp>
            <a:spAutoFit/>
          </a:bodyPr>
          <a:lstStyle/>
          <a:p>
            <a:pPr defTabSz="914310"/>
            <a:endParaRPr lang="en-US" sz="1600" dirty="0">
              <a:latin typeface="Calibri" charset="0"/>
              <a:ea typeface="Calibri" charset="0"/>
              <a:cs typeface="Calibri" charset="0"/>
            </a:endParaRPr>
          </a:p>
          <a:p>
            <a:pPr defTabSz="914310"/>
            <a:endParaRPr lang="en-US" sz="1600" dirty="0">
              <a:latin typeface="Calibri" charset="0"/>
              <a:ea typeface="Calibri" charset="0"/>
              <a:cs typeface="Calibri" charset="0"/>
            </a:endParaRPr>
          </a:p>
        </p:txBody>
      </p:sp>
      <p:sp>
        <p:nvSpPr>
          <p:cNvPr id="42" name="Rectangle 41"/>
          <p:cNvSpPr/>
          <p:nvPr/>
        </p:nvSpPr>
        <p:spPr>
          <a:xfrm>
            <a:off x="7399940" y="2708920"/>
            <a:ext cx="397848" cy="338544"/>
          </a:xfrm>
          <a:prstGeom prst="rect">
            <a:avLst/>
          </a:prstGeom>
        </p:spPr>
        <p:txBody>
          <a:bodyPr wrap="none" lIns="91431" tIns="45715" rIns="91431" bIns="45715">
            <a:spAutoFit/>
          </a:bodyPr>
          <a:lstStyle/>
          <a:p>
            <a:r>
              <a:rPr lang="pt-BR" sz="1600" b="1" dirty="0" err="1">
                <a:latin typeface="Calibri" charset="0"/>
                <a:ea typeface="Calibri" charset="0"/>
                <a:cs typeface="Calibri" charset="0"/>
              </a:rPr>
              <a:t>q</a:t>
            </a:r>
            <a:r>
              <a:rPr lang="pt-BR" sz="1600" b="1" dirty="0">
                <a:latin typeface="Calibri" charset="0"/>
                <a:ea typeface="Calibri" charset="0"/>
                <a:cs typeface="Calibri" charset="0"/>
              </a:rPr>
              <a:t>*</a:t>
            </a:r>
            <a:endParaRPr lang="en-GB" sz="1600" b="1" baseline="30000" dirty="0">
              <a:latin typeface="Calibri" charset="0"/>
              <a:ea typeface="Calibri" charset="0"/>
              <a:cs typeface="Calibri" charset="0"/>
            </a:endParaRPr>
          </a:p>
        </p:txBody>
      </p:sp>
      <p:grpSp>
        <p:nvGrpSpPr>
          <p:cNvPr id="43" name="Group 42"/>
          <p:cNvGrpSpPr/>
          <p:nvPr/>
        </p:nvGrpSpPr>
        <p:grpSpPr>
          <a:xfrm>
            <a:off x="1713837" y="4710338"/>
            <a:ext cx="465282" cy="461665"/>
            <a:chOff x="1856656" y="4710336"/>
            <a:chExt cx="504056" cy="461665"/>
          </a:xfrm>
        </p:grpSpPr>
        <p:cxnSp>
          <p:nvCxnSpPr>
            <p:cNvPr id="44" name="Straight Connector 43"/>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46" name="Rectangle 45"/>
            <p:cNvSpPr/>
            <p:nvPr/>
          </p:nvSpPr>
          <p:spPr bwMode="auto">
            <a:xfrm>
              <a:off x="2008659"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1" i="0" u="none" strike="noStrike" cap="none" normalizeH="0" baseline="0">
                <a:ln>
                  <a:noFill/>
                </a:ln>
                <a:solidFill>
                  <a:schemeClr val="tx1"/>
                </a:solidFill>
                <a:effectLst/>
                <a:latin typeface="Calibri" charset="0"/>
                <a:ea typeface="Calibri" charset="0"/>
                <a:cs typeface="Calibri" charset="0"/>
              </a:endParaRPr>
            </a:p>
          </p:txBody>
        </p:sp>
      </p:grpSp>
      <p:grpSp>
        <p:nvGrpSpPr>
          <p:cNvPr id="47" name="Group 46"/>
          <p:cNvGrpSpPr/>
          <p:nvPr/>
        </p:nvGrpSpPr>
        <p:grpSpPr>
          <a:xfrm>
            <a:off x="1713837" y="4710338"/>
            <a:ext cx="465282" cy="461665"/>
            <a:chOff x="1856656" y="4710336"/>
            <a:chExt cx="504056" cy="461665"/>
          </a:xfrm>
        </p:grpSpPr>
        <p:cxnSp>
          <p:nvCxnSpPr>
            <p:cNvPr id="48" name="Straight Connector 47"/>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0" name="Rectangle 49"/>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1" name="Group 50"/>
          <p:cNvGrpSpPr/>
          <p:nvPr/>
        </p:nvGrpSpPr>
        <p:grpSpPr>
          <a:xfrm>
            <a:off x="1846774" y="1758010"/>
            <a:ext cx="465282" cy="461665"/>
            <a:chOff x="1856656" y="4710336"/>
            <a:chExt cx="504056" cy="461665"/>
          </a:xfrm>
        </p:grpSpPr>
        <p:cxnSp>
          <p:nvCxnSpPr>
            <p:cNvPr id="52" name="Straight Connector 51"/>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4" name="Rectangle 53"/>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5" name="Group 54"/>
          <p:cNvGrpSpPr/>
          <p:nvPr/>
        </p:nvGrpSpPr>
        <p:grpSpPr>
          <a:xfrm>
            <a:off x="6632537" y="2910138"/>
            <a:ext cx="465282" cy="461665"/>
            <a:chOff x="1856656" y="4710336"/>
            <a:chExt cx="504056" cy="461665"/>
          </a:xfrm>
        </p:grpSpPr>
        <p:cxnSp>
          <p:nvCxnSpPr>
            <p:cNvPr id="56" name="Straight Connector 55"/>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58" name="Rectangle 57"/>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grpSp>
        <p:nvGrpSpPr>
          <p:cNvPr id="59" name="Group 58"/>
          <p:cNvGrpSpPr/>
          <p:nvPr/>
        </p:nvGrpSpPr>
        <p:grpSpPr>
          <a:xfrm>
            <a:off x="6632537" y="3486200"/>
            <a:ext cx="465282" cy="461665"/>
            <a:chOff x="1856656" y="4710336"/>
            <a:chExt cx="504056" cy="461665"/>
          </a:xfrm>
        </p:grpSpPr>
        <p:cxnSp>
          <p:nvCxnSpPr>
            <p:cNvPr id="60" name="Straight Connector 59"/>
            <p:cNvCxnSpPr/>
            <p:nvPr/>
          </p:nvCxnSpPr>
          <p:spPr bwMode="auto">
            <a:xfrm flipH="1">
              <a:off x="1856656" y="4797152"/>
              <a:ext cx="144016" cy="288032"/>
            </a:xfrm>
            <a:prstGeom prst="line">
              <a:avLst/>
            </a:prstGeom>
            <a:noFill/>
            <a:ln w="952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flipH="1">
              <a:off x="2216696" y="4797152"/>
              <a:ext cx="144016" cy="288032"/>
            </a:xfrm>
            <a:prstGeom prst="line">
              <a:avLst/>
            </a:prstGeom>
            <a:noFill/>
            <a:ln w="9525" cap="flat" cmpd="sng" algn="ctr">
              <a:solidFill>
                <a:schemeClr val="tx1"/>
              </a:solidFill>
              <a:prstDash val="solid"/>
              <a:round/>
              <a:headEnd type="none" w="med" len="med"/>
              <a:tailEnd type="none" w="med" len="med"/>
            </a:ln>
            <a:effectLst/>
          </p:spPr>
        </p:cxnSp>
        <p:sp>
          <p:nvSpPr>
            <p:cNvPr id="62" name="Rectangle 61"/>
            <p:cNvSpPr/>
            <p:nvPr/>
          </p:nvSpPr>
          <p:spPr bwMode="auto">
            <a:xfrm>
              <a:off x="2008656" y="4710336"/>
              <a:ext cx="200055" cy="461665"/>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a:ln>
                  <a:noFill/>
                </a:ln>
                <a:solidFill>
                  <a:schemeClr val="tx1"/>
                </a:solidFill>
                <a:effectLst/>
                <a:latin typeface="Calibri" charset="0"/>
                <a:ea typeface="Calibri" charset="0"/>
                <a:cs typeface="Calibri" charset="0"/>
              </a:endParaRPr>
            </a:p>
          </p:txBody>
        </p:sp>
      </p:grpSp>
    </p:spTree>
    <p:extLst>
      <p:ext uri="{BB962C8B-B14F-4D97-AF65-F5344CB8AC3E}">
        <p14:creationId xmlns:p14="http://schemas.microsoft.com/office/powerpoint/2010/main" val="675589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lIns="92066" tIns="46034" rIns="92066" bIns="46034"/>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152400" y="1371600"/>
            <a:ext cx="8883162" cy="5029200"/>
          </a:xfrm>
          <a:ln>
            <a:solidFill>
              <a:schemeClr val="tx1"/>
            </a:solidFill>
            <a:miter lim="800000"/>
            <a:headEnd/>
            <a:tailEnd/>
          </a:ln>
        </p:spPr>
        <p:txBody>
          <a:bodyPr lIns="92066" tIns="46034" rIns="92066" bIns="46034"/>
          <a:lstStyle/>
          <a:p>
            <a:pPr marL="0" indent="0" eaLnBrk="1" hangingPunct="1">
              <a:lnSpc>
                <a:spcPct val="90000"/>
              </a:lnSpc>
            </a:pPr>
            <a:r>
              <a:rPr lang="en-US" sz="1600">
                <a:latin typeface="Calibri" charset="0"/>
              </a:rPr>
              <a:t>B1 A Course on Integral Equations</a:t>
            </a:r>
          </a:p>
          <a:p>
            <a:pPr marL="0" indent="0" eaLnBrk="1" hangingPunct="1">
              <a:lnSpc>
                <a:spcPct val="90000"/>
              </a:lnSpc>
            </a:pPr>
            <a:r>
              <a:rPr lang="en-US" sz="1600">
                <a:latin typeface="Calibri" charset="0"/>
              </a:rPr>
              <a:t>B2 Attractors for Semigroups and Evolution Equations</a:t>
            </a:r>
          </a:p>
          <a:p>
            <a:pPr marL="0" indent="0" eaLnBrk="1" hangingPunct="1">
              <a:lnSpc>
                <a:spcPct val="90000"/>
              </a:lnSpc>
            </a:pPr>
            <a:r>
              <a:rPr lang="en-US" sz="1600">
                <a:latin typeface="Calibri" charset="0"/>
              </a:rPr>
              <a:t>B3 Automatic Differentiation of Algorithms: Theory, Implementation, and Application</a:t>
            </a:r>
          </a:p>
          <a:p>
            <a:pPr marL="0" indent="0" eaLnBrk="1" hangingPunct="1">
              <a:lnSpc>
                <a:spcPct val="90000"/>
              </a:lnSpc>
            </a:pPr>
            <a:r>
              <a:rPr lang="en-US" sz="1600">
                <a:latin typeface="Calibri" charset="0"/>
              </a:rPr>
              <a:t>B4 Geometrical Aspects of Partial Differential Equations</a:t>
            </a:r>
          </a:p>
          <a:p>
            <a:pPr marL="0" indent="0" eaLnBrk="1" hangingPunct="1">
              <a:lnSpc>
                <a:spcPct val="90000"/>
              </a:lnSpc>
            </a:pPr>
            <a:r>
              <a:rPr lang="en-US" sz="1600">
                <a:latin typeface="Calibri" charset="0"/>
              </a:rPr>
              <a:t>B5 Ideals, Varieties, and Algorithms: An Introduction to Computational Algebraic Geometry and Commutative Algebra</a:t>
            </a:r>
          </a:p>
          <a:p>
            <a:pPr marL="0" indent="0" eaLnBrk="1" hangingPunct="1">
              <a:lnSpc>
                <a:spcPct val="90000"/>
              </a:lnSpc>
            </a:pPr>
            <a:r>
              <a:rPr lang="en-US" sz="1600">
                <a:latin typeface="Calibri" charset="0"/>
              </a:rPr>
              <a:t>B6 Introduction to Hamiltonian Dynamical Systems and the N-Body Problem</a:t>
            </a:r>
          </a:p>
          <a:p>
            <a:pPr marL="0" indent="0" eaLnBrk="1" hangingPunct="1">
              <a:lnSpc>
                <a:spcPct val="90000"/>
              </a:lnSpc>
            </a:pPr>
            <a:r>
              <a:rPr lang="en-US" sz="1600">
                <a:latin typeface="Calibri" charset="0"/>
              </a:rPr>
              <a:t>B7 Knapsack Problems: Algorithms and Computer Implementations</a:t>
            </a:r>
          </a:p>
          <a:p>
            <a:pPr marL="0" indent="0" eaLnBrk="1" hangingPunct="1">
              <a:lnSpc>
                <a:spcPct val="90000"/>
              </a:lnSpc>
            </a:pPr>
            <a:r>
              <a:rPr lang="en-US" sz="1600">
                <a:latin typeface="Calibri" charset="0"/>
              </a:rPr>
              <a:t>B8 Methods of Solving Singular Systems of Ordinary Differential Equations</a:t>
            </a:r>
          </a:p>
          <a:p>
            <a:pPr marL="0" indent="0" eaLnBrk="1" hangingPunct="1">
              <a:lnSpc>
                <a:spcPct val="90000"/>
              </a:lnSpc>
            </a:pPr>
            <a:r>
              <a:rPr lang="en-US" sz="1600">
                <a:latin typeface="Calibri" charset="0"/>
              </a:rPr>
              <a:t>B9 Nonlinear Systems</a:t>
            </a:r>
          </a:p>
          <a:p>
            <a:pPr marL="0" indent="0" eaLnBrk="1" hangingPunct="1">
              <a:lnSpc>
                <a:spcPct val="90000"/>
              </a:lnSpc>
            </a:pPr>
            <a:r>
              <a:rPr lang="en-US" sz="1600">
                <a:latin typeface="Calibri" charset="0"/>
              </a:rPr>
              <a:t>B10 Ordinary Differential Equations</a:t>
            </a:r>
          </a:p>
          <a:p>
            <a:pPr marL="0" indent="0" eaLnBrk="1" hangingPunct="1">
              <a:lnSpc>
                <a:spcPct val="90000"/>
              </a:lnSpc>
            </a:pPr>
            <a:r>
              <a:rPr lang="en-US" sz="1600">
                <a:latin typeface="Calibri" charset="0"/>
              </a:rPr>
              <a:t>B11 Oscillation Theory for Neutral Differential Equations with Delay</a:t>
            </a:r>
          </a:p>
          <a:p>
            <a:pPr marL="0" indent="0" eaLnBrk="1" hangingPunct="1">
              <a:lnSpc>
                <a:spcPct val="90000"/>
              </a:lnSpc>
            </a:pPr>
            <a:r>
              <a:rPr lang="en-US" sz="1600">
                <a:latin typeface="Calibri" charset="0"/>
              </a:rPr>
              <a:t>B12 Oscillation Theory of Delay Differential Equations</a:t>
            </a:r>
          </a:p>
          <a:p>
            <a:pPr marL="0" indent="0" eaLnBrk="1" hangingPunct="1">
              <a:lnSpc>
                <a:spcPct val="90000"/>
              </a:lnSpc>
            </a:pPr>
            <a:r>
              <a:rPr lang="en-US" sz="1600">
                <a:latin typeface="Calibri" charset="0"/>
              </a:rPr>
              <a:t>B13 Pseudodifferential Operators and Nonlinear Partial Differential Equations</a:t>
            </a:r>
          </a:p>
          <a:p>
            <a:pPr marL="0" indent="0" eaLnBrk="1" hangingPunct="1">
              <a:lnSpc>
                <a:spcPct val="90000"/>
              </a:lnSpc>
            </a:pPr>
            <a:r>
              <a:rPr lang="en-US" sz="1600">
                <a:latin typeface="Calibri" charset="0"/>
              </a:rPr>
              <a:t>B14 Sinc Methods for Quadrature and Differential Equations</a:t>
            </a:r>
          </a:p>
          <a:p>
            <a:pPr marL="0" indent="0" eaLnBrk="1" hangingPunct="1">
              <a:lnSpc>
                <a:spcPct val="90000"/>
              </a:lnSpc>
            </a:pPr>
            <a:r>
              <a:rPr lang="en-US" sz="1600">
                <a:latin typeface="Calibri" charset="0"/>
              </a:rPr>
              <a:t>B15 Stability of Stochastic Differential Equations with Respect to Semi-Martingales</a:t>
            </a:r>
          </a:p>
          <a:p>
            <a:pPr marL="0" indent="0" eaLnBrk="1" hangingPunct="1">
              <a:lnSpc>
                <a:spcPct val="90000"/>
              </a:lnSpc>
            </a:pPr>
            <a:r>
              <a:rPr lang="en-US" sz="1600">
                <a:latin typeface="Calibri" charset="0"/>
              </a:rPr>
              <a:t>B16 The Boundary Integral Approach to Static and Dynamic Contact Problems</a:t>
            </a:r>
          </a:p>
          <a:p>
            <a:pPr marL="0" indent="0" eaLnBrk="1" hangingPunct="1">
              <a:lnSpc>
                <a:spcPct val="90000"/>
              </a:lnSpc>
            </a:pPr>
            <a:r>
              <a:rPr lang="en-US" sz="1600">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omic Sans MS" charset="0"/>
                <a:ea typeface="ＭＳ Ｐゴシック" charset="0"/>
                <a:cs typeface="ＭＳ Ｐゴシック" charset="0"/>
              </a:defRPr>
            </a:lvl1pPr>
            <a:lvl2pPr marL="742950" indent="-285750" eaLnBrk="0" hangingPunct="0">
              <a:defRPr sz="2400">
                <a:solidFill>
                  <a:schemeClr val="tx1"/>
                </a:solidFill>
                <a:latin typeface="Comic Sans MS" charset="0"/>
                <a:ea typeface="ＭＳ Ｐゴシック" charset="0"/>
              </a:defRPr>
            </a:lvl2pPr>
            <a:lvl3pPr marL="1143000" indent="-228600" eaLnBrk="0" hangingPunct="0">
              <a:defRPr sz="2400">
                <a:solidFill>
                  <a:schemeClr val="tx1"/>
                </a:solidFill>
                <a:latin typeface="Comic Sans MS" charset="0"/>
                <a:ea typeface="ＭＳ Ｐゴシック" charset="0"/>
              </a:defRPr>
            </a:lvl3pPr>
            <a:lvl4pPr marL="1600200" indent="-228600" eaLnBrk="0" hangingPunct="0">
              <a:defRPr sz="2400">
                <a:solidFill>
                  <a:schemeClr val="tx1"/>
                </a:solidFill>
                <a:latin typeface="Comic Sans MS" charset="0"/>
                <a:ea typeface="ＭＳ Ｐゴシック" charset="0"/>
              </a:defRPr>
            </a:lvl4pPr>
            <a:lvl5pPr marL="2057400" indent="-228600" eaLnBrk="0" hangingPunct="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r>
              <a:rPr lang="fr-CH" sz="900">
                <a:latin typeface="Verdana" charset="0"/>
              </a:rPr>
              <a:t>©2024, Karl Aberer, EPFL-IC, Laboratoire de systèmes d'informations répartis </a:t>
            </a:r>
            <a:endParaRPr lang="en-GB" sz="900">
              <a:latin typeface="Verdana" charset="0"/>
            </a:endParaRPr>
          </a:p>
        </p:txBody>
      </p:sp>
    </p:spTree>
    <p:extLst>
      <p:ext uri="{BB962C8B-B14F-4D97-AF65-F5344CB8AC3E}">
        <p14:creationId xmlns:p14="http://schemas.microsoft.com/office/powerpoint/2010/main" val="2048741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59BA-2790-6E48-B6BF-314633CA837F}"/>
              </a:ext>
            </a:extLst>
          </p:cNvPr>
          <p:cNvSpPr>
            <a:spLocks noGrp="1"/>
          </p:cNvSpPr>
          <p:nvPr>
            <p:ph type="title"/>
          </p:nvPr>
        </p:nvSpPr>
        <p:spPr/>
        <p:txBody>
          <a:bodyPr/>
          <a:lstStyle/>
          <a:p>
            <a:r>
              <a:rPr lang="en-US" dirty="0"/>
              <a:t>Implementation in Python</a:t>
            </a:r>
          </a:p>
        </p:txBody>
      </p:sp>
      <p:pic>
        <p:nvPicPr>
          <p:cNvPr id="6" name="Content Placeholder 5">
            <a:extLst>
              <a:ext uri="{FF2B5EF4-FFF2-40B4-BE49-F238E27FC236}">
                <a16:creationId xmlns:a16="http://schemas.microsoft.com/office/drawing/2014/main" id="{AEA09EC3-2FBA-A64F-8CE1-81C8FE246D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24" y="1628800"/>
            <a:ext cx="9133776" cy="1139461"/>
          </a:xfrm>
        </p:spPr>
      </p:pic>
      <p:sp>
        <p:nvSpPr>
          <p:cNvPr id="4" name="Footer Placeholder 3">
            <a:extLst>
              <a:ext uri="{FF2B5EF4-FFF2-40B4-BE49-F238E27FC236}">
                <a16:creationId xmlns:a16="http://schemas.microsoft.com/office/drawing/2014/main" id="{F4CDFD61-171A-504D-A444-602A48DD8F5D}"/>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8" name="Picture 7">
            <a:extLst>
              <a:ext uri="{FF2B5EF4-FFF2-40B4-BE49-F238E27FC236}">
                <a16:creationId xmlns:a16="http://schemas.microsoft.com/office/drawing/2014/main" id="{FAE8AB28-C10D-4A47-81A9-717E79F6C4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8994738" cy="1224136"/>
          </a:xfrm>
          <a:prstGeom prst="rect">
            <a:avLst/>
          </a:prstGeom>
        </p:spPr>
      </p:pic>
    </p:spTree>
    <p:extLst>
      <p:ext uri="{BB962C8B-B14F-4D97-AF65-F5344CB8AC3E}">
        <p14:creationId xmlns:p14="http://schemas.microsoft.com/office/powerpoint/2010/main" val="156136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F14E-75E7-9A48-8ABE-993E92B5DE41}"/>
              </a:ext>
            </a:extLst>
          </p:cNvPr>
          <p:cNvSpPr>
            <a:spLocks noGrp="1"/>
          </p:cNvSpPr>
          <p:nvPr>
            <p:ph type="title"/>
          </p:nvPr>
        </p:nvSpPr>
        <p:spPr/>
        <p:txBody>
          <a:bodyPr/>
          <a:lstStyle/>
          <a:p>
            <a:r>
              <a:rPr lang="en-US" dirty="0"/>
              <a:t>Results (s=2)</a:t>
            </a:r>
          </a:p>
        </p:txBody>
      </p:sp>
      <p:pic>
        <p:nvPicPr>
          <p:cNvPr id="6" name="Content Placeholder 5">
            <a:extLst>
              <a:ext uri="{FF2B5EF4-FFF2-40B4-BE49-F238E27FC236}">
                <a16:creationId xmlns:a16="http://schemas.microsoft.com/office/drawing/2014/main" id="{A041D5DD-0D85-914A-A721-931A8148E0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2303758"/>
            <a:ext cx="3195464" cy="3195464"/>
          </a:xfrm>
        </p:spPr>
      </p:pic>
      <p:sp>
        <p:nvSpPr>
          <p:cNvPr id="4" name="Footer Placeholder 3">
            <a:extLst>
              <a:ext uri="{FF2B5EF4-FFF2-40B4-BE49-F238E27FC236}">
                <a16:creationId xmlns:a16="http://schemas.microsoft.com/office/drawing/2014/main" id="{8C8096B4-A28C-D449-8294-27793BFCBC97}"/>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8" name="Picture 7">
            <a:extLst>
              <a:ext uri="{FF2B5EF4-FFF2-40B4-BE49-F238E27FC236}">
                <a16:creationId xmlns:a16="http://schemas.microsoft.com/office/drawing/2014/main" id="{B4FCD1FD-D0AC-7548-B93F-ECCB741AA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7650" y="3205825"/>
            <a:ext cx="2308172" cy="655223"/>
          </a:xfrm>
          <a:prstGeom prst="rect">
            <a:avLst/>
          </a:prstGeom>
        </p:spPr>
      </p:pic>
      <p:pic>
        <p:nvPicPr>
          <p:cNvPr id="10" name="Picture 9">
            <a:extLst>
              <a:ext uri="{FF2B5EF4-FFF2-40B4-BE49-F238E27FC236}">
                <a16:creationId xmlns:a16="http://schemas.microsoft.com/office/drawing/2014/main" id="{7312A9A2-4A47-214B-A36D-7AC535856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2774" y="2264369"/>
            <a:ext cx="3120006" cy="3234853"/>
          </a:xfrm>
          <a:prstGeom prst="rect">
            <a:avLst/>
          </a:prstGeom>
        </p:spPr>
      </p:pic>
    </p:spTree>
    <p:extLst>
      <p:ext uri="{BB962C8B-B14F-4D97-AF65-F5344CB8AC3E}">
        <p14:creationId xmlns:p14="http://schemas.microsoft.com/office/powerpoint/2010/main" val="473323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CC68F4-D272-4C49-9C44-9F3E7173D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032" y="303023"/>
            <a:ext cx="5660968" cy="5718265"/>
          </a:xfrm>
          <a:prstGeom prst="rect">
            <a:avLst/>
          </a:prstGeom>
        </p:spPr>
      </p:pic>
      <p:sp>
        <p:nvSpPr>
          <p:cNvPr id="21506" name="Footer Placeholder 3"/>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21507" name="Rectangle 2"/>
          <p:cNvSpPr>
            <a:spLocks noGrp="1" noChangeArrowheads="1"/>
          </p:cNvSpPr>
          <p:nvPr>
            <p:ph type="title"/>
          </p:nvPr>
        </p:nvSpPr>
        <p:spPr>
          <a:xfrm>
            <a:off x="152400" y="304800"/>
            <a:ext cx="8305800" cy="1468016"/>
          </a:xfrm>
        </p:spPr>
        <p:txBody>
          <a:bodyPr/>
          <a:lstStyle/>
          <a:p>
            <a:pPr algn="l" eaLnBrk="1" hangingPunct="1"/>
            <a:r>
              <a:rPr lang="fr-CH" dirty="0"/>
              <a:t>Plot of Terms and </a:t>
            </a:r>
            <a:br>
              <a:rPr lang="fr-CH" dirty="0"/>
            </a:br>
            <a:r>
              <a:rPr lang="fr-CH" dirty="0"/>
              <a:t>Documents in 2-d </a:t>
            </a:r>
            <a:br>
              <a:rPr lang="fr-CH" dirty="0"/>
            </a:br>
            <a:r>
              <a:rPr lang="fr-CH" dirty="0"/>
              <a:t>Concept Space</a:t>
            </a:r>
            <a:endParaRPr lang="en-GB" dirty="0"/>
          </a:p>
        </p:txBody>
      </p:sp>
    </p:spTree>
    <p:extLst>
      <p:ext uri="{BB962C8B-B14F-4D97-AF65-F5344CB8AC3E}">
        <p14:creationId xmlns:p14="http://schemas.microsoft.com/office/powerpoint/2010/main" val="2970798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Applying SVD to a term-document matrix M. Each concept is represented in K</a:t>
            </a:r>
          </a:p>
        </p:txBody>
      </p:sp>
      <p:sp>
        <p:nvSpPr>
          <p:cNvPr id="13314" name="TPAnswers"/>
          <p:cNvSpPr>
            <a:spLocks noGrp="1"/>
          </p:cNvSpPr>
          <p:nvPr>
            <p:ph idx="1"/>
            <p:custDataLst>
              <p:tags r:id="rId2"/>
            </p:custDataLst>
          </p:nvPr>
        </p:nvSpPr>
        <p:spPr/>
        <p:txBody>
          <a:bodyPr>
            <a:noAutofit/>
          </a:bodyPr>
          <a:lstStyle/>
          <a:p>
            <a:pPr marL="514350" indent="-514350">
              <a:buFont typeface="Arial" charset="0"/>
              <a:buAutoNum type="alphaUcPeriod"/>
            </a:pPr>
            <a:r>
              <a:rPr lang="en-US" altLang="en-US" sz="2400" dirty="0">
                <a:ea typeface="MS PGothic" charset="-128"/>
              </a:rPr>
              <a:t>as a singular value</a:t>
            </a:r>
          </a:p>
          <a:p>
            <a:pPr marL="514350" indent="-514350">
              <a:buFont typeface="Arial" charset="0"/>
              <a:buAutoNum type="alphaUcPeriod"/>
            </a:pPr>
            <a:r>
              <a:rPr lang="en-US" altLang="en-US" sz="2400" dirty="0">
                <a:ea typeface="MS PGothic" charset="-128"/>
              </a:rPr>
              <a:t>as a linear combination of terms of the vocabulary</a:t>
            </a:r>
          </a:p>
          <a:p>
            <a:pPr marL="514350" indent="-514350">
              <a:buFont typeface="Arial" charset="0"/>
              <a:buAutoNum type="alphaUcPeriod"/>
            </a:pPr>
            <a:r>
              <a:rPr lang="en-US" altLang="en-US" sz="2400" dirty="0">
                <a:ea typeface="MS PGothic" charset="-128"/>
              </a:rPr>
              <a:t>as a linear combination of documents in the document collection</a:t>
            </a:r>
          </a:p>
          <a:p>
            <a:pPr marL="514350" indent="-514350">
              <a:buFont typeface="Arial" charset="0"/>
              <a:buAutoNum type="alphaUcPeriod"/>
            </a:pPr>
            <a:r>
              <a:rPr lang="en-US" altLang="en-US" sz="2400" dirty="0">
                <a:ea typeface="MS PGothic" charset="-128"/>
              </a:rPr>
              <a:t>as a least squares approximation of the matrix M</a:t>
            </a:r>
          </a:p>
        </p:txBody>
      </p:sp>
      <p:sp>
        <p:nvSpPr>
          <p:cNvPr id="3" name="Footer Placeholder 2"/>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549588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2800" dirty="0"/>
              <a:t>The number of term vectors in the matrix </a:t>
            </a:r>
            <a:r>
              <a:rPr lang="pt-BR" sz="2800">
                <a:sym typeface="Symbol" pitchFamily="18" charset="2"/>
              </a:rPr>
              <a:t>K</a:t>
            </a:r>
            <a:r>
              <a:rPr lang="pt-BR" sz="2800" baseline="-25000">
                <a:sym typeface="Symbol" pitchFamily="18" charset="2"/>
              </a:rPr>
              <a:t>s</a:t>
            </a:r>
            <a:br>
              <a:rPr lang="en-GB" sz="2800">
                <a:sym typeface="Symbol" pitchFamily="18" charset="2"/>
              </a:rPr>
            </a:br>
            <a:r>
              <a:rPr lang="en-US" altLang="en-US" sz="2800" dirty="0"/>
              <a:t>used for LSI</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sz="2400" dirty="0">
                <a:ea typeface="MS PGothic" charset="-128"/>
              </a:rPr>
              <a:t>Is smaller than the number of rows in the matrix M</a:t>
            </a:r>
          </a:p>
          <a:p>
            <a:pPr marL="514350" indent="-514350">
              <a:buFont typeface="Arial" charset="0"/>
              <a:buAutoNum type="alphaUcPeriod"/>
            </a:pPr>
            <a:r>
              <a:rPr lang="en-US" altLang="en-US" sz="2400" dirty="0">
                <a:ea typeface="MS PGothic" charset="-128"/>
              </a:rPr>
              <a:t>Is the same as the number of rows in the matrix M</a:t>
            </a:r>
          </a:p>
          <a:p>
            <a:pPr marL="514350" indent="-514350">
              <a:buFont typeface="Arial" charset="0"/>
              <a:buAutoNum type="alphaUcPeriod"/>
            </a:pPr>
            <a:r>
              <a:rPr lang="en-US" altLang="en-US" sz="2400" dirty="0">
                <a:ea typeface="MS PGothic" charset="-128"/>
              </a:rPr>
              <a:t>Is larger than the number of rows in the matrix M</a:t>
            </a:r>
          </a:p>
        </p:txBody>
      </p:sp>
      <p:sp>
        <p:nvSpPr>
          <p:cNvPr id="3" name="Footer Placeholder 2"/>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31606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Problem</a:t>
            </a:r>
          </a:p>
        </p:txBody>
      </p:sp>
      <p:sp>
        <p:nvSpPr>
          <p:cNvPr id="3" name="Content Placeholder 2"/>
          <p:cNvSpPr>
            <a:spLocks noGrp="1"/>
          </p:cNvSpPr>
          <p:nvPr>
            <p:ph idx="1"/>
          </p:nvPr>
        </p:nvSpPr>
        <p:spPr/>
        <p:txBody>
          <a:bodyPr/>
          <a:lstStyle/>
          <a:p>
            <a:r>
              <a:rPr lang="en-GB" sz="2800" dirty="0"/>
              <a:t>Vector Space Retrieval handles poorly the following two situations</a:t>
            </a:r>
          </a:p>
          <a:p>
            <a:endParaRPr lang="en-GB" sz="2800" dirty="0"/>
          </a:p>
          <a:p>
            <a:r>
              <a:rPr lang="en-GB" sz="2800" dirty="0"/>
              <a:t>1. </a:t>
            </a:r>
            <a:r>
              <a:rPr lang="en-GB" sz="2800" i="1" dirty="0"/>
              <a:t>Synonymy</a:t>
            </a:r>
            <a:r>
              <a:rPr lang="en-GB" sz="2800" dirty="0"/>
              <a:t>: different terms refer to the same concept, e.g., car and automobile</a:t>
            </a:r>
          </a:p>
          <a:p>
            <a:pPr lvl="1"/>
            <a:r>
              <a:rPr lang="en-GB" sz="2400" dirty="0"/>
              <a:t>Result: poor recall</a:t>
            </a:r>
          </a:p>
          <a:p>
            <a:r>
              <a:rPr lang="en-GB" sz="2800" dirty="0"/>
              <a:t>2. </a:t>
            </a:r>
            <a:r>
              <a:rPr lang="en-GB" sz="2800" i="1" dirty="0"/>
              <a:t>Homonymy</a:t>
            </a:r>
            <a:r>
              <a:rPr lang="en-GB" sz="2800" dirty="0"/>
              <a:t>: the same term may have different meanings, e.g., apple, model, bank </a:t>
            </a:r>
          </a:p>
          <a:p>
            <a:pPr lvl="1"/>
            <a:r>
              <a:rPr lang="en-GB" sz="2400" dirty="0"/>
              <a:t>Result: poor precision</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467469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3200" dirty="0"/>
              <a:t>A query transformed into the concept space for LSI has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sz="2800" dirty="0">
                <a:ea typeface="MS PGothic" charset="-128"/>
              </a:rPr>
              <a:t>s components (number of singular values)</a:t>
            </a:r>
          </a:p>
          <a:p>
            <a:pPr marL="514350" indent="-514350">
              <a:buFont typeface="Arial" charset="0"/>
              <a:buAutoNum type="alphaUcPeriod"/>
            </a:pPr>
            <a:r>
              <a:rPr lang="en-US" altLang="en-US" sz="2800" dirty="0">
                <a:ea typeface="MS PGothic" charset="-128"/>
              </a:rPr>
              <a:t>m components (size of vocabulary)</a:t>
            </a:r>
          </a:p>
          <a:p>
            <a:pPr marL="514350" indent="-514350">
              <a:buFont typeface="Arial" charset="0"/>
              <a:buAutoNum type="alphaUcPeriod"/>
            </a:pPr>
            <a:r>
              <a:rPr lang="en-US" altLang="en-US" sz="2800" dirty="0">
                <a:ea typeface="MS PGothic" charset="-128"/>
              </a:rPr>
              <a:t>n components (number of documents)</a:t>
            </a:r>
          </a:p>
        </p:txBody>
      </p:sp>
      <p:sp>
        <p:nvSpPr>
          <p:cNvPr id="3" name="Footer Placeholder 2"/>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444869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
        <p:nvSpPr>
          <p:cNvPr id="22531" name="Rectangle 2"/>
          <p:cNvSpPr>
            <a:spLocks noGrp="1" noChangeArrowheads="1"/>
          </p:cNvSpPr>
          <p:nvPr>
            <p:ph type="title"/>
          </p:nvPr>
        </p:nvSpPr>
        <p:spPr/>
        <p:txBody>
          <a:bodyPr/>
          <a:lstStyle/>
          <a:p>
            <a:pPr eaLnBrk="1" hangingPunct="1"/>
            <a:r>
              <a:rPr lang="fr-CH" dirty="0"/>
              <a:t>Discussion of Latent Semantic Indexing</a:t>
            </a:r>
            <a:endParaRPr lang="en-GB" dirty="0"/>
          </a:p>
        </p:txBody>
      </p:sp>
      <p:sp>
        <p:nvSpPr>
          <p:cNvPr id="22532" name="Rectangle 3"/>
          <p:cNvSpPr>
            <a:spLocks noGrp="1" noChangeArrowheads="1"/>
          </p:cNvSpPr>
          <p:nvPr>
            <p:ph type="body" idx="1"/>
          </p:nvPr>
        </p:nvSpPr>
        <p:spPr/>
        <p:txBody>
          <a:bodyPr/>
          <a:lstStyle/>
          <a:p>
            <a:pPr eaLnBrk="1" hangingPunct="1"/>
            <a:r>
              <a:rPr lang="en-GB" sz="2800" dirty="0"/>
              <a:t>Latent semantic indexing provides an interesting conceptualization of the IR problem</a:t>
            </a:r>
          </a:p>
          <a:p>
            <a:pPr eaLnBrk="1" hangingPunct="1"/>
            <a:r>
              <a:rPr lang="en-GB" sz="2800" dirty="0"/>
              <a:t>Advantages</a:t>
            </a:r>
          </a:p>
          <a:p>
            <a:pPr lvl="1" eaLnBrk="1" hangingPunct="1"/>
            <a:r>
              <a:rPr lang="en-GB" dirty="0"/>
              <a:t>It allows reducing the complexity of the underlying concept representation</a:t>
            </a:r>
          </a:p>
          <a:p>
            <a:pPr lvl="1" eaLnBrk="1" hangingPunct="1"/>
            <a:r>
              <a:rPr lang="en-GB" dirty="0"/>
              <a:t>Facilitates interfacing with the user</a:t>
            </a:r>
            <a:endParaRPr lang="en-GB" sz="1800" dirty="0"/>
          </a:p>
          <a:p>
            <a:pPr eaLnBrk="1" hangingPunct="1"/>
            <a:r>
              <a:rPr lang="en-GB" sz="2800" dirty="0"/>
              <a:t>Disadvantages</a:t>
            </a:r>
          </a:p>
          <a:p>
            <a:pPr lvl="1" eaLnBrk="1" hangingPunct="1"/>
            <a:r>
              <a:rPr lang="en-GB" dirty="0"/>
              <a:t>Computationally expensive</a:t>
            </a:r>
          </a:p>
          <a:p>
            <a:pPr lvl="1" eaLnBrk="1" hangingPunct="1"/>
            <a:r>
              <a:rPr lang="en-GB" dirty="0"/>
              <a:t>Poor statistical explanation</a:t>
            </a:r>
          </a:p>
          <a:p>
            <a:pPr eaLnBrk="1" hangingPunct="1"/>
            <a:endParaRPr lang="en-GB" sz="1800" dirty="0"/>
          </a:p>
        </p:txBody>
      </p:sp>
    </p:spTree>
    <p:extLst>
      <p:ext uri="{BB962C8B-B14F-4D97-AF65-F5344CB8AC3E}">
        <p14:creationId xmlns:p14="http://schemas.microsoft.com/office/powerpoint/2010/main" val="3388699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Alternative Techniques</a:t>
            </a:r>
          </a:p>
        </p:txBody>
      </p:sp>
      <p:sp>
        <p:nvSpPr>
          <p:cNvPr id="3" name="Content Placeholder 2"/>
          <p:cNvSpPr>
            <a:spLocks noGrp="1"/>
          </p:cNvSpPr>
          <p:nvPr>
            <p:ph idx="1"/>
          </p:nvPr>
        </p:nvSpPr>
        <p:spPr/>
        <p:txBody>
          <a:bodyPr/>
          <a:lstStyle/>
          <a:p>
            <a:r>
              <a:rPr lang="en-GB" sz="2800" dirty="0"/>
              <a:t>Probabilistic Latent Semantic Analysis</a:t>
            </a:r>
          </a:p>
          <a:p>
            <a:pPr lvl="1"/>
            <a:r>
              <a:rPr lang="en-GB" sz="2400" dirty="0"/>
              <a:t>Based on Bayesian Networks</a:t>
            </a:r>
          </a:p>
          <a:p>
            <a:pPr marL="457200" lvl="1" indent="0">
              <a:buNone/>
            </a:pPr>
            <a:endParaRPr lang="en-GB" sz="2400" dirty="0"/>
          </a:p>
          <a:p>
            <a:r>
              <a:rPr lang="en-GB" sz="2800" dirty="0"/>
              <a:t>Latent </a:t>
            </a:r>
            <a:r>
              <a:rPr lang="en-GB" sz="2800" dirty="0" err="1"/>
              <a:t>Dirichlet</a:t>
            </a:r>
            <a:r>
              <a:rPr lang="en-GB" sz="2800" dirty="0"/>
              <a:t> Allocation</a:t>
            </a:r>
          </a:p>
          <a:p>
            <a:pPr lvl="1"/>
            <a:r>
              <a:rPr lang="en-GB" sz="2400" dirty="0"/>
              <a:t>Based on </a:t>
            </a:r>
            <a:r>
              <a:rPr lang="en-GB" sz="2400" dirty="0" err="1"/>
              <a:t>Dirichlet</a:t>
            </a:r>
            <a:r>
              <a:rPr lang="en-GB" sz="2400" dirty="0"/>
              <a:t> Distribution</a:t>
            </a:r>
          </a:p>
          <a:p>
            <a:pPr lvl="1"/>
            <a:r>
              <a:rPr lang="en-GB" sz="2400" dirty="0"/>
              <a:t>State-of-the-art method for concept extraction</a:t>
            </a:r>
          </a:p>
          <a:p>
            <a:endParaRPr lang="en-GB" sz="2800" dirty="0"/>
          </a:p>
          <a:p>
            <a:r>
              <a:rPr lang="en-GB" sz="2800" dirty="0"/>
              <a:t>Same objective of creating a lower-dimensional concept space based on the term-document matrix</a:t>
            </a:r>
          </a:p>
          <a:p>
            <a:pPr lvl="1"/>
            <a:r>
              <a:rPr lang="en-GB" sz="2400" dirty="0"/>
              <a:t>Better explained mathematical foundation</a:t>
            </a:r>
          </a:p>
          <a:p>
            <a:pPr lvl="1"/>
            <a:r>
              <a:rPr lang="en-GB" sz="2400" dirty="0"/>
              <a:t>Better experimental results</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658592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1.3.2 Latent Dirichlet Allocation (LDA)</a:t>
            </a:r>
          </a:p>
        </p:txBody>
      </p:sp>
      <p:sp>
        <p:nvSpPr>
          <p:cNvPr id="3" name="Content Placeholder 2"/>
          <p:cNvSpPr>
            <a:spLocks noGrp="1"/>
          </p:cNvSpPr>
          <p:nvPr>
            <p:ph idx="1"/>
          </p:nvPr>
        </p:nvSpPr>
        <p:spPr/>
        <p:txBody>
          <a:bodyPr/>
          <a:lstStyle/>
          <a:p>
            <a:r>
              <a:rPr lang="en-US" b="1" dirty="0"/>
              <a:t>Idea</a:t>
            </a:r>
            <a:r>
              <a:rPr lang="en-US" dirty="0"/>
              <a:t>: assume a document collection is (randomly) generated from a known set of topics (probabilistic generative model)</a:t>
            </a:r>
          </a:p>
          <a:p>
            <a:endParaRPr lang="en-US"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Line 2"/>
          <p:cNvSpPr>
            <a:spLocks noChangeShapeType="1"/>
          </p:cNvSpPr>
          <p:nvPr/>
        </p:nvSpPr>
        <p:spPr bwMode="auto">
          <a:xfrm>
            <a:off x="2867440" y="3742135"/>
            <a:ext cx="760810" cy="104060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6" name="Text Box 3"/>
          <p:cNvSpPr txBox="1">
            <a:spLocks noChangeArrowheads="1"/>
          </p:cNvSpPr>
          <p:nvPr/>
        </p:nvSpPr>
        <p:spPr bwMode="auto">
          <a:xfrm rot="4633291">
            <a:off x="2313106" y="3342159"/>
            <a:ext cx="39786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7" name="AutoShape 4"/>
          <p:cNvSpPr>
            <a:spLocks noChangeArrowheads="1"/>
          </p:cNvSpPr>
          <p:nvPr/>
        </p:nvSpPr>
        <p:spPr bwMode="auto">
          <a:xfrm>
            <a:off x="1904225" y="2863454"/>
            <a:ext cx="829865" cy="1298972"/>
          </a:xfrm>
          <a:prstGeom prst="can">
            <a:avLst>
              <a:gd name="adj" fmla="val 17878"/>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solidFill>
                <a:schemeClr val="accent1"/>
              </a:solidFill>
              <a:latin typeface="Calibri" charset="0"/>
              <a:ea typeface="Calibri" charset="0"/>
              <a:cs typeface="Calibri" charset="0"/>
            </a:endParaRPr>
          </a:p>
        </p:txBody>
      </p:sp>
      <p:sp>
        <p:nvSpPr>
          <p:cNvPr id="8" name="Text Box 5"/>
          <p:cNvSpPr txBox="1">
            <a:spLocks noChangeArrowheads="1"/>
          </p:cNvSpPr>
          <p:nvPr/>
        </p:nvSpPr>
        <p:spPr bwMode="auto">
          <a:xfrm>
            <a:off x="2061387" y="4163615"/>
            <a:ext cx="63579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TOPIC 1</a:t>
            </a:r>
          </a:p>
        </p:txBody>
      </p:sp>
      <p:sp>
        <p:nvSpPr>
          <p:cNvPr id="9" name="Text Box 6"/>
          <p:cNvSpPr txBox="1">
            <a:spLocks noChangeArrowheads="1"/>
          </p:cNvSpPr>
          <p:nvPr/>
        </p:nvSpPr>
        <p:spPr bwMode="auto">
          <a:xfrm rot="2033770">
            <a:off x="1917237" y="3138563"/>
            <a:ext cx="51809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0" name="Text Box 7"/>
          <p:cNvSpPr txBox="1">
            <a:spLocks noChangeArrowheads="1"/>
          </p:cNvSpPr>
          <p:nvPr/>
        </p:nvSpPr>
        <p:spPr bwMode="auto">
          <a:xfrm rot="650964">
            <a:off x="2001757" y="3713039"/>
            <a:ext cx="39786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11" name="Text Box 8"/>
          <p:cNvSpPr txBox="1">
            <a:spLocks noChangeArrowheads="1"/>
          </p:cNvSpPr>
          <p:nvPr/>
        </p:nvSpPr>
        <p:spPr bwMode="auto">
          <a:xfrm rot="-582399">
            <a:off x="1995527" y="3440386"/>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2" name="Text Box 9"/>
          <p:cNvSpPr txBox="1">
            <a:spLocks noChangeArrowheads="1"/>
          </p:cNvSpPr>
          <p:nvPr/>
        </p:nvSpPr>
        <p:spPr bwMode="auto">
          <a:xfrm rot="-2288081">
            <a:off x="2207749" y="3095105"/>
            <a:ext cx="51809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money</a:t>
            </a:r>
          </a:p>
        </p:txBody>
      </p:sp>
      <p:sp>
        <p:nvSpPr>
          <p:cNvPr id="13" name="Text Box 10"/>
          <p:cNvSpPr txBox="1">
            <a:spLocks noChangeArrowheads="1"/>
          </p:cNvSpPr>
          <p:nvPr/>
        </p:nvSpPr>
        <p:spPr bwMode="auto">
          <a:xfrm rot="-5530761">
            <a:off x="1791931" y="3820196"/>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14" name="Text Box 11"/>
          <p:cNvSpPr txBox="1">
            <a:spLocks noChangeArrowheads="1"/>
          </p:cNvSpPr>
          <p:nvPr/>
        </p:nvSpPr>
        <p:spPr bwMode="auto">
          <a:xfrm rot="4633291">
            <a:off x="2311892" y="4953075"/>
            <a:ext cx="40267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5" name="AutoShape 12"/>
          <p:cNvSpPr>
            <a:spLocks noChangeArrowheads="1"/>
          </p:cNvSpPr>
          <p:nvPr/>
        </p:nvSpPr>
        <p:spPr bwMode="auto">
          <a:xfrm>
            <a:off x="1904225" y="4471987"/>
            <a:ext cx="829865" cy="1298972"/>
          </a:xfrm>
          <a:prstGeom prst="can">
            <a:avLst>
              <a:gd name="adj" fmla="val 17878"/>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6" name="Text Box 13"/>
          <p:cNvSpPr txBox="1">
            <a:spLocks noChangeArrowheads="1"/>
          </p:cNvSpPr>
          <p:nvPr/>
        </p:nvSpPr>
        <p:spPr bwMode="auto">
          <a:xfrm>
            <a:off x="2068531" y="5794772"/>
            <a:ext cx="61555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7" name="Text Box 14"/>
          <p:cNvSpPr txBox="1">
            <a:spLocks noChangeArrowheads="1"/>
          </p:cNvSpPr>
          <p:nvPr/>
        </p:nvSpPr>
        <p:spPr bwMode="auto">
          <a:xfrm rot="-2652911">
            <a:off x="2014831" y="4729832"/>
            <a:ext cx="40267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8" name="Text Box 15"/>
          <p:cNvSpPr txBox="1">
            <a:spLocks noChangeArrowheads="1"/>
          </p:cNvSpPr>
          <p:nvPr/>
        </p:nvSpPr>
        <p:spPr bwMode="auto">
          <a:xfrm rot="-1199306">
            <a:off x="1904103" y="5284069"/>
            <a:ext cx="40267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river</a:t>
            </a:r>
          </a:p>
        </p:txBody>
      </p:sp>
      <p:sp>
        <p:nvSpPr>
          <p:cNvPr id="19" name="Text Box 16"/>
          <p:cNvSpPr txBox="1">
            <a:spLocks noChangeArrowheads="1"/>
          </p:cNvSpPr>
          <p:nvPr/>
        </p:nvSpPr>
        <p:spPr bwMode="auto">
          <a:xfrm rot="-582399">
            <a:off x="1997032" y="5041181"/>
            <a:ext cx="51328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0" name="Text Box 17"/>
          <p:cNvSpPr txBox="1">
            <a:spLocks noChangeArrowheads="1"/>
          </p:cNvSpPr>
          <p:nvPr/>
        </p:nvSpPr>
        <p:spPr bwMode="auto">
          <a:xfrm rot="-2288081">
            <a:off x="2221746" y="4739358"/>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1" name="Text Box 18"/>
          <p:cNvSpPr txBox="1">
            <a:spLocks noChangeArrowheads="1"/>
          </p:cNvSpPr>
          <p:nvPr/>
        </p:nvSpPr>
        <p:spPr bwMode="auto">
          <a:xfrm rot="-9301568">
            <a:off x="2203887" y="5344196"/>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bank</a:t>
            </a:r>
          </a:p>
        </p:txBody>
      </p:sp>
      <p:sp>
        <p:nvSpPr>
          <p:cNvPr id="22" name="Text Box 19"/>
          <p:cNvSpPr txBox="1">
            <a:spLocks noChangeArrowheads="1"/>
          </p:cNvSpPr>
          <p:nvPr/>
        </p:nvSpPr>
        <p:spPr bwMode="auto">
          <a:xfrm rot="-9018167">
            <a:off x="2079184" y="5507906"/>
            <a:ext cx="513281"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rgbClr val="FF0000"/>
                </a:solidFill>
                <a:latin typeface="Calibri" charset="0"/>
                <a:ea typeface="Calibri" charset="0"/>
                <a:cs typeface="Calibri" charset="0"/>
              </a:rPr>
              <a:t>stream</a:t>
            </a:r>
          </a:p>
        </p:txBody>
      </p:sp>
      <p:sp>
        <p:nvSpPr>
          <p:cNvPr id="23" name="Text Box 20"/>
          <p:cNvSpPr txBox="1">
            <a:spLocks noChangeArrowheads="1"/>
          </p:cNvSpPr>
          <p:nvPr/>
        </p:nvSpPr>
        <p:spPr bwMode="auto">
          <a:xfrm rot="-7954520">
            <a:off x="2175312" y="3736852"/>
            <a:ext cx="41389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bank</a:t>
            </a:r>
          </a:p>
        </p:txBody>
      </p:sp>
      <p:sp>
        <p:nvSpPr>
          <p:cNvPr id="24" name="Text Box 21"/>
          <p:cNvSpPr txBox="1">
            <a:spLocks noChangeArrowheads="1"/>
          </p:cNvSpPr>
          <p:nvPr/>
        </p:nvSpPr>
        <p:spPr bwMode="auto">
          <a:xfrm rot="10571648">
            <a:off x="2332750" y="3911279"/>
            <a:ext cx="39786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a:solidFill>
                  <a:schemeClr val="accent1"/>
                </a:solidFill>
                <a:latin typeface="Calibri" charset="0"/>
                <a:ea typeface="Calibri" charset="0"/>
                <a:cs typeface="Calibri" charset="0"/>
              </a:rPr>
              <a:t>loan</a:t>
            </a:r>
          </a:p>
        </p:txBody>
      </p:sp>
      <p:sp>
        <p:nvSpPr>
          <p:cNvPr id="25" name="Text Box 22"/>
          <p:cNvSpPr txBox="1">
            <a:spLocks noChangeArrowheads="1"/>
          </p:cNvSpPr>
          <p:nvPr/>
        </p:nvSpPr>
        <p:spPr bwMode="auto">
          <a:xfrm>
            <a:off x="3721117" y="4606528"/>
            <a:ext cx="3746897" cy="1142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a:t>
            </a:r>
            <a:r>
              <a:rPr lang="en-US" altLang="x-none" sz="1050" baseline="30000" dirty="0">
                <a:solidFill>
                  <a:srgbClr val="99FF33"/>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loan</a:t>
            </a:r>
            <a:r>
              <a:rPr lang="en-US" altLang="x-none" sz="1050" baseline="30000" dirty="0">
                <a:solidFill>
                  <a:schemeClr val="accent1"/>
                </a:solidFill>
                <a:latin typeface="Calibri" charset="0"/>
                <a:ea typeface="Calibri" charset="0"/>
                <a:cs typeface="Calibri" charset="0"/>
              </a:rPr>
              <a:t>1</a:t>
            </a:r>
            <a:r>
              <a:rPr lang="en-US" altLang="x-none" sz="1050" baseline="30000" dirty="0">
                <a:solidFill>
                  <a:srgbClr val="99FF33"/>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baseline="30000" dirty="0">
                <a:solidFill>
                  <a:schemeClr val="accent1"/>
                </a:solidFill>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a:t>
            </a:r>
            <a:r>
              <a:rPr lang="en-US" altLang="x-none" sz="1050" dirty="0">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bank</a:t>
            </a:r>
            <a:r>
              <a:rPr lang="en-US" altLang="x-none" sz="1050" baseline="30000" dirty="0">
                <a:solidFill>
                  <a:srgbClr val="FF0000"/>
                </a:solidFill>
                <a:latin typeface="Calibri" charset="0"/>
                <a:ea typeface="Calibri" charset="0"/>
                <a:cs typeface="Calibri" charset="0"/>
              </a:rPr>
              <a:t>2</a:t>
            </a:r>
            <a:r>
              <a:rPr lang="en-US" altLang="x-none" sz="1050" baseline="3000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p>
          <a:p>
            <a:pPr algn="just" eaLnBrk="1" hangingPunct="1">
              <a:spcBef>
                <a:spcPct val="50000"/>
              </a:spcBef>
            </a:pPr>
            <a:endParaRPr lang="en-US" altLang="x-none" sz="1050" dirty="0">
              <a:latin typeface="Calibri" charset="0"/>
              <a:ea typeface="Calibri" charset="0"/>
              <a:cs typeface="Calibri" charset="0"/>
            </a:endParaRPr>
          </a:p>
        </p:txBody>
      </p:sp>
      <p:sp>
        <p:nvSpPr>
          <p:cNvPr id="26" name="Text Box 23"/>
          <p:cNvSpPr txBox="1">
            <a:spLocks noChangeArrowheads="1"/>
          </p:cNvSpPr>
          <p:nvPr/>
        </p:nvSpPr>
        <p:spPr bwMode="auto">
          <a:xfrm>
            <a:off x="3692543" y="3456385"/>
            <a:ext cx="3789759" cy="900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dirty="0">
                <a:latin typeface="Calibri" charset="0"/>
                <a:ea typeface="Calibri" charset="0"/>
                <a:cs typeface="Calibri" charset="0"/>
              </a:rPr>
              <a:t>DOCUMENT 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a:t>
            </a:r>
            <a:r>
              <a:rPr lang="en-US" altLang="x-none" sz="1050" dirty="0">
                <a:solidFill>
                  <a:srgbClr val="FF0000"/>
                </a:solidFill>
                <a:latin typeface="Calibri" charset="0"/>
                <a:ea typeface="Calibri" charset="0"/>
                <a:cs typeface="Calibri" charset="0"/>
              </a:rPr>
              <a:t> 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a:t>
            </a:r>
            <a:r>
              <a:rPr lang="en-US" altLang="x-none" sz="1050" dirty="0">
                <a:solidFill>
                  <a:srgbClr val="FF0000"/>
                </a:solidFill>
                <a:latin typeface="Calibri" charset="0"/>
                <a:ea typeface="Calibri" charset="0"/>
                <a:cs typeface="Calibri" charset="0"/>
              </a:rPr>
              <a:t>river</a:t>
            </a:r>
            <a:r>
              <a:rPr lang="en-US" altLang="x-none" sz="1050" baseline="30000" dirty="0">
                <a:solidFill>
                  <a:srgbClr val="FF0000"/>
                </a:solidFill>
                <a:latin typeface="Calibri" charset="0"/>
                <a:ea typeface="Calibri" charset="0"/>
                <a:cs typeface="Calibri" charset="0"/>
              </a:rPr>
              <a:t>2 </a:t>
            </a:r>
            <a:r>
              <a:rPr lang="en-US" altLang="x-none" sz="1050" dirty="0">
                <a:solidFill>
                  <a:schemeClr val="accent1"/>
                </a:solidFill>
                <a:latin typeface="Calibri" charset="0"/>
                <a:ea typeface="Calibri" charset="0"/>
                <a:cs typeface="Calibri" charset="0"/>
              </a:rPr>
              <a:t>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a:t>
            </a:r>
            <a:r>
              <a:rPr lang="en-US" altLang="x-none" sz="1050" dirty="0">
                <a:solidFill>
                  <a:schemeClr val="accent1"/>
                </a:solidFill>
                <a:latin typeface="Calibri" charset="0"/>
                <a:ea typeface="Calibri" charset="0"/>
                <a:cs typeface="Calibri" charset="0"/>
              </a:rPr>
              <a:t>  loan</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  bank</a:t>
            </a:r>
            <a:r>
              <a:rPr lang="en-US" altLang="x-none" sz="1050" baseline="30000" dirty="0">
                <a:solidFill>
                  <a:schemeClr val="accent1"/>
                </a:solidFill>
                <a:latin typeface="Calibri" charset="0"/>
                <a:ea typeface="Calibri" charset="0"/>
                <a:cs typeface="Calibri" charset="0"/>
              </a:rPr>
              <a:t>1  </a:t>
            </a:r>
            <a:r>
              <a:rPr lang="en-US" altLang="x-none" sz="1050" dirty="0">
                <a:solidFill>
                  <a:schemeClr val="accent1"/>
                </a:solidFill>
                <a:latin typeface="Calibri" charset="0"/>
                <a:ea typeface="Calibri" charset="0"/>
                <a:cs typeface="Calibri" charset="0"/>
              </a:rPr>
              <a:t>money</a:t>
            </a:r>
            <a:r>
              <a:rPr lang="en-US" altLang="x-none" sz="1050" baseline="30000" dirty="0">
                <a:solidFill>
                  <a:schemeClr val="accent1"/>
                </a:solidFill>
                <a:latin typeface="Calibri" charset="0"/>
                <a:ea typeface="Calibri" charset="0"/>
                <a:cs typeface="Calibri" charset="0"/>
              </a:rPr>
              <a:t>1 </a:t>
            </a:r>
            <a:r>
              <a:rPr lang="en-US" altLang="x-none" sz="1050" dirty="0">
                <a:solidFill>
                  <a:srgbClr val="FF0000"/>
                </a:solidFill>
                <a:latin typeface="Calibri" charset="0"/>
                <a:ea typeface="Calibri" charset="0"/>
                <a:cs typeface="Calibri" charset="0"/>
              </a:rPr>
              <a:t>stream</a:t>
            </a:r>
            <a:r>
              <a:rPr lang="en-US" altLang="x-none" sz="1050" baseline="30000" dirty="0">
                <a:solidFill>
                  <a:srgbClr val="FF0000"/>
                </a:solidFill>
                <a:latin typeface="Calibri" charset="0"/>
                <a:ea typeface="Calibri" charset="0"/>
                <a:cs typeface="Calibri" charset="0"/>
              </a:rPr>
              <a:t>2</a:t>
            </a:r>
            <a:r>
              <a:rPr lang="en-US" altLang="x-none" sz="1050" dirty="0">
                <a:latin typeface="Calibri" charset="0"/>
                <a:ea typeface="Calibri" charset="0"/>
                <a:cs typeface="Calibri" charset="0"/>
              </a:rPr>
              <a:t> </a:t>
            </a:r>
            <a:endParaRPr lang="en-US" altLang="x-none" sz="1050" baseline="30000" dirty="0">
              <a:solidFill>
                <a:srgbClr val="99FF33"/>
              </a:solidFill>
              <a:latin typeface="Calibri" charset="0"/>
              <a:ea typeface="Calibri" charset="0"/>
              <a:cs typeface="Calibri" charset="0"/>
            </a:endParaRPr>
          </a:p>
          <a:p>
            <a:pPr algn="just" eaLnBrk="1" hangingPunct="1">
              <a:spcBef>
                <a:spcPct val="50000"/>
              </a:spcBef>
            </a:pPr>
            <a:endParaRPr lang="en-US" altLang="x-none" sz="1050" baseline="30000" dirty="0">
              <a:solidFill>
                <a:srgbClr val="99FF33"/>
              </a:solidFill>
              <a:latin typeface="Calibri" charset="0"/>
              <a:ea typeface="Calibri" charset="0"/>
              <a:cs typeface="Calibri" charset="0"/>
            </a:endParaRPr>
          </a:p>
        </p:txBody>
      </p:sp>
      <p:sp>
        <p:nvSpPr>
          <p:cNvPr id="27" name="Text Box 24"/>
          <p:cNvSpPr txBox="1">
            <a:spLocks noChangeArrowheads="1"/>
          </p:cNvSpPr>
          <p:nvPr/>
        </p:nvSpPr>
        <p:spPr bwMode="auto">
          <a:xfrm>
            <a:off x="3409680" y="4382690"/>
            <a:ext cx="27283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.3</a:t>
            </a:r>
          </a:p>
        </p:txBody>
      </p:sp>
      <p:sp>
        <p:nvSpPr>
          <p:cNvPr id="28" name="Line 25"/>
          <p:cNvSpPr>
            <a:spLocks noChangeShapeType="1"/>
          </p:cNvSpPr>
          <p:nvPr/>
        </p:nvSpPr>
        <p:spPr bwMode="auto">
          <a:xfrm>
            <a:off x="2867440" y="3663554"/>
            <a:ext cx="770335" cy="18811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29" name="Line 26"/>
          <p:cNvSpPr>
            <a:spLocks noChangeShapeType="1"/>
          </p:cNvSpPr>
          <p:nvPr/>
        </p:nvSpPr>
        <p:spPr bwMode="auto">
          <a:xfrm flipV="1">
            <a:off x="2842438" y="3917156"/>
            <a:ext cx="802481" cy="120372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30" name="Line 27"/>
          <p:cNvSpPr>
            <a:spLocks noChangeShapeType="1"/>
          </p:cNvSpPr>
          <p:nvPr/>
        </p:nvSpPr>
        <p:spPr bwMode="auto">
          <a:xfrm flipV="1">
            <a:off x="2846008" y="4838700"/>
            <a:ext cx="791766" cy="33813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31" name="Text Box 28"/>
          <p:cNvSpPr txBox="1">
            <a:spLocks noChangeArrowheads="1"/>
          </p:cNvSpPr>
          <p:nvPr/>
        </p:nvSpPr>
        <p:spPr bwMode="auto">
          <a:xfrm>
            <a:off x="3261538" y="3499247"/>
            <a:ext cx="315515"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chemeClr val="accent1"/>
                </a:solidFill>
                <a:latin typeface="Calibri" charset="0"/>
                <a:ea typeface="Calibri" charset="0"/>
                <a:cs typeface="Calibri" charset="0"/>
              </a:rPr>
              <a:t>.8</a:t>
            </a:r>
          </a:p>
        </p:txBody>
      </p:sp>
      <p:sp>
        <p:nvSpPr>
          <p:cNvPr id="32" name="Text Box 29"/>
          <p:cNvSpPr txBox="1">
            <a:spLocks noChangeArrowheads="1"/>
          </p:cNvSpPr>
          <p:nvPr/>
        </p:nvSpPr>
        <p:spPr bwMode="auto">
          <a:xfrm>
            <a:off x="3274633" y="3937397"/>
            <a:ext cx="315516"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.2</a:t>
            </a:r>
          </a:p>
        </p:txBody>
      </p:sp>
      <p:sp>
        <p:nvSpPr>
          <p:cNvPr id="33" name="Text Box 34"/>
          <p:cNvSpPr txBox="1">
            <a:spLocks noChangeArrowheads="1"/>
          </p:cNvSpPr>
          <p:nvPr/>
        </p:nvSpPr>
        <p:spPr bwMode="auto">
          <a:xfrm>
            <a:off x="3415633" y="4948238"/>
            <a:ext cx="27283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solidFill>
                  <a:srgbClr val="CC0000"/>
                </a:solidFill>
                <a:latin typeface="Calibri" charset="0"/>
                <a:ea typeface="Calibri" charset="0"/>
                <a:cs typeface="Calibri" charset="0"/>
              </a:rPr>
              <a:t>.7</a:t>
            </a:r>
          </a:p>
        </p:txBody>
      </p:sp>
      <p:sp>
        <p:nvSpPr>
          <p:cNvPr id="34" name="TextBox 33"/>
          <p:cNvSpPr txBox="1"/>
          <p:nvPr/>
        </p:nvSpPr>
        <p:spPr>
          <a:xfrm>
            <a:off x="140964" y="4006804"/>
            <a:ext cx="1811266" cy="646331"/>
          </a:xfrm>
          <a:prstGeom prst="rect">
            <a:avLst/>
          </a:prstGeom>
          <a:noFill/>
        </p:spPr>
        <p:txBody>
          <a:bodyPr wrap="none" rtlCol="0">
            <a:spAutoFit/>
          </a:bodyPr>
          <a:lstStyle/>
          <a:p>
            <a:r>
              <a:rPr lang="en-US" sz="1800" dirty="0">
                <a:latin typeface="Calibri" charset="0"/>
                <a:ea typeface="Calibri" charset="0"/>
                <a:cs typeface="Calibri" charset="0"/>
              </a:rPr>
              <a:t>Topic is a mixture</a:t>
            </a:r>
            <a:br>
              <a:rPr lang="en-US" sz="1800" dirty="0">
                <a:latin typeface="Calibri" charset="0"/>
                <a:ea typeface="Calibri" charset="0"/>
                <a:cs typeface="Calibri" charset="0"/>
              </a:rPr>
            </a:br>
            <a:r>
              <a:rPr lang="en-US" sz="1800" dirty="0">
                <a:latin typeface="Calibri" charset="0"/>
                <a:ea typeface="Calibri" charset="0"/>
                <a:cs typeface="Calibri" charset="0"/>
              </a:rPr>
              <a:t>of words</a:t>
            </a:r>
          </a:p>
        </p:txBody>
      </p:sp>
      <p:sp>
        <p:nvSpPr>
          <p:cNvPr id="35" name="TextBox 34"/>
          <p:cNvSpPr txBox="1"/>
          <p:nvPr/>
        </p:nvSpPr>
        <p:spPr>
          <a:xfrm>
            <a:off x="7452150" y="4006805"/>
            <a:ext cx="1770228" cy="646331"/>
          </a:xfrm>
          <a:prstGeom prst="rect">
            <a:avLst/>
          </a:prstGeom>
          <a:noFill/>
        </p:spPr>
        <p:txBody>
          <a:bodyPr wrap="none" rtlCol="0">
            <a:spAutoFit/>
          </a:bodyPr>
          <a:lstStyle/>
          <a:p>
            <a:r>
              <a:rPr lang="en-US" sz="1800" dirty="0">
                <a:latin typeface="Calibri" charset="0"/>
                <a:ea typeface="Calibri" charset="0"/>
                <a:cs typeface="Calibri" charset="0"/>
              </a:rPr>
              <a:t>Document is a </a:t>
            </a:r>
            <a:br>
              <a:rPr lang="en-US" sz="1800" dirty="0">
                <a:latin typeface="Calibri" charset="0"/>
                <a:ea typeface="Calibri" charset="0"/>
                <a:cs typeface="Calibri" charset="0"/>
              </a:rPr>
            </a:br>
            <a:r>
              <a:rPr lang="en-US" sz="1800" dirty="0">
                <a:latin typeface="Calibri" charset="0"/>
                <a:ea typeface="Calibri" charset="0"/>
                <a:cs typeface="Calibri" charset="0"/>
              </a:rPr>
              <a:t>mixture of topics</a:t>
            </a:r>
          </a:p>
        </p:txBody>
      </p:sp>
    </p:spTree>
    <p:extLst>
      <p:ext uri="{BB962C8B-B14F-4D97-AF65-F5344CB8AC3E}">
        <p14:creationId xmlns:p14="http://schemas.microsoft.com/office/powerpoint/2010/main" val="155563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p:bldP spid="26" grpId="0"/>
      <p:bldP spid="27" grpId="0"/>
      <p:bldP spid="28" grpId="0" animBg="1"/>
      <p:bldP spid="29" grpId="0" animBg="1"/>
      <p:bldP spid="30" grpId="0" animBg="1"/>
      <p:bldP spid="31" grpId="0"/>
      <p:bldP spid="32" grpId="0"/>
      <p:bldP spid="3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Generation using a  Probabilistic Process</a:t>
            </a:r>
          </a:p>
        </p:txBody>
      </p:sp>
      <p:sp>
        <p:nvSpPr>
          <p:cNvPr id="3" name="Content Placeholder 2"/>
          <p:cNvSpPr>
            <a:spLocks noGrp="1"/>
          </p:cNvSpPr>
          <p:nvPr>
            <p:ph idx="1"/>
          </p:nvPr>
        </p:nvSpPr>
        <p:spPr>
          <a:xfrm>
            <a:off x="179388" y="1628800"/>
            <a:ext cx="8305800" cy="4741838"/>
          </a:xfrm>
        </p:spPr>
        <p:txBody>
          <a:bodyPr>
            <a:normAutofit/>
          </a:bodyPr>
          <a:lstStyle/>
          <a:p>
            <a:r>
              <a:rPr lang="en-US" sz="2800" dirty="0"/>
              <a:t>For each document, choose</a:t>
            </a:r>
            <a:br>
              <a:rPr lang="en-US" sz="2800" dirty="0"/>
            </a:br>
            <a:r>
              <a:rPr lang="en-US" sz="2800" dirty="0"/>
              <a:t>a mixture of topics </a:t>
            </a:r>
          </a:p>
          <a:p>
            <a:endParaRPr lang="en-US" sz="2800" dirty="0"/>
          </a:p>
          <a:p>
            <a:r>
              <a:rPr lang="en-US" sz="2800" dirty="0"/>
              <a:t>For every word position, </a:t>
            </a:r>
            <a:br>
              <a:rPr lang="en-US" sz="2800" dirty="0"/>
            </a:br>
            <a:r>
              <a:rPr lang="en-US" sz="2800" dirty="0"/>
              <a:t>sample a topic from the </a:t>
            </a:r>
            <a:br>
              <a:rPr lang="en-US" sz="2800" dirty="0"/>
            </a:br>
            <a:r>
              <a:rPr lang="en-US" sz="2800" dirty="0"/>
              <a:t>topic mixture</a:t>
            </a:r>
          </a:p>
          <a:p>
            <a:endParaRPr lang="en-US" sz="2800" dirty="0"/>
          </a:p>
          <a:p>
            <a:r>
              <a:rPr lang="en-US" sz="2800" dirty="0"/>
              <a:t>For every word position,</a:t>
            </a:r>
            <a:br>
              <a:rPr lang="en-US" sz="2800" dirty="0"/>
            </a:br>
            <a:r>
              <a:rPr lang="en-US" sz="2800" dirty="0"/>
              <a:t>sample a word from the </a:t>
            </a:r>
            <a:br>
              <a:rPr lang="en-US" sz="2800" dirty="0"/>
            </a:br>
            <a:r>
              <a:rPr lang="en-US" sz="2800" dirty="0"/>
              <a:t>chosen topic</a:t>
            </a:r>
          </a:p>
          <a:p>
            <a:endParaRPr lang="en-US" sz="2800" dirty="0"/>
          </a:p>
        </p:txBody>
      </p:sp>
      <p:graphicFrame>
        <p:nvGraphicFramePr>
          <p:cNvPr id="6" name="Diagram 5"/>
          <p:cNvGraphicFramePr/>
          <p:nvPr/>
        </p:nvGraphicFramePr>
        <p:xfrm>
          <a:off x="4343399" y="2226469"/>
          <a:ext cx="4449418" cy="2983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52400" y="6477000"/>
            <a:ext cx="5867400" cy="228600"/>
          </a:xfrm>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3673597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 Topic Identification</a:t>
            </a:r>
          </a:p>
        </p:txBody>
      </p:sp>
      <p:sp>
        <p:nvSpPr>
          <p:cNvPr id="3" name="Content Placeholder 2"/>
          <p:cNvSpPr>
            <a:spLocks noGrp="1"/>
          </p:cNvSpPr>
          <p:nvPr>
            <p:ph idx="1"/>
          </p:nvPr>
        </p:nvSpPr>
        <p:spPr/>
        <p:txBody>
          <a:bodyPr/>
          <a:lstStyle/>
          <a:p>
            <a:r>
              <a:rPr lang="en-US" b="1" dirty="0"/>
              <a:t>Approach</a:t>
            </a:r>
            <a:r>
              <a:rPr lang="en-US" dirty="0"/>
              <a:t>: Inverting the process: given a document collection, reconstruct the topic model</a:t>
            </a:r>
          </a:p>
        </p:txBody>
      </p:sp>
      <p:sp>
        <p:nvSpPr>
          <p:cNvPr id="4" name="Text Box 2"/>
          <p:cNvSpPr txBox="1">
            <a:spLocks noChangeArrowheads="1"/>
          </p:cNvSpPr>
          <p:nvPr/>
        </p:nvSpPr>
        <p:spPr bwMode="auto">
          <a:xfrm>
            <a:off x="3552152" y="4453975"/>
            <a:ext cx="3746897" cy="1142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2: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p>
          <a:p>
            <a:pPr algn="just" eaLnBrk="1" hangingPunct="1">
              <a:spcBef>
                <a:spcPct val="50000"/>
              </a:spcBef>
            </a:pPr>
            <a:endParaRPr lang="en-US" altLang="x-none" sz="1050">
              <a:latin typeface="Calibri" charset="0"/>
              <a:ea typeface="Calibri" charset="0"/>
              <a:cs typeface="Calibri" charset="0"/>
            </a:endParaRPr>
          </a:p>
        </p:txBody>
      </p:sp>
      <p:sp>
        <p:nvSpPr>
          <p:cNvPr id="5" name="Text Box 3"/>
          <p:cNvSpPr txBox="1">
            <a:spLocks noChangeArrowheads="1"/>
          </p:cNvSpPr>
          <p:nvPr/>
        </p:nvSpPr>
        <p:spPr bwMode="auto">
          <a:xfrm>
            <a:off x="3523577" y="3303832"/>
            <a:ext cx="3789759" cy="900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spcBef>
                <a:spcPct val="50000"/>
              </a:spcBef>
            </a:pPr>
            <a:r>
              <a:rPr lang="en-US" altLang="x-none" sz="1050">
                <a:latin typeface="Calibri" charset="0"/>
                <a:ea typeface="Calibri" charset="0"/>
                <a:cs typeface="Calibri" charset="0"/>
              </a:rPr>
              <a:t>DOCUMENT 1: 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river</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river</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loan</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  bank</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money</a:t>
            </a:r>
            <a:r>
              <a:rPr lang="en-US" altLang="x-none" sz="1050" baseline="30000">
                <a:latin typeface="Calibri" charset="0"/>
                <a:ea typeface="Calibri" charset="0"/>
                <a:cs typeface="Calibri" charset="0"/>
              </a:rPr>
              <a:t>? </a:t>
            </a:r>
            <a:r>
              <a:rPr lang="en-US" altLang="x-none" sz="1050">
                <a:latin typeface="Calibri" charset="0"/>
                <a:ea typeface="Calibri" charset="0"/>
                <a:cs typeface="Calibri" charset="0"/>
              </a:rPr>
              <a:t>stream</a:t>
            </a:r>
            <a:r>
              <a:rPr lang="en-US" altLang="x-none" sz="1050" baseline="30000">
                <a:latin typeface="Calibri" charset="0"/>
                <a:ea typeface="Calibri" charset="0"/>
                <a:cs typeface="Calibri" charset="0"/>
              </a:rPr>
              <a:t>?</a:t>
            </a:r>
            <a:r>
              <a:rPr lang="en-US" altLang="x-none" sz="1050">
                <a:latin typeface="Calibri" charset="0"/>
                <a:ea typeface="Calibri" charset="0"/>
                <a:cs typeface="Calibri" charset="0"/>
              </a:rPr>
              <a:t> </a:t>
            </a:r>
            <a:endParaRPr lang="en-US" altLang="x-none" sz="1050" baseline="30000">
              <a:latin typeface="Calibri" charset="0"/>
              <a:ea typeface="Calibri" charset="0"/>
              <a:cs typeface="Calibri" charset="0"/>
            </a:endParaRPr>
          </a:p>
          <a:p>
            <a:pPr algn="just" eaLnBrk="1" hangingPunct="1">
              <a:spcBef>
                <a:spcPct val="50000"/>
              </a:spcBef>
            </a:pPr>
            <a:endParaRPr lang="en-US" altLang="x-none" sz="1050" baseline="30000">
              <a:latin typeface="Calibri" charset="0"/>
              <a:ea typeface="Calibri" charset="0"/>
              <a:cs typeface="Calibri" charset="0"/>
            </a:endParaRPr>
          </a:p>
        </p:txBody>
      </p:sp>
      <p:sp>
        <p:nvSpPr>
          <p:cNvPr id="6" name="Line 7"/>
          <p:cNvSpPr>
            <a:spLocks noChangeShapeType="1"/>
          </p:cNvSpPr>
          <p:nvPr/>
        </p:nvSpPr>
        <p:spPr bwMode="auto">
          <a:xfrm flipV="1">
            <a:off x="2704427" y="3456627"/>
            <a:ext cx="71913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7" name="AutoShape 8"/>
          <p:cNvSpPr>
            <a:spLocks noChangeArrowheads="1"/>
          </p:cNvSpPr>
          <p:nvPr/>
        </p:nvSpPr>
        <p:spPr bwMode="auto">
          <a:xfrm>
            <a:off x="1774549" y="2835916"/>
            <a:ext cx="829866" cy="1298972"/>
          </a:xfrm>
          <a:prstGeom prst="can">
            <a:avLst>
              <a:gd name="adj" fmla="val 17878"/>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8" name="Text Box 9"/>
          <p:cNvSpPr txBox="1">
            <a:spLocks noChangeArrowheads="1"/>
          </p:cNvSpPr>
          <p:nvPr/>
        </p:nvSpPr>
        <p:spPr bwMode="auto">
          <a:xfrm>
            <a:off x="1931712" y="4136079"/>
            <a:ext cx="63579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1</a:t>
            </a:r>
          </a:p>
        </p:txBody>
      </p:sp>
      <p:sp>
        <p:nvSpPr>
          <p:cNvPr id="9" name="AutoShape 10"/>
          <p:cNvSpPr>
            <a:spLocks noChangeArrowheads="1"/>
          </p:cNvSpPr>
          <p:nvPr/>
        </p:nvSpPr>
        <p:spPr bwMode="auto">
          <a:xfrm>
            <a:off x="1774549" y="4444451"/>
            <a:ext cx="829866" cy="1298972"/>
          </a:xfrm>
          <a:prstGeom prst="can">
            <a:avLst>
              <a:gd name="adj" fmla="val 17878"/>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fr-FR" altLang="x-none" sz="1350">
              <a:latin typeface="Calibri" charset="0"/>
              <a:ea typeface="Calibri" charset="0"/>
              <a:cs typeface="Calibri" charset="0"/>
            </a:endParaRPr>
          </a:p>
        </p:txBody>
      </p:sp>
      <p:sp>
        <p:nvSpPr>
          <p:cNvPr id="10" name="Line 12"/>
          <p:cNvSpPr>
            <a:spLocks noChangeShapeType="1"/>
          </p:cNvSpPr>
          <p:nvPr/>
        </p:nvSpPr>
        <p:spPr bwMode="auto">
          <a:xfrm flipV="1">
            <a:off x="2737766" y="5168351"/>
            <a:ext cx="748903" cy="238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11" name="Text Box 13"/>
          <p:cNvSpPr txBox="1">
            <a:spLocks noChangeArrowheads="1"/>
          </p:cNvSpPr>
          <p:nvPr/>
        </p:nvSpPr>
        <p:spPr bwMode="auto">
          <a:xfrm>
            <a:off x="2028882" y="3255016"/>
            <a:ext cx="30970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2" name="Text Box 14"/>
          <p:cNvSpPr txBox="1">
            <a:spLocks noChangeArrowheads="1"/>
          </p:cNvSpPr>
          <p:nvPr/>
        </p:nvSpPr>
        <p:spPr bwMode="auto">
          <a:xfrm>
            <a:off x="2028882" y="4912366"/>
            <a:ext cx="309700"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3" name="Line 15"/>
          <p:cNvSpPr>
            <a:spLocks noChangeShapeType="1"/>
          </p:cNvSpPr>
          <p:nvPr/>
        </p:nvSpPr>
        <p:spPr bwMode="auto">
          <a:xfrm flipV="1">
            <a:off x="2737765" y="3578866"/>
            <a:ext cx="685800" cy="1371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14" name="Line 16"/>
          <p:cNvSpPr>
            <a:spLocks noChangeShapeType="1"/>
          </p:cNvSpPr>
          <p:nvPr/>
        </p:nvSpPr>
        <p:spPr bwMode="auto">
          <a:xfrm>
            <a:off x="2737765" y="3807466"/>
            <a:ext cx="685800" cy="12573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900">
              <a:latin typeface="Calibri" charset="0"/>
              <a:ea typeface="Calibri" charset="0"/>
              <a:cs typeface="Calibri" charset="0"/>
            </a:endParaRPr>
          </a:p>
        </p:txBody>
      </p:sp>
      <p:sp>
        <p:nvSpPr>
          <p:cNvPr id="15" name="Text Box 17"/>
          <p:cNvSpPr txBox="1">
            <a:spLocks noChangeArrowheads="1"/>
          </p:cNvSpPr>
          <p:nvPr/>
        </p:nvSpPr>
        <p:spPr bwMode="auto">
          <a:xfrm>
            <a:off x="2886132" y="4112266"/>
            <a:ext cx="309700" cy="415498"/>
          </a:xfrm>
          <a:prstGeom prst="rect">
            <a:avLst/>
          </a:prstGeom>
          <a:solidFill>
            <a:schemeClr val="bg1"/>
          </a:solidFill>
          <a:ln>
            <a:noFill/>
          </a:ln>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2100" b="1">
                <a:latin typeface="Calibri" charset="0"/>
                <a:ea typeface="Calibri" charset="0"/>
                <a:cs typeface="Calibri" charset="0"/>
              </a:rPr>
              <a:t>?</a:t>
            </a:r>
          </a:p>
        </p:txBody>
      </p:sp>
      <p:sp>
        <p:nvSpPr>
          <p:cNvPr id="16" name="Text Box 11"/>
          <p:cNvSpPr txBox="1">
            <a:spLocks noChangeArrowheads="1"/>
          </p:cNvSpPr>
          <p:nvPr/>
        </p:nvSpPr>
        <p:spPr bwMode="auto">
          <a:xfrm>
            <a:off x="1881705" y="5794723"/>
            <a:ext cx="615554"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900" b="1">
                <a:latin typeface="Calibri" charset="0"/>
                <a:ea typeface="Calibri" charset="0"/>
                <a:cs typeface="Calibri" charset="0"/>
              </a:rPr>
              <a:t>TOPIC 2</a:t>
            </a:r>
          </a:p>
        </p:txBody>
      </p:sp>
      <p:sp>
        <p:nvSpPr>
          <p:cNvPr id="19" name="Footer Placeholder 3"/>
          <p:cNvSpPr>
            <a:spLocks noGrp="1"/>
          </p:cNvSpPr>
          <p:nvPr>
            <p:ph type="ftr" sz="quarter" idx="10"/>
          </p:nvPr>
        </p:nvSpPr>
        <p:spPr>
          <a:xfrm>
            <a:off x="152400" y="6477000"/>
            <a:ext cx="5867400" cy="228600"/>
          </a:xfrm>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550878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Latent </a:t>
            </a:r>
            <a:r>
              <a:rPr lang="en-US" dirty="0" err="1"/>
              <a:t>Dirichlet</a:t>
            </a:r>
            <a:r>
              <a:rPr lang="en-US" dirty="0"/>
              <a:t> Allocation</a:t>
            </a:r>
          </a:p>
        </p:txBody>
      </p:sp>
      <p:sp>
        <p:nvSpPr>
          <p:cNvPr id="3" name="Content Placeholder 2"/>
          <p:cNvSpPr>
            <a:spLocks noGrp="1"/>
          </p:cNvSpPr>
          <p:nvPr>
            <p:ph idx="1"/>
          </p:nvPr>
        </p:nvSpPr>
        <p:spPr/>
        <p:txBody>
          <a:bodyPr/>
          <a:lstStyle/>
          <a:p>
            <a:endParaRPr lang="en-US" altLang="x-none" dirty="0">
              <a:ea typeface="ＭＳ Ｐゴシック" charset="-128"/>
            </a:endParaRPr>
          </a:p>
          <a:p>
            <a:r>
              <a:rPr lang="en-US" dirty="0"/>
              <a:t>Topics are </a:t>
            </a:r>
            <a:r>
              <a:rPr lang="en-US" b="1" dirty="0"/>
              <a:t>interpretable</a:t>
            </a:r>
            <a:r>
              <a:rPr lang="en-US" dirty="0">
                <a:solidFill>
                  <a:schemeClr val="accent1"/>
                </a:solidFill>
              </a:rPr>
              <a:t> </a:t>
            </a:r>
            <a:r>
              <a:rPr lang="en-US" dirty="0"/>
              <a:t>unlike the arbitrary dimensions of LSI</a:t>
            </a:r>
            <a:endParaRPr lang="en-US" dirty="0">
              <a:sym typeface="Wingdings" pitchFamily="2" charset="2"/>
            </a:endParaRPr>
          </a:p>
          <a:p>
            <a:pPr marL="457200" indent="-457200">
              <a:buFont typeface="Arial" panose="020B0604020202020204" pitchFamily="34" charset="0"/>
              <a:buChar char="•"/>
            </a:pPr>
            <a:r>
              <a:rPr lang="en-US" altLang="x-none" sz="2800" dirty="0">
                <a:ea typeface="ＭＳ Ｐゴシック" charset="-128"/>
              </a:rPr>
              <a:t>Topic and word distributions are Dirichlet distributions</a:t>
            </a:r>
          </a:p>
          <a:p>
            <a:pPr marL="457200" indent="-457200">
              <a:buFont typeface="Arial" panose="020B0604020202020204" pitchFamily="34" charset="0"/>
              <a:buChar char="•"/>
            </a:pPr>
            <a:r>
              <a:rPr lang="en-US" altLang="x-none" sz="2800" dirty="0">
                <a:ea typeface="ＭＳ Ｐゴシック" charset="-128"/>
              </a:rPr>
              <a:t>Construction of topic model is mathematically involved, but computationally feasible</a:t>
            </a:r>
          </a:p>
          <a:p>
            <a:pPr marL="457200" indent="-457200">
              <a:buFont typeface="Arial" panose="020B0604020202020204" pitchFamily="34" charset="0"/>
              <a:buChar char="•"/>
            </a:pPr>
            <a:r>
              <a:rPr lang="en-US" sz="2800" dirty="0"/>
              <a:t>Considered as a state-of-the art method for topic identification</a:t>
            </a:r>
          </a:p>
          <a:p>
            <a:endParaRPr lang="en-US" altLang="x-none" dirty="0">
              <a:ea typeface="ＭＳ Ｐゴシック" charset="-128"/>
            </a:endParaRPr>
          </a:p>
          <a:p>
            <a:endParaRPr lang="en-US" dirty="0"/>
          </a:p>
        </p:txBody>
      </p:sp>
      <p:sp>
        <p:nvSpPr>
          <p:cNvPr id="6" name="Footer Placeholder 3"/>
          <p:cNvSpPr>
            <a:spLocks noGrp="1"/>
          </p:cNvSpPr>
          <p:nvPr>
            <p:ph type="ftr" sz="quarter" idx="10"/>
          </p:nvPr>
        </p:nvSpPr>
        <p:spPr>
          <a:xfrm>
            <a:off x="152400" y="6477000"/>
            <a:ext cx="5867400" cy="228600"/>
          </a:xfrm>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077209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Topic Models</a:t>
            </a:r>
          </a:p>
        </p:txBody>
      </p:sp>
      <p:sp>
        <p:nvSpPr>
          <p:cNvPr id="3" name="Content Placeholder 2"/>
          <p:cNvSpPr>
            <a:spLocks noGrp="1"/>
          </p:cNvSpPr>
          <p:nvPr>
            <p:ph idx="1"/>
          </p:nvPr>
        </p:nvSpPr>
        <p:spPr/>
        <p:txBody>
          <a:bodyPr/>
          <a:lstStyle/>
          <a:p>
            <a:r>
              <a:rPr lang="en-US" u="sng" dirty="0"/>
              <a:t>Unsupervised Learning </a:t>
            </a:r>
            <a:r>
              <a:rPr lang="en-US" dirty="0"/>
              <a:t>of topics</a:t>
            </a:r>
          </a:p>
          <a:p>
            <a:pPr lvl="1"/>
            <a:r>
              <a:rPr lang="en-US" dirty="0"/>
              <a:t>Understanding main topics of a topic collection</a:t>
            </a:r>
          </a:p>
          <a:p>
            <a:pPr lvl="1"/>
            <a:r>
              <a:rPr lang="en-US" dirty="0"/>
              <a:t>Organizing the document collection</a:t>
            </a:r>
          </a:p>
          <a:p>
            <a:r>
              <a:rPr lang="en-US" dirty="0"/>
              <a:t>Use for document retrieval: use topic vectors instead of term vectors to represent documents and queries</a:t>
            </a:r>
          </a:p>
          <a:p>
            <a:r>
              <a:rPr lang="en-US" dirty="0"/>
              <a:t>Document classification (</a:t>
            </a:r>
            <a:r>
              <a:rPr lang="en-US" u="sng" dirty="0"/>
              <a:t>Supervised Learning</a:t>
            </a:r>
            <a:r>
              <a:rPr lang="en-US" dirty="0"/>
              <a:t>): use topics as features</a:t>
            </a:r>
          </a:p>
        </p:txBody>
      </p:sp>
      <p:sp>
        <p:nvSpPr>
          <p:cNvPr id="6" name="Footer Placeholder 3"/>
          <p:cNvSpPr>
            <a:spLocks noGrp="1"/>
          </p:cNvSpPr>
          <p:nvPr>
            <p:ph type="ftr" sz="quarter" idx="10"/>
          </p:nvPr>
        </p:nvSpPr>
        <p:spPr>
          <a:xfrm>
            <a:off x="152400" y="6477000"/>
            <a:ext cx="5867400" cy="228600"/>
          </a:xfrm>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584518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4" name="Folded Corner 3"/>
          <p:cNvSpPr/>
          <p:nvPr/>
        </p:nvSpPr>
        <p:spPr>
          <a:xfrm>
            <a:off x="1332048" y="3442060"/>
            <a:ext cx="352474" cy="586691"/>
          </a:xfrm>
          <a:prstGeom prst="foldedCorne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libri" charset="0"/>
              <a:ea typeface="Calibri" charset="0"/>
              <a:cs typeface="Calibri" charset="0"/>
            </a:endParaRPr>
          </a:p>
        </p:txBody>
      </p:sp>
      <p:sp>
        <p:nvSpPr>
          <p:cNvPr id="5" name="TextBox 4"/>
          <p:cNvSpPr txBox="1"/>
          <p:nvPr/>
        </p:nvSpPr>
        <p:spPr>
          <a:xfrm>
            <a:off x="2897218" y="2350409"/>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6" name="TextBox 5"/>
          <p:cNvSpPr txBox="1"/>
          <p:nvPr/>
        </p:nvSpPr>
        <p:spPr>
          <a:xfrm>
            <a:off x="4934740" y="3285280"/>
            <a:ext cx="276038" cy="954107"/>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7" name="TextBox 6"/>
          <p:cNvSpPr txBox="1"/>
          <p:nvPr/>
        </p:nvSpPr>
        <p:spPr>
          <a:xfrm>
            <a:off x="6470336" y="1131094"/>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8" name="TextBox 7"/>
          <p:cNvSpPr txBox="1"/>
          <p:nvPr/>
        </p:nvSpPr>
        <p:spPr>
          <a:xfrm>
            <a:off x="6842754" y="1626210"/>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sp>
        <p:nvSpPr>
          <p:cNvPr id="9" name="TextBox 8"/>
          <p:cNvSpPr txBox="1"/>
          <p:nvPr/>
        </p:nvSpPr>
        <p:spPr>
          <a:xfrm>
            <a:off x="7215171" y="2125266"/>
            <a:ext cx="276038" cy="2893100"/>
          </a:xfrm>
          <a:prstGeom prst="rect">
            <a:avLst/>
          </a:prstGeom>
          <a:noFill/>
        </p:spPr>
        <p:txBody>
          <a:bodyPr wrap="none" rtlCol="0">
            <a:spAutoFit/>
          </a:bodyPr>
          <a:lstStyle/>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p:txBody>
      </p:sp>
      <p:sp>
        <p:nvSpPr>
          <p:cNvPr id="10" name="TextBox 9"/>
          <p:cNvSpPr txBox="1"/>
          <p:nvPr/>
        </p:nvSpPr>
        <p:spPr>
          <a:xfrm>
            <a:off x="7587589" y="2554512"/>
            <a:ext cx="276038" cy="2893100"/>
          </a:xfrm>
          <a:prstGeom prst="rect">
            <a:avLst/>
          </a:prstGeom>
          <a:noFill/>
        </p:spPr>
        <p:txBody>
          <a:bodyPr wrap="none" rtlCol="0">
            <a:spAutoFit/>
          </a:bodyPr>
          <a:lstStyle/>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1</a:t>
            </a:r>
          </a:p>
          <a:p>
            <a:r>
              <a:rPr lang="en-US" sz="1400" dirty="0">
                <a:latin typeface="Calibri" charset="0"/>
                <a:ea typeface="Calibri" charset="0"/>
                <a:cs typeface="Calibri" charset="0"/>
              </a:rPr>
              <a:t>0</a:t>
            </a:r>
          </a:p>
          <a:p>
            <a:r>
              <a:rPr lang="en-US" sz="1400" dirty="0">
                <a:latin typeface="Calibri" charset="0"/>
                <a:ea typeface="Calibri" charset="0"/>
                <a:cs typeface="Calibri" charset="0"/>
              </a:rPr>
              <a:t>0</a:t>
            </a:r>
          </a:p>
        </p:txBody>
      </p:sp>
      <p:cxnSp>
        <p:nvCxnSpPr>
          <p:cNvPr id="12" name="Straight Arrow Connector 11"/>
          <p:cNvCxnSpPr>
            <a:stCxn id="4" idx="3"/>
          </p:cNvCxnSpPr>
          <p:nvPr/>
        </p:nvCxnSpPr>
        <p:spPr>
          <a:xfrm flipV="1">
            <a:off x="1684522" y="3735403"/>
            <a:ext cx="115807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4039" y="5246818"/>
            <a:ext cx="2596224" cy="954107"/>
          </a:xfrm>
          <a:prstGeom prst="rect">
            <a:avLst/>
          </a:prstGeom>
          <a:noFill/>
        </p:spPr>
        <p:txBody>
          <a:bodyPr wrap="none" rtlCol="0">
            <a:spAutoFit/>
          </a:bodyPr>
          <a:lstStyle/>
          <a:p>
            <a:r>
              <a:rPr lang="en-US" sz="1400" dirty="0">
                <a:latin typeface="Calibri" charset="0"/>
                <a:ea typeface="Calibri" charset="0"/>
                <a:cs typeface="Calibri" charset="0"/>
              </a:rPr>
              <a:t>VS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sparse term vectors</a:t>
            </a:r>
          </a:p>
          <a:p>
            <a:r>
              <a:rPr lang="en-US" sz="1400" dirty="0">
                <a:latin typeface="Calibri" charset="0"/>
                <a:ea typeface="Calibri" charset="0"/>
                <a:cs typeface="Calibri" charset="0"/>
              </a:rPr>
              <a:t>(dimension = term in vocabulary)</a:t>
            </a:r>
          </a:p>
        </p:txBody>
      </p:sp>
      <p:cxnSp>
        <p:nvCxnSpPr>
          <p:cNvPr id="14" name="Straight Arrow Connector 13"/>
          <p:cNvCxnSpPr/>
          <p:nvPr/>
        </p:nvCxnSpPr>
        <p:spPr>
          <a:xfrm flipV="1">
            <a:off x="3277878" y="3735403"/>
            <a:ext cx="15355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75147" y="5237316"/>
            <a:ext cx="1593706" cy="954107"/>
          </a:xfrm>
          <a:prstGeom prst="rect">
            <a:avLst/>
          </a:prstGeom>
          <a:noFill/>
        </p:spPr>
        <p:txBody>
          <a:bodyPr wrap="none" rtlCol="0">
            <a:spAutoFit/>
          </a:bodyPr>
          <a:lstStyle/>
          <a:p>
            <a:r>
              <a:rPr lang="en-US" sz="1400" dirty="0">
                <a:latin typeface="Calibri" charset="0"/>
                <a:ea typeface="Calibri" charset="0"/>
                <a:cs typeface="Calibri" charset="0"/>
              </a:rPr>
              <a:t>Topic model maps</a:t>
            </a:r>
            <a:br>
              <a:rPr lang="en-US" sz="1400" dirty="0">
                <a:latin typeface="Calibri" charset="0"/>
                <a:ea typeface="Calibri" charset="0"/>
                <a:cs typeface="Calibri" charset="0"/>
              </a:rPr>
            </a:br>
            <a:r>
              <a:rPr lang="en-US" sz="1400" dirty="0">
                <a:latin typeface="Calibri" charset="0"/>
                <a:ea typeface="Calibri" charset="0"/>
                <a:cs typeface="Calibri" charset="0"/>
              </a:rPr>
              <a:t>documents to</a:t>
            </a:r>
          </a:p>
          <a:p>
            <a:r>
              <a:rPr lang="en-US" sz="1400" dirty="0">
                <a:latin typeface="Calibri" charset="0"/>
                <a:ea typeface="Calibri" charset="0"/>
                <a:cs typeface="Calibri" charset="0"/>
              </a:rPr>
              <a:t>dense vectors</a:t>
            </a:r>
            <a:br>
              <a:rPr lang="en-US" sz="1400" dirty="0">
                <a:latin typeface="Calibri" charset="0"/>
                <a:ea typeface="Calibri" charset="0"/>
                <a:cs typeface="Calibri" charset="0"/>
              </a:rPr>
            </a:br>
            <a:r>
              <a:rPr lang="en-US" sz="1400" dirty="0">
                <a:latin typeface="Calibri" charset="0"/>
                <a:ea typeface="Calibri" charset="0"/>
                <a:cs typeface="Calibri" charset="0"/>
              </a:rPr>
              <a:t>(dimension = topic)</a:t>
            </a:r>
          </a:p>
        </p:txBody>
      </p:sp>
      <p:cxnSp>
        <p:nvCxnSpPr>
          <p:cNvPr id="18" name="Straight Arrow Connector 17"/>
          <p:cNvCxnSpPr>
            <a:stCxn id="6" idx="3"/>
            <a:endCxn id="7" idx="2"/>
          </p:cNvCxnSpPr>
          <p:nvPr/>
        </p:nvCxnSpPr>
        <p:spPr>
          <a:xfrm>
            <a:off x="5210778" y="3762334"/>
            <a:ext cx="1397577" cy="261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3"/>
            <a:endCxn id="8" idx="2"/>
          </p:cNvCxnSpPr>
          <p:nvPr/>
        </p:nvCxnSpPr>
        <p:spPr>
          <a:xfrm>
            <a:off x="5210778" y="3762334"/>
            <a:ext cx="1769995" cy="75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9" idx="2"/>
          </p:cNvCxnSpPr>
          <p:nvPr/>
        </p:nvCxnSpPr>
        <p:spPr>
          <a:xfrm>
            <a:off x="5210778" y="3762334"/>
            <a:ext cx="2142412" cy="125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3"/>
            <a:endCxn id="10" idx="2"/>
          </p:cNvCxnSpPr>
          <p:nvPr/>
        </p:nvCxnSpPr>
        <p:spPr>
          <a:xfrm>
            <a:off x="5210778" y="3762334"/>
            <a:ext cx="2514830" cy="168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09566" y="5687022"/>
            <a:ext cx="2187138" cy="523220"/>
          </a:xfrm>
          <a:prstGeom prst="rect">
            <a:avLst/>
          </a:prstGeom>
          <a:noFill/>
        </p:spPr>
        <p:txBody>
          <a:bodyPr wrap="none" rtlCol="0">
            <a:spAutoFit/>
          </a:bodyPr>
          <a:lstStyle/>
          <a:p>
            <a:r>
              <a:rPr lang="en-US" sz="1400" dirty="0">
                <a:latin typeface="Calibri" charset="0"/>
                <a:ea typeface="Calibri" charset="0"/>
                <a:cs typeface="Calibri" charset="0"/>
              </a:rPr>
              <a:t>Each topic corresponds</a:t>
            </a:r>
            <a:br>
              <a:rPr lang="en-US" sz="1400" dirty="0">
                <a:latin typeface="Calibri" charset="0"/>
                <a:ea typeface="Calibri" charset="0"/>
                <a:cs typeface="Calibri" charset="0"/>
              </a:rPr>
            </a:br>
            <a:r>
              <a:rPr lang="en-US" sz="1400" dirty="0">
                <a:latin typeface="Calibri" charset="0"/>
                <a:ea typeface="Calibri" charset="0"/>
                <a:cs typeface="Calibri" charset="0"/>
              </a:rPr>
              <a:t>to a distribution over terms</a:t>
            </a:r>
          </a:p>
        </p:txBody>
      </p:sp>
      <p:sp>
        <p:nvSpPr>
          <p:cNvPr id="21" name="Footer Placeholder 3"/>
          <p:cNvSpPr>
            <a:spLocks noGrp="1"/>
          </p:cNvSpPr>
          <p:nvPr>
            <p:ph type="ftr" sz="quarter" idx="10"/>
          </p:nvPr>
        </p:nvSpPr>
        <p:spPr>
          <a:xfrm>
            <a:off x="152400" y="6477000"/>
            <a:ext cx="5867400" cy="228600"/>
          </a:xfrm>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35450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 documents</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Folded Corner 4"/>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6" name="Folded Corner 5"/>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7" name="Folded Corner 6"/>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9" name="Straight Connector 8"/>
          <p:cNvCxnSpPr/>
          <p:nvPr/>
        </p:nvCxnSpPr>
        <p:spPr bwMode="auto">
          <a:xfrm>
            <a:off x="1979712" y="1916832"/>
            <a:ext cx="108012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32660" y="2346089"/>
            <a:ext cx="627173" cy="27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2123728" y="2852936"/>
            <a:ext cx="86409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flipV="1">
            <a:off x="1835697" y="4293096"/>
            <a:ext cx="1224136" cy="50405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6" name="Rectangle 15"/>
          <p:cNvSpPr/>
          <p:nvPr/>
        </p:nvSpPr>
        <p:spPr>
          <a:xfrm>
            <a:off x="1469178" y="5589240"/>
            <a:ext cx="2563923" cy="584776"/>
          </a:xfrm>
          <a:prstGeom prst="rect">
            <a:avLst/>
          </a:prstGeom>
        </p:spPr>
        <p:txBody>
          <a:bodyPr wrap="none">
            <a:spAutoFit/>
          </a:bodyPr>
          <a:lstStyle/>
          <a:p>
            <a:r>
              <a:rPr lang="en-GB" sz="3200" kern="0" dirty="0">
                <a:solidFill>
                  <a:srgbClr val="000000"/>
                </a:solidFill>
                <a:latin typeface="Calibri"/>
                <a:cs typeface="Calibri"/>
              </a:rPr>
              <a:t>High similarity</a:t>
            </a:r>
            <a:endParaRPr lang="en-GB" dirty="0"/>
          </a:p>
        </p:txBody>
      </p:sp>
      <p:sp>
        <p:nvSpPr>
          <p:cNvPr id="17" name="Rectangle 16"/>
          <p:cNvSpPr/>
          <p:nvPr/>
        </p:nvSpPr>
        <p:spPr>
          <a:xfrm>
            <a:off x="4762631" y="5589240"/>
            <a:ext cx="2286604" cy="584776"/>
          </a:xfrm>
          <a:prstGeom prst="rect">
            <a:avLst/>
          </a:prstGeom>
        </p:spPr>
        <p:txBody>
          <a:bodyPr wrap="none">
            <a:spAutoFit/>
          </a:bodyPr>
          <a:lstStyle/>
          <a:p>
            <a:r>
              <a:rPr lang="en-GB" sz="3200" kern="0" dirty="0">
                <a:solidFill>
                  <a:srgbClr val="000000"/>
                </a:solidFill>
                <a:latin typeface="Calibri"/>
                <a:cs typeface="Calibri"/>
              </a:rPr>
              <a:t>No similarity</a:t>
            </a:r>
            <a:endParaRPr lang="en-GB" dirty="0"/>
          </a:p>
        </p:txBody>
      </p:sp>
      <p:sp>
        <p:nvSpPr>
          <p:cNvPr id="18" name="Rectangle 17"/>
          <p:cNvSpPr/>
          <p:nvPr/>
        </p:nvSpPr>
        <p:spPr>
          <a:xfrm>
            <a:off x="532393" y="1033572"/>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1</a:t>
            </a:r>
            <a:endParaRPr lang="en-GB" sz="1100" baseline="-25000" dirty="0"/>
          </a:p>
        </p:txBody>
      </p:sp>
      <p:sp>
        <p:nvSpPr>
          <p:cNvPr id="19" name="Rectangle 18"/>
          <p:cNvSpPr/>
          <p:nvPr/>
        </p:nvSpPr>
        <p:spPr>
          <a:xfrm>
            <a:off x="3161546"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
        <p:nvSpPr>
          <p:cNvPr id="20" name="Rectangle 19"/>
          <p:cNvSpPr/>
          <p:nvPr/>
        </p:nvSpPr>
        <p:spPr>
          <a:xfrm>
            <a:off x="5897851" y="1052736"/>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Tree>
    <p:extLst>
      <p:ext uri="{BB962C8B-B14F-4D97-AF65-F5344CB8AC3E}">
        <p14:creationId xmlns:p14="http://schemas.microsoft.com/office/powerpoint/2010/main" val="84676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Idea</a:t>
            </a:r>
          </a:p>
        </p:txBody>
      </p:sp>
      <p:sp>
        <p:nvSpPr>
          <p:cNvPr id="3" name="Content Placeholder 2"/>
          <p:cNvSpPr>
            <a:spLocks noGrp="1"/>
          </p:cNvSpPr>
          <p:nvPr>
            <p:ph idx="1"/>
          </p:nvPr>
        </p:nvSpPr>
        <p:spPr/>
        <p:txBody>
          <a:bodyPr/>
          <a:lstStyle/>
          <a:p>
            <a:r>
              <a:rPr lang="en-GB" sz="2800" dirty="0"/>
              <a:t>Map documents and queries into a lower-dimensional space composed of higher-level concepts</a:t>
            </a:r>
          </a:p>
          <a:p>
            <a:pPr lvl="1"/>
            <a:r>
              <a:rPr lang="en-GB" sz="2400" dirty="0"/>
              <a:t>Each concept represented by a combination of terms</a:t>
            </a:r>
          </a:p>
          <a:p>
            <a:pPr lvl="1"/>
            <a:r>
              <a:rPr lang="en-GB" sz="2400" dirty="0"/>
              <a:t>Fewer concepts than terms</a:t>
            </a:r>
          </a:p>
          <a:p>
            <a:pPr lvl="1"/>
            <a:r>
              <a:rPr lang="en-GB" sz="2400" dirty="0"/>
              <a:t>e.g., vehicle = {car, automobile, wheels, auto, sportscar}</a:t>
            </a:r>
          </a:p>
          <a:p>
            <a:endParaRPr lang="en-GB" sz="1800" dirty="0"/>
          </a:p>
          <a:p>
            <a:r>
              <a:rPr lang="en-GB" sz="2800" dirty="0"/>
              <a:t>Dimensionality reduction</a:t>
            </a:r>
          </a:p>
          <a:p>
            <a:pPr lvl="1"/>
            <a:r>
              <a:rPr lang="en-GB" sz="2400" dirty="0"/>
              <a:t>Retrieval (and clustering) in a reduced concept space might be superior to retrieval in the high-dimensional space of index terms</a:t>
            </a:r>
          </a:p>
          <a:p>
            <a:endParaRPr lang="en-GB"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78752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fr-CH"/>
              <a:t>Using Concepts for Retrieval</a:t>
            </a:r>
            <a:endParaRPr lang="en-GB"/>
          </a:p>
        </p:txBody>
      </p:sp>
      <p:sp>
        <p:nvSpPr>
          <p:cNvPr id="11267" name="Oval 3"/>
          <p:cNvSpPr>
            <a:spLocks noChangeArrowheads="1"/>
          </p:cNvSpPr>
          <p:nvPr/>
        </p:nvSpPr>
        <p:spPr bwMode="auto">
          <a:xfrm>
            <a:off x="685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t1</a:t>
            </a:r>
            <a:endParaRPr lang="en-GB" sz="2400">
              <a:solidFill>
                <a:schemeClr val="tx2"/>
              </a:solidFill>
              <a:latin typeface="Calibri" panose="020F0502020204030204" pitchFamily="34" charset="0"/>
              <a:cs typeface="Calibri" panose="020F0502020204030204" pitchFamily="34" charset="0"/>
            </a:endParaRPr>
          </a:p>
        </p:txBody>
      </p:sp>
      <p:sp>
        <p:nvSpPr>
          <p:cNvPr id="11268" name="Oval 4"/>
          <p:cNvSpPr>
            <a:spLocks noChangeArrowheads="1"/>
          </p:cNvSpPr>
          <p:nvPr/>
        </p:nvSpPr>
        <p:spPr bwMode="auto">
          <a:xfrm>
            <a:off x="685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t2</a:t>
            </a:r>
            <a:endParaRPr lang="en-GB" sz="2400">
              <a:solidFill>
                <a:schemeClr val="tx2"/>
              </a:solidFill>
              <a:latin typeface="Calibri" panose="020F0502020204030204" pitchFamily="34" charset="0"/>
              <a:cs typeface="Calibri" panose="020F0502020204030204" pitchFamily="34" charset="0"/>
            </a:endParaRPr>
          </a:p>
        </p:txBody>
      </p:sp>
      <p:sp>
        <p:nvSpPr>
          <p:cNvPr id="11269" name="Oval 5"/>
          <p:cNvSpPr>
            <a:spLocks noChangeArrowheads="1"/>
          </p:cNvSpPr>
          <p:nvPr/>
        </p:nvSpPr>
        <p:spPr bwMode="auto">
          <a:xfrm>
            <a:off x="685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t3</a:t>
            </a:r>
            <a:endParaRPr lang="en-GB" sz="2400">
              <a:solidFill>
                <a:schemeClr val="tx2"/>
              </a:solidFill>
              <a:latin typeface="Calibri" panose="020F0502020204030204" pitchFamily="34" charset="0"/>
              <a:cs typeface="Calibri" panose="020F0502020204030204" pitchFamily="34" charset="0"/>
            </a:endParaRPr>
          </a:p>
        </p:txBody>
      </p:sp>
      <p:sp>
        <p:nvSpPr>
          <p:cNvPr id="11270" name="Oval 6"/>
          <p:cNvSpPr>
            <a:spLocks noChangeArrowheads="1"/>
          </p:cNvSpPr>
          <p:nvPr/>
        </p:nvSpPr>
        <p:spPr bwMode="auto">
          <a:xfrm>
            <a:off x="2819400" y="144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d1</a:t>
            </a:r>
            <a:endParaRPr lang="en-GB" sz="2400">
              <a:solidFill>
                <a:schemeClr val="tx2"/>
              </a:solidFill>
              <a:latin typeface="Calibri" panose="020F0502020204030204" pitchFamily="34" charset="0"/>
              <a:cs typeface="Calibri" panose="020F0502020204030204" pitchFamily="34" charset="0"/>
            </a:endParaRPr>
          </a:p>
        </p:txBody>
      </p:sp>
      <p:sp>
        <p:nvSpPr>
          <p:cNvPr id="11271" name="Oval 7"/>
          <p:cNvSpPr>
            <a:spLocks noChangeArrowheads="1"/>
          </p:cNvSpPr>
          <p:nvPr/>
        </p:nvSpPr>
        <p:spPr bwMode="auto">
          <a:xfrm>
            <a:off x="2819400" y="2590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d2</a:t>
            </a:r>
            <a:endParaRPr lang="en-GB" sz="2400">
              <a:solidFill>
                <a:schemeClr val="tx2"/>
              </a:solidFill>
              <a:latin typeface="Calibri" panose="020F0502020204030204" pitchFamily="34" charset="0"/>
              <a:cs typeface="Calibri" panose="020F0502020204030204" pitchFamily="34" charset="0"/>
            </a:endParaRPr>
          </a:p>
        </p:txBody>
      </p:sp>
      <p:sp>
        <p:nvSpPr>
          <p:cNvPr id="11272" name="Oval 8"/>
          <p:cNvSpPr>
            <a:spLocks noChangeArrowheads="1"/>
          </p:cNvSpPr>
          <p:nvPr/>
        </p:nvSpPr>
        <p:spPr bwMode="auto">
          <a:xfrm>
            <a:off x="2895601" y="3886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d3</a:t>
            </a:r>
            <a:endParaRPr lang="en-GB" sz="2400">
              <a:solidFill>
                <a:schemeClr val="tx2"/>
              </a:solidFill>
              <a:latin typeface="Calibri" panose="020F0502020204030204" pitchFamily="34" charset="0"/>
              <a:cs typeface="Calibri" panose="020F0502020204030204" pitchFamily="34" charset="0"/>
            </a:endParaRPr>
          </a:p>
        </p:txBody>
      </p:sp>
      <p:sp>
        <p:nvSpPr>
          <p:cNvPr id="11273" name="Oval 9"/>
          <p:cNvSpPr>
            <a:spLocks noChangeArrowheads="1"/>
          </p:cNvSpPr>
          <p:nvPr/>
        </p:nvSpPr>
        <p:spPr bwMode="auto">
          <a:xfrm>
            <a:off x="2895601" y="5181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d4</a:t>
            </a:r>
            <a:endParaRPr lang="en-GB" sz="2400">
              <a:solidFill>
                <a:schemeClr val="tx2"/>
              </a:solidFill>
              <a:latin typeface="Calibri" panose="020F0502020204030204" pitchFamily="34" charset="0"/>
              <a:cs typeface="Calibri" panose="020F0502020204030204" pitchFamily="34" charset="0"/>
            </a:endParaRPr>
          </a:p>
        </p:txBody>
      </p:sp>
      <p:cxnSp>
        <p:nvCxnSpPr>
          <p:cNvPr id="11274" name="AutoShape 10"/>
          <p:cNvCxnSpPr>
            <a:cxnSpLocks noChangeShapeType="1"/>
            <a:stCxn id="11267" idx="6"/>
            <a:endCxn id="11270" idx="2"/>
          </p:cNvCxnSpPr>
          <p:nvPr/>
        </p:nvCxnSpPr>
        <p:spPr bwMode="auto">
          <a:xfrm flipV="1">
            <a:off x="1295400" y="1752601"/>
            <a:ext cx="1524000" cy="457200"/>
          </a:xfrm>
          <a:prstGeom prst="straightConnector1">
            <a:avLst/>
          </a:prstGeom>
          <a:noFill/>
          <a:ln w="9525">
            <a:solidFill>
              <a:schemeClr val="tx1"/>
            </a:solidFill>
            <a:round/>
            <a:headEnd/>
            <a:tailEnd/>
          </a:ln>
        </p:spPr>
      </p:cxnSp>
      <p:cxnSp>
        <p:nvCxnSpPr>
          <p:cNvPr id="11275" name="AutoShape 11"/>
          <p:cNvCxnSpPr>
            <a:cxnSpLocks noChangeShapeType="1"/>
            <a:stCxn id="11268" idx="6"/>
            <a:endCxn id="11270" idx="2"/>
          </p:cNvCxnSpPr>
          <p:nvPr/>
        </p:nvCxnSpPr>
        <p:spPr bwMode="auto">
          <a:xfrm flipV="1">
            <a:off x="1295400" y="1752601"/>
            <a:ext cx="1524000" cy="1828800"/>
          </a:xfrm>
          <a:prstGeom prst="straightConnector1">
            <a:avLst/>
          </a:prstGeom>
          <a:noFill/>
          <a:ln w="9525">
            <a:solidFill>
              <a:schemeClr val="tx1"/>
            </a:solidFill>
            <a:round/>
            <a:headEnd/>
            <a:tailEnd/>
          </a:ln>
        </p:spPr>
      </p:cxnSp>
      <p:cxnSp>
        <p:nvCxnSpPr>
          <p:cNvPr id="11276" name="AutoShape 12"/>
          <p:cNvCxnSpPr>
            <a:cxnSpLocks noChangeShapeType="1"/>
            <a:stCxn id="11271" idx="2"/>
            <a:endCxn id="11267" idx="6"/>
          </p:cNvCxnSpPr>
          <p:nvPr/>
        </p:nvCxnSpPr>
        <p:spPr bwMode="auto">
          <a:xfrm flipH="1" flipV="1">
            <a:off x="1295400" y="2209801"/>
            <a:ext cx="1524000" cy="685800"/>
          </a:xfrm>
          <a:prstGeom prst="straightConnector1">
            <a:avLst/>
          </a:prstGeom>
          <a:noFill/>
          <a:ln w="9525">
            <a:solidFill>
              <a:schemeClr val="tx1"/>
            </a:solidFill>
            <a:round/>
            <a:headEnd/>
            <a:tailEnd/>
          </a:ln>
        </p:spPr>
      </p:cxnSp>
      <p:cxnSp>
        <p:nvCxnSpPr>
          <p:cNvPr id="11277" name="AutoShape 13"/>
          <p:cNvCxnSpPr>
            <a:cxnSpLocks noChangeShapeType="1"/>
            <a:stCxn id="11269" idx="6"/>
            <a:endCxn id="11273" idx="2"/>
          </p:cNvCxnSpPr>
          <p:nvPr/>
        </p:nvCxnSpPr>
        <p:spPr bwMode="auto">
          <a:xfrm>
            <a:off x="1295401" y="4953001"/>
            <a:ext cx="1600200" cy="533400"/>
          </a:xfrm>
          <a:prstGeom prst="straightConnector1">
            <a:avLst/>
          </a:prstGeom>
          <a:noFill/>
          <a:ln w="9525">
            <a:solidFill>
              <a:schemeClr val="tx1"/>
            </a:solidFill>
            <a:round/>
            <a:headEnd/>
            <a:tailEnd/>
          </a:ln>
        </p:spPr>
      </p:cxnSp>
      <p:cxnSp>
        <p:nvCxnSpPr>
          <p:cNvPr id="11278" name="AutoShape 14"/>
          <p:cNvCxnSpPr>
            <a:cxnSpLocks noChangeShapeType="1"/>
            <a:stCxn id="11269" idx="6"/>
            <a:endCxn id="11272" idx="2"/>
          </p:cNvCxnSpPr>
          <p:nvPr/>
        </p:nvCxnSpPr>
        <p:spPr bwMode="auto">
          <a:xfrm flipV="1">
            <a:off x="1295401" y="4191000"/>
            <a:ext cx="1600200" cy="762000"/>
          </a:xfrm>
          <a:prstGeom prst="straightConnector1">
            <a:avLst/>
          </a:prstGeom>
          <a:noFill/>
          <a:ln w="9525">
            <a:solidFill>
              <a:schemeClr val="tx1"/>
            </a:solidFill>
            <a:round/>
            <a:headEnd/>
            <a:tailEnd/>
          </a:ln>
        </p:spPr>
      </p:cxnSp>
      <p:cxnSp>
        <p:nvCxnSpPr>
          <p:cNvPr id="11279" name="AutoShape 15"/>
          <p:cNvCxnSpPr>
            <a:cxnSpLocks noChangeShapeType="1"/>
            <a:stCxn id="11269" idx="6"/>
            <a:endCxn id="11271" idx="2"/>
          </p:cNvCxnSpPr>
          <p:nvPr/>
        </p:nvCxnSpPr>
        <p:spPr bwMode="auto">
          <a:xfrm flipV="1">
            <a:off x="1295400" y="2895601"/>
            <a:ext cx="1524000" cy="2057400"/>
          </a:xfrm>
          <a:prstGeom prst="straightConnector1">
            <a:avLst/>
          </a:prstGeom>
          <a:noFill/>
          <a:ln w="9525">
            <a:solidFill>
              <a:schemeClr val="tx1"/>
            </a:solidFill>
            <a:round/>
            <a:headEnd/>
            <a:tailEnd/>
          </a:ln>
        </p:spPr>
      </p:cxnSp>
      <p:sp>
        <p:nvSpPr>
          <p:cNvPr id="11280" name="Oval 16"/>
          <p:cNvSpPr>
            <a:spLocks noChangeArrowheads="1"/>
          </p:cNvSpPr>
          <p:nvPr/>
        </p:nvSpPr>
        <p:spPr bwMode="auto">
          <a:xfrm>
            <a:off x="4114801" y="1905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t1</a:t>
            </a:r>
            <a:endParaRPr lang="en-GB" sz="2400">
              <a:solidFill>
                <a:schemeClr val="tx2"/>
              </a:solidFill>
              <a:latin typeface="Calibri" panose="020F0502020204030204" pitchFamily="34" charset="0"/>
              <a:cs typeface="Calibri" panose="020F0502020204030204" pitchFamily="34" charset="0"/>
            </a:endParaRPr>
          </a:p>
        </p:txBody>
      </p:sp>
      <p:sp>
        <p:nvSpPr>
          <p:cNvPr id="11281" name="Oval 17"/>
          <p:cNvSpPr>
            <a:spLocks noChangeArrowheads="1"/>
          </p:cNvSpPr>
          <p:nvPr/>
        </p:nvSpPr>
        <p:spPr bwMode="auto">
          <a:xfrm>
            <a:off x="4114801" y="32766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t2</a:t>
            </a:r>
            <a:endParaRPr lang="en-GB" sz="2400">
              <a:solidFill>
                <a:schemeClr val="tx2"/>
              </a:solidFill>
              <a:latin typeface="Calibri" panose="020F0502020204030204" pitchFamily="34" charset="0"/>
              <a:cs typeface="Calibri" panose="020F0502020204030204" pitchFamily="34" charset="0"/>
            </a:endParaRPr>
          </a:p>
        </p:txBody>
      </p:sp>
      <p:sp>
        <p:nvSpPr>
          <p:cNvPr id="11282" name="Oval 18"/>
          <p:cNvSpPr>
            <a:spLocks noChangeArrowheads="1"/>
          </p:cNvSpPr>
          <p:nvPr/>
        </p:nvSpPr>
        <p:spPr bwMode="auto">
          <a:xfrm>
            <a:off x="4114801" y="46482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t3</a:t>
            </a:r>
            <a:endParaRPr lang="en-GB" sz="2400">
              <a:solidFill>
                <a:schemeClr val="tx2"/>
              </a:solidFill>
              <a:latin typeface="Calibri" panose="020F0502020204030204" pitchFamily="34" charset="0"/>
              <a:cs typeface="Calibri" panose="020F0502020204030204" pitchFamily="34" charset="0"/>
            </a:endParaRPr>
          </a:p>
        </p:txBody>
      </p:sp>
      <p:sp>
        <p:nvSpPr>
          <p:cNvPr id="11283" name="Oval 19"/>
          <p:cNvSpPr>
            <a:spLocks noChangeArrowheads="1"/>
          </p:cNvSpPr>
          <p:nvPr/>
        </p:nvSpPr>
        <p:spPr bwMode="auto">
          <a:xfrm>
            <a:off x="7467600" y="1524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d1</a:t>
            </a:r>
            <a:endParaRPr lang="en-GB" sz="2400">
              <a:solidFill>
                <a:schemeClr val="tx2"/>
              </a:solidFill>
              <a:latin typeface="Calibri" panose="020F0502020204030204" pitchFamily="34" charset="0"/>
              <a:cs typeface="Calibri" panose="020F0502020204030204" pitchFamily="34" charset="0"/>
            </a:endParaRPr>
          </a:p>
        </p:txBody>
      </p:sp>
      <p:sp>
        <p:nvSpPr>
          <p:cNvPr id="11284" name="Oval 20"/>
          <p:cNvSpPr>
            <a:spLocks noChangeArrowheads="1"/>
          </p:cNvSpPr>
          <p:nvPr/>
        </p:nvSpPr>
        <p:spPr bwMode="auto">
          <a:xfrm>
            <a:off x="7467600"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d2</a:t>
            </a:r>
            <a:endParaRPr lang="en-GB" sz="2400">
              <a:solidFill>
                <a:schemeClr val="tx2"/>
              </a:solidFill>
              <a:latin typeface="Calibri" panose="020F0502020204030204" pitchFamily="34" charset="0"/>
              <a:cs typeface="Calibri" panose="020F0502020204030204" pitchFamily="34" charset="0"/>
            </a:endParaRPr>
          </a:p>
        </p:txBody>
      </p:sp>
      <p:sp>
        <p:nvSpPr>
          <p:cNvPr id="11285" name="Oval 21"/>
          <p:cNvSpPr>
            <a:spLocks noChangeArrowheads="1"/>
          </p:cNvSpPr>
          <p:nvPr/>
        </p:nvSpPr>
        <p:spPr bwMode="auto">
          <a:xfrm>
            <a:off x="7543801"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d3</a:t>
            </a:r>
            <a:endParaRPr lang="en-GB" sz="2400">
              <a:solidFill>
                <a:schemeClr val="tx2"/>
              </a:solidFill>
              <a:latin typeface="Calibri" panose="020F0502020204030204" pitchFamily="34" charset="0"/>
              <a:cs typeface="Calibri" panose="020F0502020204030204" pitchFamily="34" charset="0"/>
            </a:endParaRPr>
          </a:p>
        </p:txBody>
      </p:sp>
      <p:sp>
        <p:nvSpPr>
          <p:cNvPr id="11286" name="Oval 22"/>
          <p:cNvSpPr>
            <a:spLocks noChangeArrowheads="1"/>
          </p:cNvSpPr>
          <p:nvPr/>
        </p:nvSpPr>
        <p:spPr bwMode="auto">
          <a:xfrm>
            <a:off x="7543801" y="52578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d4</a:t>
            </a:r>
            <a:endParaRPr lang="en-GB" sz="2400">
              <a:solidFill>
                <a:schemeClr val="tx2"/>
              </a:solidFill>
              <a:latin typeface="Calibri" panose="020F0502020204030204" pitchFamily="34" charset="0"/>
              <a:cs typeface="Calibri" panose="020F0502020204030204" pitchFamily="34" charset="0"/>
            </a:endParaRPr>
          </a:p>
        </p:txBody>
      </p:sp>
      <p:sp>
        <p:nvSpPr>
          <p:cNvPr id="11287" name="Oval 23"/>
          <p:cNvSpPr>
            <a:spLocks noChangeArrowheads="1"/>
          </p:cNvSpPr>
          <p:nvPr/>
        </p:nvSpPr>
        <p:spPr bwMode="auto">
          <a:xfrm>
            <a:off x="5791201" y="26670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c1</a:t>
            </a:r>
            <a:endParaRPr lang="en-GB" sz="2400">
              <a:solidFill>
                <a:schemeClr val="tx2"/>
              </a:solidFill>
              <a:latin typeface="Calibri" panose="020F0502020204030204" pitchFamily="34" charset="0"/>
              <a:cs typeface="Calibri" panose="020F0502020204030204" pitchFamily="34" charset="0"/>
            </a:endParaRPr>
          </a:p>
        </p:txBody>
      </p:sp>
      <p:sp>
        <p:nvSpPr>
          <p:cNvPr id="11288" name="Oval 24"/>
          <p:cNvSpPr>
            <a:spLocks noChangeArrowheads="1"/>
          </p:cNvSpPr>
          <p:nvPr/>
        </p:nvSpPr>
        <p:spPr bwMode="auto">
          <a:xfrm>
            <a:off x="5867400" y="3962400"/>
            <a:ext cx="609600" cy="609600"/>
          </a:xfrm>
          <a:prstGeom prst="ellipse">
            <a:avLst/>
          </a:prstGeom>
          <a:noFill/>
          <a:ln w="9525">
            <a:solidFill>
              <a:schemeClr val="tx1"/>
            </a:solidFill>
            <a:round/>
            <a:headEnd/>
            <a:tailEnd/>
          </a:ln>
        </p:spPr>
        <p:txBody>
          <a:bodyPr wrap="none" lIns="91431" tIns="45715" rIns="91431" bIns="45715" anchor="ctr"/>
          <a:lstStyle/>
          <a:p>
            <a:r>
              <a:rPr lang="fr-CH" sz="2400">
                <a:solidFill>
                  <a:schemeClr val="tx2"/>
                </a:solidFill>
                <a:latin typeface="Calibri" panose="020F0502020204030204" pitchFamily="34" charset="0"/>
                <a:cs typeface="Calibri" panose="020F0502020204030204" pitchFamily="34" charset="0"/>
              </a:rPr>
              <a:t>c2</a:t>
            </a:r>
            <a:endParaRPr lang="en-GB" sz="2400">
              <a:solidFill>
                <a:schemeClr val="tx2"/>
              </a:solidFill>
              <a:latin typeface="Calibri" panose="020F0502020204030204" pitchFamily="34" charset="0"/>
              <a:cs typeface="Calibri" panose="020F0502020204030204" pitchFamily="34" charset="0"/>
            </a:endParaRPr>
          </a:p>
        </p:txBody>
      </p:sp>
      <p:cxnSp>
        <p:nvCxnSpPr>
          <p:cNvPr id="11289" name="AutoShape 25"/>
          <p:cNvCxnSpPr>
            <a:cxnSpLocks noChangeShapeType="1"/>
            <a:stCxn id="11280" idx="6"/>
            <a:endCxn id="11287" idx="2"/>
          </p:cNvCxnSpPr>
          <p:nvPr/>
        </p:nvCxnSpPr>
        <p:spPr bwMode="auto">
          <a:xfrm>
            <a:off x="4724401" y="2209800"/>
            <a:ext cx="1066800" cy="762000"/>
          </a:xfrm>
          <a:prstGeom prst="straightConnector1">
            <a:avLst/>
          </a:prstGeom>
          <a:noFill/>
          <a:ln w="9525">
            <a:solidFill>
              <a:schemeClr val="tx1"/>
            </a:solidFill>
            <a:round/>
            <a:headEnd/>
            <a:tailEnd/>
          </a:ln>
        </p:spPr>
      </p:cxnSp>
      <p:cxnSp>
        <p:nvCxnSpPr>
          <p:cNvPr id="11290" name="AutoShape 26"/>
          <p:cNvCxnSpPr>
            <a:cxnSpLocks noChangeShapeType="1"/>
            <a:stCxn id="11281" idx="6"/>
            <a:endCxn id="11287" idx="2"/>
          </p:cNvCxnSpPr>
          <p:nvPr/>
        </p:nvCxnSpPr>
        <p:spPr bwMode="auto">
          <a:xfrm flipV="1">
            <a:off x="4724401" y="2971800"/>
            <a:ext cx="1066800" cy="609600"/>
          </a:xfrm>
          <a:prstGeom prst="straightConnector1">
            <a:avLst/>
          </a:prstGeom>
          <a:noFill/>
          <a:ln w="28575">
            <a:solidFill>
              <a:schemeClr val="tx1"/>
            </a:solidFill>
            <a:round/>
            <a:headEnd/>
            <a:tailEnd/>
          </a:ln>
        </p:spPr>
      </p:cxnSp>
      <p:cxnSp>
        <p:nvCxnSpPr>
          <p:cNvPr id="11291" name="AutoShape 27"/>
          <p:cNvCxnSpPr>
            <a:cxnSpLocks noChangeShapeType="1"/>
            <a:stCxn id="11282" idx="6"/>
            <a:endCxn id="11288" idx="2"/>
          </p:cNvCxnSpPr>
          <p:nvPr/>
        </p:nvCxnSpPr>
        <p:spPr bwMode="auto">
          <a:xfrm flipV="1">
            <a:off x="4724400" y="4267201"/>
            <a:ext cx="1143000" cy="685800"/>
          </a:xfrm>
          <a:prstGeom prst="straightConnector1">
            <a:avLst/>
          </a:prstGeom>
          <a:noFill/>
          <a:ln w="9525">
            <a:solidFill>
              <a:schemeClr val="tx1"/>
            </a:solidFill>
            <a:round/>
            <a:headEnd/>
            <a:tailEnd/>
          </a:ln>
        </p:spPr>
      </p:cxnSp>
      <p:cxnSp>
        <p:nvCxnSpPr>
          <p:cNvPr id="11292" name="AutoShape 28"/>
          <p:cNvCxnSpPr>
            <a:cxnSpLocks noChangeShapeType="1"/>
            <a:stCxn id="11287" idx="6"/>
            <a:endCxn id="11283" idx="2"/>
          </p:cNvCxnSpPr>
          <p:nvPr/>
        </p:nvCxnSpPr>
        <p:spPr bwMode="auto">
          <a:xfrm flipV="1">
            <a:off x="6400800" y="1828800"/>
            <a:ext cx="1066800" cy="1143000"/>
          </a:xfrm>
          <a:prstGeom prst="straightConnector1">
            <a:avLst/>
          </a:prstGeom>
          <a:noFill/>
          <a:ln w="9525">
            <a:solidFill>
              <a:schemeClr val="tx1"/>
            </a:solidFill>
            <a:round/>
            <a:headEnd/>
            <a:tailEnd/>
          </a:ln>
        </p:spPr>
      </p:cxnSp>
      <p:cxnSp>
        <p:nvCxnSpPr>
          <p:cNvPr id="11293" name="AutoShape 29"/>
          <p:cNvCxnSpPr>
            <a:cxnSpLocks noChangeShapeType="1"/>
            <a:stCxn id="11287" idx="6"/>
            <a:endCxn id="11284" idx="2"/>
          </p:cNvCxnSpPr>
          <p:nvPr/>
        </p:nvCxnSpPr>
        <p:spPr bwMode="auto">
          <a:xfrm>
            <a:off x="6400800" y="2971800"/>
            <a:ext cx="1066800" cy="0"/>
          </a:xfrm>
          <a:prstGeom prst="straightConnector1">
            <a:avLst/>
          </a:prstGeom>
          <a:noFill/>
          <a:ln w="28575">
            <a:solidFill>
              <a:schemeClr val="tx1"/>
            </a:solidFill>
            <a:round/>
            <a:headEnd/>
            <a:tailEnd/>
          </a:ln>
        </p:spPr>
      </p:cxnSp>
      <p:cxnSp>
        <p:nvCxnSpPr>
          <p:cNvPr id="11294" name="AutoShape 30"/>
          <p:cNvCxnSpPr>
            <a:cxnSpLocks noChangeShapeType="1"/>
            <a:stCxn id="11288" idx="6"/>
            <a:endCxn id="11284" idx="2"/>
          </p:cNvCxnSpPr>
          <p:nvPr/>
        </p:nvCxnSpPr>
        <p:spPr bwMode="auto">
          <a:xfrm flipV="1">
            <a:off x="6477000" y="2971800"/>
            <a:ext cx="990600" cy="1295400"/>
          </a:xfrm>
          <a:prstGeom prst="straightConnector1">
            <a:avLst/>
          </a:prstGeom>
          <a:noFill/>
          <a:ln w="9525">
            <a:solidFill>
              <a:schemeClr val="tx1"/>
            </a:solidFill>
            <a:round/>
            <a:headEnd/>
            <a:tailEnd/>
          </a:ln>
        </p:spPr>
      </p:cxnSp>
      <p:cxnSp>
        <p:nvCxnSpPr>
          <p:cNvPr id="11295" name="AutoShape 31"/>
          <p:cNvCxnSpPr>
            <a:cxnSpLocks noChangeShapeType="1"/>
            <a:stCxn id="11288" idx="6"/>
            <a:endCxn id="11285" idx="2"/>
          </p:cNvCxnSpPr>
          <p:nvPr/>
        </p:nvCxnSpPr>
        <p:spPr bwMode="auto">
          <a:xfrm>
            <a:off x="6477000" y="4267200"/>
            <a:ext cx="1066800" cy="0"/>
          </a:xfrm>
          <a:prstGeom prst="straightConnector1">
            <a:avLst/>
          </a:prstGeom>
          <a:noFill/>
          <a:ln w="9525">
            <a:solidFill>
              <a:schemeClr val="tx1"/>
            </a:solidFill>
            <a:round/>
            <a:headEnd/>
            <a:tailEnd/>
          </a:ln>
        </p:spPr>
      </p:cxnSp>
      <p:cxnSp>
        <p:nvCxnSpPr>
          <p:cNvPr id="11296" name="AutoShape 32"/>
          <p:cNvCxnSpPr>
            <a:cxnSpLocks noChangeShapeType="1"/>
            <a:stCxn id="11288" idx="6"/>
            <a:endCxn id="11286" idx="2"/>
          </p:cNvCxnSpPr>
          <p:nvPr/>
        </p:nvCxnSpPr>
        <p:spPr bwMode="auto">
          <a:xfrm>
            <a:off x="6477000" y="4267201"/>
            <a:ext cx="1066800" cy="1295400"/>
          </a:xfrm>
          <a:prstGeom prst="straightConnector1">
            <a:avLst/>
          </a:prstGeom>
          <a:noFill/>
          <a:ln w="9525">
            <a:solidFill>
              <a:schemeClr val="tx1"/>
            </a:solidFill>
            <a:round/>
            <a:headEnd/>
            <a:tailEnd/>
          </a:ln>
        </p:spPr>
      </p:cxnSp>
      <p:sp>
        <p:nvSpPr>
          <p:cNvPr id="11297" name="Footer Placeholder 32"/>
          <p:cNvSpPr>
            <a:spLocks noGrp="1"/>
          </p:cNvSpPr>
          <p:nvPr>
            <p:ph type="ftr" sz="quarter" idx="10"/>
          </p:nvPr>
        </p:nvSpPr>
        <p:spPr>
          <a:noFill/>
        </p:spPr>
        <p:txBody>
          <a:bodyPr/>
          <a:lstStyle/>
          <a:p>
            <a:r>
              <a:rPr lang="fr-CH">
                <a:latin typeface="Verdana" pitchFamily="34" charset="0"/>
              </a:rPr>
              <a:t>©2024, Karl Aberer, EPFL-IC, Laboratoire de systèmes d'informations répartis </a:t>
            </a:r>
            <a:endParaRPr lang="en-GB">
              <a:latin typeface="Verdana" pitchFamily="34" charset="0"/>
            </a:endParaRPr>
          </a:p>
        </p:txBody>
      </p:sp>
    </p:spTree>
    <p:extLst>
      <p:ext uri="{BB962C8B-B14F-4D97-AF65-F5344CB8AC3E}">
        <p14:creationId xmlns:p14="http://schemas.microsoft.com/office/powerpoint/2010/main" val="1307087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Concept Space</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Folded Corner 4"/>
          <p:cNvSpPr/>
          <p:nvPr/>
        </p:nvSpPr>
        <p:spPr bwMode="auto">
          <a:xfrm>
            <a:off x="6179930" y="1844824"/>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6" name="Rounded Rectangle 5"/>
          <p:cNvSpPr/>
          <p:nvPr/>
        </p:nvSpPr>
        <p:spPr bwMode="auto">
          <a:xfrm>
            <a:off x="3731657" y="1844824"/>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fruit</a:t>
            </a:r>
          </a:p>
        </p:txBody>
      </p:sp>
      <p:sp>
        <p:nvSpPr>
          <p:cNvPr id="7" name="Rounded Rectangle 6"/>
          <p:cNvSpPr/>
          <p:nvPr/>
        </p:nvSpPr>
        <p:spPr bwMode="auto">
          <a:xfrm>
            <a:off x="3731657" y="2708920"/>
            <a:ext cx="1944216" cy="720080"/>
          </a:xfrm>
          <a:prstGeom prst="round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health</a:t>
            </a:r>
          </a:p>
        </p:txBody>
      </p:sp>
      <p:sp>
        <p:nvSpPr>
          <p:cNvPr id="8" name="Rounded Rectangle 7"/>
          <p:cNvSpPr/>
          <p:nvPr/>
        </p:nvSpPr>
        <p:spPr bwMode="auto">
          <a:xfrm>
            <a:off x="3731657" y="3645024"/>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rPr>
              <a:t>device</a:t>
            </a:r>
          </a:p>
        </p:txBody>
      </p:sp>
      <p:sp>
        <p:nvSpPr>
          <p:cNvPr id="9" name="Rounded Rectangle 8"/>
          <p:cNvSpPr/>
          <p:nvPr/>
        </p:nvSpPr>
        <p:spPr bwMode="auto">
          <a:xfrm>
            <a:off x="3731657" y="4581128"/>
            <a:ext cx="1944216" cy="720080"/>
          </a:xfrm>
          <a:prstGeom prst="roundRect">
            <a:avLst/>
          </a:prstGeom>
          <a:solidFill>
            <a:srgbClr val="FF66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3200" b="0" i="0" u="none" strike="noStrike" cap="none" normalizeH="0" baseline="0" dirty="0" err="1">
                <a:ln>
                  <a:noFill/>
                </a:ln>
                <a:solidFill>
                  <a:schemeClr val="tx2"/>
                </a:solidFill>
                <a:effectLst/>
                <a:latin typeface="Calibri" panose="020F0502020204030204" pitchFamily="34" charset="0"/>
                <a:cs typeface="Calibri" panose="020F0502020204030204" pitchFamily="34" charset="0"/>
              </a:rPr>
              <a:t>telco</a:t>
            </a:r>
            <a:endParaRPr kumimoji="0" lang="en-GB" sz="3200" b="0" i="0" u="none" strike="noStrike" cap="none" normalizeH="0" baseline="0" dirty="0">
              <a:ln>
                <a:noFill/>
              </a:ln>
              <a:solidFill>
                <a:schemeClr val="tx2"/>
              </a:solidFill>
              <a:effectLst/>
              <a:latin typeface="Calibri" panose="020F0502020204030204" pitchFamily="34" charset="0"/>
              <a:cs typeface="Calibri" panose="020F0502020204030204" pitchFamily="34" charset="0"/>
            </a:endParaRPr>
          </a:p>
        </p:txBody>
      </p:sp>
      <p:cxnSp>
        <p:nvCxnSpPr>
          <p:cNvPr id="10" name="Straight Connector 9"/>
          <p:cNvCxnSpPr>
            <a:endCxn id="6" idx="3"/>
          </p:cNvCxnSpPr>
          <p:nvPr/>
        </p:nvCxnSpPr>
        <p:spPr bwMode="auto">
          <a:xfrm flipH="1">
            <a:off x="5675874" y="2204864"/>
            <a:ext cx="576064"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a:endCxn id="6" idx="3"/>
          </p:cNvCxnSpPr>
          <p:nvPr/>
        </p:nvCxnSpPr>
        <p:spPr bwMode="auto">
          <a:xfrm flipH="1" flipV="1">
            <a:off x="5675874" y="2204864"/>
            <a:ext cx="504056"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a:endCxn id="6" idx="3"/>
          </p:cNvCxnSpPr>
          <p:nvPr/>
        </p:nvCxnSpPr>
        <p:spPr bwMode="auto">
          <a:xfrm flipH="1" flipV="1">
            <a:off x="5675874" y="2204864"/>
            <a:ext cx="504056" cy="144016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a:endCxn id="7" idx="3"/>
          </p:cNvCxnSpPr>
          <p:nvPr/>
        </p:nvCxnSpPr>
        <p:spPr bwMode="auto">
          <a:xfrm flipH="1" flipV="1">
            <a:off x="5675874" y="3068960"/>
            <a:ext cx="504056" cy="158417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a:endCxn id="8" idx="3"/>
          </p:cNvCxnSpPr>
          <p:nvPr/>
        </p:nvCxnSpPr>
        <p:spPr bwMode="auto">
          <a:xfrm flipH="1">
            <a:off x="5675874" y="2204864"/>
            <a:ext cx="504056" cy="1800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a:endCxn id="8" idx="3"/>
          </p:cNvCxnSpPr>
          <p:nvPr/>
        </p:nvCxnSpPr>
        <p:spPr bwMode="auto">
          <a:xfrm flipH="1">
            <a:off x="5675874" y="2636912"/>
            <a:ext cx="504056"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a:endCxn id="8" idx="3"/>
          </p:cNvCxnSpPr>
          <p:nvPr/>
        </p:nvCxnSpPr>
        <p:spPr bwMode="auto">
          <a:xfrm flipH="1" flipV="1">
            <a:off x="5675874" y="4005064"/>
            <a:ext cx="576064" cy="57606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endCxn id="9" idx="3"/>
          </p:cNvCxnSpPr>
          <p:nvPr/>
        </p:nvCxnSpPr>
        <p:spPr bwMode="auto">
          <a:xfrm flipH="1" flipV="1">
            <a:off x="5675873" y="4941168"/>
            <a:ext cx="432048"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a:endCxn id="9" idx="3"/>
          </p:cNvCxnSpPr>
          <p:nvPr/>
        </p:nvCxnSpPr>
        <p:spPr bwMode="auto">
          <a:xfrm flipH="1">
            <a:off x="5675874" y="4077072"/>
            <a:ext cx="576064"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endCxn id="9" idx="3"/>
          </p:cNvCxnSpPr>
          <p:nvPr/>
        </p:nvCxnSpPr>
        <p:spPr bwMode="auto">
          <a:xfrm flipH="1">
            <a:off x="5675874" y="3645024"/>
            <a:ext cx="576064" cy="12961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Folded Corner 20"/>
          <p:cNvSpPr/>
          <p:nvPr/>
        </p:nvSpPr>
        <p:spPr bwMode="auto">
          <a:xfrm>
            <a:off x="707322" y="1844824"/>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cxnSp>
        <p:nvCxnSpPr>
          <p:cNvPr id="22" name="Straight Connector 21"/>
          <p:cNvCxnSpPr/>
          <p:nvPr/>
        </p:nvCxnSpPr>
        <p:spPr bwMode="auto">
          <a:xfrm flipH="1" flipV="1">
            <a:off x="1715434" y="2132856"/>
            <a:ext cx="2016224" cy="18722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a:stCxn id="8" idx="1"/>
          </p:cNvCxnSpPr>
          <p:nvPr/>
        </p:nvCxnSpPr>
        <p:spPr bwMode="auto">
          <a:xfrm flipH="1" flipV="1">
            <a:off x="1859450" y="2636912"/>
            <a:ext cx="1872208"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Connector 26"/>
          <p:cNvCxnSpPr>
            <a:stCxn id="8" idx="1"/>
          </p:cNvCxnSpPr>
          <p:nvPr/>
        </p:nvCxnSpPr>
        <p:spPr bwMode="auto">
          <a:xfrm flipH="1" flipV="1">
            <a:off x="2003465" y="3140968"/>
            <a:ext cx="1728192" cy="8640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8" idx="1"/>
          </p:cNvCxnSpPr>
          <p:nvPr/>
        </p:nvCxnSpPr>
        <p:spPr bwMode="auto">
          <a:xfrm flipH="1" flipV="1">
            <a:off x="2075474" y="3573016"/>
            <a:ext cx="1656184" cy="4320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8" idx="1"/>
          </p:cNvCxnSpPr>
          <p:nvPr/>
        </p:nvCxnSpPr>
        <p:spPr bwMode="auto">
          <a:xfrm flipH="1">
            <a:off x="2075474" y="4005064"/>
            <a:ext cx="1656184" cy="72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a:stCxn id="9" idx="1"/>
          </p:cNvCxnSpPr>
          <p:nvPr/>
        </p:nvCxnSpPr>
        <p:spPr bwMode="auto">
          <a:xfrm flipH="1" flipV="1">
            <a:off x="2075474" y="4581128"/>
            <a:ext cx="1656184" cy="3600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9" idx="1"/>
          </p:cNvCxnSpPr>
          <p:nvPr/>
        </p:nvCxnSpPr>
        <p:spPr bwMode="auto">
          <a:xfrm flipH="1">
            <a:off x="2291498" y="4941168"/>
            <a:ext cx="1440160" cy="14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Rectangle 42"/>
          <p:cNvSpPr/>
          <p:nvPr/>
        </p:nvSpPr>
        <p:spPr>
          <a:xfrm>
            <a:off x="916186" y="1321604"/>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endParaRPr lang="en-GB" sz="1100" baseline="-25000" dirty="0"/>
          </a:p>
        </p:txBody>
      </p:sp>
      <p:sp>
        <p:nvSpPr>
          <p:cNvPr id="44" name="Rectangle 43"/>
          <p:cNvSpPr/>
          <p:nvPr/>
        </p:nvSpPr>
        <p:spPr>
          <a:xfrm>
            <a:off x="6281644" y="1340768"/>
            <a:ext cx="837088"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endParaRPr lang="en-GB" sz="1100" baseline="-25000" dirty="0"/>
          </a:p>
        </p:txBody>
      </p:sp>
    </p:spTree>
    <p:extLst>
      <p:ext uri="{BB962C8B-B14F-4D97-AF65-F5344CB8AC3E}">
        <p14:creationId xmlns:p14="http://schemas.microsoft.com/office/powerpoint/2010/main" val="380992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Similarity Computation in Concept Space</a:t>
            </a:r>
          </a:p>
        </p:txBody>
      </p:sp>
      <p:sp>
        <p:nvSpPr>
          <p:cNvPr id="3" name="Content Placeholder 2"/>
          <p:cNvSpPr>
            <a:spLocks noGrp="1"/>
          </p:cNvSpPr>
          <p:nvPr>
            <p:ph idx="1"/>
          </p:nvPr>
        </p:nvSpPr>
        <p:spPr/>
        <p:txBody>
          <a:bodyPr/>
          <a:lstStyle/>
          <a:p>
            <a:r>
              <a:rPr lang="en-GB" sz="2800" dirty="0"/>
              <a:t>Concept represented by terms, e.g.</a:t>
            </a:r>
          </a:p>
          <a:p>
            <a:r>
              <a:rPr lang="en-GB" sz="2800" dirty="0"/>
              <a:t>	device = {</a:t>
            </a:r>
            <a:r>
              <a:rPr lang="en-GB" sz="2800" dirty="0" err="1">
                <a:solidFill>
                  <a:srgbClr val="000000"/>
                </a:solidFill>
              </a:rPr>
              <a:t>iOS</a:t>
            </a:r>
            <a:r>
              <a:rPr lang="en-GB" sz="2800" dirty="0">
                <a:solidFill>
                  <a:srgbClr val="000000"/>
                </a:solidFill>
              </a:rPr>
              <a:t>, </a:t>
            </a:r>
            <a:r>
              <a:rPr lang="en-GB" sz="2800" dirty="0" err="1">
                <a:solidFill>
                  <a:srgbClr val="000000"/>
                </a:solidFill>
              </a:rPr>
              <a:t>iPad</a:t>
            </a:r>
            <a:r>
              <a:rPr lang="en-GB" sz="2800" dirty="0">
                <a:solidFill>
                  <a:srgbClr val="000000"/>
                </a:solidFill>
              </a:rPr>
              <a:t>, RIM, mobile, handy, </a:t>
            </a:r>
            <a:br>
              <a:rPr lang="en-GB" sz="2800" dirty="0">
                <a:solidFill>
                  <a:srgbClr val="000000"/>
                </a:solidFill>
              </a:rPr>
            </a:br>
            <a:r>
              <a:rPr lang="en-GB" sz="2800" dirty="0">
                <a:solidFill>
                  <a:srgbClr val="000000"/>
                </a:solidFill>
              </a:rPr>
              <a:t>		       tablet, apple, blackberry}</a:t>
            </a:r>
          </a:p>
          <a:p>
            <a:r>
              <a:rPr lang="en-GB" sz="2800" dirty="0">
                <a:solidFill>
                  <a:srgbClr val="000000"/>
                </a:solidFill>
              </a:rPr>
              <a:t>Document represented by concept vector, counting number of concept terms, e.g.</a:t>
            </a:r>
          </a:p>
          <a:p>
            <a:r>
              <a:rPr lang="en-GB" sz="2800" dirty="0">
                <a:solidFill>
                  <a:srgbClr val="000000"/>
                </a:solidFill>
              </a:rPr>
              <a:t>	doc</a:t>
            </a:r>
            <a:r>
              <a:rPr lang="en-GB" sz="2800" baseline="-25000" dirty="0">
                <a:solidFill>
                  <a:srgbClr val="000000"/>
                </a:solidFill>
              </a:rPr>
              <a:t>1</a:t>
            </a:r>
            <a:r>
              <a:rPr lang="en-GB" sz="2800" dirty="0">
                <a:solidFill>
                  <a:srgbClr val="000000"/>
                </a:solidFill>
              </a:rPr>
              <a:t> = (4, 3, 3, 1)</a:t>
            </a:r>
            <a:br>
              <a:rPr lang="en-GB" sz="2800" dirty="0">
                <a:solidFill>
                  <a:srgbClr val="000000"/>
                </a:solidFill>
              </a:rPr>
            </a:br>
            <a:r>
              <a:rPr lang="en-GB" sz="2800" dirty="0">
                <a:solidFill>
                  <a:srgbClr val="000000"/>
                </a:solidFill>
              </a:rPr>
              <a:t>	doc</a:t>
            </a:r>
            <a:r>
              <a:rPr lang="en-GB" sz="2800" baseline="-25000" dirty="0">
                <a:solidFill>
                  <a:srgbClr val="000000"/>
                </a:solidFill>
              </a:rPr>
              <a:t>3</a:t>
            </a:r>
            <a:r>
              <a:rPr lang="en-GB" sz="2800" dirty="0">
                <a:solidFill>
                  <a:srgbClr val="000000"/>
                </a:solidFill>
              </a:rPr>
              <a:t> = (0, 0, 5, 2)</a:t>
            </a:r>
          </a:p>
          <a:p>
            <a:r>
              <a:rPr lang="en-GB" sz="2800" dirty="0"/>
              <a:t>Similarity computed by scalar product of normalized concept vectors</a:t>
            </a:r>
            <a:endParaRPr lang="en-GB" sz="2800" dirty="0">
              <a:solidFill>
                <a:srgbClr val="000000"/>
              </a:solidFill>
            </a:endParaRP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96675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Rectangle 4"/>
          <p:cNvSpPr/>
          <p:nvPr/>
        </p:nvSpPr>
        <p:spPr>
          <a:xfrm>
            <a:off x="351770" y="1052736"/>
            <a:ext cx="2541080" cy="523220"/>
          </a:xfrm>
          <a:prstGeom prst="rect">
            <a:avLst/>
          </a:prstGeom>
        </p:spPr>
        <p:txBody>
          <a:bodyPr wrap="none">
            <a:spAutoFit/>
          </a:bodyPr>
          <a:lstStyle/>
          <a:p>
            <a:r>
              <a:rPr lang="en-GB" sz="2800" dirty="0">
                <a:latin typeface="Calibri" panose="020F0502020204030204" pitchFamily="34" charset="0"/>
                <a:cs typeface="Calibri" panose="020F0502020204030204" pitchFamily="34" charset="0"/>
              </a:rPr>
              <a:t>doc</a:t>
            </a:r>
            <a:r>
              <a:rPr lang="en-GB" sz="2800" baseline="-25000" dirty="0">
                <a:latin typeface="Calibri" panose="020F0502020204030204" pitchFamily="34" charset="0"/>
                <a:cs typeface="Calibri" panose="020F0502020204030204" pitchFamily="34" charset="0"/>
              </a:rPr>
              <a:t>1</a:t>
            </a:r>
            <a:r>
              <a:rPr lang="en-GB" sz="2800" dirty="0">
                <a:latin typeface="Calibri" panose="020F0502020204030204" pitchFamily="34" charset="0"/>
                <a:cs typeface="Calibri" panose="020F0502020204030204" pitchFamily="34" charset="0"/>
              </a:rPr>
              <a:t> = (4,3,3,1) </a:t>
            </a:r>
          </a:p>
        </p:txBody>
      </p:sp>
      <p:sp>
        <p:nvSpPr>
          <p:cNvPr id="6" name="Rectangle 5"/>
          <p:cNvSpPr/>
          <p:nvPr/>
        </p:nvSpPr>
        <p:spPr>
          <a:xfrm>
            <a:off x="3145160" y="1048244"/>
            <a:ext cx="2295821"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2</a:t>
            </a:r>
            <a:r>
              <a:rPr lang="en-GB" sz="2800" kern="0" dirty="0">
                <a:solidFill>
                  <a:srgbClr val="000000"/>
                </a:solidFill>
                <a:latin typeface="Calibri"/>
                <a:cs typeface="Calibri"/>
              </a:rPr>
              <a:t>=(3,1,3,3)</a:t>
            </a:r>
            <a:endParaRPr lang="en-GB" sz="1100" dirty="0"/>
          </a:p>
        </p:txBody>
      </p:sp>
      <p:sp>
        <p:nvSpPr>
          <p:cNvPr id="7" name="Rectangle 6"/>
          <p:cNvSpPr/>
          <p:nvPr/>
        </p:nvSpPr>
        <p:spPr>
          <a:xfrm>
            <a:off x="5889271" y="1048244"/>
            <a:ext cx="2234907" cy="523220"/>
          </a:xfrm>
          <a:prstGeom prst="rect">
            <a:avLst/>
          </a:prstGeom>
        </p:spPr>
        <p:txBody>
          <a:bodyPr wrap="none">
            <a:spAutoFit/>
          </a:bodyPr>
          <a:lstStyle/>
          <a:p>
            <a:r>
              <a:rPr lang="en-GB" sz="2800" kern="0" dirty="0">
                <a:solidFill>
                  <a:srgbClr val="000000"/>
                </a:solidFill>
                <a:latin typeface="Calibri"/>
                <a:cs typeface="Calibri"/>
              </a:rPr>
              <a:t>doc</a:t>
            </a:r>
            <a:r>
              <a:rPr lang="en-GB" sz="2800" kern="0" baseline="-25000" dirty="0">
                <a:solidFill>
                  <a:srgbClr val="000000"/>
                </a:solidFill>
                <a:latin typeface="Calibri"/>
                <a:cs typeface="Calibri"/>
              </a:rPr>
              <a:t>3</a:t>
            </a:r>
            <a:r>
              <a:rPr lang="en-GB" sz="2800" kern="0" dirty="0">
                <a:solidFill>
                  <a:srgbClr val="000000"/>
                </a:solidFill>
                <a:latin typeface="Calibri"/>
                <a:cs typeface="Calibri"/>
              </a:rPr>
              <a:t>=(0,0,5,2)</a:t>
            </a:r>
            <a:endParaRPr lang="en-GB" sz="1100" dirty="0"/>
          </a:p>
        </p:txBody>
      </p:sp>
      <p:sp>
        <p:nvSpPr>
          <p:cNvPr id="8" name="Folded Corner 7"/>
          <p:cNvSpPr/>
          <p:nvPr/>
        </p:nvSpPr>
        <p:spPr bwMode="auto">
          <a:xfrm>
            <a:off x="395537"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orange </a:t>
            </a:r>
            <a:r>
              <a:rPr lang="en-GB" sz="3200" kern="0" dirty="0" err="1">
                <a:solidFill>
                  <a:srgbClr val="000000"/>
                </a:solidFill>
                <a:latin typeface="Calibri"/>
                <a:cs typeface="Calibri"/>
              </a:rPr>
              <a:t>vitamine</a:t>
            </a:r>
            <a:r>
              <a:rPr lang="en-GB" sz="3200" kern="0" dirty="0">
                <a:solidFill>
                  <a:srgbClr val="000000"/>
                </a:solidFill>
                <a:latin typeface="Calibri"/>
                <a:cs typeface="Calibri"/>
              </a:rPr>
              <a:t> fruit</a:t>
            </a:r>
            <a:br>
              <a:rPr lang="en-GB" sz="3200" kern="0" dirty="0">
                <a:solidFill>
                  <a:srgbClr val="000000"/>
                </a:solidFill>
                <a:latin typeface="Calibri"/>
                <a:cs typeface="Calibri"/>
              </a:rPr>
            </a:br>
            <a:r>
              <a:rPr lang="en-GB" sz="3200" kern="0" dirty="0">
                <a:solidFill>
                  <a:srgbClr val="000000"/>
                </a:solidFill>
                <a:latin typeface="Calibri"/>
                <a:cs typeface="Calibri"/>
              </a:rPr>
              <a:t>health</a:t>
            </a:r>
            <a:br>
              <a:rPr lang="en-GB" sz="3200" kern="0" dirty="0">
                <a:solidFill>
                  <a:srgbClr val="000000"/>
                </a:solidFill>
                <a:latin typeface="Calibri"/>
                <a:cs typeface="Calibri"/>
              </a:rPr>
            </a:br>
            <a:r>
              <a:rPr lang="en-GB" sz="3200" kern="0" dirty="0">
                <a:solidFill>
                  <a:srgbClr val="000000"/>
                </a:solidFill>
                <a:latin typeface="Calibri"/>
                <a:cs typeface="Calibri"/>
              </a:rPr>
              <a:t>tablet</a:t>
            </a:r>
          </a:p>
        </p:txBody>
      </p:sp>
      <p:sp>
        <p:nvSpPr>
          <p:cNvPr id="9" name="Folded Corner 8"/>
          <p:cNvSpPr/>
          <p:nvPr/>
        </p:nvSpPr>
        <p:spPr bwMode="auto">
          <a:xfrm>
            <a:off x="3131841"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a:solidFill>
                  <a:srgbClr val="000000"/>
                </a:solidFill>
                <a:latin typeface="Calibri"/>
                <a:cs typeface="Calibri"/>
              </a:rPr>
              <a:t>apple blackberry smartphone orange carrier tablet</a:t>
            </a:r>
            <a:br>
              <a:rPr lang="en-GB" sz="3200" kern="0" dirty="0">
                <a:solidFill>
                  <a:srgbClr val="000000"/>
                </a:solidFill>
                <a:latin typeface="Calibri"/>
                <a:cs typeface="Calibri"/>
              </a:rPr>
            </a:br>
            <a:r>
              <a:rPr lang="en-GB" sz="3200" kern="0" dirty="0" err="1">
                <a:solidFill>
                  <a:srgbClr val="000000"/>
                </a:solidFill>
                <a:latin typeface="Calibri"/>
                <a:cs typeface="Calibri"/>
              </a:rPr>
              <a:t>swisscom</a:t>
            </a:r>
            <a:r>
              <a:rPr lang="en-GB" sz="3200" kern="0" dirty="0">
                <a:solidFill>
                  <a:srgbClr val="000000"/>
                </a:solidFill>
                <a:latin typeface="Calibri"/>
                <a:cs typeface="Calibri"/>
              </a:rPr>
              <a:t> </a:t>
            </a:r>
          </a:p>
        </p:txBody>
      </p:sp>
      <p:sp>
        <p:nvSpPr>
          <p:cNvPr id="10" name="Folded Corner 9"/>
          <p:cNvSpPr/>
          <p:nvPr/>
        </p:nvSpPr>
        <p:spPr bwMode="auto">
          <a:xfrm>
            <a:off x="5868144" y="1556792"/>
            <a:ext cx="2304256" cy="3816424"/>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0" algn="l">
              <a:spcBef>
                <a:spcPct val="20000"/>
              </a:spcBef>
            </a:pPr>
            <a:r>
              <a:rPr lang="en-GB" sz="3200" kern="0" dirty="0" err="1">
                <a:solidFill>
                  <a:srgbClr val="000000"/>
                </a:solidFill>
                <a:latin typeface="Calibri"/>
                <a:cs typeface="Calibri"/>
              </a:rPr>
              <a:t>iOS</a:t>
            </a:r>
            <a:br>
              <a:rPr lang="en-GB" sz="3200" kern="0" dirty="0">
                <a:solidFill>
                  <a:srgbClr val="000000"/>
                </a:solidFill>
                <a:latin typeface="Calibri"/>
                <a:cs typeface="Calibri"/>
              </a:rPr>
            </a:br>
            <a:r>
              <a:rPr lang="en-GB" sz="3200" kern="0" dirty="0" err="1">
                <a:solidFill>
                  <a:srgbClr val="000000"/>
                </a:solidFill>
                <a:latin typeface="Calibri"/>
                <a:cs typeface="Calibri"/>
              </a:rPr>
              <a:t>iPad</a:t>
            </a:r>
            <a:br>
              <a:rPr lang="en-GB" sz="3200" kern="0" dirty="0">
                <a:solidFill>
                  <a:srgbClr val="000000"/>
                </a:solidFill>
                <a:latin typeface="Calibri"/>
                <a:cs typeface="Calibri"/>
              </a:rPr>
            </a:br>
            <a:r>
              <a:rPr lang="en-GB" sz="3200" kern="0" dirty="0">
                <a:solidFill>
                  <a:srgbClr val="000000"/>
                </a:solidFill>
                <a:latin typeface="Calibri"/>
                <a:cs typeface="Calibri"/>
              </a:rPr>
              <a:t>RIM</a:t>
            </a:r>
            <a:br>
              <a:rPr lang="en-GB" sz="3200" kern="0" dirty="0">
                <a:solidFill>
                  <a:srgbClr val="000000"/>
                </a:solidFill>
                <a:latin typeface="Calibri"/>
                <a:cs typeface="Calibri"/>
              </a:rPr>
            </a:br>
            <a:r>
              <a:rPr lang="en-GB" sz="3200" kern="0" dirty="0">
                <a:solidFill>
                  <a:srgbClr val="000000"/>
                </a:solidFill>
                <a:latin typeface="Calibri"/>
                <a:cs typeface="Calibri"/>
              </a:rPr>
              <a:t>mobile handy</a:t>
            </a:r>
            <a:br>
              <a:rPr lang="en-GB" sz="3200" kern="0" dirty="0">
                <a:solidFill>
                  <a:srgbClr val="000000"/>
                </a:solidFill>
                <a:latin typeface="Calibri"/>
                <a:cs typeface="Calibri"/>
              </a:rPr>
            </a:br>
            <a:r>
              <a:rPr lang="en-GB" sz="3200" kern="0" dirty="0" err="1">
                <a:solidFill>
                  <a:srgbClr val="000000"/>
                </a:solidFill>
                <a:latin typeface="Calibri"/>
                <a:cs typeface="Calibri"/>
              </a:rPr>
              <a:t>telcom</a:t>
            </a:r>
            <a:r>
              <a:rPr lang="en-GB" sz="3200" kern="0" dirty="0">
                <a:solidFill>
                  <a:srgbClr val="000000"/>
                </a:solidFill>
                <a:latin typeface="Calibri"/>
                <a:cs typeface="Calibri"/>
              </a:rPr>
              <a:t> provider</a:t>
            </a:r>
          </a:p>
        </p:txBody>
      </p:sp>
      <p:sp>
        <p:nvSpPr>
          <p:cNvPr id="17" name="Rectangle 16"/>
          <p:cNvSpPr/>
          <p:nvPr/>
        </p:nvSpPr>
        <p:spPr>
          <a:xfrm>
            <a:off x="899592" y="5589240"/>
            <a:ext cx="3279964"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 0.245</a:t>
            </a:r>
            <a:endParaRPr lang="en-GB" sz="1050" dirty="0"/>
          </a:p>
        </p:txBody>
      </p:sp>
      <p:sp>
        <p:nvSpPr>
          <p:cNvPr id="18" name="Rectangle 17"/>
          <p:cNvSpPr/>
          <p:nvPr/>
        </p:nvSpPr>
        <p:spPr>
          <a:xfrm>
            <a:off x="4644008" y="5589240"/>
            <a:ext cx="3019977"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2</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0.3</a:t>
            </a:r>
            <a:endParaRPr lang="en-GB" sz="1050" dirty="0"/>
          </a:p>
        </p:txBody>
      </p:sp>
      <p:sp>
        <p:nvSpPr>
          <p:cNvPr id="19" name="Rectangle 18"/>
          <p:cNvSpPr/>
          <p:nvPr/>
        </p:nvSpPr>
        <p:spPr>
          <a:xfrm>
            <a:off x="2778813" y="6093296"/>
            <a:ext cx="3149971" cy="400110"/>
          </a:xfrm>
          <a:prstGeom prst="rect">
            <a:avLst/>
          </a:prstGeom>
        </p:spPr>
        <p:txBody>
          <a:bodyPr wrap="none">
            <a:spAutoFit/>
          </a:bodyPr>
          <a:lstStyle/>
          <a:p>
            <a:r>
              <a:rPr lang="en-GB" sz="2000" kern="0" dirty="0">
                <a:solidFill>
                  <a:srgbClr val="000000"/>
                </a:solidFill>
                <a:latin typeface="Calibri"/>
                <a:cs typeface="Calibri"/>
              </a:rPr>
              <a:t>Similarity(doc</a:t>
            </a:r>
            <a:r>
              <a:rPr lang="en-GB" sz="2000" kern="0" baseline="-25000" dirty="0">
                <a:solidFill>
                  <a:srgbClr val="000000"/>
                </a:solidFill>
                <a:latin typeface="Calibri"/>
                <a:cs typeface="Calibri"/>
              </a:rPr>
              <a:t>1</a:t>
            </a:r>
            <a:r>
              <a:rPr lang="en-GB" sz="2000" kern="0" dirty="0">
                <a:solidFill>
                  <a:srgbClr val="000000"/>
                </a:solidFill>
                <a:latin typeface="Calibri"/>
                <a:cs typeface="Calibri"/>
              </a:rPr>
              <a:t>, doc</a:t>
            </a:r>
            <a:r>
              <a:rPr lang="en-GB" sz="2000" kern="0" baseline="-25000" dirty="0">
                <a:solidFill>
                  <a:srgbClr val="000000"/>
                </a:solidFill>
                <a:latin typeface="Calibri"/>
                <a:cs typeface="Calibri"/>
              </a:rPr>
              <a:t>3</a:t>
            </a:r>
            <a:r>
              <a:rPr lang="en-GB" sz="2000" kern="0" dirty="0">
                <a:solidFill>
                  <a:srgbClr val="000000"/>
                </a:solidFill>
                <a:latin typeface="Calibri"/>
                <a:cs typeface="Calibri"/>
              </a:rPr>
              <a:t>) = 0.22</a:t>
            </a:r>
            <a:endParaRPr lang="en-GB" sz="1050" dirty="0"/>
          </a:p>
        </p:txBody>
      </p:sp>
      <p:sp>
        <p:nvSpPr>
          <p:cNvPr id="3" name="TextBox 2">
            <a:extLst>
              <a:ext uri="{FF2B5EF4-FFF2-40B4-BE49-F238E27FC236}">
                <a16:creationId xmlns:a16="http://schemas.microsoft.com/office/drawing/2014/main" id="{BB861D04-0CC7-1046-859B-6AFB5E521F29}"/>
              </a:ext>
            </a:extLst>
          </p:cNvPr>
          <p:cNvSpPr txBox="1"/>
          <p:nvPr/>
        </p:nvSpPr>
        <p:spPr>
          <a:xfrm>
            <a:off x="4281019" y="579628"/>
            <a:ext cx="470404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Concept vector (fruit, health, device, telco) </a:t>
            </a:r>
          </a:p>
        </p:txBody>
      </p:sp>
    </p:spTree>
    <p:extLst>
      <p:ext uri="{BB962C8B-B14F-4D97-AF65-F5344CB8AC3E}">
        <p14:creationId xmlns:p14="http://schemas.microsoft.com/office/powerpoint/2010/main" val="42651857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9B7A75F753E0409AA83805AFCEE9AD8F"/>
  <p:tag name="AUTOOPENPOLL" val="False"/>
  <p:tag name="TYPE" val="MultiChoiceSlide"/>
  <p:tag name="TPSLIDEBULLETSTYLE" val="2"/>
  <p:tag name="TPQUESTIONXML" val="&lt;?xml version=&quot;1.0&quot; encoding=&quot;UTF-8&quot; standalone=&quot;yes&quot;?&gt;&lt;questionlist&gt;&lt;properties&gt;&lt;guid&gt;A9F6D05C63F04631A06AA9723B7F6812&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B7A75F753E0409AA83805AFCEE9AD8F&lt;/guid&gt;&lt;repollguid&gt;76A0698240E4499E8D8B55A23CF6F71F&lt;/repollguid&gt;&lt;sourceid&gt;FA4686FBEC8F44D9852C0553F35F1AD4&lt;/sourceid&gt;&lt;questiontext&gt;In vector space retrieval each row of the matrix M corresponds to&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2F5859F513ED48B0BAC4318DDC29117A&lt;/guid&gt;&lt;answertext&gt;A document&lt;/answertext&gt;&lt;valuetype&gt;0&lt;/valuetype&gt;&lt;/answer&gt;&lt;answer&gt;&lt;guid&gt;3AEA41DC8D10431AA53BFF0A201E366C&lt;/guid&gt;&lt;answertext&gt;A concept&lt;/answertext&gt;&lt;valuetype&gt;0&lt;/valuetype&gt;&lt;/answer&gt;&lt;answer&gt;&lt;guid&gt;509B561241EF49EEA9E0D28E02E9FB27&lt;/guid&gt;&lt;answertext&gt;A query&lt;/answertext&gt;&lt;valuetype&gt;0&lt;/valuetype&gt;&lt;/answer&gt;&lt;answer&gt;&lt;guid&gt;F7E52CC9898C41968958FEBBF105A4D3&lt;/guid&gt;&lt;answertext&gt;A term&lt;/answertext&gt;&lt;valuetype&gt;0&lt;/valuetype&gt;&lt;/answer&gt;&lt;/answers&gt;&lt;/multichoice&gt;&lt;/questions&gt;&lt;/questionlist&gt;"/>
  <p:tag name="LIVECHARTING" val="False"/>
  <p:tag name="CHARTTYPE" val="0"/>
  <p:tag name="CHARTDEFINEDCOLORS" val="3,6,10,45,32,50,13,4,9,55,1"/>
  <p:tag name="HASRESULTS" val="True"/>
  <p:tag name="RESULTS" val="In vector space retrieval each row of the matrix M corresponds to[;crlf;]42[;]59[;]42[;]False[;]0[;][;crlf;]2.3095[;]1[;]1.439[;]2.0709[;crlf;]22[;]0[;]A document1[;]A document[;][;crlf;]2[;]0[;]A concept2[;]A concept[;][;crlf;]1[;]0[;]A query3[;]A query[;][;crlf;]17[;]0[;]A term4[;]A term[;][;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1503C345B889419BA56E35934873EC3B"/>
  <p:tag name="AUTOOPENPOLL" val="False"/>
  <p:tag name="TYPE" val="MultiChoiceSlide"/>
  <p:tag name="TPSLIDEBULLETSTYLE" val="2"/>
  <p:tag name="TPQUESTIONXML" val="&lt;?xml version=&quot;1.0&quot; encoding=&quot;UTF-8&quot; standalone=&quot;yes&quot;?&gt;&lt;questionlist&gt;&lt;properties&gt;&lt;guid&gt;6AF1670B975448E8A892E2D220AFA455&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503C345B889419BA56E35934873EC3B&lt;/guid&gt;&lt;repollguid&gt;80B9CCE6CC3D437484323ED5C586C295&lt;/repollguid&gt;&lt;sourceid&gt;4A4765E4B87840B79F2478E5F6321E0D&lt;/sourceid&gt;&lt;questiontext&gt;Applying SVD to a term-document matrix M. Each concept is represented in 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5C32B1C72749EABA8D68593AE88035&lt;/guid&gt;&lt;answertext&gt;as a singular value&lt;/answertext&gt;&lt;valuetype&gt;0&lt;/valuetype&gt;&lt;/answer&gt;&lt;answer&gt;&lt;guid&gt;D3193844E2F04321939CD6BADC63E118&lt;/guid&gt;&lt;answertext&gt;as a linear combination of terms of the vocabulary&lt;/answertext&gt;&lt;valuetype&gt;0&lt;/valuetype&gt;&lt;/answer&gt;&lt;answer&gt;&lt;guid&gt;ACB1365BD45D4FB9BE967296ECBE37F3&lt;/guid&gt;&lt;answertext&gt;as a linear combination of documents in the document collection&lt;/answertext&gt;&lt;valuetype&gt;0&lt;/valuetype&gt;&lt;/answer&gt;&lt;answer&gt;&lt;guid&gt;3221FD1C00C840D18F4434953DE0D051&lt;/guid&gt;&lt;answertext&gt;as a least squares approximation of the matrix M&lt;/answertext&gt;&lt;valuetype&gt;0&lt;/valuetype&gt;&lt;/answer&gt;&lt;/answers&gt;&lt;/multichoice&gt;&lt;/questions&gt;&lt;/questionlist&gt;"/>
  <p:tag name="LIVECHARTING" val="False"/>
  <p:tag name="CHARTTYPE" val="0"/>
  <p:tag name="CHARTDEFINEDCOLORS" val="3,6,10,45,32,50,13,4,9,55,1"/>
  <p:tag name="HASRESULTS" val="True"/>
  <p:tag name="RESULTS" val="Applying SVD to a term-document matrix M. Each concept is represented in K[;crlf;]41[;]60[;]41[;]False[;]0[;][;crlf;]2.2683[;]2[;]0.5854[;]0.3427[;crlf;]1[;]0[;]as a singular value1[;]as a singular value[;][;crlf;]30[;]0[;]as a linear combination of terms of the vocabulary2[;]as a linear combination of terms of the vocabulary[;][;crlf;]8[;]0[;]as a linear combination of documents in the document collection3[;]as a linear combination of documents in the document collection[;][;crlf;]2[;]0[;]as a least squares approximation of the matrix M4[;]as a least squares approximation of the matrix M[;][;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F50980357F2140C9B50FB3CCFC8548AD"/>
  <p:tag name="AUTOOPENPOLL" val="False"/>
  <p:tag name="TYPE" val="MultiChoiceSlide"/>
  <p:tag name="TPSLIDEBULLETSTYLE" val="2"/>
  <p:tag name="TPQUESTIONXML" val="&lt;?xml version=&quot;1.0&quot; encoding=&quot;UTF-8&quot; standalone=&quot;yes&quot;?&gt;&lt;questionlist&gt;&lt;properties&gt;&lt;guid&gt;668D9A41BB364689A169DF3722973E5F&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50980357F2140C9B50FB3CCFC8548AD&lt;/guid&gt;&lt;repollguid&gt;3C47FAB50FFD42518CF441D7DA28CAE8&lt;/repollguid&gt;&lt;sourceid&gt;9DBAC07D57AD47499176C2688B8773E9&lt;/sourceid&gt;&lt;questiontext&gt;The number of term vectors in the matrix Ksused for LSI&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62386F63B4A408098188BCD11F09B71&lt;/guid&gt;&lt;answertext&gt;Is smaller than the number of rows in the matrix M&lt;/answertext&gt;&lt;valuetype&gt;0&lt;/valuetype&gt;&lt;/answer&gt;&lt;answer&gt;&lt;guid&gt;1ADBEC0E31134B9CA92C3476E8F0650A&lt;/guid&gt;&lt;answertext&gt;Is the same as the number of rows in the matrix M&lt;/answertext&gt;&lt;valuetype&gt;0&lt;/valuetype&gt;&lt;/answer&gt;&lt;answer&gt;&lt;guid&gt;8F54DABFEBE54229901E5A410E2DAFC6&lt;/guid&gt;&lt;answertext&gt;Is larger than the number of rows in the matrix M&lt;/answertext&gt;&lt;valuetype&gt;0&lt;/valuetype&gt;&lt;/answer&gt;&lt;/answers&gt;&lt;/multichoice&gt;&lt;/questions&gt;&lt;/questionlist&gt;"/>
  <p:tag name="LIVECHARTING" val="False"/>
  <p:tag name="CHARTTYPE" val="0"/>
  <p:tag name="CHARTDEFINEDCOLORS" val="3,6,10,45,32,50,13,4,9,55,1"/>
  <p:tag name="HASRESULTS" val="True"/>
  <p:tag name="RESULTS" val="The number of term vectors in the matrix Ksused for LSI[;crlf;]39[;]61[;]39[;]False[;]0[;][;crlf;]1.641[;]2[;]0.6196[;]0.384[;crlf;]17[;]0[;]Is smaller than the number of rows in the matrix M1[;]Is smaller than the number of rows in the matrix M[;][;crlf;]19[;]0[;]Is the same as the number of rows in the matrix M2[;]Is the same as the number of rows in the matrix M[;][;crlf;]3[;]0[;]Is larger than the number of rows in the matrix M3[;]Is larger than the number of rows in the matrix M[;][;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FAAE0969E1B44F62AA708D67EE06654B"/>
  <p:tag name="AUTOOPENPOLL" val="False"/>
  <p:tag name="TYPE" val="MultiChoiceSlide"/>
  <p:tag name="TPSLIDEBULLETSTYLE" val="2"/>
  <p:tag name="TPQUESTIONXML" val="&lt;?xml version=&quot;1.0&quot; encoding=&quot;UTF-8&quot; standalone=&quot;yes&quot;?&gt;&lt;questionlist&gt;&lt;properties&gt;&lt;guid&gt;E0F80D5B50234505BCABF0A8B8D760B8&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AAE0969E1B44F62AA708D67EE06654B&lt;/guid&gt;&lt;repollguid&gt;E4C693D535F04F6CAB1E8FBE94CF5220&lt;/repollguid&gt;&lt;sourceid&gt;769A44D5C9974826BD41FE9F8A2BE6C8&lt;/sourceid&gt;&lt;questiontext&gt;A query transformed into the concept space for LSI ha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AD6B6139C4484F588FAF09FC753FB0ED&lt;/guid&gt;&lt;answertext&gt;s components (number of singular values)&lt;/answertext&gt;&lt;valuetype&gt;0&lt;/valuetype&gt;&lt;/answer&gt;&lt;answer&gt;&lt;guid&gt;94CF55585B6641DD9327A6AF0A45977A&lt;/guid&gt;&lt;answertext&gt;m components (size of vocabulary)&lt;/answertext&gt;&lt;valuetype&gt;0&lt;/valuetype&gt;&lt;/answer&gt;&lt;answer&gt;&lt;guid&gt;00E596F97E684644B8AED6D8229C6AEC&lt;/guid&gt;&lt;answertext&gt;n components (number of documents)&lt;/answertext&gt;&lt;valuetype&gt;0&lt;/valuetype&gt;&lt;/answer&gt;&lt;/answers&gt;&lt;/multichoice&gt;&lt;/questions&gt;&lt;/questionlist&gt;"/>
  <p:tag name="LIVECHARTING" val="False"/>
  <p:tag name="CHARTTYPE" val="0"/>
  <p:tag name="CHARTDEFINEDCOLORS" val="3,6,10,45,32,50,13,4,9,55,1"/>
  <p:tag name="HASRESULTS" val="True"/>
  <p:tag name="RESULTS" val="A query transformed into the concept space for LSI has …[;crlf;]40[;]62[;]40[;]False[;]0[;][;crlf;]1.45[;]1[;]0.7399[;]0.5475[;crlf;]28[;]0[;]s components (number of singular values)1[;]s components (number of singular values)[;][;crlf;]6[;]0[;]m components (size of vocabulary)2[;]m components (size of vocabulary)[;][;crlf;]6[;]0[;]n components (number of documents)3[;]n components (number of documents)[;][;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54711</TotalTime>
  <Words>4961</Words>
  <Application>Microsoft Macintosh PowerPoint</Application>
  <PresentationFormat>On-screen Show (4:3)</PresentationFormat>
  <Paragraphs>566</Paragraphs>
  <Slides>38</Slides>
  <Notes>35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0" baseType="lpstr">
      <vt:lpstr>MS PGothic</vt:lpstr>
      <vt:lpstr>MS PGothic</vt:lpstr>
      <vt:lpstr>Arial</vt:lpstr>
      <vt:lpstr>Calibri</vt:lpstr>
      <vt:lpstr>Cambria Math</vt:lpstr>
      <vt:lpstr>Comic Sans MS</vt:lpstr>
      <vt:lpstr>Symbol</vt:lpstr>
      <vt:lpstr>Tempus Sans ITC</vt:lpstr>
      <vt:lpstr>Verdana</vt:lpstr>
      <vt:lpstr>Wingdings</vt:lpstr>
      <vt:lpstr>part1 XML</vt:lpstr>
      <vt:lpstr>Equation</vt:lpstr>
      <vt:lpstr>1.3 Embedding Techniques</vt:lpstr>
      <vt:lpstr>1.3.1 Latent Semantic Indexing</vt:lpstr>
      <vt:lpstr>The Problem</vt:lpstr>
      <vt:lpstr>Example: 3 documents</vt:lpstr>
      <vt:lpstr>Key Idea</vt:lpstr>
      <vt:lpstr>Using Concepts for Retrieval</vt:lpstr>
      <vt:lpstr>Example: Concept Space</vt:lpstr>
      <vt:lpstr>Similarity Computation in Concept Space</vt:lpstr>
      <vt:lpstr>Result</vt:lpstr>
      <vt:lpstr>Basic Definitions</vt:lpstr>
      <vt:lpstr>Computing the Ranking Using M</vt:lpstr>
      <vt:lpstr>In vector space retrieval each row of the matrix M corresponds to </vt:lpstr>
      <vt:lpstr>Identifying Top Concepts</vt:lpstr>
      <vt:lpstr>Singular Value Decomposition (SVD)</vt:lpstr>
      <vt:lpstr>Construction of SVD</vt:lpstr>
      <vt:lpstr>Interpretation of SVD</vt:lpstr>
      <vt:lpstr>Illustration of SVD</vt:lpstr>
      <vt:lpstr>Illustration of SVD – Another Perspective</vt:lpstr>
      <vt:lpstr>Latent Semantic Indexing (LSI)</vt:lpstr>
      <vt:lpstr>Illustration of Latent Semantic Indexing</vt:lpstr>
      <vt:lpstr>Answering Queries</vt:lpstr>
      <vt:lpstr>Mapping Queries</vt:lpstr>
      <vt:lpstr>Illustration of LSI Querying</vt:lpstr>
      <vt:lpstr>Example: Documents</vt:lpstr>
      <vt:lpstr>Implementation in Python</vt:lpstr>
      <vt:lpstr>Results (s=2)</vt:lpstr>
      <vt:lpstr>Plot of Terms and  Documents in 2-d  Concept Space</vt:lpstr>
      <vt:lpstr>Applying SVD to a term-document matrix M. Each concept is represented in K</vt:lpstr>
      <vt:lpstr>The number of term vectors in the matrix Ks used for LSI</vt:lpstr>
      <vt:lpstr>A query transformed into the concept space for LSI has …</vt:lpstr>
      <vt:lpstr>Discussion of Latent Semantic Indexing</vt:lpstr>
      <vt:lpstr>Alternative Techniques</vt:lpstr>
      <vt:lpstr>1.3.2 Latent Dirichlet Allocation (LDA)</vt:lpstr>
      <vt:lpstr>Document Generation using a  Probabilistic Process</vt:lpstr>
      <vt:lpstr>LDA: Topic Identification</vt:lpstr>
      <vt:lpstr>Latent Dirichlet Allocation</vt:lpstr>
      <vt:lpstr>Use of Topic Models</vt:lpstr>
      <vt:lpstr>Summary</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637</cp:revision>
  <cp:lastPrinted>2023-10-12T06:43:30Z</cp:lastPrinted>
  <dcterms:created xsi:type="dcterms:W3CDTF">2002-10-01T12:44:42Z</dcterms:created>
  <dcterms:modified xsi:type="dcterms:W3CDTF">2024-08-31T09:12:49Z</dcterms:modified>
</cp:coreProperties>
</file>