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334" r:id="rId2"/>
    <p:sldId id="335" r:id="rId3"/>
    <p:sldId id="561" r:id="rId4"/>
    <p:sldId id="559" r:id="rId5"/>
  </p:sldIdLst>
  <p:sldSz cx="11879263" cy="7921625"/>
  <p:notesSz cx="7099300" cy="10234613"/>
  <p:custDataLst>
    <p:tags r:id="rId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500" kern="1200">
        <a:solidFill>
          <a:schemeClr val="tx2"/>
        </a:solidFill>
        <a:latin typeface="Tempus Sans ITC" pitchFamily="82" charset="0"/>
        <a:ea typeface="+mn-ea"/>
        <a:cs typeface="+mn-cs"/>
      </a:defRPr>
    </a:lvl1pPr>
    <a:lvl2pPr marL="565561" algn="ctr" rtl="0" fontAlgn="base">
      <a:spcBef>
        <a:spcPct val="0"/>
      </a:spcBef>
      <a:spcAft>
        <a:spcPct val="0"/>
      </a:spcAft>
      <a:defRPr sz="1500" kern="1200">
        <a:solidFill>
          <a:schemeClr val="tx2"/>
        </a:solidFill>
        <a:latin typeface="Tempus Sans ITC" pitchFamily="82" charset="0"/>
        <a:ea typeface="+mn-ea"/>
        <a:cs typeface="+mn-cs"/>
      </a:defRPr>
    </a:lvl2pPr>
    <a:lvl3pPr marL="1131126" algn="ctr" rtl="0" fontAlgn="base">
      <a:spcBef>
        <a:spcPct val="0"/>
      </a:spcBef>
      <a:spcAft>
        <a:spcPct val="0"/>
      </a:spcAft>
      <a:defRPr sz="1500" kern="1200">
        <a:solidFill>
          <a:schemeClr val="tx2"/>
        </a:solidFill>
        <a:latin typeface="Tempus Sans ITC" pitchFamily="82" charset="0"/>
        <a:ea typeface="+mn-ea"/>
        <a:cs typeface="+mn-cs"/>
      </a:defRPr>
    </a:lvl3pPr>
    <a:lvl4pPr marL="1696685" algn="ctr" rtl="0" fontAlgn="base">
      <a:spcBef>
        <a:spcPct val="0"/>
      </a:spcBef>
      <a:spcAft>
        <a:spcPct val="0"/>
      </a:spcAft>
      <a:defRPr sz="1500" kern="1200">
        <a:solidFill>
          <a:schemeClr val="tx2"/>
        </a:solidFill>
        <a:latin typeface="Tempus Sans ITC" pitchFamily="82" charset="0"/>
        <a:ea typeface="+mn-ea"/>
        <a:cs typeface="+mn-cs"/>
      </a:defRPr>
    </a:lvl4pPr>
    <a:lvl5pPr marL="2262251" algn="ctr" rtl="0" fontAlgn="base">
      <a:spcBef>
        <a:spcPct val="0"/>
      </a:spcBef>
      <a:spcAft>
        <a:spcPct val="0"/>
      </a:spcAft>
      <a:defRPr sz="1500" kern="1200">
        <a:solidFill>
          <a:schemeClr val="tx2"/>
        </a:solidFill>
        <a:latin typeface="Tempus Sans ITC" pitchFamily="82" charset="0"/>
        <a:ea typeface="+mn-ea"/>
        <a:cs typeface="+mn-cs"/>
      </a:defRPr>
    </a:lvl5pPr>
    <a:lvl6pPr marL="2827813" algn="l" defTabSz="1131126" rtl="0" eaLnBrk="1" latinLnBrk="0" hangingPunct="1">
      <a:defRPr sz="1500" kern="1200">
        <a:solidFill>
          <a:schemeClr val="tx2"/>
        </a:solidFill>
        <a:latin typeface="Tempus Sans ITC" pitchFamily="82" charset="0"/>
        <a:ea typeface="+mn-ea"/>
        <a:cs typeface="+mn-cs"/>
      </a:defRPr>
    </a:lvl6pPr>
    <a:lvl7pPr marL="3393374" algn="l" defTabSz="1131126" rtl="0" eaLnBrk="1" latinLnBrk="0" hangingPunct="1">
      <a:defRPr sz="1500" kern="1200">
        <a:solidFill>
          <a:schemeClr val="tx2"/>
        </a:solidFill>
        <a:latin typeface="Tempus Sans ITC" pitchFamily="82" charset="0"/>
        <a:ea typeface="+mn-ea"/>
        <a:cs typeface="+mn-cs"/>
      </a:defRPr>
    </a:lvl7pPr>
    <a:lvl8pPr marL="3958938" algn="l" defTabSz="1131126" rtl="0" eaLnBrk="1" latinLnBrk="0" hangingPunct="1">
      <a:defRPr sz="1500" kern="1200">
        <a:solidFill>
          <a:schemeClr val="tx2"/>
        </a:solidFill>
        <a:latin typeface="Tempus Sans ITC" pitchFamily="82" charset="0"/>
        <a:ea typeface="+mn-ea"/>
        <a:cs typeface="+mn-cs"/>
      </a:defRPr>
    </a:lvl8pPr>
    <a:lvl9pPr marL="4524504" algn="l" defTabSz="1131126" rtl="0" eaLnBrk="1" latinLnBrk="0" hangingPunct="1">
      <a:defRPr sz="1500" kern="1200">
        <a:solidFill>
          <a:schemeClr val="tx2"/>
        </a:solidFill>
        <a:latin typeface="Tempus Sans ITC" pitchFamily="8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5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2F4"/>
    <a:srgbClr val="CC99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8"/>
    <p:restoredTop sz="75238" autoAdjust="0"/>
  </p:normalViewPr>
  <p:slideViewPr>
    <p:cSldViewPr>
      <p:cViewPr varScale="1">
        <p:scale>
          <a:sx n="82" d="100"/>
          <a:sy n="82" d="100"/>
        </p:scale>
        <p:origin x="2624" y="168"/>
      </p:cViewPr>
      <p:guideLst>
        <p:guide orient="horz" pos="2495"/>
        <p:guide pos="3742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24221"/>
    </p:cViewPr>
  </p:sorterViewPr>
  <p:notesViewPr>
    <p:cSldViewPr>
      <p:cViewPr varScale="1">
        <p:scale>
          <a:sx n="119" d="100"/>
          <a:sy n="119" d="100"/>
        </p:scale>
        <p:origin x="51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2D8CA0BC-0227-4EC0-BFD0-03DE60C18A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4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4688" y="766763"/>
            <a:ext cx="5754687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8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576" y="4862142"/>
            <a:ext cx="5676153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8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E6C47E0B-2958-48CC-BA4E-C350203CF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76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65561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131126" algn="l" rtl="0" fontAlgn="base">
      <a:spcBef>
        <a:spcPct val="3000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+mn-cs"/>
      </a:defRPr>
    </a:lvl3pPr>
    <a:lvl4pPr marL="1696685" algn="l" rtl="0" fontAlgn="base">
      <a:spcBef>
        <a:spcPct val="3000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+mn-cs"/>
      </a:defRPr>
    </a:lvl4pPr>
    <a:lvl5pPr marL="2262251" algn="l" rtl="0" fontAlgn="base">
      <a:spcBef>
        <a:spcPct val="3000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+mn-cs"/>
      </a:defRPr>
    </a:lvl5pPr>
    <a:lvl6pPr marL="2827813" algn="l" defTabSz="11311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393374" algn="l" defTabSz="11311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958938" algn="l" defTabSz="11311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24504" algn="l" defTabSz="11311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Answer A</a:t>
            </a:r>
          </a:p>
          <a:p>
            <a:endParaRPr lang="en-CH" dirty="0"/>
          </a:p>
          <a:p>
            <a:r>
              <a:rPr lang="en-CH" dirty="0"/>
              <a:t>Answer B is exactly the opposite of what is the case, that patterns exploit syntactice features. Classifiers requires human input for labelling. They also can be used to detet untyped statements.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50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Answer C</a:t>
            </a:r>
          </a:p>
          <a:p>
            <a:endParaRPr lang="en-CH" dirty="0"/>
          </a:p>
          <a:p>
            <a:r>
              <a:rPr lang="en-CH" dirty="0"/>
              <a:t>Distant supervision does not require and rules, as opposed to bootstrapping. Classifiers from distant supervision tend to be less precise than hand-written rules, though in some cases they achieve comparable performance. Using complex features, distant supervision effectively detects new rules.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35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H" dirty="0"/>
                  <a:t>Answer C</a:t>
                </a:r>
              </a:p>
              <a:p>
                <a:endParaRPr lang="en-CH" dirty="0"/>
              </a:p>
              <a:p>
                <a:r>
                  <a:rPr lang="en-CH" dirty="0"/>
                  <a:t>In the model for relation embedding individual entities have no embedding, therefore Answers A and B are not applicable. As for Answer D, it is not required that the existing embedding pairs </a:t>
                </a:r>
                <a:r>
                  <a:rPr lang="en-CH" sz="1400" dirty="0"/>
                  <a:t>(</a:t>
                </a:r>
                <a14:m>
                  <m:oMath xmlns:m="http://schemas.openxmlformats.org/officeDocument/2006/math">
                    <m:r>
                      <a:rPr lang="en-CH" sz="14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CH" sz="1400" b="0" i="1" baseline="-25000" dirty="0" smtClean="0">
                        <a:latin typeface="Cambria Math" panose="02040503050406030204" pitchFamily="18" charset="0"/>
                      </a:rPr>
                      <m:t>𝑜𝑙𝑑</m:t>
                    </m:r>
                  </m:oMath>
                </a14:m>
                <a:r>
                  <a:rPr lang="en-CH" sz="1400" dirty="0"/>
                  <a:t>, </a:t>
                </a:r>
                <a14:m>
                  <m:oMath xmlns:m="http://schemas.openxmlformats.org/officeDocument/2006/math">
                    <m:r>
                      <a:rPr lang="en-CH" sz="1400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CH" sz="1400" dirty="0"/>
                  <a:t>)  have</a:t>
                </a:r>
                <a:r>
                  <a:rPr lang="en-CH" sz="1400" baseline="0" dirty="0"/>
                  <a:t> a </a:t>
                </a:r>
                <a:r>
                  <a:rPr lang="en-CH" sz="1400" baseline="0"/>
                  <a:t>confirmed relationship</a:t>
                </a:r>
                <a:r>
                  <a:rPr lang="en-CH" sz="1400" baseline="0" dirty="0"/>
                  <a:t>. However, we could also search for embeddings of relations r that are similar to the embedding </a:t>
                </a:r>
                <a:r>
                  <a:rPr lang="en-CH" sz="1400" dirty="0"/>
                  <a:t>(</a:t>
                </a:r>
                <a14:m>
                  <m:oMath xmlns:m="http://schemas.openxmlformats.org/officeDocument/2006/math">
                    <m:r>
                      <a:rPr lang="en-CH" sz="14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CH" sz="1400" i="1" baseline="-25000" dirty="0" smtClean="0">
                        <a:latin typeface="Cambria Math" panose="02040503050406030204" pitchFamily="18" charset="0"/>
                      </a:rPr>
                      <m:t>𝑛𝑒𝑤</m:t>
                    </m:r>
                  </m:oMath>
                </a14:m>
                <a:r>
                  <a:rPr lang="en-CH" sz="1400" dirty="0"/>
                  <a:t>, </a:t>
                </a:r>
                <a14:m>
                  <m:oMath xmlns:m="http://schemas.openxmlformats.org/officeDocument/2006/math">
                    <m:r>
                      <a:rPr lang="en-CH" sz="1400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CH" sz="1400" dirty="0"/>
                  <a:t>).</a:t>
                </a:r>
                <a:endParaRPr lang="en-C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H" dirty="0"/>
                  <a:t>Answer C</a:t>
                </a:r>
              </a:p>
              <a:p>
                <a:endParaRPr lang="en-CH" dirty="0"/>
              </a:p>
              <a:p>
                <a:r>
                  <a:rPr lang="en-CH" dirty="0"/>
                  <a:t>In the model for relation embedding individual entities have no embedding, therefore Answers A and B are not applicable. As for Answer D, it is not required that the existing embedding pairs </a:t>
                </a:r>
                <a:r>
                  <a:rPr lang="en-CH" sz="1400" dirty="0"/>
                  <a:t>(</a:t>
                </a:r>
                <a:r>
                  <a:rPr lang="en-CH" sz="1400" i="0" dirty="0">
                    <a:latin typeface="Cambria Math" panose="02040503050406030204" pitchFamily="18" charset="0"/>
                  </a:rPr>
                  <a:t>𝑒</a:t>
                </a:r>
                <a:r>
                  <a:rPr lang="fr-CH" sz="1400" b="0" i="0" baseline="-25000" dirty="0">
                    <a:latin typeface="Cambria Math" panose="02040503050406030204" pitchFamily="18" charset="0"/>
                  </a:rPr>
                  <a:t>𝑜𝑙𝑑</a:t>
                </a:r>
                <a:r>
                  <a:rPr lang="en-CH" sz="1400" dirty="0"/>
                  <a:t>, </a:t>
                </a:r>
                <a:r>
                  <a:rPr lang="en-CH" sz="1400" i="0" dirty="0">
                    <a:latin typeface="Cambria Math" panose="02040503050406030204" pitchFamily="18" charset="0"/>
                  </a:rPr>
                  <a:t>𝑒</a:t>
                </a:r>
                <a:r>
                  <a:rPr lang="en-CH" sz="1400" dirty="0"/>
                  <a:t>)  have</a:t>
                </a:r>
                <a:r>
                  <a:rPr lang="en-CH" sz="1400" baseline="0" dirty="0"/>
                  <a:t> a confirmed relationshp. However, we could also search for embeddings of relations r that are similar to the embedding </a:t>
                </a:r>
                <a:r>
                  <a:rPr lang="en-CH" sz="1400" dirty="0"/>
                  <a:t>(</a:t>
                </a:r>
                <a:r>
                  <a:rPr lang="en-CH" sz="1400" i="0" dirty="0">
                    <a:latin typeface="Cambria Math" panose="02040503050406030204" pitchFamily="18" charset="0"/>
                  </a:rPr>
                  <a:t>𝑒</a:t>
                </a:r>
                <a:r>
                  <a:rPr lang="en-CH" sz="1400" i="0" baseline="-25000" dirty="0">
                    <a:latin typeface="Cambria Math" panose="02040503050406030204" pitchFamily="18" charset="0"/>
                  </a:rPr>
                  <a:t>𝑛𝑒𝑤</a:t>
                </a:r>
                <a:r>
                  <a:rPr lang="en-CH" sz="1400" dirty="0"/>
                  <a:t>, </a:t>
                </a:r>
                <a:r>
                  <a:rPr lang="en-CH" sz="1400" i="0" dirty="0">
                    <a:latin typeface="Cambria Math" panose="02040503050406030204" pitchFamily="18" charset="0"/>
                  </a:rPr>
                  <a:t>𝑒</a:t>
                </a:r>
                <a:r>
                  <a:rPr lang="en-CH" sz="1400" dirty="0"/>
                  <a:t>).</a:t>
                </a:r>
                <a:endParaRPr lang="en-C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63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Answer A</a:t>
            </a:r>
          </a:p>
          <a:p>
            <a:endParaRPr lang="en-CH" dirty="0"/>
          </a:p>
          <a:p>
            <a:r>
              <a:rPr lang="en-CH" dirty="0"/>
              <a:t>Hypernym means that the concept has no more general concept, therefore it is a root concept. It cannot be part of the pattern fr</a:t>
            </a:r>
            <a:r>
              <a:rPr lang="en-GB" dirty="0"/>
              <a:t>om</a:t>
            </a:r>
            <a:r>
              <a:rPr lang="en-CH" dirty="0"/>
              <a:t> Answer B, since c would be a hypernym of t. In the search for hypernyms different root concepts can be found that have no relation among each other, wh</a:t>
            </a:r>
            <a:r>
              <a:rPr lang="en-GB" dirty="0" err="1"/>
              <a:t>ic</a:t>
            </a:r>
            <a:r>
              <a:rPr lang="en-CH" dirty="0"/>
              <a:t>h excludes Answer 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25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945" y="2460842"/>
            <a:ext cx="10097374" cy="16980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1890" y="4488921"/>
            <a:ext cx="8315484" cy="2024415"/>
          </a:xfrm>
        </p:spPr>
        <p:txBody>
          <a:bodyPr/>
          <a:lstStyle>
            <a:lvl1pPr marL="0" indent="0" algn="ctr">
              <a:buNone/>
              <a:defRPr/>
            </a:lvl1pPr>
            <a:lvl2pPr marL="565561" indent="0" algn="ctr">
              <a:buNone/>
              <a:defRPr/>
            </a:lvl2pPr>
            <a:lvl3pPr marL="1131126" indent="0" algn="ctr">
              <a:buNone/>
              <a:defRPr/>
            </a:lvl3pPr>
            <a:lvl4pPr marL="1696685" indent="0" algn="ctr">
              <a:buNone/>
              <a:defRPr/>
            </a:lvl4pPr>
            <a:lvl5pPr marL="2262251" indent="0" algn="ctr">
              <a:buNone/>
              <a:defRPr/>
            </a:lvl5pPr>
            <a:lvl6pPr marL="2827813" indent="0" algn="ctr">
              <a:buNone/>
              <a:defRPr/>
            </a:lvl6pPr>
            <a:lvl7pPr marL="3393374" indent="0" algn="ctr">
              <a:buNone/>
              <a:defRPr/>
            </a:lvl7pPr>
            <a:lvl8pPr marL="3958938" indent="0" algn="ctr">
              <a:buNone/>
              <a:defRPr/>
            </a:lvl8pPr>
            <a:lvl9pPr marL="452450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17547" y="352072"/>
            <a:ext cx="2705832" cy="70066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8" y="352072"/>
            <a:ext cx="7921572" cy="70066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87" y="352072"/>
            <a:ext cx="10790331" cy="10562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33048" y="1549485"/>
            <a:ext cx="10790331" cy="5809192"/>
          </a:xfrm>
        </p:spPr>
        <p:txBody>
          <a:bodyPr/>
          <a:lstStyle/>
          <a:p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7988" y="7481535"/>
            <a:ext cx="7622527" cy="264054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87" y="352072"/>
            <a:ext cx="10790331" cy="10562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3050" y="1549485"/>
            <a:ext cx="5296171" cy="580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727208" y="1549485"/>
            <a:ext cx="5296171" cy="2816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727208" y="4542099"/>
            <a:ext cx="5296171" cy="2816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97988" y="7481535"/>
            <a:ext cx="7622527" cy="264054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87" y="352072"/>
            <a:ext cx="10790331" cy="10562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3050" y="1549485"/>
            <a:ext cx="5296171" cy="580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7208" y="1549485"/>
            <a:ext cx="5296171" cy="580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97988" y="7481535"/>
            <a:ext cx="7622527" cy="264054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380" y="5090379"/>
            <a:ext cx="10097374" cy="1573323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380" y="3357525"/>
            <a:ext cx="10097374" cy="1732855"/>
          </a:xfrm>
        </p:spPr>
        <p:txBody>
          <a:bodyPr anchor="b"/>
          <a:lstStyle>
            <a:lvl1pPr marL="0" indent="0">
              <a:buNone/>
              <a:defRPr sz="2500"/>
            </a:lvl1pPr>
            <a:lvl2pPr marL="565561" indent="0">
              <a:buNone/>
              <a:defRPr sz="2200"/>
            </a:lvl2pPr>
            <a:lvl3pPr marL="1131126" indent="0">
              <a:buNone/>
              <a:defRPr sz="2000"/>
            </a:lvl3pPr>
            <a:lvl4pPr marL="1696685" indent="0">
              <a:buNone/>
              <a:defRPr sz="1700"/>
            </a:lvl4pPr>
            <a:lvl5pPr marL="2262251" indent="0">
              <a:buNone/>
              <a:defRPr sz="1700"/>
            </a:lvl5pPr>
            <a:lvl6pPr marL="2827813" indent="0">
              <a:buNone/>
              <a:defRPr sz="1700"/>
            </a:lvl6pPr>
            <a:lvl7pPr marL="3393374" indent="0">
              <a:buNone/>
              <a:defRPr sz="1700"/>
            </a:lvl7pPr>
            <a:lvl8pPr marL="3958938" indent="0">
              <a:buNone/>
              <a:defRPr sz="1700"/>
            </a:lvl8pPr>
            <a:lvl9pPr marL="4524504" indent="0">
              <a:buNone/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050" y="1549485"/>
            <a:ext cx="5296171" cy="5809192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7208" y="1549485"/>
            <a:ext cx="5296171" cy="5809192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963" y="317232"/>
            <a:ext cx="10691337" cy="13202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3963" y="1773198"/>
            <a:ext cx="5248738" cy="738984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5561" indent="0">
              <a:buNone/>
              <a:defRPr sz="2500" b="1"/>
            </a:lvl2pPr>
            <a:lvl3pPr marL="1131126" indent="0">
              <a:buNone/>
              <a:defRPr sz="2200" b="1"/>
            </a:lvl3pPr>
            <a:lvl4pPr marL="1696685" indent="0">
              <a:buNone/>
              <a:defRPr sz="2000" b="1"/>
            </a:lvl4pPr>
            <a:lvl5pPr marL="2262251" indent="0">
              <a:buNone/>
              <a:defRPr sz="2000" b="1"/>
            </a:lvl5pPr>
            <a:lvl6pPr marL="2827813" indent="0">
              <a:buNone/>
              <a:defRPr sz="2000" b="1"/>
            </a:lvl6pPr>
            <a:lvl7pPr marL="3393374" indent="0">
              <a:buNone/>
              <a:defRPr sz="2000" b="1"/>
            </a:lvl7pPr>
            <a:lvl8pPr marL="3958938" indent="0">
              <a:buNone/>
              <a:defRPr sz="2000" b="1"/>
            </a:lvl8pPr>
            <a:lvl9pPr marL="4524504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963" y="2512182"/>
            <a:ext cx="5248738" cy="456410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4509" y="1773198"/>
            <a:ext cx="5250799" cy="738984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5561" indent="0">
              <a:buNone/>
              <a:defRPr sz="2500" b="1"/>
            </a:lvl2pPr>
            <a:lvl3pPr marL="1131126" indent="0">
              <a:buNone/>
              <a:defRPr sz="2200" b="1"/>
            </a:lvl3pPr>
            <a:lvl4pPr marL="1696685" indent="0">
              <a:buNone/>
              <a:defRPr sz="2000" b="1"/>
            </a:lvl4pPr>
            <a:lvl5pPr marL="2262251" indent="0">
              <a:buNone/>
              <a:defRPr sz="2000" b="1"/>
            </a:lvl5pPr>
            <a:lvl6pPr marL="2827813" indent="0">
              <a:buNone/>
              <a:defRPr sz="2000" b="1"/>
            </a:lvl6pPr>
            <a:lvl7pPr marL="3393374" indent="0">
              <a:buNone/>
              <a:defRPr sz="2000" b="1"/>
            </a:lvl7pPr>
            <a:lvl8pPr marL="3958938" indent="0">
              <a:buNone/>
              <a:defRPr sz="2000" b="1"/>
            </a:lvl8pPr>
            <a:lvl9pPr marL="4524504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4509" y="2512182"/>
            <a:ext cx="5250799" cy="456410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971" y="315399"/>
            <a:ext cx="3908196" cy="1342275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462" y="315399"/>
            <a:ext cx="6640838" cy="6760887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71" y="1657676"/>
            <a:ext cx="3908196" cy="5418612"/>
          </a:xfrm>
        </p:spPr>
        <p:txBody>
          <a:bodyPr/>
          <a:lstStyle>
            <a:lvl1pPr marL="0" indent="0">
              <a:buNone/>
              <a:defRPr sz="1700"/>
            </a:lvl1pPr>
            <a:lvl2pPr marL="565561" indent="0">
              <a:buNone/>
              <a:defRPr sz="1500"/>
            </a:lvl2pPr>
            <a:lvl3pPr marL="1131126" indent="0">
              <a:buNone/>
              <a:defRPr sz="1200"/>
            </a:lvl3pPr>
            <a:lvl4pPr marL="1696685" indent="0">
              <a:buNone/>
              <a:defRPr sz="1100"/>
            </a:lvl4pPr>
            <a:lvl5pPr marL="2262251" indent="0">
              <a:buNone/>
              <a:defRPr sz="1100"/>
            </a:lvl5pPr>
            <a:lvl6pPr marL="2827813" indent="0">
              <a:buNone/>
              <a:defRPr sz="1100"/>
            </a:lvl6pPr>
            <a:lvl7pPr marL="3393374" indent="0">
              <a:buNone/>
              <a:defRPr sz="1100"/>
            </a:lvl7pPr>
            <a:lvl8pPr marL="3958938" indent="0">
              <a:buNone/>
              <a:defRPr sz="1100"/>
            </a:lvl8pPr>
            <a:lvl9pPr marL="4524504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8419" y="5545137"/>
            <a:ext cx="7127558" cy="654635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8419" y="707812"/>
            <a:ext cx="7127558" cy="4752975"/>
          </a:xfrm>
        </p:spPr>
        <p:txBody>
          <a:bodyPr/>
          <a:lstStyle>
            <a:lvl1pPr marL="0" indent="0">
              <a:buNone/>
              <a:defRPr sz="4000"/>
            </a:lvl1pPr>
            <a:lvl2pPr marL="565561" indent="0">
              <a:buNone/>
              <a:defRPr sz="3500"/>
            </a:lvl2pPr>
            <a:lvl3pPr marL="1131126" indent="0">
              <a:buNone/>
              <a:defRPr sz="3000"/>
            </a:lvl3pPr>
            <a:lvl4pPr marL="1696685" indent="0">
              <a:buNone/>
              <a:defRPr sz="2500"/>
            </a:lvl4pPr>
            <a:lvl5pPr marL="2262251" indent="0">
              <a:buNone/>
              <a:defRPr sz="2500"/>
            </a:lvl5pPr>
            <a:lvl6pPr marL="2827813" indent="0">
              <a:buNone/>
              <a:defRPr sz="2500"/>
            </a:lvl6pPr>
            <a:lvl7pPr marL="3393374" indent="0">
              <a:buNone/>
              <a:defRPr sz="2500"/>
            </a:lvl7pPr>
            <a:lvl8pPr marL="3958938" indent="0">
              <a:buNone/>
              <a:defRPr sz="2500"/>
            </a:lvl8pPr>
            <a:lvl9pPr marL="4524504" indent="0">
              <a:buNone/>
              <a:defRPr sz="25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8419" y="6199772"/>
            <a:ext cx="7127558" cy="929690"/>
          </a:xfrm>
        </p:spPr>
        <p:txBody>
          <a:bodyPr/>
          <a:lstStyle>
            <a:lvl1pPr marL="0" indent="0">
              <a:buNone/>
              <a:defRPr sz="1700"/>
            </a:lvl1pPr>
            <a:lvl2pPr marL="565561" indent="0">
              <a:buNone/>
              <a:defRPr sz="1500"/>
            </a:lvl2pPr>
            <a:lvl3pPr marL="1131126" indent="0">
              <a:buNone/>
              <a:defRPr sz="1200"/>
            </a:lvl3pPr>
            <a:lvl4pPr marL="1696685" indent="0">
              <a:buNone/>
              <a:defRPr sz="1100"/>
            </a:lvl4pPr>
            <a:lvl5pPr marL="2262251" indent="0">
              <a:buNone/>
              <a:defRPr sz="1100"/>
            </a:lvl5pPr>
            <a:lvl6pPr marL="2827813" indent="0">
              <a:buNone/>
              <a:defRPr sz="1100"/>
            </a:lvl6pPr>
            <a:lvl7pPr marL="3393374" indent="0">
              <a:buNone/>
              <a:defRPr sz="1100"/>
            </a:lvl7pPr>
            <a:lvl8pPr marL="3958938" indent="0">
              <a:buNone/>
              <a:defRPr sz="1100"/>
            </a:lvl8pPr>
            <a:lvl9pPr marL="4524504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987" y="352072"/>
            <a:ext cx="10790331" cy="105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3111" tIns="56558" rIns="113111" bIns="56558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3048" y="1549485"/>
            <a:ext cx="10790331" cy="5809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3111" tIns="56558" rIns="113111" bIns="565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988" y="7481535"/>
            <a:ext cx="7622527" cy="264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3111" tIns="56558" rIns="113111" bIns="56558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solidFill>
                  <a:schemeClr val="tx1"/>
                </a:solidFill>
                <a:latin typeface="Verdana" charset="0"/>
              </a:defRPr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  <p:sp>
        <p:nvSpPr>
          <p:cNvPr id="5127" name="Rectangle 7"/>
          <p:cNvSpPr>
            <a:spLocks noChangeArrowheads="1"/>
          </p:cNvSpPr>
          <p:nvPr userDrawn="1"/>
        </p:nvSpPr>
        <p:spPr bwMode="auto">
          <a:xfrm>
            <a:off x="8515535" y="7454030"/>
            <a:ext cx="2474846" cy="264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898" tIns="56949" rIns="113898" bIns="56949"/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Verdana" charset="0"/>
              </a:rPr>
              <a:t>Information Extraction - </a:t>
            </a:r>
            <a:fld id="{FBCEA208-1882-4C4A-B71F-4FA789A04155}" type="slidenum">
              <a:rPr lang="en-US" sz="1100">
                <a:solidFill>
                  <a:schemeClr val="tx1"/>
                </a:solidFill>
                <a:latin typeface="Verdana" charset="0"/>
              </a:rPr>
              <a:pPr algn="r"/>
              <a:t>‹#›</a:t>
            </a:fld>
            <a:endParaRPr lang="en-US" sz="1100" dirty="0">
              <a:solidFill>
                <a:schemeClr val="tx1"/>
              </a:solidFill>
              <a:latin typeface="Verdan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500" b="1">
          <a:solidFill>
            <a:schemeClr val="tx2"/>
          </a:solidFill>
          <a:latin typeface="Calibri"/>
          <a:ea typeface="+mj-ea"/>
          <a:cs typeface="Calibri"/>
        </a:defRPr>
      </a:lvl1pPr>
      <a:lvl2pPr algn="ctr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omic Sans MS" charset="0"/>
        </a:defRPr>
      </a:lvl2pPr>
      <a:lvl3pPr algn="ctr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omic Sans MS" charset="0"/>
        </a:defRPr>
      </a:lvl3pPr>
      <a:lvl4pPr algn="ctr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omic Sans MS" charset="0"/>
        </a:defRPr>
      </a:lvl4pPr>
      <a:lvl5pPr algn="ctr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omic Sans MS" charset="0"/>
        </a:defRPr>
      </a:lvl5pPr>
      <a:lvl6pPr marL="565561" algn="ctr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omic Sans MS" charset="0"/>
        </a:defRPr>
      </a:lvl6pPr>
      <a:lvl7pPr marL="1131126" algn="ctr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omic Sans MS" charset="0"/>
        </a:defRPr>
      </a:lvl7pPr>
      <a:lvl8pPr marL="1696685" algn="ctr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omic Sans MS" charset="0"/>
        </a:defRPr>
      </a:lvl8pPr>
      <a:lvl9pPr marL="2262251" algn="ctr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omic Sans MS" charset="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None/>
        <a:defRPr sz="3500">
          <a:solidFill>
            <a:schemeClr val="tx1"/>
          </a:solidFill>
          <a:latin typeface="Calibri"/>
          <a:ea typeface="+mn-ea"/>
          <a:cs typeface="Calibri"/>
        </a:defRPr>
      </a:lvl1pPr>
      <a:lvl2pPr marL="919040" indent="-353476" algn="l" rtl="0" fontAlgn="base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Calibri"/>
          <a:cs typeface="Calibri"/>
        </a:defRPr>
      </a:lvl2pPr>
      <a:lvl3pPr marL="1413908" indent="-282781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Calibri"/>
          <a:cs typeface="Calibri"/>
        </a:defRPr>
      </a:lvl3pPr>
      <a:lvl4pPr marL="1979469" indent="-282781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alibri"/>
          <a:cs typeface="Calibri"/>
        </a:defRPr>
      </a:lvl4pPr>
      <a:lvl5pPr marL="2545032" indent="-282781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Calibri"/>
          <a:cs typeface="Calibri"/>
        </a:defRPr>
      </a:lvl5pPr>
      <a:lvl6pPr marL="3110593" indent="-282781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3676156" indent="-282781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4241719" indent="-282781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4807282" indent="-282781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11311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5561" algn="l" defTabSz="11311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31126" algn="l" defTabSz="11311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96685" algn="l" defTabSz="11311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251" algn="l" defTabSz="11311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27813" algn="l" defTabSz="11311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93374" algn="l" defTabSz="11311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58938" algn="l" defTabSz="11311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24504" algn="l" defTabSz="11311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Which is true?</a:t>
            </a:r>
          </a:p>
        </p:txBody>
      </p:sp>
      <p:sp>
        <p:nvSpPr>
          <p:cNvPr id="13314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lphaUcPeriod"/>
            </a:pPr>
            <a:r>
              <a:rPr lang="en-US" dirty="0"/>
              <a:t>Hand-written patterns are in general more precise than classifiers</a:t>
            </a:r>
          </a:p>
          <a:p>
            <a:pPr marL="742950" indent="-742950">
              <a:buFont typeface="+mj-lt"/>
              <a:buAutoNum type="alphaUcPeriod"/>
            </a:pPr>
            <a:r>
              <a:rPr lang="en-US" dirty="0"/>
              <a:t>Hand-written patterns cannot exploit syntactic features</a:t>
            </a:r>
          </a:p>
          <a:p>
            <a:pPr marL="742950" indent="-742950">
              <a:buFont typeface="+mj-lt"/>
              <a:buAutoNum type="alphaUcPeriod"/>
            </a:pPr>
            <a:r>
              <a:rPr lang="en-US" dirty="0"/>
              <a:t>Supervised classifiers do not require any human input</a:t>
            </a:r>
          </a:p>
          <a:p>
            <a:pPr marL="742950" indent="-742950">
              <a:buFont typeface="+mj-lt"/>
              <a:buAutoNum type="alphaUcPeriod"/>
            </a:pPr>
            <a:r>
              <a:rPr lang="en-US" dirty="0"/>
              <a:t>Supervised classifiers can only detect typed statements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989A94-EACE-934D-B848-6F7469E7DA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©2024, Karl Aberer, EPFL-IC, Laboratoire de systèmes d'informations répartis 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Which is true?</a:t>
            </a:r>
          </a:p>
        </p:txBody>
      </p:sp>
      <p:sp>
        <p:nvSpPr>
          <p:cNvPr id="13314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742950" indent="-7429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Distant supervision requires rules for bootstrapping</a:t>
            </a:r>
          </a:p>
          <a:p>
            <a:pPr marL="742950" indent="-7429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Classifiers produced with distant supervision are more precise than rules</a:t>
            </a:r>
          </a:p>
          <a:p>
            <a:pPr marL="742950" indent="-7429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Distant supervision can help to detect rules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DD76F-7B70-D840-9657-F33434F5E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©2024, Karl Aberer, EPFL-IC, Laboratoire de systèmes d'informations répartis 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F8E5-C343-C0E0-58FD-0AD648B7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F4F48D-0CBA-FBF0-B396-99E613EFF8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3048" y="1549485"/>
                <a:ext cx="11251199" cy="5809192"/>
              </a:xfrm>
            </p:spPr>
            <p:txBody>
              <a:bodyPr/>
              <a:lstStyle/>
              <a:p>
                <a:r>
                  <a:rPr lang="en-CH" dirty="0"/>
                  <a:t>When searching for an entity </a:t>
                </a:r>
                <a14:m>
                  <m:oMath xmlns:m="http://schemas.openxmlformats.org/officeDocument/2006/math">
                    <m:r>
                      <a:rPr lang="en-CH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CH" i="1" baseline="-25000" dirty="0" smtClean="0">
                        <a:latin typeface="Cambria Math" panose="02040503050406030204" pitchFamily="18" charset="0"/>
                      </a:rPr>
                      <m:t>𝑛𝑒𝑤</m:t>
                    </m:r>
                  </m:oMath>
                </a14:m>
                <a:r>
                  <a:rPr lang="en-CH" dirty="0"/>
                  <a:t> that has a given relationship </a:t>
                </a:r>
                <a14:m>
                  <m:oMath xmlns:m="http://schemas.openxmlformats.org/officeDocument/2006/math">
                    <m:r>
                      <a:rPr lang="en-CH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CH" dirty="0"/>
                  <a:t> with a given entity </a:t>
                </a:r>
                <a14:m>
                  <m:oMath xmlns:m="http://schemas.openxmlformats.org/officeDocument/2006/math">
                    <m:r>
                      <a:rPr lang="en-CH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CH" dirty="0"/>
              </a:p>
              <a:p>
                <a:pPr marL="514350" indent="-514350">
                  <a:buFont typeface="+mj-lt"/>
                  <a:buAutoNum type="alphaUcPeriod"/>
                </a:pPr>
                <a:r>
                  <a:rPr lang="en-GB" sz="3200" dirty="0"/>
                  <a:t>W</a:t>
                </a:r>
                <a:r>
                  <a:rPr lang="en-CH" sz="3200" dirty="0"/>
                  <a:t>e search for </a:t>
                </a:r>
                <a14:m>
                  <m:oMath xmlns:m="http://schemas.openxmlformats.org/officeDocument/2006/math">
                    <m:r>
                      <a:rPr lang="en-CH" sz="32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CH" sz="3200" i="1" baseline="-25000" dirty="0" smtClean="0">
                        <a:latin typeface="Cambria Math" panose="02040503050406030204" pitchFamily="18" charset="0"/>
                      </a:rPr>
                      <m:t>𝑛𝑒𝑤</m:t>
                    </m:r>
                  </m:oMath>
                </a14:m>
                <a:r>
                  <a:rPr lang="en-CH" sz="3200" dirty="0"/>
                  <a:t> that have a similar embedding vector to </a:t>
                </a:r>
                <a14:m>
                  <m:oMath xmlns:m="http://schemas.openxmlformats.org/officeDocument/2006/math">
                    <m:r>
                      <a:rPr lang="en-CH" sz="3200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CH" sz="3200" dirty="0"/>
              </a:p>
              <a:p>
                <a:pPr marL="514350" indent="-514350">
                  <a:buFont typeface="+mj-lt"/>
                  <a:buAutoNum type="alphaUcPeriod"/>
                </a:pPr>
                <a:r>
                  <a:rPr lang="en-GB" sz="3200" dirty="0"/>
                  <a:t>W</a:t>
                </a:r>
                <a:r>
                  <a:rPr lang="en-CH" sz="3200" dirty="0"/>
                  <a:t>e search for </a:t>
                </a:r>
                <a14:m>
                  <m:oMath xmlns:m="http://schemas.openxmlformats.org/officeDocument/2006/math">
                    <m:r>
                      <a:rPr lang="en-CH" sz="32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CH" sz="3200" i="1" baseline="-25000" dirty="0" smtClean="0">
                        <a:latin typeface="Cambria Math" panose="02040503050406030204" pitchFamily="18" charset="0"/>
                      </a:rPr>
                      <m:t>𝑛𝑒𝑤</m:t>
                    </m:r>
                  </m:oMath>
                </a14:m>
                <a:r>
                  <a:rPr lang="en-CH" sz="3200" dirty="0"/>
                  <a:t> that have a similar embedding vector to </a:t>
                </a:r>
                <a14:m>
                  <m:oMath xmlns:m="http://schemas.openxmlformats.org/officeDocument/2006/math">
                    <m:r>
                      <a:rPr lang="en-CH" sz="32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CH" sz="3200" b="0" i="1" baseline="-25000" dirty="0" smtClean="0">
                        <a:latin typeface="Cambria Math" panose="02040503050406030204" pitchFamily="18" charset="0"/>
                      </a:rPr>
                      <m:t>𝑜𝑙𝑑</m:t>
                    </m:r>
                  </m:oMath>
                </a14:m>
                <a:r>
                  <a:rPr lang="en-CH" sz="3200" dirty="0"/>
                  <a:t> wh</a:t>
                </a:r>
                <a:r>
                  <a:rPr lang="en-GB" sz="3200" dirty="0"/>
                  <a:t>ic</a:t>
                </a:r>
                <a:r>
                  <a:rPr lang="en-CH" sz="3200" dirty="0"/>
                  <a:t>h has relationship </a:t>
                </a:r>
                <a14:m>
                  <m:oMath xmlns:m="http://schemas.openxmlformats.org/officeDocument/2006/math">
                    <m:r>
                      <a:rPr lang="en-CH" sz="32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CH" sz="3200" dirty="0"/>
                  <a:t> with </a:t>
                </a:r>
                <a14:m>
                  <m:oMath xmlns:m="http://schemas.openxmlformats.org/officeDocument/2006/math">
                    <m:r>
                      <a:rPr lang="en-CH" sz="3200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CH" sz="3200" dirty="0"/>
              </a:p>
              <a:p>
                <a:pPr marL="514350" indent="-514350">
                  <a:buFont typeface="+mj-lt"/>
                  <a:buAutoNum type="alphaUcPeriod"/>
                </a:pPr>
                <a:r>
                  <a:rPr lang="en-CH" sz="3200" dirty="0"/>
                  <a:t>We search for pairs (</a:t>
                </a:r>
                <a14:m>
                  <m:oMath xmlns:m="http://schemas.openxmlformats.org/officeDocument/2006/math">
                    <m:r>
                      <a:rPr lang="en-CH" sz="32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CH" sz="3200" i="1" baseline="-25000" dirty="0" smtClean="0">
                        <a:latin typeface="Cambria Math" panose="02040503050406030204" pitchFamily="18" charset="0"/>
                      </a:rPr>
                      <m:t>𝑛𝑒𝑤</m:t>
                    </m:r>
                  </m:oMath>
                </a14:m>
                <a:r>
                  <a:rPr lang="en-CH" sz="3200" dirty="0"/>
                  <a:t>, </a:t>
                </a:r>
                <a14:m>
                  <m:oMath xmlns:m="http://schemas.openxmlformats.org/officeDocument/2006/math">
                    <m:r>
                      <a:rPr lang="en-CH" sz="3200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CH" sz="3200" dirty="0"/>
                  <a:t>) that have similar embedding to (</a:t>
                </a:r>
                <a14:m>
                  <m:oMath xmlns:m="http://schemas.openxmlformats.org/officeDocument/2006/math">
                    <m:r>
                      <a:rPr lang="en-CH" sz="32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CH" sz="3200" b="0" i="1" baseline="-25000" dirty="0" smtClean="0">
                        <a:latin typeface="Cambria Math" panose="02040503050406030204" pitchFamily="18" charset="0"/>
                      </a:rPr>
                      <m:t>𝑜𝑙𝑑</m:t>
                    </m:r>
                  </m:oMath>
                </a14:m>
                <a:r>
                  <a:rPr lang="en-CH" sz="3200" dirty="0"/>
                  <a:t>, </a:t>
                </a:r>
                <a14:m>
                  <m:oMath xmlns:m="http://schemas.openxmlformats.org/officeDocument/2006/math">
                    <m:r>
                      <a:rPr lang="en-CH" sz="3200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CH" sz="3200" dirty="0"/>
                  <a:t>) </a:t>
                </a:r>
              </a:p>
              <a:p>
                <a:pPr marL="514350" indent="-514350">
                  <a:buFont typeface="+mj-lt"/>
                  <a:buAutoNum type="alphaUcPeriod"/>
                </a:pPr>
                <a:r>
                  <a:rPr lang="en-CH" sz="3200" dirty="0"/>
                  <a:t>We search for pairs (</a:t>
                </a:r>
                <a14:m>
                  <m:oMath xmlns:m="http://schemas.openxmlformats.org/officeDocument/2006/math">
                    <m:r>
                      <a:rPr lang="en-CH" sz="32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CH" sz="3200" i="1" baseline="-25000" dirty="0" smtClean="0">
                        <a:latin typeface="Cambria Math" panose="02040503050406030204" pitchFamily="18" charset="0"/>
                      </a:rPr>
                      <m:t>𝑛𝑒𝑤</m:t>
                    </m:r>
                  </m:oMath>
                </a14:m>
                <a:r>
                  <a:rPr lang="en-CH" sz="3200" dirty="0"/>
                  <a:t>, </a:t>
                </a:r>
                <a14:m>
                  <m:oMath xmlns:m="http://schemas.openxmlformats.org/officeDocument/2006/math">
                    <m:r>
                      <a:rPr lang="en-CH" sz="3200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CH" sz="3200" dirty="0"/>
                  <a:t>) that have similar embedding to (</a:t>
                </a:r>
                <a14:m>
                  <m:oMath xmlns:m="http://schemas.openxmlformats.org/officeDocument/2006/math">
                    <m:r>
                      <a:rPr lang="en-CH" sz="32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CH" sz="3200" b="0" i="1" baseline="-25000" dirty="0" smtClean="0">
                        <a:latin typeface="Cambria Math" panose="02040503050406030204" pitchFamily="18" charset="0"/>
                      </a:rPr>
                      <m:t>𝑜𝑙𝑑</m:t>
                    </m:r>
                  </m:oMath>
                </a14:m>
                <a:r>
                  <a:rPr lang="en-CH" sz="3200" dirty="0"/>
                  <a:t>, </a:t>
                </a:r>
                <a14:m>
                  <m:oMath xmlns:m="http://schemas.openxmlformats.org/officeDocument/2006/math">
                    <m:r>
                      <a:rPr lang="en-CH" sz="3200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CH" sz="3200" dirty="0"/>
                  <a:t>) for </a:t>
                </a:r>
                <a14:m>
                  <m:oMath xmlns:m="http://schemas.openxmlformats.org/officeDocument/2006/math">
                    <m:r>
                      <a:rPr lang="en-CH" sz="32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CH" sz="3200" i="1" baseline="-25000" dirty="0">
                        <a:latin typeface="Cambria Math" panose="02040503050406030204" pitchFamily="18" charset="0"/>
                      </a:rPr>
                      <m:t>𝑜𝑙𝑑</m:t>
                    </m:r>
                  </m:oMath>
                </a14:m>
                <a:r>
                  <a:rPr lang="en-CH" sz="3200" dirty="0"/>
                  <a:t> wh</a:t>
                </a:r>
                <a:r>
                  <a:rPr lang="en-GB" sz="3200" dirty="0"/>
                  <a:t>ic</a:t>
                </a:r>
                <a:r>
                  <a:rPr lang="en-CH" sz="3200" dirty="0"/>
                  <a:t>h has relationship </a:t>
                </a:r>
                <a14:m>
                  <m:oMath xmlns:m="http://schemas.openxmlformats.org/officeDocument/2006/math">
                    <m:r>
                      <a:rPr lang="en-CH" sz="32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CH" sz="3200" dirty="0"/>
                  <a:t> with </a:t>
                </a:r>
                <a14:m>
                  <m:oMath xmlns:m="http://schemas.openxmlformats.org/officeDocument/2006/math">
                    <m:r>
                      <a:rPr lang="en-CH" sz="3200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CH" sz="3200" dirty="0"/>
              </a:p>
              <a:p>
                <a:pPr marL="457200" indent="-457200">
                  <a:buFontTx/>
                  <a:buChar char="-"/>
                </a:pPr>
                <a:endParaRPr lang="en-CH" dirty="0"/>
              </a:p>
              <a:p>
                <a:pPr marL="457200" indent="-457200">
                  <a:buFontTx/>
                  <a:buChar char="-"/>
                </a:pPr>
                <a:endParaRPr lang="en-CH" dirty="0"/>
              </a:p>
              <a:p>
                <a:pPr marL="457200" indent="-457200">
                  <a:buFontTx/>
                  <a:buChar char="-"/>
                </a:pPr>
                <a:endParaRPr lang="en-CH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F4F48D-0CBA-FBF0-B396-99E613EFF8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048" y="1549485"/>
                <a:ext cx="11251199" cy="5809192"/>
              </a:xfrm>
              <a:blipFill>
                <a:blip r:embed="rId3"/>
                <a:stretch>
                  <a:fillRect l="-1353" t="-130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11433-6ED2-1B1E-9420-3FA417F013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485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 has no Hypernym ..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13314" name="TPAnswers" title="Answer Text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lphaUcPeriod"/>
            </a:pPr>
            <a:r>
              <a:rPr lang="en-US" sz="3200" dirty="0"/>
              <a:t>It is a root concept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3200" dirty="0"/>
              <a:t>It cannot match c such as t and X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3200" dirty="0"/>
              <a:t>It is identical to the initial root concept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3200" dirty="0"/>
              <a:t>It is a basic concept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B4D41F-8371-1D4B-B900-4C3637E6AC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©2024, Karl Aberer, EPFL-IC, Laboratoire de systèmes d'informations répartis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5720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7"/>
  <p:tag name="TPFULLVERSION" val="8.3.0.130"/>
  <p:tag name="PPTVERSION" val="16"/>
  <p:tag name="TPOS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C0915A7DE166476AAD3710F3F99CFDD9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0A60070F245146A38A5438B3F88408D7&lt;/guid&gt;&lt;date&gt;5/9/2019 11:13:15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C0915A7DE166476AAD3710F3F99CFDD9&lt;/guid&gt;&lt;repollguid&gt;F5DFC46601BF440CA564C2B59F3C839D&lt;/repollguid&gt;&lt;sourceid&gt;7C5CDA087A6B444D84F3F7D2AF10A9F6&lt;/sourceid&gt;&lt;questiontext&gt;Which is true?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7E211D1639814F868F31FB80DADC8DA1&lt;/guid&gt;&lt;answertext&gt;Hand-written patterns are in general more precise than classifiers&lt;/answertext&gt;&lt;valuetype&gt;0&lt;/valuetype&gt;&lt;/answer&gt;&lt;answer&gt;&lt;guid&gt;C8F7F1F1AD7C46E2AEBB3C9A12F7DE1D&lt;/guid&gt;&lt;answertext&gt;Hand-written patterns cannot exploit syntactic features&lt;/answertext&gt;&lt;valuetype&gt;0&lt;/valuetype&gt;&lt;/answer&gt;&lt;answer&gt;&lt;guid&gt;C7F56C70767E4E6A99AA812D8A6B861C&lt;/guid&gt;&lt;answertext&gt;Supervised classifiers do not require any human input&lt;/answertext&gt;&lt;valuetype&gt;0&lt;/valuetype&gt;&lt;/answer&gt;&lt;answer&gt;&lt;guid&gt;4D8F9B80D02A4CA39486B990E3A71579&lt;/guid&gt;&lt;answertext&gt;Supervised classifiers can only detect typed statements&lt;/answertext&gt;&lt;valuetype&gt;0&lt;/valuetype&gt;&lt;/answer&gt;&lt;/answers&gt;&lt;/multichoice&gt;&lt;/questions&gt;&lt;/questionlist&gt;"/>
  <p:tag name="LIVECHARTING" val="False"/>
  <p:tag name="HASRESULTS" val="False"/>
  <p:tag name="CHARTTYPE" val="0"/>
  <p:tag name="CHARTDEFINEDCOLORS" val="3,6,10,45,32,50,13,4,9,55,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35B3F9AA95A84E0B86D94089314FC86E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6CEB9D29546B456D89C0740282C79E20&lt;/guid&gt;&lt;date&gt;5/9/2019 11:13:16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35B3F9AA95A84E0B86D94089314FC86E&lt;/guid&gt;&lt;repollguid&gt;68C22747F7054962A15D36FF3D7370AF&lt;/repollguid&gt;&lt;sourceid&gt;F298B446F9F74105946B3B8485122468&lt;/sourceid&gt;&lt;questiontext&gt;Which is true?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CF85666648C8411080C744317563C0D3&lt;/guid&gt;&lt;answertext&gt;Distant supervision requires rules for bootstrapping&lt;/answertext&gt;&lt;valuetype&gt;0&lt;/valuetype&gt;&lt;/answer&gt;&lt;answer&gt;&lt;guid&gt;498690059FA548E5829FE28253D96FFB&lt;/guid&gt;&lt;answertext&gt;Classifiers produced with distant supervision are more precise than rules&lt;/answertext&gt;&lt;valuetype&gt;0&lt;/valuetype&gt;&lt;/answer&gt;&lt;answer&gt;&lt;guid&gt;317C5EF877114B2690C82B02ADBF7B4B&lt;/guid&gt;&lt;answertext&gt;Distant supervision can help to detect rules&lt;/answertext&gt;&lt;valuetype&gt;0&lt;/valuetype&gt;&lt;/answer&gt;&lt;/answers&gt;&lt;/multichoice&gt;&lt;/questions&gt;&lt;/questionlist&gt;"/>
  <p:tag name="LIVECHARTING" val="False"/>
  <p:tag name="HASRESULTS" val="False"/>
  <p:tag name="CHARTTYPE" val="0"/>
  <p:tag name="CHARTDEFINEDCOLORS" val="3,6,10,45,32,50,13,4,9,55,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B1986370DE5D4296BF44145CC7C5FF00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24C42ECF2AD1440D836A3799F7C697C5&lt;/guid&gt;&lt;date&gt;5/16/2019 02:35:45 P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B1986370DE5D4296BF44145CC7C5FF00&lt;/guid&gt;&lt;repollguid&gt;3F7FEEE8335740468879FC95291A08A0&lt;/repollguid&gt;&lt;sourceid&gt;7832956D03464EBE9251E94BA3D23BA0&lt;/sourceid&gt;&lt;questiontext&gt;If t has no Hypernym ..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D0DDDC6A5E3F443AAC28EFABD2797194&lt;/guid&gt;&lt;answertext&gt;It is a root concept&lt;/answertext&gt;&lt;valuetype&gt;0&lt;/valuetype&gt;&lt;/answer&gt;&lt;answer&gt;&lt;guid&gt;80250C3E1AFF4C30900613CC655251D8&lt;/guid&gt;&lt;answertext&gt;It cannot match c such as t and X&lt;/answertext&gt;&lt;valuetype&gt;0&lt;/valuetype&gt;&lt;/answer&gt;&lt;answer&gt;&lt;guid&gt;865A6E6766CD4FEBA7EDB638F264279B&lt;/guid&gt;&lt;answertext&gt;It is identical to the initial root concept&lt;/answertext&gt;&lt;valuetype&gt;0&lt;/valuetype&gt;&lt;/answer&gt;&lt;answer&gt;&lt;guid&gt;995C64559F934EF5839C1F6002E30781&lt;/guid&gt;&lt;answertext&gt;It is a basic concept&lt;/answertext&gt;&lt;valuetype&gt;0&lt;/valuetype&gt;&lt;/answer&gt;&lt;/answers&gt;&lt;/multichoice&gt;&lt;/questions&gt;&lt;/questionlist&gt;"/>
  <p:tag name="LIVECHARTING" val="False"/>
  <p:tag name="HASRESULTS" val="False"/>
  <p:tag name="CHARTTYPE" val="0"/>
  <p:tag name="CHARTDEFINEDCOLORS" val="3,6,10,45,32,50,13,4,9,55,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part1 XML">
  <a:themeElements>
    <a:clrScheme name="part1 XM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rt1 XM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lnDef>
  </a:objectDefaults>
  <a:extraClrSchemeLst>
    <a:extraClrScheme>
      <a:clrScheme name="part1 XM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t1 XM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part0 Basics</Template>
  <TotalTime>39484</TotalTime>
  <Words>476</Words>
  <Application>Microsoft Macintosh PowerPoint</Application>
  <PresentationFormat>Custom</PresentationFormat>
  <Paragraphs>41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MS PGothic</vt:lpstr>
      <vt:lpstr>Arial</vt:lpstr>
      <vt:lpstr>Calibri</vt:lpstr>
      <vt:lpstr>Cambria Math</vt:lpstr>
      <vt:lpstr>Comic Sans MS</vt:lpstr>
      <vt:lpstr>Tempus Sans ITC</vt:lpstr>
      <vt:lpstr>Verdana</vt:lpstr>
      <vt:lpstr>part1 XML</vt:lpstr>
      <vt:lpstr>Which is true?</vt:lpstr>
      <vt:lpstr>Which is true?</vt:lpstr>
      <vt:lpstr>Question</vt:lpstr>
      <vt:lpstr>If t has no Hypernym ..</vt:lpstr>
    </vt:vector>
  </TitlesOfParts>
  <Company>EPFL I&amp;C - LSIR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aberer</dc:creator>
  <cp:lastModifiedBy>Karl Aberer</cp:lastModifiedBy>
  <cp:revision>676</cp:revision>
  <cp:lastPrinted>2022-12-15T07:32:06Z</cp:lastPrinted>
  <dcterms:created xsi:type="dcterms:W3CDTF">2002-10-01T12:44:42Z</dcterms:created>
  <dcterms:modified xsi:type="dcterms:W3CDTF">2024-08-31T09:18:04Z</dcterms:modified>
</cp:coreProperties>
</file>