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handoutMasterIdLst>
    <p:handoutMasterId r:id="rId12"/>
  </p:handoutMasterIdLst>
  <p:sldIdLst>
    <p:sldId id="526" r:id="rId2"/>
    <p:sldId id="354" r:id="rId3"/>
    <p:sldId id="355" r:id="rId4"/>
    <p:sldId id="356" r:id="rId5"/>
    <p:sldId id="347" r:id="rId6"/>
    <p:sldId id="400" r:id="rId7"/>
    <p:sldId id="256" r:id="rId8"/>
    <p:sldId id="348" r:id="rId9"/>
    <p:sldId id="558" r:id="rId10"/>
  </p:sldIdLst>
  <p:sldSz cx="9906000" cy="6858000" type="A4"/>
  <p:notesSz cx="7099300" cy="10234613"/>
  <p:custDataLst>
    <p:tags r:id="rId13"/>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4"/>
    <p:restoredTop sz="53741"/>
  </p:normalViewPr>
  <p:slideViewPr>
    <p:cSldViewPr>
      <p:cViewPr varScale="1">
        <p:scale>
          <a:sx n="65" d="100"/>
          <a:sy n="65" d="100"/>
        </p:scale>
        <p:origin x="2736" y="200"/>
      </p:cViewPr>
      <p:guideLst>
        <p:guide orient="horz" pos="2160"/>
        <p:guide pos="3120"/>
      </p:guideLst>
    </p:cSldViewPr>
  </p:slideViewPr>
  <p:outlineViewPr>
    <p:cViewPr>
      <p:scale>
        <a:sx n="33" d="100"/>
        <a:sy n="33" d="100"/>
      </p:scale>
      <p:origin x="0" y="-22336"/>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140" d="100"/>
          <a:sy n="140" d="100"/>
        </p:scale>
        <p:origin x="3736" y="22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6"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1"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6"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2051" name="Rectangle 3"/>
          <p:cNvSpPr>
            <a:spLocks noGrp="1" noChangeArrowheads="1"/>
          </p:cNvSpPr>
          <p:nvPr>
            <p:ph type="dt" idx="1"/>
          </p:nvPr>
        </p:nvSpPr>
        <p:spPr bwMode="auto">
          <a:xfrm>
            <a:off x="4022726"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454025" y="542925"/>
            <a:ext cx="6119813" cy="4238625"/>
          </a:xfrm>
          <a:prstGeom prst="rect">
            <a:avLst/>
          </a:prstGeom>
          <a:noFill/>
          <a:ln w="127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7739" y="4862513"/>
            <a:ext cx="5203825" cy="4603749"/>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054" name="Rectangle 6"/>
          <p:cNvSpPr>
            <a:spLocks noGrp="1" noChangeArrowheads="1"/>
          </p:cNvSpPr>
          <p:nvPr>
            <p:ph type="ftr" sz="quarter" idx="4"/>
          </p:nvPr>
        </p:nvSpPr>
        <p:spPr bwMode="auto">
          <a:xfrm>
            <a:off x="1"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dirty="0"/>
          </a:p>
        </p:txBody>
      </p:sp>
      <p:sp>
        <p:nvSpPr>
          <p:cNvPr id="2055" name="Rectangle 7"/>
          <p:cNvSpPr>
            <a:spLocks noGrp="1" noChangeArrowheads="1"/>
          </p:cNvSpPr>
          <p:nvPr>
            <p:ph type="sldNum" sz="quarter" idx="5"/>
          </p:nvPr>
        </p:nvSpPr>
        <p:spPr bwMode="auto">
          <a:xfrm>
            <a:off x="4022726"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Calibri" panose="020F0502020204030204" pitchFamily="34" charset="0"/>
                <a:cs typeface="Calibri" panose="020F0502020204030204" pitchFamily="34" charset="0"/>
              </a:defRPr>
            </a:lvl1pPr>
          </a:lstStyle>
          <a:p>
            <a:pPr>
              <a:defRPr/>
            </a:pPr>
            <a:fld id="{14727734-ABCF-234D-B636-C5B0C95204C2}" type="slidenum">
              <a:rPr lang="en-US" smtClean="0"/>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1pPr>
    <a:lvl2pPr marL="4556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2pPr>
    <a:lvl3pPr marL="9128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3pPr>
    <a:lvl4pPr marL="13700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4pPr>
    <a:lvl5pPr marL="18272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13129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Answer 3</a:t>
            </a:r>
          </a:p>
          <a:p>
            <a:r>
              <a:rPr lang="en-CH" dirty="0">
                <a:latin typeface="Calibri" panose="020F0502020204030204" pitchFamily="34" charset="0"/>
                <a:cs typeface="Calibri" panose="020F0502020204030204" pitchFamily="34" charset="0"/>
              </a:rPr>
              <a:t>A posting corresponds to the occur</a:t>
            </a:r>
            <a:r>
              <a:rPr lang="en-GB" dirty="0">
                <a:latin typeface="Calibri" panose="020F0502020204030204" pitchFamily="34" charset="0"/>
                <a:cs typeface="Calibri" panose="020F0502020204030204" pitchFamily="34" charset="0"/>
              </a:rPr>
              <a:t>r</a:t>
            </a:r>
            <a:r>
              <a:rPr lang="en-CH" dirty="0">
                <a:latin typeface="Calibri" panose="020F0502020204030204" pitchFamily="34" charset="0"/>
                <a:cs typeface="Calibri" panose="020F0502020204030204" pitchFamily="34" charset="0"/>
              </a:rPr>
              <a:t>ence (or location) of a term in a document. It may contain in its payload the frequency of occurrence of the term, so Answer 2 might be true in special cases, but not in general.</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424951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Answer 4</a:t>
            </a:r>
          </a:p>
          <a:p>
            <a:r>
              <a:rPr lang="en-CH" dirty="0">
                <a:latin typeface="Calibri" panose="020F0502020204030204" pitchFamily="34" charset="0"/>
                <a:cs typeface="Calibri" panose="020F0502020204030204" pitchFamily="34" charset="0"/>
              </a:rPr>
              <a:t>The sizes of the access structure, the vocabulary and the index file all are proportional to the size of the vocabulary which follows for reald world datasets Heap’s law and are therefore of order O(n^0.5). The postings file always has a size of order O(n).</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370995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Answer 4</a:t>
            </a:r>
          </a:p>
          <a:p>
            <a:r>
              <a:rPr lang="en-CH" dirty="0">
                <a:latin typeface="Calibri" panose="020F0502020204030204" pitchFamily="34" charset="0"/>
                <a:cs typeface="Calibri" panose="020F0502020204030204" pitchFamily="34" charset="0"/>
              </a:rPr>
              <a:t>W</a:t>
            </a:r>
            <a:r>
              <a:rPr lang="en-GB" dirty="0">
                <a:latin typeface="Calibri" panose="020F0502020204030204" pitchFamily="34" charset="0"/>
                <a:cs typeface="Calibri" panose="020F0502020204030204" pitchFamily="34" charset="0"/>
              </a:rPr>
              <a:t>he</a:t>
            </a:r>
            <a:r>
              <a:rPr lang="en-CH" dirty="0">
                <a:latin typeface="Calibri" panose="020F0502020204030204" pitchFamily="34" charset="0"/>
                <a:cs typeface="Calibri" panose="020F0502020204030204" pitchFamily="34" charset="0"/>
              </a:rPr>
              <a:t>n receiving the next word during the indexing process first the word is searched in the trie constructed so far. So the trie helps to decide whether the word is already known, and if it is known find the associated data. The true can also be used to derive the list of words in. the vocabulary in lexicographical order by traversing the trie. So no sorting of the vocabulary is required.</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327832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Answer 1</a:t>
            </a:r>
          </a:p>
          <a:p>
            <a:r>
              <a:rPr lang="en-US" dirty="0">
                <a:latin typeface="Calibri" panose="020F0502020204030204" pitchFamily="34" charset="0"/>
                <a:cs typeface="Calibri" panose="020F0502020204030204" pitchFamily="34" charset="0"/>
              </a:rPr>
              <a:t>In the index merging approach documents are traversed in order and the order is maintained when generating the postings for individual words, which is important for avoiding expensive sorting. In the map-reduce indexing approach postings are sent over the network to the reducer nodes in an arbitrary order, since the infrastructure is controlling the communication of the messages. Therefore, the reducer nodes have to reestablish the order of document identifiers.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2</a:t>
            </a:r>
          </a:p>
          <a:p>
            <a:endParaRPr lang="en-CH" dirty="0"/>
          </a:p>
          <a:p>
            <a:r>
              <a:rPr lang="en-CH" dirty="0"/>
              <a:t>In fact, the reference list can contain URLs that are not contained in the page of the given URL. Answer 1 is wrong since the reference list is chosen from a window in the lexicographical ordering of URLs. Answer 3 does not make sense, as it says that the reference list contains all URLs, except those in</a:t>
            </a:r>
            <a:r>
              <a:rPr lang="en-GB" dirty="0"/>
              <a:t> t</a:t>
            </a:r>
            <a:r>
              <a:rPr lang="en-CH" dirty="0"/>
              <a:t>he given page.</a:t>
            </a:r>
          </a:p>
        </p:txBody>
      </p:sp>
      <p:sp>
        <p:nvSpPr>
          <p:cNvPr id="4" name="Slide Number Placeholder 3"/>
          <p:cNvSpPr>
            <a:spLocks noGrp="1"/>
          </p:cNvSpPr>
          <p:nvPr>
            <p:ph type="sldNum" sz="quarter" idx="5"/>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198709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1</a:t>
            </a:r>
          </a:p>
          <a:p>
            <a:endParaRPr lang="en-CH" dirty="0"/>
          </a:p>
          <a:p>
            <a:r>
              <a:rPr lang="en-CH" dirty="0"/>
              <a:t>It is possible that with a </a:t>
            </a:r>
            <a:r>
              <a:rPr lang="en-CH"/>
              <a:t>very unfortuntate </a:t>
            </a:r>
            <a:r>
              <a:rPr lang="en-CH" dirty="0"/>
              <a:t>distribution of integers the size of the representation might increase with gap encoding (though it is not straightforward to find such a counter-example).</a:t>
            </a:r>
          </a:p>
          <a:p>
            <a:r>
              <a:rPr lang="en-CH" dirty="0"/>
              <a:t>The encoding using a reference list might naturally increase the size of the representation of the adjacency list, if the reference list is poorly chosen. However, in the practical implementation only reference lists will be chosen that lead to an improvement in storage size.</a:t>
            </a:r>
          </a:p>
          <a:p>
            <a:endParaRPr lang="en-CH" dirty="0"/>
          </a:p>
          <a:p>
            <a:endParaRPr lang="en-CH"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1796733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Answer 2</a:t>
            </a:r>
          </a:p>
          <a:p>
            <a:r>
              <a:rPr lang="en-US" dirty="0">
                <a:latin typeface="Calibri" panose="020F0502020204030204" pitchFamily="34" charset="0"/>
                <a:cs typeface="Calibri" panose="020F0502020204030204" pitchFamily="34" charset="0"/>
              </a:rPr>
              <a:t>For answering a query with three terms, the posting lists of the three terms need to be inspected, therefore 3 different lists have to be scanned.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Answer 2</a:t>
            </a:r>
          </a:p>
          <a:p>
            <a:r>
              <a:rPr lang="en-US" dirty="0">
                <a:latin typeface="Calibri" panose="020F0502020204030204" pitchFamily="34" charset="0"/>
                <a:cs typeface="Calibri" panose="020F0502020204030204" pitchFamily="34" charset="0"/>
              </a:rPr>
              <a:t>In Fagin’s algorithm round-robin traversal of posting lists stops once k documents have been seen in all lists. At this point also other documents may have been seen. The top-k documents are among all the documents that have been seen, but not necessarily those that have been seen in all lists.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409958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©2024,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5.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Indexing for Information Retrieval</a:t>
            </a:r>
          </a:p>
        </p:txBody>
      </p:sp>
      <p:sp>
        <p:nvSpPr>
          <p:cNvPr id="3" name="Text Placeholder 2"/>
          <p:cNvSpPr>
            <a:spLocks noGrp="1"/>
          </p:cNvSpPr>
          <p:nvPr>
            <p:ph type="body" idx="1"/>
          </p:nvPr>
        </p:nvSpPr>
        <p:spPr/>
        <p:txBody>
          <a:bodyPr/>
          <a:lstStyle/>
          <a:p>
            <a:r>
              <a:rPr lang="en-US" dirty="0"/>
              <a:t>Answers to quizzes</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95534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a:xfrm>
            <a:off x="193675" y="319261"/>
            <a:ext cx="8997950" cy="914400"/>
          </a:xfrm>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41411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10241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p:txBody>
          <a:bodyPr>
            <a:normAutofit/>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19504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a:xfrm>
            <a:off x="193675" y="1916832"/>
            <a:ext cx="8997950" cy="4453806"/>
          </a:xfrm>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A8C-BC5D-B14F-B62D-2E394A869729}"/>
              </a:ext>
            </a:extLst>
          </p:cNvPr>
          <p:cNvSpPr>
            <a:spLocks noGrp="1"/>
          </p:cNvSpPr>
          <p:nvPr>
            <p:ph type="title"/>
          </p:nvPr>
        </p:nvSpPr>
        <p:spPr/>
        <p:txBody>
          <a:bodyPr/>
          <a:lstStyle/>
          <a:p>
            <a:r>
              <a:rPr lang="en-US" dirty="0"/>
              <a:t>When compressing the adjacency list of a given URL, a reference list </a:t>
            </a:r>
          </a:p>
        </p:txBody>
      </p:sp>
      <p:sp>
        <p:nvSpPr>
          <p:cNvPr id="3" name="Content Placeholder 2">
            <a:extLst>
              <a:ext uri="{FF2B5EF4-FFF2-40B4-BE49-F238E27FC236}">
                <a16:creationId xmlns:a16="http://schemas.microsoft.com/office/drawing/2014/main" id="{53E08E19-5D40-1845-9D3E-E98A6413E25C}"/>
              </a:ext>
            </a:extLst>
          </p:cNvPr>
          <p:cNvSpPr>
            <a:spLocks noGrp="1"/>
          </p:cNvSpPr>
          <p:nvPr>
            <p:ph idx="1"/>
          </p:nvPr>
        </p:nvSpPr>
        <p:spPr/>
        <p:txBody>
          <a:bodyPr/>
          <a:lstStyle/>
          <a:p>
            <a:pPr marL="514350" indent="-514350">
              <a:buAutoNum type="arabicPeriod"/>
            </a:pPr>
            <a:r>
              <a:rPr lang="en-US" sz="2800" dirty="0"/>
              <a:t>Is chosen from neighboring URLs that can be reached in a small number of hops</a:t>
            </a:r>
          </a:p>
          <a:p>
            <a:pPr marL="514350" indent="-514350">
              <a:buAutoNum type="arabicPeriod"/>
            </a:pPr>
            <a:r>
              <a:rPr lang="en-US" sz="2800" dirty="0"/>
              <a:t>May contain URLs not occurring in the adjacency list of the given URL</a:t>
            </a:r>
          </a:p>
          <a:p>
            <a:pPr marL="514350" indent="-514350">
              <a:buAutoNum type="arabicPeriod"/>
            </a:pPr>
            <a:r>
              <a:rPr lang="en-US" sz="2800" dirty="0"/>
              <a:t>Lists all URLs not contained in the adjacency list of given URL</a:t>
            </a:r>
          </a:p>
          <a:p>
            <a:pPr marL="514350" indent="-514350">
              <a:buAutoNum type="arabicPeriod"/>
            </a:pPr>
            <a:r>
              <a:rPr lang="en-US" sz="2800" dirty="0"/>
              <a:t>All of the above</a:t>
            </a:r>
          </a:p>
          <a:p>
            <a:pPr marL="514350" indent="-514350">
              <a:buAutoNum type="arabicPeriod"/>
            </a:pPr>
            <a:endParaRPr lang="en-US" sz="2800" dirty="0"/>
          </a:p>
        </p:txBody>
      </p:sp>
      <p:sp>
        <p:nvSpPr>
          <p:cNvPr id="4" name="Footer Placeholder 3">
            <a:extLst>
              <a:ext uri="{FF2B5EF4-FFF2-40B4-BE49-F238E27FC236}">
                <a16:creationId xmlns:a16="http://schemas.microsoft.com/office/drawing/2014/main" id="{EA656073-3369-9F40-A480-C0B8CBA7054C}"/>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23236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dirty="0"/>
              <a:t>Which is true?</a:t>
            </a:r>
            <a:endParaRPr lang="en-US" altLang="en-US"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mj-lt"/>
              <a:buAutoNum type="arabicPeriod"/>
            </a:pPr>
            <a:r>
              <a:rPr lang="en-US" sz="2800" dirty="0"/>
              <a:t>Exploiting locality with gap encoding may increase the size of (the representation of) an adjacency list</a:t>
            </a:r>
          </a:p>
          <a:p>
            <a:pPr marL="514350" indent="-514350">
              <a:buFont typeface="+mj-lt"/>
              <a:buAutoNum type="arabicPeriod"/>
            </a:pPr>
            <a:r>
              <a:rPr lang="en-US" sz="2800" dirty="0"/>
              <a:t>Exploiting similarity with reference lists may increase the size of (the representation of) an adjacency list</a:t>
            </a:r>
          </a:p>
          <a:p>
            <a:pPr marL="514350" indent="-514350">
              <a:buFont typeface="+mj-lt"/>
              <a:buAutoNum type="arabicPeriod"/>
            </a:pPr>
            <a:r>
              <a:rPr lang="en-US" sz="2800" dirty="0"/>
              <a:t>Both of the above is true</a:t>
            </a:r>
          </a:p>
          <a:p>
            <a:pPr marL="514350" indent="-514350">
              <a:buFont typeface="+mj-lt"/>
              <a:buAutoNum type="arabicPeriod"/>
            </a:pPr>
            <a:r>
              <a:rPr lang="en-US" sz="2800" dirty="0"/>
              <a:t>None of the above is true</a:t>
            </a:r>
            <a:endParaRPr lang="en-US" altLang="en-US" sz="2800" dirty="0">
              <a:ea typeface="MS PGothic" charset="-128"/>
            </a:endParaRPr>
          </a:p>
        </p:txBody>
      </p:sp>
      <p:sp>
        <p:nvSpPr>
          <p:cNvPr id="2" name="Footer Placeholder 1">
            <a:extLst>
              <a:ext uri="{FF2B5EF4-FFF2-40B4-BE49-F238E27FC236}">
                <a16:creationId xmlns:a16="http://schemas.microsoft.com/office/drawing/2014/main" id="{156623E7-8522-5B48-BE1E-4E4D07A11E87}"/>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42293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With Fagin’s algorithm, once k documents have been identified that occur in all of the lists </a:t>
            </a:r>
            <a:r>
              <a:rPr lang="en-US" altLang="en-US" sz="3200" dirty="0">
                <a:ea typeface="MS PGothic" charset="-128"/>
              </a:rPr>
              <a:t>...</a:t>
            </a:r>
          </a:p>
        </p:txBody>
      </p:sp>
      <p:sp>
        <p:nvSpPr>
          <p:cNvPr id="13314" name="TPAnswers"/>
          <p:cNvSpPr>
            <a:spLocks noGrp="1"/>
          </p:cNvSpPr>
          <p:nvPr>
            <p:ph idx="1"/>
            <p:custDataLst>
              <p:tags r:id="rId2"/>
            </p:custDataLst>
          </p:nvPr>
        </p:nvSpPr>
        <p:spPr>
          <a:xfrm>
            <a:off x="838200" y="1600201"/>
            <a:ext cx="7499176"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BB9489C4C46E45F99E57750C4F45563B"/>
  <p:tag name="AUTOOPENPOLL" val="False"/>
  <p:tag name="TYPE" val="MultiChoiceSlide"/>
  <p:tag name="LIVECHARTING" val="False"/>
  <p:tag name="TPQUESTIONXML" val="&lt;?xml version=&quot;1.0&quot; encoding=&quot;UTF-8&quot; standalone=&quot;yes&quot;?&gt;&lt;questionlist&gt;&lt;properties&gt;&lt;guid&gt;6DC0A6A1867E4D58B429B78B557DF631&lt;/guid&gt;&lt;date&gt;3/13/2020 10: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B9489C4C46E45F99E57750C4F45563B&lt;/guid&gt;&lt;repollguid&gt;F75763C128854975AF84254F83F3E359&lt;/repollguid&gt;&lt;sourceid&gt;76CF8BBDEF2B469C8F11BC33E3BAC407&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2C02F99CB1B4FBABD7A5CEED36A40EB&lt;/guid&gt;&lt;answertext&gt;Enter answer text...&lt;/answertext&gt;&lt;valuetype&gt;0&lt;/valuetype&gt;&lt;/answer&gt;&lt;answer&gt;&lt;guid&gt;5B6D85BCBE034994BFA5AADC212EC0BB&lt;/guid&gt;&lt;answertext&gt;Enter answer text...&lt;/answertext&gt;&lt;valuetype&gt;0&lt;/valuetype&gt;&lt;/answer&gt;&lt;answer&gt;&lt;guid&gt;700AF3CCFE434CDD832E0E7378A6C59E&lt;/guid&gt;&lt;answertext&gt;Enter answer text...&lt;/answertext&gt;&lt;valuetype&gt;0&lt;/valuetype&gt;&lt;/answer&gt;&lt;answer&gt;&lt;guid&gt;033F056309DD4EFCAA094A4B08C651DA&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9.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21712</TotalTime>
  <Words>993</Words>
  <Application>Microsoft Macintosh PowerPoint</Application>
  <PresentationFormat>A4 Paper (210x297 mm)</PresentationFormat>
  <Paragraphs>79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MS PGothic</vt:lpstr>
      <vt:lpstr>Calibri</vt:lpstr>
      <vt:lpstr>Comic Sans MS</vt:lpstr>
      <vt:lpstr>Tempus Sans ITC</vt:lpstr>
      <vt:lpstr>Verdana</vt:lpstr>
      <vt:lpstr>1_part1 XML</vt:lpstr>
      <vt:lpstr>5.1 Indexing for Information Retrieval</vt:lpstr>
      <vt:lpstr>A posting indicates ...</vt:lpstr>
      <vt:lpstr>When indexing a document collection using an inverted file, the main space requirement is implied by ...</vt:lpstr>
      <vt:lpstr>Using a trie in index construction …</vt:lpstr>
      <vt:lpstr>Maintaining the order of document identifiers for vocabulary construction when partitioning the document collection is important ...</vt:lpstr>
      <vt:lpstr>When compressing the adjacency list of a given URL, a reference list </vt:lpstr>
      <vt:lpstr>Which is true?</vt:lpstr>
      <vt:lpstr>When applying Fagin’s algorithm for a query with three different terms for finding the k top documents, the algorithm will scan ...</vt:lpstr>
      <vt:lpstr>With Fagin’s algorithm, once k documents have been identified that occur in all of the lists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Karl Aberer</cp:lastModifiedBy>
  <cp:revision>633</cp:revision>
  <cp:lastPrinted>2023-09-28T07:43:04Z</cp:lastPrinted>
  <dcterms:created xsi:type="dcterms:W3CDTF">1601-01-01T00:00:00Z</dcterms:created>
  <dcterms:modified xsi:type="dcterms:W3CDTF">2024-08-31T09:19:14Z</dcterms:modified>
</cp:coreProperties>
</file>