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493" r:id="rId2"/>
    <p:sldId id="494" r:id="rId3"/>
    <p:sldId id="495" r:id="rId4"/>
    <p:sldId id="706" r:id="rId5"/>
    <p:sldId id="497" r:id="rId6"/>
    <p:sldId id="498" r:id="rId7"/>
    <p:sldId id="499" r:id="rId8"/>
    <p:sldId id="709" r:id="rId9"/>
    <p:sldId id="550" r:id="rId10"/>
    <p:sldId id="567" r:id="rId11"/>
    <p:sldId id="500" r:id="rId12"/>
    <p:sldId id="501" r:id="rId13"/>
    <p:sldId id="502" r:id="rId14"/>
    <p:sldId id="506" r:id="rId15"/>
    <p:sldId id="503" r:id="rId16"/>
    <p:sldId id="505" r:id="rId17"/>
    <p:sldId id="324" r:id="rId18"/>
    <p:sldId id="707" r:id="rId19"/>
    <p:sldId id="710" r:id="rId20"/>
    <p:sldId id="559" r:id="rId21"/>
    <p:sldId id="711" r:id="rId22"/>
    <p:sldId id="570" r:id="rId23"/>
    <p:sldId id="571" r:id="rId24"/>
    <p:sldId id="572" r:id="rId25"/>
    <p:sldId id="573" r:id="rId26"/>
    <p:sldId id="574" r:id="rId27"/>
    <p:sldId id="575" r:id="rId28"/>
    <p:sldId id="576" r:id="rId29"/>
    <p:sldId id="353" r:id="rId30"/>
    <p:sldId id="577" r:id="rId31"/>
    <p:sldId id="578" r:id="rId32"/>
    <p:sldId id="585" r:id="rId33"/>
    <p:sldId id="579" r:id="rId34"/>
    <p:sldId id="580" r:id="rId35"/>
    <p:sldId id="581" r:id="rId36"/>
    <p:sldId id="583" r:id="rId37"/>
    <p:sldId id="466" r:id="rId38"/>
  </p:sldIdLst>
  <p:sldSz cx="9906000" cy="6858000" type="A4"/>
  <p:notesSz cx="7099300" cy="10234613"/>
  <p:custDataLst>
    <p:tags r:id="rId41"/>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8"/>
    <p:restoredTop sz="65578"/>
  </p:normalViewPr>
  <p:slideViewPr>
    <p:cSldViewPr>
      <p:cViewPr varScale="1">
        <p:scale>
          <a:sx n="81" d="100"/>
          <a:sy n="81" d="100"/>
        </p:scale>
        <p:origin x="3176" y="192"/>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One of the key drawbacks</a:t>
            </a:r>
            <a:r>
              <a:rPr lang="en-US" baseline="0" dirty="0">
                <a:latin typeface="Calibri" panose="020F0502020204030204" pitchFamily="34" charset="0"/>
                <a:cs typeface="Calibri" panose="020F0502020204030204" pitchFamily="34" charset="0"/>
              </a:rPr>
              <a:t> of the vector space retrieval model is the lack of interpretability of the similarity values. This gave rise to the development of probabilistic retrieval models, that attempt to determine relevance as a probabilistic concept with an explainable probabilistic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To address these </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problems an approach called smoothing is applied. The idea is to assume that in fact every term potentially could occur in the document generated by its document model, including those that are not part of the actual document; only that the probability of terms not seen in the document is presumably smaller than the probability of the term to occur in the overall document collection. The smoothed estimate then combines the estimated likelihood to occur in the document according to the document model, with the estimated likelihood of a term occurring in the general document collection, modeled as a generic language model using the statistics from the whole document collection.</a:t>
            </a:r>
          </a:p>
          <a:p>
            <a:endPar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endParaRPr>
          </a:p>
          <a:p>
            <a:endPar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 we summarize</a:t>
                </a:r>
                <a:r>
                  <a:rPr lang="en-US" baseline="0" dirty="0">
                    <a:latin typeface="Calibri" panose="020F0502020204030204" pitchFamily="34" charset="0"/>
                    <a:cs typeface="Calibri" panose="020F0502020204030204" pitchFamily="34" charset="0"/>
                  </a:rPr>
                  <a:t> the approach for probabilistic retrieval. From a technical perspective computational cost of probabilistic retrieval is comparable to that vector space retrieval. The computation of the likelihoods for the document models requires to determine term frequencies, so in that sense it is equivalent. For deriving the collection model, the global term frequencies need to be computed, which again is like computing inverse document frequencies in a document collection.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latin typeface="Calibri" panose="020F0502020204030204" pitchFamily="34" charset="0"/>
                    <a:cs typeface="Calibri" panose="020F0502020204030204" pitchFamily="34" charset="0"/>
                  </a:rPr>
                  <a:t>) is essential for the model to perform well. It is also possible to make the parameter dependent on the query, in particular on the query size.</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a:t>
            </a:r>
            <a:r>
              <a:rPr lang="en-US" baseline="0" dirty="0">
                <a:latin typeface="Calibri" panose="020F0502020204030204" pitchFamily="34" charset="0"/>
                <a:cs typeface="Calibri" panose="020F0502020204030204" pitchFamily="34" charset="0"/>
              </a:rPr>
              <a:t> is a simple example illustrating the use of probabilistic retrieval. Note that the document lengths of d1 and d2 are 7 and 6, and that the collection length is 13.</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is a result reported from comparing vector space retrieval with probabilistic</a:t>
            </a:r>
            <a:r>
              <a:rPr lang="en-US" baseline="0" dirty="0">
                <a:latin typeface="Calibri" panose="020F0502020204030204" pitchFamily="34" charset="0"/>
                <a:cs typeface="Calibri" panose="020F0502020204030204" pitchFamily="34" charset="0"/>
              </a:rPr>
              <a:t> retrieval. In this experiment probabilistic retrieval improves precision significantly, in particular for higher values of recall. (LM = language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a:t>
            </a:r>
            <a:r>
              <a:rPr lang="en-US" baseline="0" dirty="0">
                <a:latin typeface="Calibri" panose="020F0502020204030204" pitchFamily="34" charset="0"/>
                <a:cs typeface="Calibri" panose="020F0502020204030204" pitchFamily="34" charset="0"/>
              </a:rPr>
              <a:t> we compare the characteristics of the vector space model with the probabilistic retrieval model based on language models that we have introduced. BM25 is another probabilistic model, that is today considered as one of the most performant retrieval models.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One aspect that is taken implicitly care off in the probabilistic retrieval model based on language models is normalization for document length. For vector space retrieval, specific modifications of the model are used, as we have seen earlier. For collections with widely varying document lengths this proved to be a useful improvement.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general, the vector space model is preferred, when a quick and simple solution is sought. For probabilistic models, better performance can be achieved, but this depends on careful parameter tuning.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Users cannot predict or imagine all possible ways of how the concepts they are interested to find in their search can be expressed in natural language. Consequently,</a:t>
            </a:r>
            <a:r>
              <a:rPr lang="en-US" baseline="0" dirty="0">
                <a:latin typeface="Calibri" panose="020F0502020204030204" pitchFamily="34" charset="0"/>
                <a:cs typeface="Calibri" panose="020F0502020204030204" pitchFamily="34" charset="0"/>
              </a:rPr>
              <a:t> even under the vector space retrieval model, relevant results are missed, for the example, when the user does not provide different synonyms (different terms with the same meaning) in a query.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information retrieval we are most of the time concerned about precision, since the assumption is that there exist many relevant documents. But in certain applications recall is more important. Good examples for this is searching for scientific publications, where only a few papers might be of interest or security-relevant applications where also rare risks need to be detected.</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the following we will see one possible approach to deal with this problem, namely extending the user query automatically by the system with additional query terms.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326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the following we will present</a:t>
            </a:r>
            <a:r>
              <a:rPr lang="en-US" baseline="0" dirty="0">
                <a:latin typeface="Calibri" panose="020F0502020204030204" pitchFamily="34" charset="0"/>
                <a:cs typeface="Calibri" panose="020F0502020204030204" pitchFamily="34" charset="0"/>
              </a:rPr>
              <a:t> two types of approaches to query extension. They differ in the way of how new additional query terms are obtained. In the local approach the source of information is the current user query, respectively results produced by answering the user query. In the global approach, the source of information is an existing document collection, either the documents corpus that is queried by the user, or another, external collection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10836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general, a user does not necessarily know</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what is his information need and how to appropriately formulate a query. But usually,</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user</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can well identify relevant documents. Therefore, the idea of user relevance feedback is to reformulate a query by taking into account feedback of the user on the relevance of already retrieved documents.</a:t>
            </a:r>
          </a:p>
          <a:p>
            <a:r>
              <a:rPr lang="en-US" dirty="0">
                <a:latin typeface="Calibri" panose="020F0502020204030204" pitchFamily="34" charset="0"/>
                <a:cs typeface="Calibri" panose="020F0502020204030204" pitchFamily="34" charset="0"/>
              </a:rPr>
              <a:t>The advantages of such an approach are the following:</a:t>
            </a:r>
          </a:p>
          <a:p>
            <a:pPr lvl="1">
              <a:buFontTx/>
              <a:buChar char="•"/>
            </a:pPr>
            <a:r>
              <a:rPr lang="en-US" dirty="0">
                <a:latin typeface="Calibri" panose="020F0502020204030204" pitchFamily="34" charset="0"/>
                <a:cs typeface="Calibri" panose="020F0502020204030204" pitchFamily="34" charset="0"/>
              </a:rPr>
              <a:t>The user is not involved in query formulation, but just points to interesting data items.</a:t>
            </a:r>
          </a:p>
          <a:p>
            <a:pPr lvl="1">
              <a:buFontTx/>
              <a:buChar char="•"/>
            </a:pPr>
            <a:r>
              <a:rPr lang="en-US" dirty="0">
                <a:latin typeface="Calibri" panose="020F0502020204030204" pitchFamily="34" charset="0"/>
                <a:cs typeface="Calibri" panose="020F0502020204030204" pitchFamily="34" charset="0"/>
              </a:rPr>
              <a:t>The search task can be split up in smaller steps.</a:t>
            </a:r>
          </a:p>
          <a:p>
            <a:pPr lvl="1">
              <a:buFontTx/>
              <a:buChar char="•"/>
            </a:pPr>
            <a:r>
              <a:rPr lang="en-US" dirty="0">
                <a:latin typeface="Calibri" panose="020F0502020204030204" pitchFamily="34" charset="0"/>
                <a:cs typeface="Calibri" panose="020F0502020204030204" pitchFamily="34" charset="0"/>
              </a:rPr>
              <a:t>The search task becomes a process converging to the desired result.</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16623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situation when receiving feedback</a:t>
            </a:r>
            <a:r>
              <a:rPr lang="en-US" baseline="0" dirty="0">
                <a:latin typeface="Calibri" panose="020F0502020204030204" pitchFamily="34" charset="0"/>
                <a:cs typeface="Calibri" panose="020F0502020204030204" pitchFamily="34" charset="0"/>
              </a:rPr>
              <a:t> from users can be described as follows: the retrieval system returns some result set R that is presented to the user. This result set overlaps with the set of relevant documents (C</a:t>
            </a:r>
            <a:r>
              <a:rPr lang="en-US" baseline="-25000" dirty="0">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The user can the identify within the result set both documents that are relevant and non-relevant. This gives the two feedback sets </a:t>
            </a:r>
            <a:r>
              <a:rPr lang="en-US" baseline="0" dirty="0" err="1">
                <a:latin typeface="Calibri" panose="020F0502020204030204" pitchFamily="34" charset="0"/>
                <a:cs typeface="Calibri" panose="020F0502020204030204" pitchFamily="34" charset="0"/>
              </a:rPr>
              <a:t>D</a:t>
            </a:r>
            <a:r>
              <a:rPr lang="en-US" baseline="-25000" dirty="0" err="1">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and D</a:t>
            </a:r>
            <a:r>
              <a:rPr lang="en-US" baseline="-25000" dirty="0">
                <a:latin typeface="Calibri" panose="020F0502020204030204" pitchFamily="34" charset="0"/>
                <a:cs typeface="Calibri" panose="020F0502020204030204" pitchFamily="34" charset="0"/>
              </a:rPr>
              <a:t>n</a:t>
            </a:r>
            <a:r>
              <a:rPr lang="en-US" baseline="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3106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basic approach for user relevance feedback was introduced by </a:t>
            </a:r>
            <a:r>
              <a:rPr lang="en-US" dirty="0" err="1">
                <a:latin typeface="Calibri" panose="020F0502020204030204" pitchFamily="34" charset="0"/>
                <a:cs typeface="Calibri" panose="020F0502020204030204" pitchFamily="34" charset="0"/>
              </a:rPr>
              <a:t>Rocchio</a:t>
            </a:r>
            <a:r>
              <a:rPr lang="en-US" dirty="0">
                <a:latin typeface="Calibri" panose="020F0502020204030204" pitchFamily="34" charset="0"/>
                <a:cs typeface="Calibri" panose="020F0502020204030204" pitchFamily="34" charset="0"/>
              </a:rPr>
              <a:t>.</a:t>
            </a:r>
            <a:r>
              <a:rPr lang="en-US" baseline="0" dirty="0">
                <a:latin typeface="Calibri" panose="020F0502020204030204" pitchFamily="34" charset="0"/>
                <a:cs typeface="Calibri" panose="020F0502020204030204" pitchFamily="34" charset="0"/>
              </a:rPr>
              <a:t> It is based on the observation, that the centroid of all document vectors of a document set D can be considered as the most characteristic representation of the document set. In order to to construct a query </a:t>
            </a:r>
            <a:r>
              <a:rPr lang="en-US" baseline="0" dirty="0" err="1">
                <a:latin typeface="Calibri" panose="020F0502020204030204" pitchFamily="34" charset="0"/>
                <a:cs typeface="Calibri" panose="020F0502020204030204" pitchFamily="34" charset="0"/>
              </a:rPr>
              <a:t>q</a:t>
            </a:r>
            <a:r>
              <a:rPr lang="en-US" baseline="-25000" dirty="0" err="1">
                <a:latin typeface="Calibri" panose="020F0502020204030204" pitchFamily="34" charset="0"/>
                <a:cs typeface="Calibri" panose="020F0502020204030204" pitchFamily="34" charset="0"/>
              </a:rPr>
              <a:t>opt</a:t>
            </a:r>
            <a:r>
              <a:rPr lang="en-US" baseline="0" dirty="0">
                <a:latin typeface="Calibri" panose="020F0502020204030204" pitchFamily="34" charset="0"/>
                <a:cs typeface="Calibri" panose="020F0502020204030204" pitchFamily="34" charset="0"/>
              </a:rPr>
              <a:t> that optimally separates relevant from non-relevant documents, such a query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latin typeface="Calibri" panose="020F0502020204030204" pitchFamily="34" charset="0"/>
              <a:cs typeface="Calibri" panose="020F0502020204030204" pitchFamily="34" charset="0"/>
            </a:endParaRP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21</a:t>
            </a:fld>
            <a:endParaRPr lang="en-US"/>
          </a:p>
        </p:txBody>
      </p:sp>
    </p:spTree>
    <p:extLst>
      <p:ext uri="{BB962C8B-B14F-4D97-AF65-F5344CB8AC3E}">
        <p14:creationId xmlns:p14="http://schemas.microsoft.com/office/powerpoint/2010/main" val="58901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14:m>
                  <m:oMath xmlns:m="http://schemas.openxmlformats.org/officeDocument/2006/math">
                    <m:r>
                      <a:rPr lang="fr-CH" sz="1400" i="1" smtClean="0">
                        <a:latin typeface="Cambria Math" charset="0"/>
                      </a:rPr>
                      <m:t>𝑃</m:t>
                    </m:r>
                    <m:d>
                      <m:dPr>
                        <m:ctrlPr>
                          <a:rPr lang="fr-CH" sz="1400" i="1" smtClean="0">
                            <a:latin typeface="Cambria Math" panose="02040503050406030204" pitchFamily="18" charset="0"/>
                          </a:rPr>
                        </m:ctrlPr>
                      </m:dPr>
                      <m:e>
                        <m:r>
                          <a:rPr lang="fr-CH" sz="1400" i="1" smtClean="0">
                            <a:latin typeface="Cambria Math" charset="0"/>
                          </a:rPr>
                          <m:t>𝑞</m:t>
                        </m:r>
                      </m:e>
                      <m:e>
                        <m:r>
                          <a:rPr lang="fr-CH" sz="1400" i="1" smtClean="0">
                            <a:latin typeface="Cambria Math" charset="0"/>
                          </a:rPr>
                          <m:t>𝑑</m:t>
                        </m:r>
                      </m:e>
                    </m:d>
                  </m:oMath>
                </a14:m>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r>
                  <a:rPr lang="fr-CH" sz="1400" i="0">
                    <a:latin typeface="Cambria Math" charset="0"/>
                  </a:rPr>
                  <a:t>𝑃(𝑞│𝑑)</a:t>
                </a:r>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now motivate of how the optimal</a:t>
            </a:r>
            <a:r>
              <a:rPr lang="en-US" baseline="0" dirty="0">
                <a:latin typeface="Calibri" panose="020F0502020204030204" pitchFamily="34" charset="0"/>
                <a:cs typeface="Calibri" panose="020F0502020204030204" pitchFamily="34" charset="0"/>
              </a:rPr>
              <a:t> query vector can be found with an illustration. Assume that the relevant documents are marked by circles, and the non-relevant documents are marked by crosses, and that the vector space has 2 dimensions. When we consider the simply centroid of the relevant documents as a search query, then we see that we cannot achieve optimal precision and recall at the same time.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561771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28300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a:t>
            </a:r>
            <a:r>
              <a:rPr lang="en-US" baseline="0" dirty="0">
                <a:latin typeface="Calibri" panose="020F0502020204030204" pitchFamily="34" charset="0"/>
                <a:cs typeface="Calibri" panose="020F0502020204030204" pitchFamily="34" charset="0"/>
              </a:rPr>
              <a:t>add the difference vector to the centroid for the relevant documents. The resulting optimal query vector now can include all relevant documents in its result, without including non-relevant ones. In practice, such a clear separation will not always be achieved, but it has been shown that under some additional assumptions, this method is the optimal way to construct a query separating relevant from non-relevant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612651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AFA1379-7213-486D-AB3B-56E1DA74862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6083" name="Rectangle 2"/>
          <p:cNvSpPr>
            <a:spLocks noGrp="1" noRot="1" noChangeAspect="1" noChangeArrowheads="1" noTextEdit="1"/>
          </p:cNvSpPr>
          <p:nvPr>
            <p:ph type="sldImg"/>
          </p:nvPr>
        </p:nvSpPr>
        <p:spPr>
          <a:xfrm>
            <a:off x="781050" y="769938"/>
            <a:ext cx="5538788" cy="3835400"/>
          </a:xfrm>
          <a:ln/>
        </p:spPr>
      </p:sp>
      <p:sp>
        <p:nvSpPr>
          <p:cNvPr id="46084"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We derived in the previous illustration an optimal query vector, under a model that uses Euclidean distance as metrics. This approach is frequently used for illustration of how such a vector can be constructed. Since in the vector space model we use cosine similarity as similarity measure, the optimal vector under this metric is different. It is given as the difference vector of the two centroids.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Constructing</a:t>
            </a:r>
            <a:r>
              <a:rPr lang="en-US" baseline="0" dirty="0">
                <a:latin typeface="Calibri" panose="020F0502020204030204" pitchFamily="34" charset="0"/>
                <a:cs typeface="Calibri" panose="020F0502020204030204" pitchFamily="34" charset="0"/>
              </a:rPr>
              <a:t> an optimal query vector as described is only theoretically possible, since the complete information on relevant and non-relevant documents is missing in practice. Therefore, the theoretical considerations serve as a basis to devise a practical scheme, that is </a:t>
            </a:r>
            <a:r>
              <a:rPr lang="en-US" b="1" baseline="0" dirty="0">
                <a:latin typeface="Calibri" panose="020F0502020204030204" pitchFamily="34" charset="0"/>
                <a:cs typeface="Calibri" panose="020F0502020204030204" pitchFamily="34" charset="0"/>
              </a:rPr>
              <a:t>approximating</a:t>
            </a:r>
            <a:r>
              <a:rPr lang="en-US" baseline="0" dirty="0">
                <a:latin typeface="Calibri" panose="020F0502020204030204" pitchFamily="34" charset="0"/>
                <a:cs typeface="Calibri" panose="020F0502020204030204" pitchFamily="34" charset="0"/>
              </a:rPr>
              <a:t> the theoretical optimal vector by a vector that can be constructed from available data.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9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7D1873-2BE2-46C3-BED0-96FA5553331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7107" name="Rectangle 2"/>
          <p:cNvSpPr>
            <a:spLocks noGrp="1" noRot="1" noChangeAspect="1" noChangeArrowheads="1" noTextEdit="1"/>
          </p:cNvSpPr>
          <p:nvPr>
            <p:ph type="sldImg"/>
          </p:nvPr>
        </p:nvSpPr>
        <p:spPr>
          <a:xfrm>
            <a:off x="781050" y="769938"/>
            <a:ext cx="553878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latin typeface="Calibri" panose="020F0502020204030204" pitchFamily="34" charset="0"/>
                <a:cs typeface="Calibri" panose="020F0502020204030204" pitchFamily="34" charset="0"/>
              </a:rPr>
              <a:t>The</a:t>
            </a:r>
            <a:r>
              <a:rPr lang="en-US" baseline="0" dirty="0">
                <a:latin typeface="Calibri" panose="020F0502020204030204" pitchFamily="34" charset="0"/>
                <a:cs typeface="Calibri" panose="020F0502020204030204" pitchFamily="34" charset="0"/>
              </a:rPr>
              <a:t> approximation scheme for user relevance feedback is called SMART. It assumes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latin typeface="Calibri" panose="020F0502020204030204" pitchFamily="34" charset="0"/>
              <a:cs typeface="Calibri" panose="020F0502020204030204" pitchFamily="34" charset="0"/>
            </a:endParaRPr>
          </a:p>
          <a:p>
            <a:pPr marL="0" indent="-228600"/>
            <a:r>
              <a:rPr lang="en-US" baseline="0" dirty="0">
                <a:latin typeface="Calibri" panose="020F0502020204030204" pitchFamily="34" charset="0"/>
                <a:cs typeface="Calibri" panose="020F0502020204030204" pitchFamily="34" charset="0"/>
              </a:rPr>
              <a:t>Since the assumption that all documents that have not been marked relevant are non-relevant is of course not correct, two mechanisms are used to moderate the impact of this wrong assumption:</a:t>
            </a:r>
          </a:p>
          <a:p>
            <a:pPr marL="228600" indent="-228600">
              <a:buAutoNum type="arabicPeriod"/>
            </a:pPr>
            <a:r>
              <a:rPr lang="en-US" baseline="0" dirty="0">
                <a:latin typeface="Calibri" panose="020F0502020204030204" pitchFamily="34" charset="0"/>
                <a:cs typeface="Calibri" panose="020F0502020204030204" pitchFamily="34" charset="0"/>
              </a:rPr>
              <a:t>The original query vector is maintained, in order not to drift away too dramatically from the original user query.</a:t>
            </a:r>
          </a:p>
          <a:p>
            <a:pPr marL="228600" indent="-228600">
              <a:buAutoNum type="arabicPeriod"/>
            </a:pPr>
            <a:r>
              <a:rPr lang="en-US" baseline="0" dirty="0">
                <a:latin typeface="Calibri" panose="020F0502020204030204" pitchFamily="34" charset="0"/>
                <a:cs typeface="Calibri" panose="020F0502020204030204" pitchFamily="34" charset="0"/>
              </a:rPr>
              <a:t>The weight given for the modification using the centroid of non-relevant documents is generally kept lower than the weight for the centroid of the relevant documents</a:t>
            </a:r>
            <a:endParaRPr lang="en-US" dirty="0">
              <a:latin typeface="Calibri" panose="020F0502020204030204" pitchFamily="34" charset="0"/>
              <a:cs typeface="Calibri" panose="020F0502020204030204" pitchFamily="34" charset="0"/>
            </a:endParaRPr>
          </a:p>
          <a:p>
            <a:pPr marL="228600" indent="-22860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4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62DCF6-C322-4C22-95B0-9DADD233296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8131" name="Rectangle 2"/>
          <p:cNvSpPr>
            <a:spLocks noGrp="1" noRot="1" noChangeAspect="1" noChangeArrowheads="1" noTextEdit="1"/>
          </p:cNvSpPr>
          <p:nvPr>
            <p:ph type="sldImg"/>
          </p:nvPr>
        </p:nvSpPr>
        <p:spPr>
          <a:xfrm>
            <a:off x="781050" y="769938"/>
            <a:ext cx="5538788" cy="3835400"/>
          </a:xfrm>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343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Concerning the first assumption, if the initial query of the user does not contain sufficient information to retrieve a sufficiently large number of documents that are relevant to the true interest of the user (i.e., has sufficient recall), the relevance feedback system will not be able to discover additional relevant terms.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7233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idea of relevance feedback has also been adopted for an automated extension of queries. Instead of the user selecting relevant documents, the system automatically chooses the top-k results as the set of relevant documents and then extends the query either by selecting some most relevant terms using a weighting scheme or applying the SMART algorithm.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works well if the original query already separates well the topic of interest from other topics. If this is not the case, the method can fail catastrophically, driving the query towards a topic that is different from the originally intended one, where irrelevant query terms reinforce each other.</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157492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These are examples of weighting schemes that have been considered for pseudo-relevance feedback.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32</a:t>
            </a:fld>
            <a:endParaRPr lang="en-US"/>
          </a:p>
        </p:txBody>
      </p:sp>
    </p:spTree>
    <p:extLst>
      <p:ext uri="{BB962C8B-B14F-4D97-AF65-F5344CB8AC3E}">
        <p14:creationId xmlns:p14="http://schemas.microsoft.com/office/powerpoint/2010/main" val="2628607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Global methods for expanding</a:t>
            </a:r>
            <a:r>
              <a:rPr lang="en-US" baseline="0" dirty="0">
                <a:latin typeface="Calibri" panose="020F0502020204030204" pitchFamily="34" charset="0"/>
                <a:cs typeface="Calibri" panose="020F0502020204030204" pitchFamily="34" charset="0"/>
              </a:rPr>
              <a:t> user queries can rely on a variety of resources. These may be thesauri that are manually constructed or automatically derived (a</a:t>
            </a:r>
            <a:r>
              <a:rPr lang="en-US" dirty="0">
                <a:latin typeface="Calibri" panose="020F0502020204030204" pitchFamily="34" charset="0"/>
                <a:cs typeface="Calibri" panose="020F0502020204030204" pitchFamily="34" charset="0"/>
              </a:rPr>
              <a:t> thesaurus is a database that contains</a:t>
            </a:r>
            <a:r>
              <a:rPr lang="en-US" baseline="0" dirty="0">
                <a:latin typeface="Calibri" panose="020F0502020204030204" pitchFamily="34" charset="0"/>
                <a:cs typeface="Calibri" panose="020F0502020204030204" pitchFamily="34" charset="0"/>
              </a:rPr>
              <a:t> words and their synonyms), or the automated analysis of query logs.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92644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concept of query likelihood gives now rise to the following approach to  capture relevance of a document to a query. We assume that documents are the result of language model.</a:t>
            </a:r>
            <a:r>
              <a:rPr lang="en-US" baseline="0" dirty="0">
                <a:latin typeface="Calibri" panose="020F0502020204030204" pitchFamily="34" charset="0"/>
                <a:cs typeface="Calibri" panose="020F0502020204030204" pitchFamily="34" charset="0"/>
              </a:rPr>
              <a:t> A language model is a (in general probabilistic) process that produces text, and a given document d is assumed to be produced by its specific language model M</a:t>
            </a:r>
            <a:r>
              <a:rPr lang="en-US" baseline="-25000" dirty="0">
                <a:latin typeface="Calibri" panose="020F0502020204030204" pitchFamily="34" charset="0"/>
                <a:cs typeface="Calibri" panose="020F0502020204030204" pitchFamily="34" charset="0"/>
              </a:rPr>
              <a:t>d</a:t>
            </a:r>
            <a:r>
              <a:rPr lang="en-US" baseline="0" dirty="0">
                <a:latin typeface="Calibri" panose="020F0502020204030204" pitchFamily="34" charset="0"/>
                <a:cs typeface="Calibri" panose="020F0502020204030204" pitchFamily="34" charset="0"/>
              </a:rPr>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Let’s have now a more detailed look in what a language model is and how we use it implement this approach practically.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Performing</a:t>
            </a:r>
            <a:r>
              <a:rPr lang="en-US" baseline="0" dirty="0">
                <a:latin typeface="Calibri" panose="020F0502020204030204" pitchFamily="34" charset="0"/>
                <a:cs typeface="Calibri" panose="020F0502020204030204" pitchFamily="34" charset="0"/>
              </a:rPr>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thesaurus. In this example we see that the search system identifies that “cancer” is an entry on the concept “neoplasms”, and thus extends the query with all entries that it finds associated in the thesaurus (e.g., it would also search for “tumor”).</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893798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order to avoid the effort of manually creating a thesaurus one can find methods to create it automatically by studying large numbers of documents</a:t>
            </a:r>
            <a:r>
              <a:rPr lang="en-US" baseline="0" dirty="0">
                <a:latin typeface="Calibri" panose="020F0502020204030204" pitchFamily="34" charset="0"/>
                <a:cs typeface="Calibri" panose="020F0502020204030204" pitchFamily="34" charset="0"/>
              </a:rPr>
              <a:t> and the distribution of words in those. This leads to the concept of word similarity. There exists two basic methods to study this similarity, either statistically, by observing which words occur together in documents, or in a more accurate way by identifying whether the words occur in the same text patterns.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We will study later in the lecture such methods in more detail.  For the first approach, we will study so-called “word embeddings”. For the second approach, we will learn about this type of methods in “information extraction”.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24987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Query logs contain potentially</a:t>
            </a:r>
            <a:r>
              <a:rPr lang="en-US" baseline="0" dirty="0">
                <a:latin typeface="Calibri" panose="020F0502020204030204" pitchFamily="34" charset="0"/>
                <a:cs typeface="Calibri" panose="020F0502020204030204" pitchFamily="34" charset="0"/>
              </a:rPr>
              <a:t> rich information for query expansion. There are different ways of how such knowledge can be exploited. We show here two possibilities.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Other methods rely on mining query logs using various techniques, including clustering and association rule mining, that we will introduce later in the lecture in the part on “data mining”.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601973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marL="0" marR="0" lvl="0" indent="0" algn="r" defTabSz="952500" rtl="0" eaLnBrk="1" fontAlgn="base" latinLnBrk="0" hangingPunct="1">
              <a:lnSpc>
                <a:spcPct val="100000"/>
              </a:lnSpc>
              <a:spcBef>
                <a:spcPct val="0"/>
              </a:spcBef>
              <a:spcAft>
                <a:spcPct val="0"/>
              </a:spcAft>
              <a:buClrTx/>
              <a:buSzTx/>
              <a:buFontTx/>
              <a:buNone/>
              <a:tabLst/>
              <a:defRPr/>
            </a:pPr>
            <a:fld id="{3F78B312-0229-5E4F-9802-BE52F67E7C3B}" type="slidenum">
              <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2347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 very simple example of a generative language</a:t>
            </a:r>
            <a:r>
              <a:rPr lang="en-US" baseline="0" dirty="0">
                <a:latin typeface="Calibri" panose="020F0502020204030204" pitchFamily="34" charset="0"/>
                <a:cs typeface="Calibri" panose="020F0502020204030204" pitchFamily="34" charset="0"/>
              </a:rPr>
              <a:t> model is a deterministic automaton. Deterministic automatons are used to recognize or produce regular languages.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Instead of using a</a:t>
            </a:r>
            <a:r>
              <a:rPr lang="en-US" baseline="0" dirty="0">
                <a:latin typeface="Calibri" panose="020F0502020204030204" pitchFamily="34" charset="0"/>
                <a:cs typeface="Calibri" panose="020F0502020204030204" pitchFamily="34" charset="0"/>
              </a:rPr>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a language model for generation</a:t>
            </a:r>
            <a:r>
              <a:rPr lang="en-US" baseline="0" dirty="0">
                <a:latin typeface="Calibri" panose="020F0502020204030204" pitchFamily="34" charset="0"/>
                <a:cs typeface="Calibri" panose="020F0502020204030204" pitchFamily="34" charset="0"/>
              </a:rPr>
              <a:t> of documents, we can compute using that model the probability that a given query q has been generated by the model of a document d. We give an example showing such a computation. With this approach we are now ready to compute query likelihood for all documents of a document collection.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For applying the probabilistic retrieval method described before, we need to learn a language</a:t>
            </a:r>
            <a:r>
              <a:rPr lang="en-US" baseline="0" dirty="0">
                <a:latin typeface="Calibri" panose="020F0502020204030204" pitchFamily="34" charset="0"/>
                <a:cs typeface="Calibri" panose="020F0502020204030204" pitchFamily="34" charset="0"/>
              </a:rPr>
              <a:t> model of each document. The learning is performed using Maximum Likelihood Estimation (MLE). In the case of the unigram model, this is a straightforward task. We need to estimate the probabilities of terms to occur in a document. This is done by counting the number of occurrences of terms and normalizing by document length.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Based on the estimation of term probabilities we can compute a query probability, by making an independence assumptions on terms. This results in an estimation of the probability of a query to occur under a given document model.</a:t>
            </a: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54978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Applying the described </a:t>
            </a:r>
            <a:r>
              <a:rPr lang="en-US" baseline="0" dirty="0">
                <a:latin typeface="Calibri" panose="020F0502020204030204" pitchFamily="34" charset="0"/>
                <a:cs typeface="Calibri" panose="020F0502020204030204" pitchFamily="34" charset="0"/>
              </a:rPr>
              <a:t>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another perspective. Since we used MLE to generate the model, we were using the statistics of one specific document, that has been generated by a potentially complex document model. It might be the case that the specific generated document by chance does not contain certain terms that are part of the possible terms in the document according to the document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©2024,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 Probabilistic Information Retrieval</a:t>
            </a:r>
          </a:p>
        </p:txBody>
      </p:sp>
      <p:sp>
        <p:nvSpPr>
          <p:cNvPr id="3" name="Content Placeholder 2"/>
          <p:cNvSpPr>
            <a:spLocks noGrp="1"/>
          </p:cNvSpPr>
          <p:nvPr>
            <p:ph idx="1"/>
          </p:nvPr>
        </p:nvSpPr>
        <p:spPr/>
        <p:txBody>
          <a:bodyPr/>
          <a:lstStyle/>
          <a:p>
            <a:pPr marL="0"/>
            <a:r>
              <a:rPr lang="en-US" sz="2386" dirty="0"/>
              <a:t>The notion of similarity in the vector space model does not have an explanation how it relates to relevance</a:t>
            </a:r>
          </a:p>
          <a:p>
            <a:pPr marL="389586" indent="-389586">
              <a:buFont typeface="Arial" charset="0"/>
              <a:buChar char="•"/>
            </a:pPr>
            <a:r>
              <a:rPr lang="en-US" sz="2386" dirty="0"/>
              <a:t>The similarity values are just used to rank</a:t>
            </a:r>
          </a:p>
          <a:p>
            <a:pPr marL="0" indent="0"/>
            <a:endParaRPr lang="en-US" sz="2386" dirty="0"/>
          </a:p>
          <a:p>
            <a:pPr marL="0" indent="0"/>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pPr marL="0"/>
            <a:r>
              <a:rPr lang="en-US" sz="2386" dirty="0"/>
              <a:t>Probabilistic IR models attempt to provide an explainable model of relevance</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0" indent="0"/>
            <a:r>
              <a:rPr lang="en-US" sz="2386" dirty="0">
                <a:latin typeface="Calibri" panose="020F0502020204030204" pitchFamily="34" charset="0"/>
                <a:ea typeface="MS PGothic" pitchFamily="34" charset="-128"/>
                <a:cs typeface="Calibri" panose="020F0502020204030204" pitchFamily="34" charset="0"/>
              </a:rPr>
              <a:t>d = “information retrieval and search”</a:t>
            </a:r>
          </a:p>
          <a:p>
            <a:pPr marL="0" indent="0"/>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pPr marL="0"/>
                <a:endParaRPr lang="en-US" sz="2386" dirty="0"/>
              </a:p>
              <a:p>
                <a:pPr marL="0"/>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84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674" y="1341438"/>
                <a:ext cx="9223821" cy="5029200"/>
              </a:xfrm>
            </p:spPr>
            <p:txBody>
              <a:bodyPr/>
              <a:lstStyle/>
              <a:p>
                <a:pPr marL="0"/>
                <a:r>
                  <a:rPr lang="en-US" sz="2386" dirty="0"/>
                  <a:t>Idea: add a small weight for terms not occurring in a document</a:t>
                </a:r>
              </a:p>
              <a:p>
                <a:pPr marL="0">
                  <a:buFont typeface="Arial" panose="020B0604020202020204" pitchFamily="34" charset="0"/>
                  <a:buChar char="•"/>
                </a:pPr>
                <a:r>
                  <a:rPr lang="en-US" sz="2386" dirty="0"/>
                  <a:t>the weight should be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dirty="0">
                    <a:latin typeface="Cambria Math" panose="02040503050406030204" pitchFamily="18" charset="0"/>
                  </a:rPr>
                </a:br>
                <a:endParaRPr lang="fr-CH" sz="2386" i="1" dirty="0">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674" y="1341438"/>
                <a:ext cx="9223821" cy="5029200"/>
              </a:xfrm>
              <a:blipFill>
                <a:blip r:embed="rId3"/>
                <a:stretch>
                  <a:fillRect l="-1100" t="-1008" r="-96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pPr marL="0"/>
                <a:r>
                  <a:rPr lang="en-US" sz="2386" dirty="0"/>
                  <a:t>From a technical perspective the probabilities are computed using term and document frequencies</a:t>
                </a:r>
              </a:p>
              <a:p>
                <a:pPr lvl="1"/>
                <a:r>
                  <a:rPr lang="en-US" sz="1986" dirty="0"/>
                  <a:t>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8388" r="-1834"/>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7716" y="1650250"/>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7716" y="1650250"/>
                <a:ext cx="8104774" cy="4285235"/>
              </a:xfrm>
              <a:blipFill>
                <a:blip r:embed="rId3"/>
                <a:stretch>
                  <a:fillRect l="-1095" t="-118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3080792" y="5373217"/>
            <a:ext cx="764953"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972208" y="5373216"/>
            <a:ext cx="923394" cy="369332"/>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545" y="1404255"/>
            <a:ext cx="4420989" cy="4458377"/>
          </a:xfrm>
          <a:prstGeom prst="rect">
            <a:avLst/>
          </a:prstGeom>
        </p:spPr>
      </p:pic>
      <p:sp>
        <p:nvSpPr>
          <p:cNvPr id="7" name="TextBox 6"/>
          <p:cNvSpPr txBox="1"/>
          <p:nvPr/>
        </p:nvSpPr>
        <p:spPr>
          <a:xfrm>
            <a:off x="7340198"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Retrieval Models</a:t>
            </a:r>
          </a:p>
        </p:txBody>
      </p:sp>
      <p:graphicFrame>
        <p:nvGraphicFramePr>
          <p:cNvPr id="5" name="Content Placeholder 4"/>
          <p:cNvGraphicFramePr>
            <a:graphicFrameLocks noGrp="1"/>
          </p:cNvGraphicFramePr>
          <p:nvPr>
            <p:ph idx="1"/>
          </p:nvPr>
        </p:nvGraphicFramePr>
        <p:xfrm>
          <a:off x="1087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 Query Expansion</a:t>
            </a:r>
          </a:p>
        </p:txBody>
      </p:sp>
      <p:sp>
        <p:nvSpPr>
          <p:cNvPr id="3" name="Content Placeholder 2"/>
          <p:cNvSpPr>
            <a:spLocks noGrp="1"/>
          </p:cNvSpPr>
          <p:nvPr>
            <p:ph idx="1"/>
          </p:nvPr>
        </p:nvSpPr>
        <p:spPr>
          <a:xfrm>
            <a:off x="165100" y="1484784"/>
            <a:ext cx="9324404" cy="4659574"/>
          </a:xfrm>
        </p:spPr>
        <p:txBody>
          <a:bodyPr/>
          <a:lstStyle/>
          <a:p>
            <a:pPr marL="0"/>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25158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22041" indent="-422041">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389586" indent="-389586">
              <a:buFont typeface="Arial" charset="0"/>
              <a:buChar char="•"/>
            </a:pPr>
            <a:endParaRPr lang="en-US" dirty="0"/>
          </a:p>
          <a:p>
            <a:r>
              <a:rPr lang="en-US" dirty="0"/>
              <a:t>2. Global Approach:</a:t>
            </a:r>
          </a:p>
          <a:p>
            <a:pPr marL="389586" indent="-389586">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832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123F-DD8B-D9CE-C240-3CAECE304F6B}"/>
              </a:ext>
            </a:extLst>
          </p:cNvPr>
          <p:cNvSpPr>
            <a:spLocks noGrp="1"/>
          </p:cNvSpPr>
          <p:nvPr>
            <p:ph type="title"/>
          </p:nvPr>
        </p:nvSpPr>
        <p:spPr/>
        <p:txBody>
          <a:bodyPr/>
          <a:lstStyle/>
          <a:p>
            <a:r>
              <a:rPr lang="en-US" dirty="0"/>
              <a:t>1.2.6.1 User Relevance Feedback</a:t>
            </a:r>
            <a:endParaRPr lang="en-CH" dirty="0"/>
          </a:p>
        </p:txBody>
      </p:sp>
      <p:sp>
        <p:nvSpPr>
          <p:cNvPr id="4" name="Footer Placeholder 3">
            <a:extLst>
              <a:ext uri="{FF2B5EF4-FFF2-40B4-BE49-F238E27FC236}">
                <a16:creationId xmlns:a16="http://schemas.microsoft.com/office/drawing/2014/main" id="{326CE9E0-1CE1-BE72-A4C1-9F95CEEC9346}"/>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pSp>
        <p:nvGrpSpPr>
          <p:cNvPr id="5" name="Group 4">
            <a:extLst>
              <a:ext uri="{FF2B5EF4-FFF2-40B4-BE49-F238E27FC236}">
                <a16:creationId xmlns:a16="http://schemas.microsoft.com/office/drawing/2014/main" id="{C501394B-48E2-3114-0379-C89BD4D59BF9}"/>
              </a:ext>
            </a:extLst>
          </p:cNvPr>
          <p:cNvGrpSpPr>
            <a:grpSpLocks/>
          </p:cNvGrpSpPr>
          <p:nvPr/>
        </p:nvGrpSpPr>
        <p:grpSpPr bwMode="auto">
          <a:xfrm>
            <a:off x="2134963" y="3245487"/>
            <a:ext cx="897915" cy="664158"/>
            <a:chOff x="1004" y="3068"/>
            <a:chExt cx="591" cy="491"/>
          </a:xfrm>
        </p:grpSpPr>
        <p:pic>
          <p:nvPicPr>
            <p:cNvPr id="6" name="Picture 5">
              <a:extLst>
                <a:ext uri="{FF2B5EF4-FFF2-40B4-BE49-F238E27FC236}">
                  <a16:creationId xmlns:a16="http://schemas.microsoft.com/office/drawing/2014/main" id="{D2AA6922-DB3C-C559-73F5-7F53FCBC1EB4}"/>
                </a:ext>
              </a:extLst>
            </p:cNvPr>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7" name="Rectangle 6">
              <a:extLst>
                <a:ext uri="{FF2B5EF4-FFF2-40B4-BE49-F238E27FC236}">
                  <a16:creationId xmlns:a16="http://schemas.microsoft.com/office/drawing/2014/main" id="{CC3808A4-1680-3D7C-BB46-09B36CA4ACA8}"/>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8" name="Picture 7">
            <a:extLst>
              <a:ext uri="{FF2B5EF4-FFF2-40B4-BE49-F238E27FC236}">
                <a16:creationId xmlns:a16="http://schemas.microsoft.com/office/drawing/2014/main" id="{E1691927-8B61-4DEF-3E40-47ED540A4CF4}"/>
              </a:ext>
            </a:extLst>
          </p:cNvPr>
          <p:cNvPicPr>
            <a:picLocks noChangeArrowheads="1"/>
          </p:cNvPicPr>
          <p:nvPr/>
        </p:nvPicPr>
        <p:blipFill>
          <a:blip r:embed="rId4" cstate="print"/>
          <a:srcRect/>
          <a:stretch>
            <a:fillRect/>
          </a:stretch>
        </p:blipFill>
        <p:spPr bwMode="auto">
          <a:xfrm>
            <a:off x="1629005" y="3641819"/>
            <a:ext cx="750542" cy="733143"/>
          </a:xfrm>
          <a:prstGeom prst="rect">
            <a:avLst/>
          </a:prstGeom>
          <a:solidFill>
            <a:schemeClr val="bg1"/>
          </a:solidFill>
          <a:ln w="9525">
            <a:noFill/>
            <a:miter lim="800000"/>
            <a:headEnd/>
            <a:tailEnd/>
          </a:ln>
        </p:spPr>
      </p:pic>
      <p:sp>
        <p:nvSpPr>
          <p:cNvPr id="9" name="AutoShape 8">
            <a:extLst>
              <a:ext uri="{FF2B5EF4-FFF2-40B4-BE49-F238E27FC236}">
                <a16:creationId xmlns:a16="http://schemas.microsoft.com/office/drawing/2014/main" id="{E9D32471-1F72-2B02-372D-DA5CDB420E43}"/>
              </a:ext>
            </a:extLst>
          </p:cNvPr>
          <p:cNvSpPr>
            <a:spLocks noChangeArrowheads="1"/>
          </p:cNvSpPr>
          <p:nvPr/>
        </p:nvSpPr>
        <p:spPr bwMode="auto">
          <a:xfrm>
            <a:off x="3109274" y="385959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0" name="Rectangle 9">
            <a:extLst>
              <a:ext uri="{FF2B5EF4-FFF2-40B4-BE49-F238E27FC236}">
                <a16:creationId xmlns:a16="http://schemas.microsoft.com/office/drawing/2014/main" id="{383308FB-F648-B0EB-4BED-1925E6E20F42}"/>
              </a:ext>
            </a:extLst>
          </p:cNvPr>
          <p:cNvSpPr>
            <a:spLocks noChangeArrowheads="1"/>
          </p:cNvSpPr>
          <p:nvPr/>
        </p:nvSpPr>
        <p:spPr bwMode="auto">
          <a:xfrm>
            <a:off x="972886" y="4472350"/>
            <a:ext cx="1953725"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information  need</a:t>
            </a:r>
          </a:p>
        </p:txBody>
      </p:sp>
      <p:sp>
        <p:nvSpPr>
          <p:cNvPr id="11" name="Rectangle 10">
            <a:extLst>
              <a:ext uri="{FF2B5EF4-FFF2-40B4-BE49-F238E27FC236}">
                <a16:creationId xmlns:a16="http://schemas.microsoft.com/office/drawing/2014/main" id="{5F0AC942-999E-CD0E-D927-CA8A66BFE75A}"/>
              </a:ext>
            </a:extLst>
          </p:cNvPr>
          <p:cNvSpPr>
            <a:spLocks noChangeArrowheads="1"/>
          </p:cNvSpPr>
          <p:nvPr/>
        </p:nvSpPr>
        <p:spPr bwMode="auto">
          <a:xfrm>
            <a:off x="2865713" y="4288387"/>
            <a:ext cx="128366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query</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formulation</a:t>
            </a:r>
          </a:p>
        </p:txBody>
      </p:sp>
      <p:sp>
        <p:nvSpPr>
          <p:cNvPr id="12" name="AutoShape 11">
            <a:extLst>
              <a:ext uri="{FF2B5EF4-FFF2-40B4-BE49-F238E27FC236}">
                <a16:creationId xmlns:a16="http://schemas.microsoft.com/office/drawing/2014/main" id="{BC7C732C-49E5-0D8B-E4D0-9B6E8BFEE7A9}"/>
              </a:ext>
            </a:extLst>
          </p:cNvPr>
          <p:cNvSpPr>
            <a:spLocks noChangeArrowheads="1"/>
          </p:cNvSpPr>
          <p:nvPr/>
        </p:nvSpPr>
        <p:spPr bwMode="auto">
          <a:xfrm>
            <a:off x="1352600" y="1956403"/>
            <a:ext cx="1309651" cy="1289087"/>
          </a:xfrm>
          <a:prstGeom prst="can">
            <a:avLst>
              <a:gd name="adj" fmla="val 27639"/>
            </a:avLst>
          </a:prstGeom>
          <a:solidFill>
            <a:schemeClr val="bg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3" name="AutoShape 12">
            <a:extLst>
              <a:ext uri="{FF2B5EF4-FFF2-40B4-BE49-F238E27FC236}">
                <a16:creationId xmlns:a16="http://schemas.microsoft.com/office/drawing/2014/main" id="{3099343F-FFB2-1E6E-5DD5-B463A92CC34E}"/>
              </a:ext>
            </a:extLst>
          </p:cNvPr>
          <p:cNvSpPr>
            <a:spLocks noChangeArrowheads="1"/>
          </p:cNvSpPr>
          <p:nvPr/>
        </p:nvSpPr>
        <p:spPr bwMode="auto">
          <a:xfrm>
            <a:off x="1642391" y="2386543"/>
            <a:ext cx="344885" cy="307054"/>
          </a:xfrm>
          <a:prstGeom prst="foldedCorner">
            <a:avLst>
              <a:gd name="adj" fmla="val 12500"/>
            </a:avLst>
          </a:prstGeom>
          <a:solidFill>
            <a:schemeClr val="accent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4" name="AutoShape 13">
            <a:extLst>
              <a:ext uri="{FF2B5EF4-FFF2-40B4-BE49-F238E27FC236}">
                <a16:creationId xmlns:a16="http://schemas.microsoft.com/office/drawing/2014/main" id="{49206051-BF23-7553-9378-03D792074623}"/>
              </a:ext>
            </a:extLst>
          </p:cNvPr>
          <p:cNvSpPr>
            <a:spLocks noChangeArrowheads="1"/>
          </p:cNvSpPr>
          <p:nvPr/>
        </p:nvSpPr>
        <p:spPr bwMode="auto">
          <a:xfrm>
            <a:off x="2133403" y="2386543"/>
            <a:ext cx="344884" cy="307054"/>
          </a:xfrm>
          <a:prstGeom prst="foldedCorner">
            <a:avLst>
              <a:gd name="adj" fmla="val 12500"/>
            </a:avLst>
          </a:prstGeom>
          <a:solidFill>
            <a:schemeClr val="hlink"/>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5" name="AutoShape 14">
            <a:extLst>
              <a:ext uri="{FF2B5EF4-FFF2-40B4-BE49-F238E27FC236}">
                <a16:creationId xmlns:a16="http://schemas.microsoft.com/office/drawing/2014/main" id="{11FFB4E4-8260-6934-2A12-0B5D1A9A0A58}"/>
              </a:ext>
            </a:extLst>
          </p:cNvPr>
          <p:cNvSpPr>
            <a:spLocks noChangeArrowheads="1"/>
          </p:cNvSpPr>
          <p:nvPr/>
        </p:nvSpPr>
        <p:spPr bwMode="auto">
          <a:xfrm>
            <a:off x="2133403" y="2815343"/>
            <a:ext cx="344884" cy="307055"/>
          </a:xfrm>
          <a:prstGeom prst="foldedCorner">
            <a:avLst>
              <a:gd name="adj" fmla="val 12500"/>
            </a:avLst>
          </a:prstGeom>
          <a:solidFill>
            <a:srgbClr val="FFFF66"/>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6" name="AutoShape 15">
            <a:extLst>
              <a:ext uri="{FF2B5EF4-FFF2-40B4-BE49-F238E27FC236}">
                <a16:creationId xmlns:a16="http://schemas.microsoft.com/office/drawing/2014/main" id="{3A301723-116A-3F34-5FA6-2C7439107AD8}"/>
              </a:ext>
            </a:extLst>
          </p:cNvPr>
          <p:cNvSpPr>
            <a:spLocks noChangeArrowheads="1"/>
          </p:cNvSpPr>
          <p:nvPr/>
        </p:nvSpPr>
        <p:spPr bwMode="auto">
          <a:xfrm>
            <a:off x="1642391" y="2815343"/>
            <a:ext cx="344885" cy="307055"/>
          </a:xfrm>
          <a:prstGeom prst="foldedCorner">
            <a:avLst>
              <a:gd name="adj" fmla="val 12500"/>
            </a:avLst>
          </a:prstGeom>
          <a:solidFill>
            <a:schemeClr val="accent2"/>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7" name="AutoShape 16">
            <a:extLst>
              <a:ext uri="{FF2B5EF4-FFF2-40B4-BE49-F238E27FC236}">
                <a16:creationId xmlns:a16="http://schemas.microsoft.com/office/drawing/2014/main" id="{D099A2A3-5AA2-C7CE-B59E-343A9A54C799}"/>
              </a:ext>
            </a:extLst>
          </p:cNvPr>
          <p:cNvSpPr>
            <a:spLocks noChangeArrowheads="1"/>
          </p:cNvSpPr>
          <p:nvPr/>
        </p:nvSpPr>
        <p:spPr bwMode="auto">
          <a:xfrm>
            <a:off x="3111979" y="258944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8" name="Rectangle 17">
            <a:extLst>
              <a:ext uri="{FF2B5EF4-FFF2-40B4-BE49-F238E27FC236}">
                <a16:creationId xmlns:a16="http://schemas.microsoft.com/office/drawing/2014/main" id="{EA0C6E71-DF1B-653A-B8F9-B930960BFB8E}"/>
              </a:ext>
            </a:extLst>
          </p:cNvPr>
          <p:cNvSpPr>
            <a:spLocks noChangeArrowheads="1"/>
          </p:cNvSpPr>
          <p:nvPr/>
        </p:nvSpPr>
        <p:spPr bwMode="auto">
          <a:xfrm>
            <a:off x="1274272" y="1404509"/>
            <a:ext cx="185060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information items</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content</a:t>
            </a:r>
          </a:p>
        </p:txBody>
      </p:sp>
      <p:sp>
        <p:nvSpPr>
          <p:cNvPr id="19" name="Rectangle 18">
            <a:extLst>
              <a:ext uri="{FF2B5EF4-FFF2-40B4-BE49-F238E27FC236}">
                <a16:creationId xmlns:a16="http://schemas.microsoft.com/office/drawing/2014/main" id="{0F6DC859-EEBC-EAAB-5C05-713A2AC16F75}"/>
              </a:ext>
            </a:extLst>
          </p:cNvPr>
          <p:cNvSpPr>
            <a:spLocks noChangeArrowheads="1"/>
          </p:cNvSpPr>
          <p:nvPr/>
        </p:nvSpPr>
        <p:spPr bwMode="auto">
          <a:xfrm>
            <a:off x="3046146" y="1834655"/>
            <a:ext cx="1122847"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feature</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extraction</a:t>
            </a:r>
          </a:p>
        </p:txBody>
      </p:sp>
      <p:sp>
        <p:nvSpPr>
          <p:cNvPr id="20" name="Rectangle 19">
            <a:extLst>
              <a:ext uri="{FF2B5EF4-FFF2-40B4-BE49-F238E27FC236}">
                <a16:creationId xmlns:a16="http://schemas.microsoft.com/office/drawing/2014/main" id="{F9DEA92F-667B-2B3C-4544-070E857B0571}"/>
              </a:ext>
            </a:extLst>
          </p:cNvPr>
          <p:cNvSpPr>
            <a:spLocks noChangeArrowheads="1"/>
          </p:cNvSpPr>
          <p:nvPr/>
        </p:nvSpPr>
        <p:spPr bwMode="auto">
          <a:xfrm>
            <a:off x="4481420" y="3074402"/>
            <a:ext cx="1717578" cy="586496"/>
          </a:xfrm>
          <a:prstGeom prst="rect">
            <a:avLst/>
          </a:prstGeom>
          <a:noFill/>
          <a:ln w="9525" algn="ctr">
            <a:solidFill>
              <a:schemeClr val="tx1"/>
            </a:solidFill>
            <a:miter lim="800000"/>
            <a:headEnd/>
            <a:tailEnd/>
          </a:ln>
        </p:spPr>
        <p:txBody>
          <a:bodyPr wrap="square" lIns="77906" tIns="38952" rIns="77906" bIns="38952" anchor="ctr">
            <a:spAutoFit/>
          </a:bodyPr>
          <a:lstStyle/>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p:txBody>
      </p:sp>
      <p:sp>
        <p:nvSpPr>
          <p:cNvPr id="21" name="AutoShape 20">
            <a:extLst>
              <a:ext uri="{FF2B5EF4-FFF2-40B4-BE49-F238E27FC236}">
                <a16:creationId xmlns:a16="http://schemas.microsoft.com/office/drawing/2014/main" id="{585C3E0B-2F13-ECD4-C891-5DAB1FF63B01}"/>
              </a:ext>
            </a:extLst>
          </p:cNvPr>
          <p:cNvSpPr>
            <a:spLocks noChangeArrowheads="1"/>
          </p:cNvSpPr>
          <p:nvPr/>
        </p:nvSpPr>
        <p:spPr bwMode="auto">
          <a:xfrm>
            <a:off x="7304316" y="2631377"/>
            <a:ext cx="1309651" cy="1717881"/>
          </a:xfrm>
          <a:prstGeom prst="cube">
            <a:avLst>
              <a:gd name="adj" fmla="val 7718"/>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22" name="Rectangle 21">
            <a:extLst>
              <a:ext uri="{FF2B5EF4-FFF2-40B4-BE49-F238E27FC236}">
                <a16:creationId xmlns:a16="http://schemas.microsoft.com/office/drawing/2014/main" id="{BD83F83F-60EF-AA9E-A475-98C7E8CB182D}"/>
              </a:ext>
            </a:extLst>
          </p:cNvPr>
          <p:cNvSpPr>
            <a:spLocks noChangeArrowheads="1"/>
          </p:cNvSpPr>
          <p:nvPr/>
        </p:nvSpPr>
        <p:spPr bwMode="auto">
          <a:xfrm>
            <a:off x="7492702" y="3122397"/>
            <a:ext cx="905778" cy="817878"/>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ranked/</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binary</a:t>
            </a:r>
          </a:p>
          <a:p>
            <a:pPr defTabSz="844083" eaLnBrk="0" hangingPunct="0"/>
            <a:r>
              <a:rPr lang="en-US" sz="1600">
                <a:solidFill>
                  <a:srgbClr val="000000"/>
                </a:solidFill>
                <a:latin typeface="Calibri" charset="0"/>
                <a:ea typeface="Calibri" charset="0"/>
                <a:cs typeface="Calibri" charset="0"/>
              </a:rPr>
              <a:t>result</a:t>
            </a:r>
          </a:p>
        </p:txBody>
      </p:sp>
      <p:sp>
        <p:nvSpPr>
          <p:cNvPr id="23" name="AutoShape 24">
            <a:extLst>
              <a:ext uri="{FF2B5EF4-FFF2-40B4-BE49-F238E27FC236}">
                <a16:creationId xmlns:a16="http://schemas.microsoft.com/office/drawing/2014/main" id="{516AD07A-FCC9-EE56-CDFF-EFF890CF3C6D}"/>
              </a:ext>
            </a:extLst>
          </p:cNvPr>
          <p:cNvSpPr>
            <a:spLocks noChangeArrowheads="1"/>
          </p:cNvSpPr>
          <p:nvPr/>
        </p:nvSpPr>
        <p:spPr bwMode="auto">
          <a:xfrm>
            <a:off x="6302911" y="3306353"/>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grpSp>
        <p:nvGrpSpPr>
          <p:cNvPr id="24" name="Group 25">
            <a:extLst>
              <a:ext uri="{FF2B5EF4-FFF2-40B4-BE49-F238E27FC236}">
                <a16:creationId xmlns:a16="http://schemas.microsoft.com/office/drawing/2014/main" id="{E0C026DE-35C1-7B8D-832D-8FFA8851720A}"/>
              </a:ext>
            </a:extLst>
          </p:cNvPr>
          <p:cNvGrpSpPr>
            <a:grpSpLocks/>
          </p:cNvGrpSpPr>
          <p:nvPr/>
        </p:nvGrpSpPr>
        <p:grpSpPr bwMode="auto">
          <a:xfrm>
            <a:off x="6612278" y="4349260"/>
            <a:ext cx="897915" cy="664158"/>
            <a:chOff x="1004" y="3068"/>
            <a:chExt cx="591" cy="491"/>
          </a:xfrm>
        </p:grpSpPr>
        <p:pic>
          <p:nvPicPr>
            <p:cNvPr id="25" name="Picture 26">
              <a:extLst>
                <a:ext uri="{FF2B5EF4-FFF2-40B4-BE49-F238E27FC236}">
                  <a16:creationId xmlns:a16="http://schemas.microsoft.com/office/drawing/2014/main" id="{32B3C9A1-9136-36AA-4E63-9C0649EC99E7}"/>
                </a:ext>
              </a:extLst>
            </p:cNvPr>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6" name="Rectangle 27">
              <a:extLst>
                <a:ext uri="{FF2B5EF4-FFF2-40B4-BE49-F238E27FC236}">
                  <a16:creationId xmlns:a16="http://schemas.microsoft.com/office/drawing/2014/main" id="{3D55FA69-9490-94E0-73F8-DF60820D152B}"/>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27" name="Picture 28">
            <a:extLst>
              <a:ext uri="{FF2B5EF4-FFF2-40B4-BE49-F238E27FC236}">
                <a16:creationId xmlns:a16="http://schemas.microsoft.com/office/drawing/2014/main" id="{1B7BD668-C7FD-4E2B-07E4-27316DD1EC5E}"/>
              </a:ext>
            </a:extLst>
          </p:cNvPr>
          <p:cNvPicPr>
            <a:picLocks noChangeArrowheads="1"/>
          </p:cNvPicPr>
          <p:nvPr/>
        </p:nvPicPr>
        <p:blipFill>
          <a:blip r:embed="rId6" cstate="print"/>
          <a:srcRect/>
          <a:stretch>
            <a:fillRect/>
          </a:stretch>
        </p:blipFill>
        <p:spPr bwMode="auto">
          <a:xfrm>
            <a:off x="6106319" y="4745591"/>
            <a:ext cx="750542" cy="733143"/>
          </a:xfrm>
          <a:prstGeom prst="rect">
            <a:avLst/>
          </a:prstGeom>
          <a:solidFill>
            <a:schemeClr val="bg1"/>
          </a:solidFill>
          <a:ln w="9525">
            <a:noFill/>
            <a:miter lim="800000"/>
            <a:headEnd/>
            <a:tailEnd/>
          </a:ln>
        </p:spPr>
      </p:pic>
      <p:sp>
        <p:nvSpPr>
          <p:cNvPr id="28" name="Rectangle 29">
            <a:extLst>
              <a:ext uri="{FF2B5EF4-FFF2-40B4-BE49-F238E27FC236}">
                <a16:creationId xmlns:a16="http://schemas.microsoft.com/office/drawing/2014/main" id="{12958822-426F-782B-FFE7-DFA8058437C2}"/>
              </a:ext>
            </a:extLst>
          </p:cNvPr>
          <p:cNvSpPr>
            <a:spLocks noChangeArrowheads="1"/>
          </p:cNvSpPr>
          <p:nvPr/>
        </p:nvSpPr>
        <p:spPr bwMode="auto">
          <a:xfrm>
            <a:off x="5334677" y="5576122"/>
            <a:ext cx="2384204"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relevance feedback: </a:t>
            </a:r>
          </a:p>
          <a:p>
            <a:pPr defTabSz="844083" eaLnBrk="0" hangingPunct="0"/>
            <a:r>
              <a:rPr lang="en-US" sz="1600">
                <a:solidFill>
                  <a:srgbClr val="000000"/>
                </a:solidFill>
                <a:latin typeface="Calibri" charset="0"/>
                <a:ea typeface="Calibri" charset="0"/>
                <a:cs typeface="Calibri" charset="0"/>
              </a:rPr>
              <a:t>identify relevant results</a:t>
            </a:r>
          </a:p>
        </p:txBody>
      </p:sp>
      <p:sp>
        <p:nvSpPr>
          <p:cNvPr id="29" name="AutoShape 30">
            <a:extLst>
              <a:ext uri="{FF2B5EF4-FFF2-40B4-BE49-F238E27FC236}">
                <a16:creationId xmlns:a16="http://schemas.microsoft.com/office/drawing/2014/main" id="{1E8702AE-1138-9D25-C75C-0CC52CC14A4E}"/>
              </a:ext>
            </a:extLst>
          </p:cNvPr>
          <p:cNvSpPr>
            <a:spLocks noChangeArrowheads="1"/>
          </p:cNvSpPr>
          <p:nvPr/>
        </p:nvSpPr>
        <p:spPr bwMode="auto">
          <a:xfrm rot="16200000" flipH="1">
            <a:off x="7448291" y="4717289"/>
            <a:ext cx="490380"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0" name="AutoShape 36">
            <a:extLst>
              <a:ext uri="{FF2B5EF4-FFF2-40B4-BE49-F238E27FC236}">
                <a16:creationId xmlns:a16="http://schemas.microsoft.com/office/drawing/2014/main" id="{DC8CFDB4-C8F2-7CF2-A2F0-E8275DC2B9F3}"/>
              </a:ext>
            </a:extLst>
          </p:cNvPr>
          <p:cNvSpPr>
            <a:spLocks noChangeArrowheads="1"/>
          </p:cNvSpPr>
          <p:nvPr/>
        </p:nvSpPr>
        <p:spPr bwMode="auto">
          <a:xfrm flipH="1">
            <a:off x="5191748" y="4156093"/>
            <a:ext cx="620236"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1" name="Rectangle 37">
            <a:extLst>
              <a:ext uri="{FF2B5EF4-FFF2-40B4-BE49-F238E27FC236}">
                <a16:creationId xmlns:a16="http://schemas.microsoft.com/office/drawing/2014/main" id="{858D93EA-2270-2F74-A957-B3A8A12240A2}"/>
              </a:ext>
            </a:extLst>
          </p:cNvPr>
          <p:cNvSpPr>
            <a:spLocks noChangeArrowheads="1"/>
          </p:cNvSpPr>
          <p:nvPr/>
        </p:nvSpPr>
        <p:spPr bwMode="auto">
          <a:xfrm>
            <a:off x="2675854" y="5024238"/>
            <a:ext cx="331438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system-modified query</a:t>
            </a:r>
          </a:p>
          <a:p>
            <a:pPr defTabSz="844083" eaLnBrk="0" hangingPunct="0"/>
            <a:r>
              <a:rPr lang="en-US" sz="1600" dirty="0">
                <a:solidFill>
                  <a:srgbClr val="000000"/>
                </a:solidFill>
                <a:latin typeface="Calibri" charset="0"/>
                <a:ea typeface="Calibri" charset="0"/>
                <a:cs typeface="Calibri" charset="0"/>
              </a:rPr>
              <a:t>(e.g. query term reweighting)</a:t>
            </a:r>
          </a:p>
        </p:txBody>
      </p:sp>
      <p:sp>
        <p:nvSpPr>
          <p:cNvPr id="32" name="Rectangle 38">
            <a:extLst>
              <a:ext uri="{FF2B5EF4-FFF2-40B4-BE49-F238E27FC236}">
                <a16:creationId xmlns:a16="http://schemas.microsoft.com/office/drawing/2014/main" id="{3A0B0CB9-717C-8F71-F770-D1CCC9B7268B}"/>
              </a:ext>
            </a:extLst>
          </p:cNvPr>
          <p:cNvSpPr>
            <a:spLocks noChangeArrowheads="1"/>
          </p:cNvSpPr>
          <p:nvPr/>
        </p:nvSpPr>
        <p:spPr bwMode="auto">
          <a:xfrm>
            <a:off x="2522214" y="3368577"/>
            <a:ext cx="250538"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3" name="Rectangle 39">
            <a:extLst>
              <a:ext uri="{FF2B5EF4-FFF2-40B4-BE49-F238E27FC236}">
                <a16:creationId xmlns:a16="http://schemas.microsoft.com/office/drawing/2014/main" id="{6C6657F5-F381-4FD3-A118-20B292DEDB00}"/>
              </a:ext>
            </a:extLst>
          </p:cNvPr>
          <p:cNvSpPr>
            <a:spLocks noChangeArrowheads="1"/>
          </p:cNvSpPr>
          <p:nvPr/>
        </p:nvSpPr>
        <p:spPr bwMode="auto">
          <a:xfrm>
            <a:off x="6975462" y="4472350"/>
            <a:ext cx="228932"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4" name="Rectangle 40">
            <a:extLst>
              <a:ext uri="{FF2B5EF4-FFF2-40B4-BE49-F238E27FC236}">
                <a16:creationId xmlns:a16="http://schemas.microsoft.com/office/drawing/2014/main" id="{680ADFC3-D698-B287-A1A5-6AD09AE1ECD0}"/>
              </a:ext>
            </a:extLst>
          </p:cNvPr>
          <p:cNvSpPr>
            <a:spLocks noChangeArrowheads="1"/>
          </p:cNvSpPr>
          <p:nvPr/>
        </p:nvSpPr>
        <p:spPr bwMode="auto">
          <a:xfrm>
            <a:off x="7886373" y="4533408"/>
            <a:ext cx="1031886"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browsing</a:t>
            </a:r>
          </a:p>
        </p:txBody>
      </p:sp>
      <p:sp>
        <p:nvSpPr>
          <p:cNvPr id="35" name="Rectangle 41">
            <a:extLst>
              <a:ext uri="{FF2B5EF4-FFF2-40B4-BE49-F238E27FC236}">
                <a16:creationId xmlns:a16="http://schemas.microsoft.com/office/drawing/2014/main" id="{A9C841BA-FAFC-2DB2-01C5-3B1325BBE4DC}"/>
              </a:ext>
            </a:extLst>
          </p:cNvPr>
          <p:cNvSpPr>
            <a:spLocks noChangeArrowheads="1"/>
          </p:cNvSpPr>
          <p:nvPr/>
        </p:nvSpPr>
        <p:spPr bwMode="auto">
          <a:xfrm>
            <a:off x="4600943" y="3184613"/>
            <a:ext cx="1571603"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ranking system</a:t>
            </a:r>
          </a:p>
          <a:p>
            <a:pPr defTabSz="844083" eaLnBrk="0" hangingPunct="0"/>
            <a:endParaRPr lang="en-US" sz="16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0378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
        <p:nvSpPr>
          <p:cNvPr id="5" name="Oval 5"/>
          <p:cNvSpPr>
            <a:spLocks noChangeArrowheads="1"/>
          </p:cNvSpPr>
          <p:nvPr/>
        </p:nvSpPr>
        <p:spPr bwMode="auto">
          <a:xfrm>
            <a:off x="1988404" y="2540811"/>
            <a:ext cx="3270427"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6" name="Oval 6"/>
          <p:cNvSpPr>
            <a:spLocks noChangeArrowheads="1"/>
          </p:cNvSpPr>
          <p:nvPr/>
        </p:nvSpPr>
        <p:spPr bwMode="auto">
          <a:xfrm>
            <a:off x="3603171" y="2541189"/>
            <a:ext cx="3652404"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7" name="Oval 7"/>
          <p:cNvSpPr>
            <a:spLocks noChangeArrowheads="1"/>
          </p:cNvSpPr>
          <p:nvPr/>
        </p:nvSpPr>
        <p:spPr bwMode="auto">
          <a:xfrm>
            <a:off x="3847959" y="2811052"/>
            <a:ext cx="1104406"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r>
              <a:rPr lang="fr-FR" sz="2585" dirty="0">
                <a:solidFill>
                  <a:srgbClr val="000000"/>
                </a:solidFill>
                <a:latin typeface="Calibri" charset="0"/>
                <a:ea typeface="Calibri" charset="0"/>
                <a:cs typeface="Calibri" charset="0"/>
              </a:rPr>
              <a:t> </a:t>
            </a:r>
          </a:p>
        </p:txBody>
      </p:sp>
      <p:sp>
        <p:nvSpPr>
          <p:cNvPr id="8" name="Oval 8"/>
          <p:cNvSpPr>
            <a:spLocks noChangeArrowheads="1"/>
          </p:cNvSpPr>
          <p:nvPr/>
        </p:nvSpPr>
        <p:spPr bwMode="auto">
          <a:xfrm>
            <a:off x="5627280" y="2811728"/>
            <a:ext cx="1043051"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p:txBody>
      </p:sp>
      <p:sp>
        <p:nvSpPr>
          <p:cNvPr id="9" name="Rectangle 10"/>
          <p:cNvSpPr>
            <a:spLocks noChangeArrowheads="1"/>
          </p:cNvSpPr>
          <p:nvPr/>
        </p:nvSpPr>
        <p:spPr bwMode="auto">
          <a:xfrm>
            <a:off x="1046495" y="1833747"/>
            <a:ext cx="3229457" cy="476466"/>
          </a:xfrm>
          <a:prstGeom prst="rect">
            <a:avLst/>
          </a:prstGeom>
          <a:noFill/>
          <a:ln w="9525" algn="ctr">
            <a:noFill/>
            <a:miter lim="800000"/>
            <a:headEnd/>
            <a:tailEnd/>
          </a:ln>
        </p:spPr>
        <p:txBody>
          <a:bodyPr wrap="none" lIns="77906" tIns="38952" rIns="77906" bIns="38952">
            <a:spAutoFit/>
          </a:bodyPr>
          <a:lstStyle/>
          <a:p>
            <a:pPr defTabSz="844083"/>
            <a:r>
              <a:rPr lang="en-US" sz="2585">
                <a:solidFill>
                  <a:srgbClr val="000000"/>
                </a:solidFill>
                <a:latin typeface="Calibri" charset="0"/>
                <a:ea typeface="Calibri" charset="0"/>
                <a:cs typeface="Calibri" charset="0"/>
              </a:rPr>
              <a:t>Relevant documents C</a:t>
            </a:r>
            <a:r>
              <a:rPr lang="en-US" sz="2585" baseline="-25000">
                <a:solidFill>
                  <a:srgbClr val="000000"/>
                </a:solidFill>
                <a:latin typeface="Calibri" charset="0"/>
                <a:ea typeface="Calibri" charset="0"/>
                <a:cs typeface="Calibri" charset="0"/>
              </a:rPr>
              <a:t>r</a:t>
            </a:r>
            <a:endParaRPr lang="en-US" sz="2585" baseline="-25000" dirty="0">
              <a:solidFill>
                <a:srgbClr val="000000"/>
              </a:solidFill>
              <a:latin typeface="Calibri" charset="0"/>
              <a:ea typeface="Calibri" charset="0"/>
              <a:cs typeface="Calibri" charset="0"/>
            </a:endParaRPr>
          </a:p>
        </p:txBody>
      </p:sp>
      <p:sp>
        <p:nvSpPr>
          <p:cNvPr id="10" name="Rectangle 11"/>
          <p:cNvSpPr>
            <a:spLocks noChangeArrowheads="1"/>
          </p:cNvSpPr>
          <p:nvPr/>
        </p:nvSpPr>
        <p:spPr bwMode="auto">
          <a:xfrm>
            <a:off x="5605374" y="1835049"/>
            <a:ext cx="3203680" cy="476466"/>
          </a:xfrm>
          <a:prstGeom prst="rect">
            <a:avLst/>
          </a:prstGeom>
          <a:noFill/>
          <a:ln w="9525" algn="ctr">
            <a:noFill/>
            <a:miter lim="800000"/>
            <a:headEnd/>
            <a:tailEnd/>
          </a:ln>
        </p:spPr>
        <p:txBody>
          <a:bodyPr wrap="none" lIns="77906" tIns="38952" rIns="77906" bIns="38952">
            <a:spAutoFit/>
          </a:bodyPr>
          <a:lstStyle/>
          <a:p>
            <a:pPr defTabSz="844083"/>
            <a:r>
              <a:rPr lang="en-US" sz="2585" dirty="0">
                <a:solidFill>
                  <a:srgbClr val="000000"/>
                </a:solidFill>
                <a:latin typeface="Calibri" charset="0"/>
                <a:ea typeface="Calibri" charset="0"/>
                <a:cs typeface="Calibri" charset="0"/>
              </a:rPr>
              <a:t>Some retrieval result R</a:t>
            </a:r>
            <a:endParaRPr lang="en-US" sz="2585" baseline="-25000" dirty="0">
              <a:solidFill>
                <a:srgbClr val="000000"/>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153943" y="2993195"/>
                <a:ext cx="566548" cy="467297"/>
              </a:xfrm>
              <a:prstGeom prst="rect">
                <a:avLst/>
              </a:prstGeom>
              <a:noFill/>
              <a:ln w="9525" algn="ctr">
                <a:noFill/>
                <a:miter lim="800000"/>
                <a:headEnd/>
                <a:tailEnd/>
              </a:ln>
            </p:spPr>
            <p:txBody>
              <a:bodyPr wrap="none" lIns="77906" tIns="38952" rIns="77906" bIns="38952">
                <a:spAutoFit/>
              </a:bodyPr>
              <a:lstStyle/>
              <a:p>
                <a:pPr defTabSz="844083"/>
                <a14:m>
                  <m:oMathPara xmlns:m="http://schemas.openxmlformats.org/officeDocument/2006/math">
                    <m:oMathParaPr>
                      <m:jc m:val="centerGroup"/>
                    </m:oMathParaPr>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𝑟</m:t>
                          </m:r>
                        </m:sub>
                      </m:sSub>
                    </m:oMath>
                  </m:oMathPara>
                </a14:m>
                <a:endParaRPr lang="en-US" sz="2585" baseline="-25000" dirty="0">
                  <a:solidFill>
                    <a:srgbClr val="000000"/>
                  </a:solidFill>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153943" y="2993195"/>
                <a:ext cx="566548" cy="467297"/>
              </a:xfrm>
              <a:prstGeom prst="rect">
                <a:avLst/>
              </a:prstGeom>
              <a:blipFill>
                <a:blip r:embed="rId3"/>
                <a:stretch>
                  <a:fillRect b="-5263"/>
                </a:stretch>
              </a:blipFill>
              <a:ln w="9525" algn="ctr">
                <a:noFill/>
                <a:miter lim="800000"/>
                <a:headEnd/>
                <a:tailEnd/>
              </a:ln>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796680" y="2993195"/>
                <a:ext cx="641505" cy="467297"/>
              </a:xfrm>
              <a:prstGeom prst="rect">
                <a:avLst/>
              </a:prstGeom>
              <a:noFill/>
              <a:ln w="9525" algn="ctr">
                <a:noFill/>
                <a:miter lim="800000"/>
                <a:headEnd/>
                <a:tailEnd/>
              </a:ln>
            </p:spPr>
            <p:txBody>
              <a:bodyPr wrap="none" lIns="77906" tIns="38952" rIns="77906" bIns="38952">
                <a:spAutoFit/>
              </a:bodyPr>
              <a:lstStyle/>
              <a:p>
                <a:pPr defTabSz="844083"/>
                <a14:m>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𝑛</m:t>
                        </m:r>
                      </m:sub>
                    </m:sSub>
                  </m:oMath>
                </a14:m>
                <a:r>
                  <a:rPr lang="en-US" sz="2585" baseline="-25000" dirty="0">
                    <a:solidFill>
                      <a:srgbClr val="000000"/>
                    </a:solidFill>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796680" y="2993195"/>
                <a:ext cx="641505" cy="467297"/>
              </a:xfrm>
              <a:prstGeom prst="rect">
                <a:avLst/>
              </a:prstGeom>
              <a:blipFill>
                <a:blip r:embed="rId4"/>
                <a:stretch>
                  <a:fillRect l="-5882" b="-5263"/>
                </a:stretch>
              </a:blipFill>
              <a:ln w="9525" algn="ctr">
                <a:noFill/>
                <a:miter lim="800000"/>
                <a:headEnd/>
                <a:tailEnd/>
              </a:ln>
            </p:spPr>
            <p:txBody>
              <a:bodyPr/>
              <a:lstStyle/>
              <a:p>
                <a:r>
                  <a:rPr lang="en-CH">
                    <a:noFill/>
                  </a:rPr>
                  <a:t> </a:t>
                </a:r>
              </a:p>
            </p:txBody>
          </p:sp>
        </mc:Fallback>
      </mc:AlternateContent>
      <p:sp>
        <p:nvSpPr>
          <p:cNvPr id="13" name="Rectangle 14"/>
          <p:cNvSpPr>
            <a:spLocks noChangeArrowheads="1"/>
          </p:cNvSpPr>
          <p:nvPr/>
        </p:nvSpPr>
        <p:spPr bwMode="auto">
          <a:xfrm>
            <a:off x="986804" y="4221570"/>
            <a:ext cx="3286224"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relevant</a:t>
            </a:r>
            <a:endParaRPr lang="en-US" sz="2585" b="1" baseline="-25000" dirty="0">
              <a:solidFill>
                <a:srgbClr val="000000"/>
              </a:solidFill>
              <a:latin typeface="Calibri" charset="0"/>
              <a:ea typeface="Calibri" charset="0"/>
              <a:cs typeface="Calibri" charset="0"/>
            </a:endParaRPr>
          </a:p>
        </p:txBody>
      </p:sp>
      <p:sp>
        <p:nvSpPr>
          <p:cNvPr id="14" name="Line 15"/>
          <p:cNvSpPr>
            <a:spLocks noChangeShapeType="1"/>
          </p:cNvSpPr>
          <p:nvPr/>
        </p:nvSpPr>
        <p:spPr bwMode="auto">
          <a:xfrm flipV="1">
            <a:off x="2759528" y="3199103"/>
            <a:ext cx="1517923" cy="1022088"/>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
        <p:nvSpPr>
          <p:cNvPr id="15" name="Rectangle 16"/>
          <p:cNvSpPr>
            <a:spLocks noChangeArrowheads="1"/>
          </p:cNvSpPr>
          <p:nvPr/>
        </p:nvSpPr>
        <p:spPr bwMode="auto">
          <a:xfrm>
            <a:off x="5171206" y="4198971"/>
            <a:ext cx="3374779"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non-relevant</a:t>
            </a:r>
            <a:endParaRPr lang="en-US" sz="2585" b="1" baseline="-25000" dirty="0">
              <a:solidFill>
                <a:srgbClr val="000000"/>
              </a:solidFill>
              <a:latin typeface="Calibri" charset="0"/>
              <a:ea typeface="Calibri" charset="0"/>
              <a:cs typeface="Calibri" charset="0"/>
            </a:endParaRPr>
          </a:p>
        </p:txBody>
      </p:sp>
      <p:sp>
        <p:nvSpPr>
          <p:cNvPr id="16" name="Line 17"/>
          <p:cNvSpPr>
            <a:spLocks noChangeShapeType="1"/>
          </p:cNvSpPr>
          <p:nvPr/>
        </p:nvSpPr>
        <p:spPr bwMode="auto">
          <a:xfrm flipH="1" flipV="1">
            <a:off x="6240839" y="3137748"/>
            <a:ext cx="573290" cy="1083822"/>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20192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D5A-0826-D419-650D-0C2477810A24}"/>
              </a:ext>
            </a:extLst>
          </p:cNvPr>
          <p:cNvSpPr>
            <a:spLocks noGrp="1"/>
          </p:cNvSpPr>
          <p:nvPr>
            <p:ph type="title"/>
          </p:nvPr>
        </p:nvSpPr>
        <p:spPr/>
        <p:txBody>
          <a:bodyPr/>
          <a:lstStyle/>
          <a:p>
            <a:r>
              <a:rPr lang="en-US" dirty="0" err="1"/>
              <a:t>Rocchio</a:t>
            </a:r>
            <a:r>
              <a:rPr lang="en-US" dirty="0"/>
              <a:t> Algorithm</a:t>
            </a:r>
            <a:endParaRPr lang="en-CH"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EFF0C-3F8A-5834-42FA-0BE977EF8999}"/>
                  </a:ext>
                </a:extLst>
              </p:cNvPr>
              <p:cNvSpPr>
                <a:spLocks noGrp="1"/>
              </p:cNvSpPr>
              <p:nvPr>
                <p:ph idx="1"/>
              </p:nvPr>
            </p:nvSpPr>
            <p:spPr/>
            <p:txBody>
              <a:bodyPr/>
              <a:lstStyle/>
              <a:p>
                <a:pPr marL="0"/>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endParaRPr lang="en-CH" sz="2800" dirty="0"/>
              </a:p>
            </p:txBody>
          </p:sp>
        </mc:Choice>
        <mc:Fallback xmlns="">
          <p:sp>
            <p:nvSpPr>
              <p:cNvPr id="3" name="Content Placeholder 2">
                <a:extLst>
                  <a:ext uri="{FF2B5EF4-FFF2-40B4-BE49-F238E27FC236}">
                    <a16:creationId xmlns:a16="http://schemas.microsoft.com/office/drawing/2014/main" id="{1A3EFF0C-3F8A-5834-42FA-0BE977EF8999}"/>
                  </a:ext>
                </a:extLst>
              </p:cNvPr>
              <p:cNvSpPr>
                <a:spLocks noGrp="1" noRot="1" noChangeAspect="1" noMove="1" noResize="1" noEditPoints="1" noAdjustHandles="1" noChangeArrowheads="1" noChangeShapeType="1" noTextEdit="1"/>
              </p:cNvSpPr>
              <p:nvPr>
                <p:ph idx="1"/>
              </p:nvPr>
            </p:nvSpPr>
            <p:spPr>
              <a:blipFill>
                <a:blip r:embed="rId3"/>
                <a:stretch>
                  <a:fillRect l="-1410" t="-1259" b="-34509"/>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E25AB7D0-8465-A047-6E96-CDD29AAB55FB}"/>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93902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sp>
        <p:nvSpPr>
          <p:cNvPr id="3" name="Oval 2">
            <a:extLst>
              <a:ext uri="{FF2B5EF4-FFF2-40B4-BE49-F238E27FC236}">
                <a16:creationId xmlns:a16="http://schemas.microsoft.com/office/drawing/2014/main" id="{D543096C-68C5-FA4E-9531-D9CA9A32C9AC}"/>
              </a:ext>
            </a:extLst>
          </p:cNvPr>
          <p:cNvSpPr/>
          <p:nvPr/>
        </p:nvSpPr>
        <p:spPr bwMode="auto">
          <a:xfrm>
            <a:off x="3889498" y="3296063"/>
            <a:ext cx="1927599" cy="1794661"/>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273280" y="2697842"/>
            <a:ext cx="3075568" cy="305757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45950" y="2631376"/>
            <a:ext cx="150964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34754" y="3111802"/>
            <a:ext cx="119045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360937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6531" y="4226627"/>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3921666"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288901" y="4716072"/>
                <a:ext cx="795923"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288901" y="4716072"/>
                <a:ext cx="795923" cy="348109"/>
              </a:xfrm>
              <a:prstGeom prst="rect">
                <a:avLst/>
              </a:prstGeom>
              <a:blipFill>
                <a:blip r:embed="rId5"/>
                <a:stretch>
                  <a:fillRect b="-357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5865" y="3794002"/>
                <a:ext cx="1579471"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5865" y="3794002"/>
                <a:ext cx="1579471" cy="348109"/>
              </a:xfrm>
              <a:prstGeom prst="rect">
                <a:avLst/>
              </a:prstGeom>
              <a:blipFill>
                <a:blip r:embed="rId6"/>
                <a:stretch>
                  <a:fillRect b="-3571"/>
                </a:stretch>
              </a:blipFill>
            </p:spPr>
            <p:txBody>
              <a:bodyPr/>
              <a:lstStyle/>
              <a:p>
                <a:r>
                  <a:rPr lang="en-CH">
                    <a:noFill/>
                  </a:rPr>
                  <a:t> </a:t>
                </a:r>
              </a:p>
            </p:txBody>
          </p:sp>
        </mc:Fallback>
      </mc:AlternateContent>
    </p:spTree>
    <p:extLst>
      <p:ext uri="{BB962C8B-B14F-4D97-AF65-F5344CB8AC3E}">
        <p14:creationId xmlns:p14="http://schemas.microsoft.com/office/powerpoint/2010/main" val="220709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291277" y="4229430"/>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731158"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670678" y="4128448"/>
                <a:ext cx="2512291" cy="348109"/>
              </a:xfrm>
              <a:prstGeom prst="rect">
                <a:avLst/>
              </a:prstGeom>
              <a:solidFill>
                <a:schemeClr val="bg1"/>
              </a:solidFill>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d>
                        <m:dPr>
                          <m:begChr m:val="["/>
                          <m:endChr m:val="]"/>
                          <m:ctrlPr>
                            <a:rPr lang="fr-CH" sz="1662" i="1">
                              <a:solidFill>
                                <a:srgbClr val="000000"/>
                              </a:solidFill>
                              <a:latin typeface="Cambria Math" panose="02040503050406030204" pitchFamily="18" charset="0"/>
                              <a:ea typeface="Cambria Math" charset="0"/>
                              <a:cs typeface="Cambria Math" charset="0"/>
                            </a:rPr>
                          </m:ctrlPr>
                        </m:dPr>
                        <m:e>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e>
                      </m:d>
                    </m:oMath>
                  </m:oMathPara>
                </a14:m>
                <a:endParaRPr lang="en-US" sz="1662" dirty="0">
                  <a:solidFill>
                    <a:srgbClr val="000000"/>
                  </a:solidFill>
                </a:endParaRPr>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670678" y="4128448"/>
                <a:ext cx="2512291" cy="348109"/>
              </a:xfrm>
              <a:prstGeom prst="rect">
                <a:avLst/>
              </a:prstGeom>
              <a:blipFill>
                <a:blip r:embed="rId5"/>
                <a:stretch>
                  <a:fillRect b="-3448"/>
                </a:stretch>
              </a:blipFill>
            </p:spPr>
            <p:txBody>
              <a:bodyPr/>
              <a:lstStyle/>
              <a:p>
                <a:r>
                  <a:rPr lang="en-CH">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1133307" y="2057536"/>
            <a:ext cx="4429182" cy="429051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54291" y="2067750"/>
            <a:ext cx="2866810" cy="376385"/>
          </a:xfrm>
          <a:prstGeom prst="rect">
            <a:avLst/>
          </a:prstGeom>
          <a:noFill/>
        </p:spPr>
        <p:txBody>
          <a:bodyPr wrap="none" rtlCol="0">
            <a:spAutoFit/>
          </a:bodyPr>
          <a:lstStyle/>
          <a:p>
            <a:pPr defTabSz="844083"/>
            <a:r>
              <a:rPr lang="en-US" sz="1846" dirty="0">
                <a:solidFill>
                  <a:srgbClr val="000000"/>
                </a:solidFill>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301718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idx="1"/>
              </p:nvPr>
            </p:nvSpPr>
            <p:spPr>
              <a:xfrm>
                <a:off x="272480" y="1203778"/>
                <a:ext cx="9073008" cy="4961526"/>
              </a:xfrm>
            </p:spPr>
            <p:txBody>
              <a:bodyPr/>
              <a:lstStyle/>
              <a:p>
                <a:pPr eaLnBrk="1" hangingPunct="1"/>
                <a:r>
                  <a:rPr lang="en-US" sz="2585" dirty="0"/>
                  <a:t>Following the previous reasoning the optimal query is</a:t>
                </a:r>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d>
                        <m:dPr>
                          <m:begChr m:val="["/>
                          <m:endChr m:val="]"/>
                          <m:ctrlPr>
                            <a:rPr lang="fr-CH" sz="2585" i="1">
                              <a:latin typeface="Cambria Math" panose="02040503050406030204" pitchFamily="18" charset="0"/>
                              <a:ea typeface="Cambria Math" charset="0"/>
                              <a:cs typeface="Cambria Math" charset="0"/>
                            </a:rPr>
                          </m:ctrlPr>
                        </m:dPr>
                        <m:e>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oMath>
                  </m:oMathPara>
                </a14:m>
                <a:endParaRPr lang="en-US" sz="2585" dirty="0"/>
              </a:p>
              <a:p>
                <a:pPr eaLnBrk="1" hangingPunct="1"/>
                <a:r>
                  <a:rPr lang="en-US" sz="2585" dirty="0"/>
                  <a:t>Under cosine similarity</a:t>
                </a:r>
              </a:p>
              <a:p>
                <a:pPr algn="ctr" eaLnBrk="1" hangingPunct="1"/>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i="1">
                          <a:latin typeface="Cambria Math" charset="0"/>
                        </a:rPr>
                        <m:t>= </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dirty="0"/>
              </a:p>
              <a:p>
                <a:pPr eaLnBrk="1" hangingPunct="1"/>
                <a:endParaRPr lang="en-US" sz="2585" dirty="0"/>
              </a:p>
              <a:p>
                <a:pPr eaLnBrk="1" hangingPunct="1"/>
                <a:r>
                  <a:rPr lang="en-US" sz="2585" dirty="0"/>
                  <a:t>Practical issues</a:t>
                </a:r>
              </a:p>
              <a:p>
                <a:pPr marL="422041" indent="-422041" eaLnBrk="1" hangingPunct="1">
                  <a:buFont typeface="Arial" charset="0"/>
                  <a:buChar char="•"/>
                </a:pPr>
                <a:r>
                  <a:rPr lang="en-US" sz="2215" dirty="0"/>
                  <a:t>User relevance feedback is not complete</a:t>
                </a:r>
              </a:p>
              <a:p>
                <a:pPr marL="422041" indent="-422041" eaLnBrk="1" hangingPunct="1">
                  <a:buFont typeface="Arial" charset="0"/>
                  <a:buChar char="•"/>
                </a:pPr>
                <a:r>
                  <a:rPr lang="en-US" sz="2215" dirty="0"/>
                  <a:t>Users do not necessarily identify non-relevant documents</a:t>
                </a:r>
              </a:p>
              <a:p>
                <a:pPr marL="422041" indent="-422041" eaLnBrk="1" hangingPunct="1">
                  <a:buFont typeface="Arial" charset="0"/>
                  <a:buChar char="•"/>
                </a:pPr>
                <a:r>
                  <a:rPr lang="en-US" sz="2215" dirty="0"/>
                  <a:t>Original query should continue to be considered</a:t>
                </a:r>
                <a:endParaRPr lang="en-US" sz="2585" dirty="0"/>
              </a:p>
            </p:txBody>
          </p:sp>
        </mc:Choice>
        <mc:Fallback xmlns="">
          <p:sp>
            <p:nvSpPr>
              <p:cNvPr id="3077" name="Rectangle 3"/>
              <p:cNvSpPr>
                <a:spLocks noGrp="1" noRot="1" noChangeAspect="1" noMove="1" noResize="1" noEditPoints="1" noAdjustHandles="1" noChangeArrowheads="1" noChangeShapeType="1" noTextEdit="1"/>
              </p:cNvSpPr>
              <p:nvPr>
                <p:ph type="body" idx="1"/>
              </p:nvPr>
            </p:nvSpPr>
            <p:spPr>
              <a:xfrm>
                <a:off x="272480" y="1203778"/>
                <a:ext cx="9073008" cy="4961526"/>
              </a:xfrm>
              <a:blipFill>
                <a:blip r:embed="rId3"/>
                <a:stretch>
                  <a:fillRect l="-1259" t="-1020"/>
                </a:stretch>
              </a:blipFill>
            </p:spPr>
            <p:txBody>
              <a:bodyPr/>
              <a:lstStyle/>
              <a:p>
                <a:r>
                  <a:rPr lang="en-CH">
                    <a:noFill/>
                  </a:rPr>
                  <a:t> </a:t>
                </a:r>
              </a:p>
            </p:txBody>
          </p:sp>
        </mc:Fallback>
      </mc:AlternateContent>
    </p:spTree>
    <p:extLst>
      <p:ext uri="{BB962C8B-B14F-4D97-AF65-F5344CB8AC3E}">
        <p14:creationId xmlns:p14="http://schemas.microsoft.com/office/powerpoint/2010/main" val="300029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4100" name="Rectangle 2"/>
          <p:cNvSpPr>
            <a:spLocks noGrp="1" noChangeArrowheads="1"/>
          </p:cNvSpPr>
          <p:nvPr>
            <p:ph type="title"/>
          </p:nvPr>
        </p:nvSpPr>
        <p:spPr>
          <a:noFill/>
        </p:spPr>
        <p:txBody>
          <a:bodyPr vert="horz" wrap="square" lIns="78447" tIns="39224" rIns="78447" bIns="39224"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261022" y="1219200"/>
            <a:ext cx="9156473" cy="5162128"/>
          </a:xfrm>
          <a:noFill/>
        </p:spPr>
        <p:txBody>
          <a:bodyPr vert="horz" wrap="square" lIns="78447" tIns="39224" rIns="78447" bIns="39224" numCol="1" anchor="t" anchorCtr="0" compatLnSpc="1">
            <a:prstTxWarp prst="textNoShape">
              <a:avLst/>
            </a:prstTxWarp>
          </a:bodyPr>
          <a:lstStyle/>
          <a:p>
            <a:r>
              <a:rPr lang="en-US" sz="2585" dirty="0"/>
              <a:t>Approximation scheme for the theoretically optimal query vector</a:t>
            </a:r>
          </a:p>
          <a:p>
            <a:pPr marL="0" eaLnBrk="1" hangingPunct="1"/>
            <a:endParaRPr lang="en-US" sz="2585" dirty="0"/>
          </a:p>
          <a:p>
            <a:pPr marL="0" eaLnBrk="1" hangingPunct="1"/>
            <a:r>
              <a:rPr lang="en-US" sz="2585" dirty="0"/>
              <a:t>If users identify some relevant documents D</a:t>
            </a:r>
            <a:r>
              <a:rPr lang="en-US" sz="2585" baseline="-25000" dirty="0"/>
              <a:t>r</a:t>
            </a:r>
            <a:r>
              <a:rPr lang="en-US" sz="2585" dirty="0"/>
              <a:t> from the result set R of a retrieval query q</a:t>
            </a:r>
          </a:p>
          <a:p>
            <a:pPr lvl="1" eaLnBrk="1" hangingPunct="1"/>
            <a:r>
              <a:rPr lang="en-US" sz="2215" dirty="0"/>
              <a:t>Assume all elements in R \ D</a:t>
            </a:r>
            <a:r>
              <a:rPr lang="en-US" sz="2215" baseline="-25000" dirty="0"/>
              <a:t>r </a:t>
            </a:r>
            <a:r>
              <a:rPr lang="en-US" sz="2215" dirty="0"/>
              <a:t>are not relevant, i.e., </a:t>
            </a:r>
            <a:r>
              <a:rPr lang="en-US" sz="2215" dirty="0" err="1"/>
              <a:t>D</a:t>
            </a:r>
            <a:r>
              <a:rPr lang="en-US" sz="2215" baseline="-25000" dirty="0" err="1"/>
              <a:t>n</a:t>
            </a:r>
            <a:r>
              <a:rPr lang="en-US" sz="2215" dirty="0"/>
              <a:t> = R \ </a:t>
            </a:r>
            <a:r>
              <a:rPr lang="en-US" sz="2215" dirty="0" err="1"/>
              <a:t>D</a:t>
            </a:r>
            <a:r>
              <a:rPr lang="en-US" sz="2215" baseline="-25000" dirty="0" err="1"/>
              <a:t>r</a:t>
            </a:r>
            <a:r>
              <a:rPr lang="en-US" sz="2215" baseline="-25000" dirty="0"/>
              <a:t> </a:t>
            </a:r>
          </a:p>
          <a:p>
            <a:pPr lvl="1" eaLnBrk="1" hangingPunct="1"/>
            <a:r>
              <a:rPr lang="en-US" sz="2215" dirty="0"/>
              <a:t>Modify the query to approximate theoretically optimal query</a:t>
            </a:r>
          </a:p>
          <a:p>
            <a:pPr lvl="1" eaLnBrk="1" hangingPunct="1"/>
            <a:endParaRPr lang="en-US" sz="2215" dirty="0"/>
          </a:p>
          <a:p>
            <a:pPr lvl="1" eaLnBrk="1" hangingPunct="1"/>
            <a:endParaRPr lang="en-US" sz="2215" dirty="0"/>
          </a:p>
          <a:p>
            <a:pPr lvl="1"/>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are tuning parameters, </a:t>
            </a:r>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 0</a:t>
            </a:r>
          </a:p>
          <a:p>
            <a:pPr lvl="1"/>
            <a:r>
              <a:rPr lang="en-US" sz="2215" dirty="0"/>
              <a:t>Example: </a:t>
            </a:r>
            <a:r>
              <a:rPr lang="en-US" sz="2215" dirty="0">
                <a:latin typeface="Symbol" pitchFamily="18" charset="2"/>
              </a:rPr>
              <a:t>a =1, b </a:t>
            </a:r>
            <a:r>
              <a:rPr lang="en-US" sz="2215" dirty="0"/>
              <a:t>= 0.75, </a:t>
            </a:r>
            <a:r>
              <a:rPr lang="en-US" sz="2215" dirty="0">
                <a:latin typeface="Symbol" pitchFamily="18" charset="2"/>
              </a:rPr>
              <a:t>g </a:t>
            </a:r>
            <a:r>
              <a:rPr lang="en-US" sz="2215" dirty="0"/>
              <a:t>= 0.25</a:t>
            </a:r>
          </a:p>
          <a:p>
            <a:pPr lvl="1" eaLnBrk="1" hangingPunct="1"/>
            <a:endParaRPr lang="en-US" sz="2215" dirty="0"/>
          </a:p>
          <a:p>
            <a:pPr eaLnBrk="1" hangingPunct="1"/>
            <a:endParaRPr lang="en-US" sz="1662" baseline="-25000" dirty="0"/>
          </a:p>
          <a:p>
            <a:pPr eaLnBrk="1" hangingPunct="1"/>
            <a:endParaRPr lang="en-US" sz="1662" i="1" dirty="0"/>
          </a:p>
          <a:p>
            <a:pPr eaLnBrk="1" hangingPunct="1">
              <a:buFontTx/>
              <a:buNone/>
            </a:pPr>
            <a:r>
              <a:rPr lang="en-US" sz="1662" dirty="0">
                <a:latin typeface="Symbol" pitchFamily="18" charset="2"/>
              </a:rPr>
              <a:t>	</a:t>
            </a:r>
          </a:p>
        </p:txBody>
      </p:sp>
      <p:graphicFrame>
        <p:nvGraphicFramePr>
          <p:cNvPr id="4098" name="Object 4"/>
          <p:cNvGraphicFramePr>
            <a:graphicFrameLocks/>
          </p:cNvGraphicFramePr>
          <p:nvPr>
            <p:extLst>
              <p:ext uri="{D42A27DB-BD31-4B8C-83A1-F6EECF244321}">
                <p14:modId xmlns:p14="http://schemas.microsoft.com/office/powerpoint/2010/main" val="3880915265"/>
              </p:ext>
            </p:extLst>
          </p:nvPr>
        </p:nvGraphicFramePr>
        <p:xfrm>
          <a:off x="2323665" y="3800264"/>
          <a:ext cx="5031186" cy="926134"/>
        </p:xfrm>
        <a:graphic>
          <a:graphicData uri="http://schemas.openxmlformats.org/presentationml/2006/ole">
            <mc:AlternateContent xmlns:mc="http://schemas.openxmlformats.org/markup-compatibility/2006">
              <mc:Choice xmlns:v="urn:schemas-microsoft-com:vml" Requires="v">
                <p:oleObj name="Equation" r:id="rId3" imgW="2540000" imgH="495300" progId="Equation.3">
                  <p:embed/>
                </p:oleObj>
              </mc:Choice>
              <mc:Fallback>
                <p:oleObj name="Equation" r:id="rId3" imgW="2540000" imgH="495300" progId="Equation.3">
                  <p:embed/>
                  <p:pic>
                    <p:nvPicPr>
                      <p:cNvPr id="4098" name="Object 4"/>
                      <p:cNvPicPr>
                        <a:picLocks noChangeArrowheads="1"/>
                      </p:cNvPicPr>
                      <p:nvPr/>
                    </p:nvPicPr>
                    <p:blipFill>
                      <a:blip r:embed="rId4"/>
                      <a:srcRect/>
                      <a:stretch>
                        <a:fillRect/>
                      </a:stretch>
                    </p:blipFill>
                    <p:spPr bwMode="auto">
                      <a:xfrm>
                        <a:off x="2323665" y="3800264"/>
                        <a:ext cx="5031186" cy="926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021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23850" y="4840186"/>
            <a:ext cx="6565085"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2" name="Rectangle 1"/>
          <p:cNvSpPr/>
          <p:nvPr/>
        </p:nvSpPr>
        <p:spPr bwMode="auto">
          <a:xfrm>
            <a:off x="1942751" y="2336359"/>
            <a:ext cx="6040406"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5124"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©2024, Karl Aberer, EPFL-IC, Laboratoire de systèmes d'informations répartis </a:t>
            </a:r>
            <a:endParaRPr lang="en-GB">
              <a:solidFill>
                <a:srgbClr val="000000"/>
              </a:solidFill>
              <a:latin typeface="Verdana" pitchFamily="34" charset="0"/>
              <a:ea typeface="ＭＳ Ｐゴシック"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045" dirty="0"/>
              <a:t>Query q= "application theory"</a:t>
            </a:r>
          </a:p>
          <a:p>
            <a:pPr eaLnBrk="1" hangingPunct="1"/>
            <a:r>
              <a:rPr lang="de-CH" sz="2045" dirty="0" err="1"/>
              <a:t>Result</a:t>
            </a:r>
            <a:endParaRPr lang="de-CH" sz="2045" dirty="0"/>
          </a:p>
          <a:p>
            <a:pPr eaLnBrk="1" hangingPunct="1"/>
            <a:endParaRPr lang="de-CH" sz="2045" dirty="0"/>
          </a:p>
          <a:p>
            <a:pPr eaLnBrk="1" hangingPunct="1"/>
            <a:endParaRPr lang="de-CH" sz="2045" dirty="0"/>
          </a:p>
          <a:p>
            <a:pPr eaLnBrk="1" hangingPunct="1"/>
            <a:endParaRPr lang="de-CH" sz="2045" dirty="0"/>
          </a:p>
          <a:p>
            <a:pPr eaLnBrk="1" hangingPunct="1"/>
            <a:r>
              <a:rPr lang="de-CH" sz="2045" dirty="0"/>
              <a:t>Query </a:t>
            </a:r>
            <a:r>
              <a:rPr lang="en-US" sz="2045" dirty="0"/>
              <a:t>reformulation</a:t>
            </a:r>
          </a:p>
          <a:p>
            <a:pPr eaLnBrk="1" hangingPunct="1"/>
            <a:endParaRPr lang="de-CH" sz="2045" dirty="0"/>
          </a:p>
          <a:p>
            <a:pPr eaLnBrk="1" hangingPunct="1"/>
            <a:r>
              <a:rPr lang="en-US" sz="2045" dirty="0"/>
              <a:t>Result for reformulated query</a:t>
            </a:r>
            <a:br>
              <a:rPr lang="en-US" sz="2045" dirty="0"/>
            </a:br>
            <a:r>
              <a:rPr lang="en-US" sz="2045" dirty="0"/>
              <a:t>	</a:t>
            </a:r>
          </a:p>
        </p:txBody>
      </p:sp>
      <p:sp>
        <p:nvSpPr>
          <p:cNvPr id="5127" name="Rectangle 4"/>
          <p:cNvSpPr>
            <a:spLocks noChangeArrowheads="1"/>
          </p:cNvSpPr>
          <p:nvPr/>
        </p:nvSpPr>
        <p:spPr bwMode="auto">
          <a:xfrm>
            <a:off x="1882328" y="2136958"/>
            <a:ext cx="6141344" cy="812968"/>
          </a:xfrm>
          <a:prstGeom prst="rect">
            <a:avLst/>
          </a:prstGeom>
          <a:noFill/>
          <a:ln w="9525" algn="ctr">
            <a:solidFill>
              <a:schemeClr val="tx1"/>
            </a:solidFill>
            <a:miter lim="800000"/>
            <a:headEnd/>
            <a:tailEnd/>
          </a:ln>
        </p:spPr>
        <p:txBody>
          <a:bodyPr wrap="none" lIns="77906" tIns="38952" rIns="77906" bIns="38952" anchor="ctr">
            <a:spAutoFit/>
          </a:bodyPr>
          <a:lstStyle/>
          <a:p>
            <a:pPr defTabSz="844083"/>
            <a:r>
              <a:rPr lang="en-US" sz="1193" dirty="0">
                <a:solidFill>
                  <a:srgbClr val="000000"/>
                </a:solidFill>
                <a:latin typeface="Calibri" charset="0"/>
                <a:ea typeface="Calibri" charset="0"/>
                <a:cs typeface="Calibri" charset="0"/>
              </a:rPr>
              <a:t>0.77: B17 The Double Mellin-Barnes Type Integrals and Their Applications to Convolution Theory</a:t>
            </a:r>
          </a:p>
          <a:p>
            <a:pPr defTabSz="844083"/>
            <a:r>
              <a:rPr lang="en-US" sz="1193" dirty="0">
                <a:solidFill>
                  <a:srgbClr val="000000"/>
                </a:solidFill>
                <a:latin typeface="Calibri" charset="0"/>
                <a:ea typeface="Calibri" charset="0"/>
                <a:cs typeface="Calibri" charset="0"/>
              </a:rPr>
              <a:t>0.68: B3 Automatic Differentiation of Algorithms: Theory, Implementation, and Application</a:t>
            </a:r>
          </a:p>
          <a:p>
            <a:pPr defTabSz="844083"/>
            <a:r>
              <a:rPr lang="en-US" sz="1193" dirty="0">
                <a:solidFill>
                  <a:srgbClr val="000000"/>
                </a:solidFill>
                <a:latin typeface="Calibri" charset="0"/>
                <a:ea typeface="Calibri" charset="0"/>
                <a:cs typeface="Calibri" charset="0"/>
              </a:rPr>
              <a:t>0.23: B11 Oscillation Theory for Neutral Differential Equations with Delay</a:t>
            </a:r>
          </a:p>
          <a:p>
            <a:pPr defTabSz="844083"/>
            <a:r>
              <a:rPr lang="en-US" sz="1193" dirty="0">
                <a:solidFill>
                  <a:srgbClr val="000000"/>
                </a:solidFill>
                <a:latin typeface="Calibri" charset="0"/>
                <a:ea typeface="Calibri" charset="0"/>
                <a:cs typeface="Calibri" charset="0"/>
              </a:rPr>
              <a:t>0.23: B12 Oscillation Theory of Delay Differential Equations</a:t>
            </a:r>
            <a:endParaRPr lang="en-US" sz="681" dirty="0">
              <a:solidFill>
                <a:srgbClr val="000000"/>
              </a:solidFill>
              <a:latin typeface="Calibri" charset="0"/>
              <a:ea typeface="Calibri" charset="0"/>
              <a:cs typeface="Calibri" charset="0"/>
            </a:endParaRPr>
          </a:p>
        </p:txBody>
      </p:sp>
      <p:sp>
        <p:nvSpPr>
          <p:cNvPr id="5128" name="AutoShape 5"/>
          <p:cNvSpPr>
            <a:spLocks noChangeArrowheads="1"/>
          </p:cNvSpPr>
          <p:nvPr/>
        </p:nvSpPr>
        <p:spPr bwMode="auto">
          <a:xfrm>
            <a:off x="1451902" y="2213585"/>
            <a:ext cx="312665" cy="468964"/>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77906" tIns="38952" rIns="77906" bIns="38952" anchor="ctr">
            <a:spAutoFit/>
          </a:bodyPr>
          <a:lstStyle/>
          <a:p>
            <a:pPr defTabSz="844083"/>
            <a:endParaRPr lang="fr-FR" sz="1023">
              <a:solidFill>
                <a:srgbClr val="000000"/>
              </a:solidFill>
            </a:endParaRPr>
          </a:p>
        </p:txBody>
      </p:sp>
      <p:graphicFrame>
        <p:nvGraphicFramePr>
          <p:cNvPr id="5122" name="Object 6"/>
          <p:cNvGraphicFramePr>
            <a:graphicFrameLocks/>
          </p:cNvGraphicFramePr>
          <p:nvPr/>
        </p:nvGraphicFramePr>
        <p:xfrm>
          <a:off x="3558727" y="3417529"/>
          <a:ext cx="4305526" cy="589761"/>
        </p:xfrm>
        <a:graphic>
          <a:graphicData uri="http://schemas.openxmlformats.org/presentationml/2006/ole">
            <mc:AlternateContent xmlns:mc="http://schemas.openxmlformats.org/markup-compatibility/2006">
              <mc:Choice xmlns:v="urn:schemas-microsoft-com:vml" Requires="v">
                <p:oleObj name="Equation" r:id="rId3" imgW="3136900" imgH="406400" progId="Equation.3">
                  <p:embed/>
                </p:oleObj>
              </mc:Choice>
              <mc:Fallback>
                <p:oleObj name="Equation" r:id="rId3" imgW="3136900" imgH="406400" progId="Equation.3">
                  <p:embed/>
                  <p:pic>
                    <p:nvPicPr>
                      <p:cNvPr id="5122" name="Object 6"/>
                      <p:cNvPicPr>
                        <a:picLocks noChangeArrowheads="1"/>
                      </p:cNvPicPr>
                      <p:nvPr/>
                    </p:nvPicPr>
                    <p:blipFill>
                      <a:blip r:embed="rId4"/>
                      <a:srcRect/>
                      <a:stretch>
                        <a:fillRect/>
                      </a:stretch>
                    </p:blipFill>
                    <p:spPr bwMode="auto">
                      <a:xfrm>
                        <a:off x="3558727" y="3417529"/>
                        <a:ext cx="4305526" cy="5897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763426" y="4809583"/>
            <a:ext cx="7085248" cy="996545"/>
          </a:xfrm>
          <a:prstGeom prst="rect">
            <a:avLst/>
          </a:prstGeom>
          <a:noFill/>
          <a:ln w="9525" algn="ctr">
            <a:solidFill>
              <a:schemeClr val="tx1"/>
            </a:solidFill>
            <a:miter lim="800000"/>
            <a:headEnd/>
            <a:tailEnd/>
          </a:ln>
        </p:spPr>
        <p:txBody>
          <a:bodyPr lIns="77906" tIns="38952" rIns="77906" bIns="38952" anchor="ctr">
            <a:spAutoFit/>
          </a:bodyPr>
          <a:lstStyle/>
          <a:p>
            <a:pPr defTabSz="844083"/>
            <a:r>
              <a:rPr lang="en-US" sz="1193">
                <a:solidFill>
                  <a:srgbClr val="000000"/>
                </a:solidFill>
                <a:latin typeface="Calibri" charset="0"/>
                <a:ea typeface="Calibri" charset="0"/>
                <a:cs typeface="Calibri" charset="0"/>
              </a:rPr>
              <a:t>0.87: B3 Automatic Differentiation of Algorithms: Theory, Implementation, and Application</a:t>
            </a:r>
          </a:p>
          <a:p>
            <a:pPr defTabSz="844083"/>
            <a:r>
              <a:rPr lang="en-US" sz="1193">
                <a:solidFill>
                  <a:srgbClr val="000000"/>
                </a:solidFill>
                <a:latin typeface="Calibri" charset="0"/>
                <a:ea typeface="Calibri" charset="0"/>
                <a:cs typeface="Calibri" charset="0"/>
              </a:rPr>
              <a:t>0.61: B17 The Double Mellin-Barnes Type Integrals and Their Applications to Convolution Theory</a:t>
            </a:r>
          </a:p>
          <a:p>
            <a:pPr defTabSz="844083"/>
            <a:r>
              <a:rPr lang="en-US" sz="1193">
                <a:solidFill>
                  <a:srgbClr val="000000"/>
                </a:solidFill>
                <a:latin typeface="Calibri" charset="0"/>
                <a:ea typeface="Calibri" charset="0"/>
                <a:cs typeface="Calibri" charset="0"/>
              </a:rPr>
              <a:t>0.29: B7 Knapsack Problems: Algorithms and Computer Implementations</a:t>
            </a:r>
            <a:endParaRPr lang="en-US" sz="1023">
              <a:solidFill>
                <a:srgbClr val="000000"/>
              </a:solidFill>
              <a:latin typeface="Calibri" charset="0"/>
              <a:ea typeface="Calibri" charset="0"/>
              <a:cs typeface="Calibri" charset="0"/>
            </a:endParaRPr>
          </a:p>
          <a:p>
            <a:pPr defTabSz="844083"/>
            <a:r>
              <a:rPr lang="en-US" sz="1193">
                <a:solidFill>
                  <a:srgbClr val="000000"/>
                </a:solidFill>
                <a:latin typeface="Calibri" charset="0"/>
                <a:ea typeface="Calibri" charset="0"/>
                <a:cs typeface="Calibri" charset="0"/>
              </a:rPr>
              <a:t>0.23: B5 Ideals, Varieties, and Algorithms: An Introduction to Computational Algebraic Geometry </a:t>
            </a:r>
            <a:br>
              <a:rPr lang="en-US" sz="1193">
                <a:solidFill>
                  <a:srgbClr val="000000"/>
                </a:solidFill>
                <a:latin typeface="Calibri" charset="0"/>
                <a:ea typeface="Calibri" charset="0"/>
                <a:cs typeface="Calibri" charset="0"/>
              </a:rPr>
            </a:br>
            <a:r>
              <a:rPr lang="en-US" sz="1193">
                <a:solidFill>
                  <a:srgbClr val="000000"/>
                </a:solidFill>
                <a:latin typeface="Calibri" charset="0"/>
                <a:ea typeface="Calibri" charset="0"/>
                <a:cs typeface="Calibri" charset="0"/>
              </a:rPr>
              <a:t>              and Commutative Algebra</a:t>
            </a:r>
          </a:p>
        </p:txBody>
      </p:sp>
    </p:spTree>
    <p:extLst>
      <p:ext uri="{BB962C8B-B14F-4D97-AF65-F5344CB8AC3E}">
        <p14:creationId xmlns:p14="http://schemas.microsoft.com/office/powerpoint/2010/main" val="353846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Underlying assumptions of SMART algorithm</a:t>
            </a:r>
          </a:p>
          <a:p>
            <a:pPr marL="438284" indent="-438284">
              <a:buAutoNum type="arabicPeriod"/>
            </a:pPr>
            <a:r>
              <a:rPr lang="en-US" sz="2215" dirty="0"/>
              <a:t>Original query contains sufficient number of relevant terms</a:t>
            </a:r>
          </a:p>
          <a:p>
            <a:pPr marL="438284" indent="-438284">
              <a:buAutoNum type="arabicPeriod"/>
            </a:pPr>
            <a:r>
              <a:rPr lang="en-US" sz="2215" dirty="0"/>
              <a:t>Results contain new relevant terms that co-occur with original query terms</a:t>
            </a:r>
          </a:p>
          <a:p>
            <a:pPr marL="438284" indent="-438284">
              <a:buAutoNum type="arabicPeriod"/>
            </a:pPr>
            <a:r>
              <a:rPr lang="en-US" sz="2215" dirty="0"/>
              <a:t>Relevant documents form a single cluster</a:t>
            </a:r>
          </a:p>
          <a:p>
            <a:pPr marL="438284" indent="-438284">
              <a:buAutoNum type="arabicPeriod"/>
            </a:pPr>
            <a:r>
              <a:rPr lang="en-US" sz="2215" dirty="0"/>
              <a:t>Users are willing to provide feedback (!)</a:t>
            </a:r>
          </a:p>
          <a:p>
            <a:r>
              <a:rPr lang="en-US" sz="2585" dirty="0"/>
              <a:t>All assumptions can be violated in practice</a:t>
            </a:r>
          </a:p>
          <a:p>
            <a:r>
              <a:rPr lang="en-US" sz="2585" dirty="0"/>
              <a:t>Practical considerations</a:t>
            </a:r>
          </a:p>
          <a:p>
            <a:pPr marL="422041" indent="-422041">
              <a:buFont typeface="Arial" charset="0"/>
              <a:buChar char="•"/>
            </a:pPr>
            <a:r>
              <a:rPr lang="en-US" sz="2215" dirty="0"/>
              <a:t>Modified queries are complex → expensive processing</a:t>
            </a:r>
          </a:p>
          <a:p>
            <a:pPr marL="422041" indent="-422041">
              <a:buFont typeface="Arial" charset="0"/>
              <a:buChar char="•"/>
            </a:pPr>
            <a:r>
              <a:rPr lang="en-US" sz="2215"/>
              <a:t>Explicit relevance </a:t>
            </a:r>
            <a:r>
              <a:rPr lang="en-US" sz="2215" dirty="0"/>
              <a:t>f</a:t>
            </a:r>
            <a:r>
              <a:rPr lang="en-US" sz="2215"/>
              <a:t>eedback </a:t>
            </a:r>
            <a:r>
              <a:rPr lang="en-US" sz="2215" dirty="0"/>
              <a:t>consumes user time → could be used in other ways</a:t>
            </a:r>
          </a:p>
          <a:p>
            <a:endParaRPr lang="en-US" sz="2585"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20263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585" dirty="0"/>
              <a:t>Can documents which do not contain any keywords of the original query receive a positive similarity coefficient after relevance feedback?</a:t>
            </a:r>
            <a:endParaRPr lang="en-US" altLang="en-US" sz="2585"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79133" lvl="1" indent="-389586">
              <a:buFont typeface="+mj-lt"/>
              <a:buAutoNum type="arabicPeriod"/>
            </a:pPr>
            <a:r>
              <a:rPr lang="en-US" dirty="0"/>
              <a:t>No</a:t>
            </a:r>
          </a:p>
          <a:p>
            <a:pPr marL="779133" lvl="1" indent="-389586">
              <a:buFont typeface="+mj-lt"/>
              <a:buAutoNum type="arabicPeriod"/>
            </a:pPr>
            <a:r>
              <a:rPr lang="en-US" dirty="0"/>
              <a:t>Yes, independent of the values β and </a:t>
            </a:r>
            <a:r>
              <a:rPr lang="en-US" dirty="0" err="1"/>
              <a:t>γ</a:t>
            </a:r>
            <a:endParaRPr lang="en-US" dirty="0"/>
          </a:p>
          <a:p>
            <a:pPr marL="779133" lvl="1" indent="-389586">
              <a:buFont typeface="+mj-lt"/>
              <a:buAutoNum type="arabicPeriod"/>
            </a:pPr>
            <a:r>
              <a:rPr lang="en-US" dirty="0"/>
              <a:t>Yes, but only if β &gt; 0</a:t>
            </a:r>
          </a:p>
          <a:p>
            <a:pPr marL="779133" lvl="1" indent="-389586">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pPr defTabSz="844083"/>
            <a:r>
              <a:rPr lang="fr-CH">
                <a:solidFill>
                  <a:srgbClr val="000000"/>
                </a:solidFill>
                <a:ea typeface="ＭＳ Ｐゴシック" charset="0"/>
              </a:rPr>
              <a:t>©2024,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17150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pPr marL="0"/>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r="-1410"/>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474796" indent="-474796">
              <a:buFont typeface="Arial" charset="0"/>
              <a:buAutoNum type="alphaUcPeriod"/>
            </a:pPr>
            <a:r>
              <a:rPr lang="en-US" altLang="en-US" dirty="0">
                <a:ea typeface="MS PGothic" charset="-128"/>
              </a:rPr>
              <a:t>1965</a:t>
            </a:r>
          </a:p>
          <a:p>
            <a:pPr marL="474796" indent="-474796">
              <a:buFont typeface="Arial" charset="0"/>
              <a:buAutoNum type="alphaUcPeriod"/>
            </a:pPr>
            <a:r>
              <a:rPr lang="en-US" altLang="en-US" dirty="0">
                <a:ea typeface="MS PGothic" charset="-128"/>
              </a:rPr>
              <a:t>1975</a:t>
            </a:r>
          </a:p>
          <a:p>
            <a:pPr marL="474796" indent="-474796">
              <a:buFont typeface="Arial" charset="0"/>
              <a:buAutoNum type="alphaUcPeriod"/>
            </a:pPr>
            <a:r>
              <a:rPr lang="en-US" altLang="en-US" dirty="0">
                <a:ea typeface="MS PGothic" charset="-128"/>
              </a:rPr>
              <a:t>1985</a:t>
            </a:r>
          </a:p>
          <a:p>
            <a:pPr marL="474796" indent="-474796">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pPr defTabSz="844083"/>
            <a:r>
              <a:rPr lang="fr-CH">
                <a:solidFill>
                  <a:srgbClr val="000000"/>
                </a:solidFill>
                <a:ea typeface="ＭＳ Ｐゴシック" charset="0"/>
              </a:rPr>
              <a:t>©2024,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278509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Extend the query by selecting from the top-k documents the most relevant terms, according to some weighting scheme</a:t>
            </a:r>
          </a:p>
          <a:p>
            <a:pPr lvl="1"/>
            <a:r>
              <a:rPr lang="en-US" dirty="0"/>
              <a:t>Alternatively: apply the SMART algorithm</a:t>
            </a:r>
          </a:p>
          <a:p>
            <a:pPr marL="48698"/>
            <a:endParaRPr lang="en-US" dirty="0"/>
          </a:p>
          <a:p>
            <a:pPr marL="48698"/>
            <a:r>
              <a:rPr lang="en-US" dirty="0"/>
              <a:t>Works often well</a:t>
            </a:r>
          </a:p>
          <a:p>
            <a:pPr marL="389586"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409423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8A5-C2EE-1E45-9D8F-593138BB9271}"/>
              </a:ext>
            </a:extLst>
          </p:cNvPr>
          <p:cNvSpPr>
            <a:spLocks noGrp="1"/>
          </p:cNvSpPr>
          <p:nvPr>
            <p:ph type="title"/>
          </p:nvPr>
        </p:nvSpPr>
        <p:spPr/>
        <p:txBody>
          <a:bodyPr/>
          <a:lstStyle/>
          <a:p>
            <a:r>
              <a:rPr lang="en-US" dirty="0"/>
              <a:t>Weighting Schemes</a:t>
            </a:r>
          </a:p>
        </p:txBody>
      </p:sp>
      <p:pic>
        <p:nvPicPr>
          <p:cNvPr id="6" name="Content Placeholder 5">
            <a:extLst>
              <a:ext uri="{FF2B5EF4-FFF2-40B4-BE49-F238E27FC236}">
                <a16:creationId xmlns:a16="http://schemas.microsoft.com/office/drawing/2014/main" id="{30264A8C-6DA5-FF44-B3B6-59AFE96A1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18" y="1341438"/>
            <a:ext cx="6731540" cy="5029200"/>
          </a:xfrm>
        </p:spPr>
      </p:pic>
      <p:sp>
        <p:nvSpPr>
          <p:cNvPr id="4" name="Footer Placeholder 3">
            <a:extLst>
              <a:ext uri="{FF2B5EF4-FFF2-40B4-BE49-F238E27FC236}">
                <a16:creationId xmlns:a16="http://schemas.microsoft.com/office/drawing/2014/main" id="{8A7D32B9-F813-704F-9DF9-C7945F17A6B4}"/>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8" name="Picture 7">
            <a:extLst>
              <a:ext uri="{FF2B5EF4-FFF2-40B4-BE49-F238E27FC236}">
                <a16:creationId xmlns:a16="http://schemas.microsoft.com/office/drawing/2014/main" id="{D5416CDF-29F4-2F48-AEA9-D95F27CA8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54" y="5730545"/>
            <a:ext cx="9144000" cy="777044"/>
          </a:xfrm>
          <a:prstGeom prst="rect">
            <a:avLst/>
          </a:prstGeom>
        </p:spPr>
      </p:pic>
    </p:spTree>
    <p:extLst>
      <p:ext uri="{BB962C8B-B14F-4D97-AF65-F5344CB8AC3E}">
        <p14:creationId xmlns:p14="http://schemas.microsoft.com/office/powerpoint/2010/main" val="83371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1.2.6.2 Global Query Expansion</a:t>
            </a:r>
          </a:p>
        </p:txBody>
      </p:sp>
      <p:sp>
        <p:nvSpPr>
          <p:cNvPr id="3" name="Content Placeholder 2"/>
          <p:cNvSpPr>
            <a:spLocks noGrp="1"/>
          </p:cNvSpPr>
          <p:nvPr>
            <p:ph idx="1"/>
          </p:nvPr>
        </p:nvSpPr>
        <p:spPr/>
        <p:txBody>
          <a:bodyPr/>
          <a:lstStyle/>
          <a:p>
            <a:r>
              <a:rPr lang="en-US" sz="2585" dirty="0"/>
              <a:t>Query is expanded using a global, </a:t>
            </a:r>
            <a:r>
              <a:rPr lang="en-US" sz="2585" i="1" dirty="0"/>
              <a:t>query-independent</a:t>
            </a:r>
            <a:r>
              <a:rPr lang="en-US" sz="2585" dirty="0"/>
              <a:t> resource</a:t>
            </a:r>
          </a:p>
          <a:p>
            <a:pPr marL="389586" indent="-389586">
              <a:buFont typeface="Arial" charset="0"/>
              <a:buChar char="•"/>
            </a:pPr>
            <a:r>
              <a:rPr lang="en-US" sz="2585" dirty="0"/>
              <a:t>Manually edited thesaurus</a:t>
            </a:r>
          </a:p>
          <a:p>
            <a:pPr marL="389586" indent="-389586">
              <a:buFont typeface="Arial" charset="0"/>
              <a:buChar char="•"/>
            </a:pPr>
            <a:r>
              <a:rPr lang="en-US" sz="2585" dirty="0"/>
              <a:t>Automatically extracted thesaurus</a:t>
            </a:r>
          </a:p>
          <a:p>
            <a:pPr marL="389586" indent="-389586">
              <a:buFont typeface="Arial" charset="0"/>
              <a:buChar char="•"/>
            </a:pPr>
            <a:r>
              <a:rPr lang="en-US" sz="2585" dirty="0"/>
              <a:t>Query logs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30910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22041" indent="-422041">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60" y="3244935"/>
            <a:ext cx="8085731" cy="4742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370" y="4103916"/>
            <a:ext cx="3289675" cy="1677302"/>
          </a:xfrm>
          <a:prstGeom prst="rect">
            <a:avLst/>
          </a:prstGeom>
        </p:spPr>
      </p:pic>
      <p:sp>
        <p:nvSpPr>
          <p:cNvPr id="7" name="Rectangle 6"/>
          <p:cNvSpPr/>
          <p:nvPr/>
        </p:nvSpPr>
        <p:spPr>
          <a:xfrm>
            <a:off x="846256" y="5879400"/>
            <a:ext cx="4878451" cy="348109"/>
          </a:xfrm>
          <a:prstGeom prst="rect">
            <a:avLst/>
          </a:prstGeom>
        </p:spPr>
        <p:txBody>
          <a:bodyPr wrap="none">
            <a:spAutoFit/>
          </a:bodyPr>
          <a:lstStyle/>
          <a:p>
            <a:pPr defTabSz="844083"/>
            <a:r>
              <a:rPr lang="en-US" sz="1662" dirty="0">
                <a:solidFill>
                  <a:srgbClr val="000000"/>
                </a:solidFill>
                <a:latin typeface="Calibri" charset="0"/>
                <a:ea typeface="Calibri" charset="0"/>
                <a:cs typeface="Calibri" charset="0"/>
              </a:rPr>
              <a:t>https://</a:t>
            </a:r>
            <a:r>
              <a:rPr lang="en-US" sz="1662" dirty="0" err="1">
                <a:solidFill>
                  <a:srgbClr val="000000"/>
                </a:solidFill>
                <a:latin typeface="Calibri" charset="0"/>
                <a:ea typeface="Calibri" charset="0"/>
                <a:cs typeface="Calibri" charset="0"/>
              </a:rPr>
              <a:t>www.ncbi.nlm.nih.gov</a:t>
            </a:r>
            <a:r>
              <a:rPr lang="en-US" sz="1662" dirty="0">
                <a:solidFill>
                  <a:srgbClr val="000000"/>
                </a:solidFill>
                <a:latin typeface="Calibri" charset="0"/>
                <a:ea typeface="Calibri" charset="0"/>
                <a:cs typeface="Calibri" charset="0"/>
              </a:rPr>
              <a:t>/</a:t>
            </a:r>
            <a:r>
              <a:rPr lang="en-US" sz="1662" dirty="0" err="1">
                <a:solidFill>
                  <a:srgbClr val="000000"/>
                </a:solidFill>
                <a:latin typeface="Calibri" charset="0"/>
                <a:ea typeface="Calibri" charset="0"/>
                <a:cs typeface="Calibri" charset="0"/>
              </a:rPr>
              <a:t>pubmed</a:t>
            </a:r>
            <a:r>
              <a:rPr lang="en-US" sz="1662" dirty="0">
                <a:solidFill>
                  <a:srgbClr val="000000"/>
                </a:solidFill>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3542" y="3210637"/>
            <a:ext cx="1735842" cy="2810002"/>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196467" y="2580655"/>
            <a:ext cx="122712" cy="3169236"/>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768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a:xfrm>
            <a:off x="193674" y="1341438"/>
            <a:ext cx="9367837" cy="5029200"/>
          </a:xfrm>
        </p:spPr>
        <p:txBody>
          <a:bodyPr/>
          <a:lstStyle/>
          <a:p>
            <a:pPr marL="0"/>
            <a:r>
              <a:rPr lang="en-US" sz="2400" dirty="0"/>
              <a:t>Generate a thesaurus automatically by analyzing the distribution of words in documents</a:t>
            </a:r>
          </a:p>
          <a:p>
            <a:pPr lvl="1"/>
            <a:r>
              <a:rPr lang="en-US" sz="2000" dirty="0"/>
              <a:t>Problem: find words with similar meaning (synonyms)</a:t>
            </a:r>
          </a:p>
          <a:p>
            <a:endParaRPr lang="en-US" sz="2400" dirty="0"/>
          </a:p>
          <a:p>
            <a:r>
              <a:rPr lang="en-US" sz="2400" i="1" dirty="0"/>
              <a:t>Approach 1:  </a:t>
            </a:r>
            <a:r>
              <a:rPr lang="en-US" sz="2400" dirty="0"/>
              <a:t>Two words are similar if they </a:t>
            </a:r>
            <a:r>
              <a:rPr lang="en-US" sz="2400" b="1" dirty="0"/>
              <a:t>co-occur</a:t>
            </a:r>
            <a:r>
              <a:rPr lang="en-US" sz="2400" dirty="0"/>
              <a:t> with similar words “</a:t>
            </a:r>
            <a:r>
              <a:rPr lang="en-US" sz="2400" dirty="0" err="1"/>
              <a:t>switzerland</a:t>
            </a:r>
            <a:r>
              <a:rPr lang="en-US" sz="2400" dirty="0"/>
              <a:t>” ≈ “</a:t>
            </a:r>
            <a:r>
              <a:rPr lang="en-US" sz="2400" dirty="0" err="1"/>
              <a:t>austria</a:t>
            </a:r>
            <a:r>
              <a:rPr lang="en-US" sz="2400" dirty="0"/>
              <a:t>” because both occur with words such as “national”, “election”, “soccer” etc., so they must be similar. </a:t>
            </a:r>
          </a:p>
          <a:p>
            <a:endParaRPr lang="en-US" sz="2400" i="1" dirty="0"/>
          </a:p>
          <a:p>
            <a:r>
              <a:rPr lang="en-US" sz="2400" i="1" dirty="0"/>
              <a:t>Approach 2:  </a:t>
            </a:r>
            <a:r>
              <a:rPr lang="en-US" sz="2400" dirty="0"/>
              <a:t>Two words are similar if they occur in the same </a:t>
            </a:r>
            <a:r>
              <a:rPr lang="en-US" sz="2400" b="1" dirty="0"/>
              <a:t>text pattern</a:t>
            </a:r>
            <a:r>
              <a:rPr lang="en-US" sz="2400" dirty="0"/>
              <a:t> </a:t>
            </a:r>
            <a:br>
              <a:rPr lang="en-US" sz="2400" dirty="0"/>
            </a:br>
            <a:r>
              <a:rPr lang="en-US" sz="2400" dirty="0"/>
              <a:t>“live in *”, “travel to *”, “size of *” are all phrases in which both “</a:t>
            </a:r>
            <a:r>
              <a:rPr lang="en-US" sz="2400" dirty="0" err="1"/>
              <a:t>switzerland</a:t>
            </a:r>
            <a:r>
              <a:rPr lang="en-US" sz="2400" dirty="0"/>
              <a:t>” or “</a:t>
            </a:r>
            <a:r>
              <a:rPr lang="en-US" sz="2400" dirty="0" err="1"/>
              <a:t>austria</a:t>
            </a:r>
            <a:r>
              <a:rPr lang="en-US" sz="2400" dirty="0"/>
              <a:t>” can occur</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119014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using Query Logs</a:t>
            </a:r>
          </a:p>
        </p:txBody>
      </p:sp>
      <p:sp>
        <p:nvSpPr>
          <p:cNvPr id="3" name="Content Placeholder 2"/>
          <p:cNvSpPr>
            <a:spLocks noGrp="1"/>
          </p:cNvSpPr>
          <p:nvPr>
            <p:ph idx="1"/>
          </p:nvPr>
        </p:nvSpPr>
        <p:spPr/>
        <p:txBody>
          <a:bodyPr/>
          <a:lstStyle/>
          <a:p>
            <a:pPr marL="0"/>
            <a:r>
              <a:rPr lang="en-US" sz="2585" dirty="0"/>
              <a:t>Query logs are an important resource for query expansion with search engines</a:t>
            </a:r>
          </a:p>
          <a:p>
            <a:pPr marL="422041" indent="-422041">
              <a:buFont typeface="Arial" charset="0"/>
              <a:buChar char="•"/>
            </a:pPr>
            <a:r>
              <a:rPr lang="en-US" sz="2585" dirty="0"/>
              <a:t>Exploit correlations in user sessions</a:t>
            </a:r>
          </a:p>
          <a:p>
            <a:endParaRPr lang="en-US" sz="2585" dirty="0"/>
          </a:p>
          <a:p>
            <a:r>
              <a:rPr lang="en-US" sz="2585" dirty="0"/>
              <a:t>Example 1: users extend query</a:t>
            </a:r>
          </a:p>
          <a:p>
            <a:pPr marL="422041" indent="-422041">
              <a:buFont typeface="Arial" charset="0"/>
              <a:buChar char="•"/>
            </a:pPr>
            <a:r>
              <a:rPr lang="en-US" sz="2215" dirty="0"/>
              <a:t>After searching “Obama”, users search “Obama president”</a:t>
            </a:r>
          </a:p>
          <a:p>
            <a:pPr marL="422041" indent="-422041">
              <a:buFont typeface="Arial" charset="0"/>
              <a:buChar char="•"/>
            </a:pPr>
            <a:r>
              <a:rPr lang="en-US" sz="2215" dirty="0"/>
              <a:t>Therefore, ”president” might be a good expansion</a:t>
            </a:r>
          </a:p>
          <a:p>
            <a:r>
              <a:rPr lang="en-US" sz="2585" dirty="0"/>
              <a:t>Example 2: users refer to same result</a:t>
            </a:r>
          </a:p>
          <a:p>
            <a:pPr marL="422041" indent="-422041">
              <a:buFont typeface="Arial" charset="0"/>
              <a:buChar char="•"/>
            </a:pPr>
            <a:r>
              <a:rPr lang="en-US" sz="2215" dirty="0"/>
              <a:t>User A accesses URL </a:t>
            </a:r>
            <a:r>
              <a:rPr lang="en-US" sz="2215" dirty="0" err="1"/>
              <a:t>epfl.ch</a:t>
            </a:r>
            <a:r>
              <a:rPr lang="en-US" sz="2215" dirty="0"/>
              <a:t> after searching “</a:t>
            </a:r>
            <a:r>
              <a:rPr lang="en-US" sz="2215" dirty="0" err="1"/>
              <a:t>Aebischer</a:t>
            </a:r>
            <a:r>
              <a:rPr lang="en-US" sz="2215" dirty="0"/>
              <a:t>”</a:t>
            </a:r>
          </a:p>
          <a:p>
            <a:pPr marL="422041" indent="-422041">
              <a:buFont typeface="Arial" charset="0"/>
              <a:buChar char="•"/>
            </a:pPr>
            <a:r>
              <a:rPr lang="en-US" sz="2215" dirty="0"/>
              <a:t>User B accesses URL </a:t>
            </a:r>
            <a:r>
              <a:rPr lang="en-US" sz="2215" dirty="0" err="1"/>
              <a:t>epfl.ch</a:t>
            </a:r>
            <a:r>
              <a:rPr lang="en-US" sz="2215" dirty="0"/>
              <a:t> after searching “</a:t>
            </a:r>
            <a:r>
              <a:rPr lang="en-US" sz="2215" dirty="0" err="1"/>
              <a:t>Vetterli</a:t>
            </a:r>
            <a:r>
              <a:rPr lang="en-US" sz="2215" dirty="0"/>
              <a:t>”</a:t>
            </a:r>
          </a:p>
          <a:p>
            <a:pPr marL="422041" indent="-422041">
              <a:buFont typeface="Arial" charset="0"/>
              <a:buChar char="•"/>
            </a:pPr>
            <a:r>
              <a:rPr lang="en-US" sz="2215" dirty="0"/>
              <a:t>“</a:t>
            </a:r>
            <a:r>
              <a:rPr lang="en-US" sz="2215" dirty="0" err="1"/>
              <a:t>Vetterli</a:t>
            </a:r>
            <a:r>
              <a:rPr lang="en-US" sz="2215" dirty="0"/>
              <a:t>” might be a potential expansion for the query “</a:t>
            </a:r>
            <a:r>
              <a:rPr lang="en-US" sz="2215" dirty="0" err="1"/>
              <a:t>Aebischer</a:t>
            </a:r>
            <a:r>
              <a:rPr lang="en-US" sz="2215" dirty="0"/>
              <a:t>”</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©2024,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4430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vert="horz" wrap="square" lIns="84984" tIns="42493" rIns="84984" bIns="42493" numCol="1" anchor="t" anchorCtr="0" compatLnSpc="1">
            <a:prstTxWarp prst="textNoShape">
              <a:avLst/>
            </a:prstTxWarp>
          </a:bodyPr>
          <a:lstStyle/>
          <a:p>
            <a:pPr eaLnBrk="1" hangingPunct="1"/>
            <a:r>
              <a:rPr lang="en-US" sz="2215" dirty="0">
                <a:latin typeface="Calibri" charset="0"/>
                <a:ea typeface="Calibri" charset="0"/>
                <a:cs typeface="Calibri" charset="0"/>
              </a:rPr>
              <a:t>Papers</a:t>
            </a:r>
          </a:p>
          <a:p>
            <a:pPr lvl="1" eaLnBrk="1" hangingPunct="1">
              <a:buFont typeface="Arial" panose="020B0604020202020204" pitchFamily="34" charset="0"/>
              <a:buChar char="–"/>
            </a:pPr>
            <a:r>
              <a:rPr lang="en-GB" sz="1846" dirty="0" err="1">
                <a:latin typeface="Calibri" charset="0"/>
                <a:cs typeface="Calibri" charset="0"/>
              </a:rPr>
              <a:t>Rocchio</a:t>
            </a:r>
            <a:r>
              <a:rPr lang="en-GB" sz="1846" dirty="0">
                <a:latin typeface="Calibri" charset="0"/>
                <a:cs typeface="Calibri" charset="0"/>
              </a:rPr>
              <a:t>, J. (1971). Relevance feedback in information retrieval. The Smart retrieval system-experiments in automatic document processing, 313-323.</a:t>
            </a:r>
          </a:p>
          <a:p>
            <a:pPr lvl="1" eaLnBrk="1" hangingPunct="1">
              <a:buFont typeface="Arial" panose="020B0604020202020204" pitchFamily="34" charset="0"/>
              <a:buChar char="–"/>
            </a:pPr>
            <a:r>
              <a:rPr lang="en-GB" sz="1846" dirty="0">
                <a:latin typeface="Calibri" charset="0"/>
                <a:cs typeface="Calibri" charset="0"/>
              </a:rPr>
              <a:t>Ponte, Jay Michael, and W. Bruce Croft. "A language </a:t>
            </a:r>
            <a:r>
              <a:rPr lang="en-GB" sz="1846" dirty="0" err="1">
                <a:latin typeface="Calibri" charset="0"/>
                <a:cs typeface="Calibri" charset="0"/>
              </a:rPr>
              <a:t>modeling</a:t>
            </a:r>
            <a:r>
              <a:rPr lang="en-GB" sz="1846" dirty="0">
                <a:latin typeface="Calibri" charset="0"/>
                <a:cs typeface="Calibri" charset="0"/>
              </a:rPr>
              <a:t> approach to information retrieval." PhD diss., University of Massachusetts at Amherst, 1998.</a:t>
            </a:r>
          </a:p>
          <a:p>
            <a:pPr lvl="1" eaLnBrk="1" hangingPunct="1">
              <a:buFont typeface="Arial" panose="020B0604020202020204" pitchFamily="34" charset="0"/>
              <a:buChar char="–"/>
            </a:pPr>
            <a:r>
              <a:rPr lang="en-US" sz="1846" dirty="0" err="1">
                <a:latin typeface="Calibri" charset="0"/>
                <a:cs typeface="Calibri" charset="0"/>
              </a:rPr>
              <a:t>Yoo</a:t>
            </a:r>
            <a:r>
              <a:rPr lang="en-US" sz="1846" dirty="0">
                <a:latin typeface="Calibri" charset="0"/>
                <a:cs typeface="Calibri" charset="0"/>
              </a:rPr>
              <a:t>, S., &amp; Choi, J. (2011). Evaluation of term ranking algorithms for pseudo-relevance feedback in MEDLINE retrieval. Healthcare informatics research, 17(2), 120-130.</a:t>
            </a:r>
            <a:br>
              <a:rPr lang="en-US" sz="1846" dirty="0">
                <a:latin typeface="Calibri" charset="0"/>
                <a:cs typeface="Calibri" charset="0"/>
              </a:rPr>
            </a:br>
            <a:endParaRPr lang="en-US" sz="1846" dirty="0">
              <a:latin typeface="Calibri" charset="0"/>
              <a:cs typeface="Calibri" charset="0"/>
            </a:endParaRPr>
          </a:p>
          <a:p>
            <a:pPr lvl="1" eaLnBrk="1" hangingPunct="1"/>
            <a:endParaRPr lang="en-US" sz="2215" dirty="0">
              <a:latin typeface="Calibri" charset="0"/>
              <a:ea typeface="Calibri" charset="0"/>
              <a:cs typeface="Calibri" charset="0"/>
            </a:endParaRPr>
          </a:p>
          <a:p>
            <a:pPr lvl="1" eaLnBrk="1" hangingPunct="1">
              <a:buFontTx/>
              <a:buNone/>
            </a:pPr>
            <a:endParaRPr lang="en-US" sz="2215" dirty="0">
              <a:latin typeface="Calibri" charset="0"/>
              <a:ea typeface="Calibri" charset="0"/>
              <a:cs typeface="Calibri" charset="0"/>
            </a:endParaRPr>
          </a:p>
          <a:p>
            <a:pPr marL="0" indent="0" eaLnBrk="1" hangingPunct="1"/>
            <a:endParaRPr lang="en-US" sz="2585"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defTabSz="844083" eaLnBrk="1" hangingPunct="1"/>
            <a:r>
              <a:rPr lang="fr-CH" sz="831">
                <a:solidFill>
                  <a:srgbClr val="000000"/>
                </a:solidFill>
                <a:latin typeface="Verdana" charset="0"/>
                <a:cs typeface="Calibri" charset="0"/>
              </a:rPr>
              <a:t>©2024, Karl Aberer, EPFL-IC, Laboratoire de systèmes d'informations répartis </a:t>
            </a:r>
            <a:endParaRPr lang="en-GB" sz="831">
              <a:solidFill>
                <a:srgbClr val="000000"/>
              </a:solidFill>
              <a:latin typeface="Verdana" charset="0"/>
              <a:cs typeface="Calibri" charset="0"/>
            </a:endParaRPr>
          </a:p>
        </p:txBody>
      </p:sp>
    </p:spTree>
    <p:extLst>
      <p:ext uri="{BB962C8B-B14F-4D97-AF65-F5344CB8AC3E}">
        <p14:creationId xmlns:p14="http://schemas.microsoft.com/office/powerpoint/2010/main" val="23678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pPr marL="0"/>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6" name="Oval 5"/>
          <p:cNvSpPr/>
          <p:nvPr/>
        </p:nvSpPr>
        <p:spPr bwMode="auto">
          <a:xfrm>
            <a:off x="2698225" y="2829640"/>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5091106" y="2829640"/>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590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508227"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508227"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4104711"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4083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7" name="TextBox 6"/>
          <p:cNvSpPr txBox="1"/>
          <p:nvPr/>
        </p:nvSpPr>
        <p:spPr>
          <a:xfrm>
            <a:off x="5194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561169" y="3314225"/>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436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3196422" y="3897108"/>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nvGraphicFramePr>
        <p:xfrm>
          <a:off x="5418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560119" y="5080027"/>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3173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512" y="1484784"/>
                <a:ext cx="9180388" cy="4992216"/>
              </a:xfrm>
            </p:spPr>
            <p:txBody>
              <a:bodyPr/>
              <a:lstStyle/>
              <a:p>
                <a:pPr marL="0"/>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dirty="0"/>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pPr marL="0"/>
                <a:r>
                  <a:rPr lang="en-US" sz="2386" dirty="0"/>
                  <a:t>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512" y="1484784"/>
                <a:ext cx="9180388" cy="4992216"/>
              </a:xfrm>
              <a:blipFill>
                <a:blip r:embed="rId3"/>
                <a:stretch>
                  <a:fillRect l="-1105" t="-126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a:r>
                  <a:rPr lang="en-US" sz="2386" dirty="0"/>
                  <a:t>Learning the model means we must estimate the probability of a query to occur</a:t>
                </a:r>
              </a:p>
              <a:p>
                <a:pPr marL="0"/>
                <a:endParaRPr lang="en-US" sz="2386" dirty="0"/>
              </a:p>
              <a:p>
                <a:pPr marL="0"/>
                <a:r>
                  <a:rPr lang="en-US" sz="2386" dirty="0"/>
                  <a:t>First step: estimate how likely a single term </a:t>
                </a:r>
                <a14:m>
                  <m:oMath xmlns:m="http://schemas.openxmlformats.org/officeDocument/2006/math">
                    <m:r>
                      <a:rPr lang="fr-CH" sz="2386" i="1" smtClean="0">
                        <a:latin typeface="Cambria Math" charset="0"/>
                      </a:rPr>
                      <m:t>𝑡</m:t>
                    </m:r>
                  </m:oMath>
                </a14:m>
                <a:r>
                  <a:rPr lang="en-US" sz="2386" dirty="0"/>
                  <a:t> occurs</a:t>
                </a:r>
              </a:p>
              <a:p>
                <a:pPr marL="0"/>
                <a:br>
                  <a:rPr lang="en-US" sz="2386" dirty="0"/>
                </a:br>
                <a:r>
                  <a:rPr lang="en-US" sz="2386" dirty="0"/>
                  <a:t>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987"/>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386" dirty="0"/>
              </a:p>
              <a:p>
                <a:pPr marL="0"/>
                <a:r>
                  <a:rPr lang="en-US" sz="2386" dirty="0"/>
                  <a:t>Independence assumption: different terms in a query are assumed to occur independently</a:t>
                </a:r>
              </a:p>
              <a:p>
                <a:endParaRPr lang="en-US" sz="2386" dirty="0"/>
              </a:p>
              <a:p>
                <a:endParaRPr lang="en-US" sz="2386" dirty="0"/>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8550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0" indent="0"/>
            <a:endParaRPr lang="en-US" sz="2800" dirty="0"/>
          </a:p>
          <a:p>
            <a:pPr marL="0" indent="0"/>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a:p>
            <a:pPr marL="0" indent="0"/>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20462</TotalTime>
  <Words>5505</Words>
  <Application>Microsoft Macintosh PowerPoint</Application>
  <PresentationFormat>A4 Paper (210x297 mm)</PresentationFormat>
  <Paragraphs>480</Paragraphs>
  <Slides>37</Slides>
  <Notes>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MS PGothic</vt:lpstr>
      <vt:lpstr>MS PGothic</vt:lpstr>
      <vt:lpstr>Arial</vt:lpstr>
      <vt:lpstr>Calibri</vt:lpstr>
      <vt:lpstr>Cambria Math</vt:lpstr>
      <vt:lpstr>Comic Sans MS</vt:lpstr>
      <vt:lpstr>Symbol</vt:lpstr>
      <vt:lpstr>Tempus Sans ITC</vt:lpstr>
      <vt:lpstr>Times New Roman</vt:lpstr>
      <vt:lpstr>Verdana</vt:lpstr>
      <vt:lpstr>Wingdings</vt:lpstr>
      <vt:lpstr>1_part1 XML</vt:lpstr>
      <vt:lpstr>Equation</vt:lpstr>
      <vt:lpstr>1.2.5 Probabilistic Information Retrieval</vt:lpstr>
      <vt:lpstr>Query Likelihood Model</vt:lpstr>
      <vt:lpstr>Language Modeling</vt:lpstr>
      <vt:lpstr>What is a Language Model?</vt:lpstr>
      <vt:lpstr>Probabilistic Language Model</vt:lpstr>
      <vt:lpstr>Probability to Create a Query</vt:lpstr>
      <vt:lpstr>Learning the Model</vt:lpstr>
      <vt:lpstr>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Properties of Retrieval Models</vt:lpstr>
      <vt:lpstr>1.2.6 Query Expansion</vt:lpstr>
      <vt:lpstr>Two Methods for Extending Queries</vt:lpstr>
      <vt:lpstr>1.2.6.1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Weighting Schemes</vt:lpstr>
      <vt:lpstr>1.2.6.2 Global Query Expansion</vt:lpstr>
      <vt:lpstr>Manually Created Thesaurus</vt:lpstr>
      <vt:lpstr>Automatic Thesaurus Generation</vt:lpstr>
      <vt:lpstr>Expansion using Query Logs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619</cp:revision>
  <cp:lastPrinted>2022-09-13T13:17:23Z</cp:lastPrinted>
  <dcterms:created xsi:type="dcterms:W3CDTF">1601-01-01T00:00:00Z</dcterms:created>
  <dcterms:modified xsi:type="dcterms:W3CDTF">2024-08-31T09:10:57Z</dcterms:modified>
</cp:coreProperties>
</file>