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349" r:id="rId2"/>
    <p:sldId id="350" r:id="rId3"/>
    <p:sldId id="351" r:id="rId4"/>
    <p:sldId id="352" r:id="rId5"/>
    <p:sldId id="361" r:id="rId6"/>
    <p:sldId id="720" r:id="rId7"/>
    <p:sldId id="721" r:id="rId8"/>
    <p:sldId id="722" r:id="rId9"/>
    <p:sldId id="723" r:id="rId10"/>
    <p:sldId id="391" r:id="rId11"/>
    <p:sldId id="724" r:id="rId12"/>
    <p:sldId id="725" r:id="rId13"/>
  </p:sldIdLst>
  <p:sldSz cx="9144000" cy="6858000" type="screen4x3"/>
  <p:notesSz cx="7099300" cy="10234613"/>
  <p:custDataLst>
    <p:tags r:id="rId1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8"/>
    <p:restoredTop sz="75102" autoAdjust="0"/>
  </p:normalViewPr>
  <p:slideViewPr>
    <p:cSldViewPr>
      <p:cViewPr varScale="1">
        <p:scale>
          <a:sx n="94" d="100"/>
          <a:sy n="94" d="100"/>
        </p:scale>
        <p:origin x="3008" y="20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24221"/>
    </p:cViewPr>
  </p:sorterViewPr>
  <p:notesViewPr>
    <p:cSldViewPr>
      <p:cViewPr varScale="1">
        <p:scale>
          <a:sx n="123" d="100"/>
          <a:sy n="123" d="100"/>
        </p:scale>
        <p:origin x="59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D8CA0BC-0227-4EC0-BFD0-03DE60C18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8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576" y="4862142"/>
            <a:ext cx="567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6C47E0B-2958-48CC-BA4E-C350203CF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76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D</a:t>
            </a:r>
          </a:p>
          <a:p>
            <a:endParaRPr lang="en-GB" dirty="0"/>
          </a:p>
          <a:p>
            <a:r>
              <a:rPr lang="en-GB" dirty="0"/>
              <a:t>M is an </a:t>
            </a:r>
            <a:r>
              <a:rPr lang="en-GB" dirty="0" err="1"/>
              <a:t>mxn</a:t>
            </a:r>
            <a:r>
              <a:rPr lang="en-GB" dirty="0"/>
              <a:t> matrix, with m rows corresponding to the m terms in the vocabulary.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71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4</a:t>
            </a:r>
          </a:p>
          <a:p>
            <a:endParaRPr lang="en-GB" dirty="0"/>
          </a:p>
          <a:p>
            <a:r>
              <a:rPr lang="en-GB" dirty="0"/>
              <a:t>Other factors that can influence the outcome of the optimization are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 order in which the documents are processed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 initialization of the word embedding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22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3</a:t>
            </a:r>
          </a:p>
          <a:p>
            <a:endParaRPr lang="en-GB" dirty="0"/>
          </a:p>
          <a:p>
            <a:r>
              <a:rPr lang="en-GB" dirty="0"/>
              <a:t>Answer 1 improves the quality of embeddings, but may slow down learning. Answer 4 speeds up the selection of frequent phrases, but not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09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2</a:t>
            </a:r>
          </a:p>
          <a:p>
            <a:endParaRPr lang="en-GB" dirty="0"/>
          </a:p>
          <a:p>
            <a:r>
              <a:rPr lang="en-GB" dirty="0"/>
              <a:t>The main difference between Glove and earlier methods, including </a:t>
            </a:r>
            <a:r>
              <a:rPr lang="en-GB" dirty="0" err="1"/>
              <a:t>skipgram</a:t>
            </a:r>
            <a:r>
              <a:rPr lang="en-GB" dirty="0"/>
              <a:t> and CBOW, is the computation of global co-occurrence counts. This is an additional processing step, but provides additional information on the global statistics. Answer 3 refers to a difference that is rather a consequence of using a global statistics. As for answer 4, in a sense also </a:t>
            </a:r>
            <a:r>
              <a:rPr lang="en-GB" dirty="0" err="1"/>
              <a:t>skipgram</a:t>
            </a:r>
            <a:r>
              <a:rPr lang="en-GB" dirty="0"/>
              <a:t> </a:t>
            </a:r>
            <a:r>
              <a:rPr lang="en-GB"/>
              <a:t>does not </a:t>
            </a:r>
            <a:r>
              <a:rPr lang="en-GB" dirty="0"/>
              <a:t>really distinguish between words and context words.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B</a:t>
            </a:r>
          </a:p>
          <a:p>
            <a:endParaRPr lang="en-GB" dirty="0"/>
          </a:p>
          <a:p>
            <a:r>
              <a:rPr lang="en-GB" dirty="0"/>
              <a:t>K is </a:t>
            </a:r>
            <a:r>
              <a:rPr lang="en-GB" dirty="0" err="1"/>
              <a:t>mxr</a:t>
            </a:r>
            <a:r>
              <a:rPr lang="en-GB" dirty="0"/>
              <a:t> matrix, where the columns correspond to vectors. These vectors correspond to a linear combination of the m terms of the vocabulary.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52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B</a:t>
            </a:r>
          </a:p>
          <a:p>
            <a:endParaRPr lang="en-GB" dirty="0"/>
          </a:p>
          <a:p>
            <a:r>
              <a:rPr lang="en-GB" dirty="0"/>
              <a:t>K_s is a </a:t>
            </a:r>
            <a:r>
              <a:rPr lang="en-GB" dirty="0" err="1"/>
              <a:t>mxs</a:t>
            </a:r>
            <a:r>
              <a:rPr lang="en-GB" dirty="0"/>
              <a:t> matrix, where each row corresponds to a term in the vocabulary, as for M. The number of columns s is smaller than the number of columns in the original matrix 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85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A</a:t>
            </a:r>
          </a:p>
          <a:p>
            <a:endParaRPr lang="en-GB" dirty="0"/>
          </a:p>
          <a:p>
            <a:r>
              <a:rPr lang="en-GB" dirty="0"/>
              <a:t>The transformed query is a vector over the number of </a:t>
            </a:r>
            <a:r>
              <a:rPr lang="en-GB"/>
              <a:t>selected concepts 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38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1</a:t>
            </a:r>
          </a:p>
          <a:p>
            <a:endParaRPr lang="en-GB" dirty="0"/>
          </a:p>
          <a:p>
            <a:r>
              <a:rPr lang="en-GB" dirty="0"/>
              <a:t>The rows of the matrix correspond to the dimensions of the embedding. Each entry in the row corresponds to a word from the vocabulary. Therefore the row represents the importance of each word for a given dimension.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43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Answer 1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fr-CH" sz="12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GB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  <m:r>
                          <a:rPr kumimoji="0" lang="en-GB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kumimoji="0" lang="en-GB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dirty="0"/>
                  <a:t> is the function to be approximated.</a:t>
                </a:r>
                <a:r>
                  <a:rPr lang="en-GB" baseline="0" dirty="0"/>
                  <a:t> The three other functions are the same, with a more detailed specification for answers 2, 3 and 4.</a:t>
                </a:r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Answer 1</a:t>
                </a:r>
              </a:p>
              <a:p>
                <a:endParaRPr lang="en-GB" dirty="0"/>
              </a:p>
              <a:p>
                <a:r>
                  <a:rPr lang="fr-CH" sz="1200" i="0">
                    <a:latin typeface="Cambria Math" panose="02040503050406030204" pitchFamily="18" charset="0"/>
                  </a:rPr>
                  <a:t>𝑓(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</a:rPr>
                  <a:t>𝑤,𝑐)</a:t>
                </a:r>
                <a:r>
                  <a:rPr lang="en-GB" dirty="0"/>
                  <a:t> is the function to be approximated.</a:t>
                </a:r>
                <a:r>
                  <a:rPr lang="en-GB" baseline="0" dirty="0"/>
                  <a:t> The three other functions are the same, with a more detailed specification for answers 2, 3 and 4.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90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4</a:t>
            </a:r>
          </a:p>
          <a:p>
            <a:endParaRPr lang="en-GB" dirty="0"/>
          </a:p>
          <a:p>
            <a:r>
              <a:rPr lang="en-GB" dirty="0"/>
              <a:t>In the </a:t>
            </a:r>
            <a:r>
              <a:rPr lang="en-GB" dirty="0" err="1"/>
              <a:t>skipgram</a:t>
            </a:r>
            <a:r>
              <a:rPr lang="en-GB" dirty="0"/>
              <a:t> model the sample data consists of word-context pairs that are present or absent in the document collection.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4</a:t>
            </a:r>
          </a:p>
          <a:p>
            <a:endParaRPr lang="en-GB" dirty="0"/>
          </a:p>
          <a:p>
            <a:r>
              <a:rPr lang="en-GB" dirty="0"/>
              <a:t>For each occurrence of a word-context pair, a set of negative samples is produced. Note that this is also different from creating a set of negative samples for each word-context pair, since the same word-context pair can occur multiple times in the document collection.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0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1</a:t>
            </a:r>
          </a:p>
          <a:p>
            <a:endParaRPr lang="en-GB" dirty="0"/>
          </a:p>
          <a:p>
            <a:r>
              <a:rPr lang="en-GB" dirty="0"/>
              <a:t>The loss function is minimized by incrementally modifying the word embedding vectors. Answer 4 refers to an approach to improve the quality of the word embeddings achieved, but not to minimize the loss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6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2388" y="304800"/>
            <a:ext cx="2082800" cy="6065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097588" cy="606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341438"/>
            <a:ext cx="8305800" cy="5029200"/>
          </a:xfrm>
        </p:spPr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08488" y="13414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08488" y="39322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tx1"/>
                </a:solidFill>
                <a:latin typeface="Verdana" charset="0"/>
              </a:defRPr>
            </a:lvl1pPr>
          </a:lstStyle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  <p:sp>
        <p:nvSpPr>
          <p:cNvPr id="5127" name="Rectangle 7"/>
          <p:cNvSpPr>
            <a:spLocks noChangeArrowheads="1"/>
          </p:cNvSpPr>
          <p:nvPr userDrawn="1"/>
        </p:nvSpPr>
        <p:spPr bwMode="auto">
          <a:xfrm>
            <a:off x="6554788" y="6453188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r"/>
            <a:r>
              <a:rPr lang="en-US" sz="900">
                <a:solidFill>
                  <a:schemeClr val="tx1"/>
                </a:solidFill>
                <a:latin typeface="Verdana" charset="0"/>
              </a:rPr>
              <a:t>Introduction - </a:t>
            </a:r>
            <a:fld id="{FBCEA208-1882-4C4A-B71F-4FA789A04155}" type="slidenum">
              <a:rPr lang="en-US" sz="900">
                <a:solidFill>
                  <a:schemeClr val="tx1"/>
                </a:solidFill>
                <a:latin typeface="Verdana" charset="0"/>
              </a:rPr>
              <a:pPr algn="r"/>
              <a:t>‹#›</a:t>
            </a:fld>
            <a:endParaRPr lang="en-US" sz="900">
              <a:solidFill>
                <a:schemeClr val="tx1"/>
              </a:solidFill>
              <a:latin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5.png"/><Relationship Id="rId5" Type="http://schemas.openxmlformats.org/officeDocument/2006/relationships/tags" Target="../tags/tag30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In vector space retrieval each row of the matrix M corresponds to 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13314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A document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A concept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A query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A term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8771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Question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 word embedding for given corpus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depends only on the dimension 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depends on the dimension d and number of iterations in gradient descent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depends on the dimension d, number of iterations and chosen negative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there are further factors on which it depends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B72282-EBA0-B14D-A011-F79550A4F2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©2024, Karl Aberer, EPFL-IC, Laboratoire de systèmes d'informations répartis 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5595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0F67-D361-F5D5-F77E-1AEF8480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302E-3C28-EBA7-2321-0CE525E71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Fasttext</a:t>
            </a:r>
            <a:r>
              <a:rPr lang="en-GB" dirty="0"/>
              <a:t> speeds up learning by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Considering </a:t>
            </a:r>
            <a:r>
              <a:rPr lang="en-GB" sz="2800" dirty="0" err="1"/>
              <a:t>subwords</a:t>
            </a:r>
            <a:r>
              <a:rPr lang="en-GB" sz="2800" dirty="0"/>
              <a:t> of words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By selecting the most frequent phrases in the text as tokens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By selecting the most frequent </a:t>
            </a:r>
            <a:r>
              <a:rPr lang="en-GB" sz="2800" dirty="0" err="1"/>
              <a:t>subwords</a:t>
            </a:r>
            <a:r>
              <a:rPr lang="en-GB" sz="2800" dirty="0"/>
              <a:t> in the text as tokens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By pre-computing frequencies of n-grams</a:t>
            </a:r>
          </a:p>
          <a:p>
            <a:pPr marL="457200" indent="-457200">
              <a:buFontTx/>
              <a:buChar char="-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3EA89-4E80-D0D5-F4B1-3F0AEA4418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50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ED5B-8D95-EE4D-82DC-C9C02C2E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AC4A9-8E98-07E5-08F5-999A425CC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most important difference between Glove and </a:t>
            </a:r>
            <a:r>
              <a:rPr lang="en-GB" dirty="0" err="1"/>
              <a:t>skipgram</a:t>
            </a:r>
            <a:r>
              <a:rPr lang="en-GB" dirty="0"/>
              <a:t> is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That Glove considers the complete context of a word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That Glove computes a global frequency for word-context pair occurrences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That Glove uses a squared error loss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That Glove does not differentiate words and context words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E757D-FF8E-D11F-E2BD-53AAD622D6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628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Applying SVD to a term-document matrix M. Each concept is represented in K</a:t>
            </a:r>
          </a:p>
        </p:txBody>
      </p:sp>
      <p:sp>
        <p:nvSpPr>
          <p:cNvPr id="13314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514350" indent="-514350">
              <a:buFont typeface="Arial" charset="0"/>
              <a:buAutoNum type="alphaUcPeriod"/>
            </a:pPr>
            <a:r>
              <a:rPr lang="en-US" altLang="en-US" sz="2400" dirty="0">
                <a:ea typeface="MS PGothic" charset="-128"/>
              </a:rPr>
              <a:t>as a singular value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sz="2400" dirty="0">
                <a:ea typeface="MS PGothic" charset="-128"/>
              </a:rPr>
              <a:t>as a linear combination of terms of the vocabulary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sz="2400" dirty="0">
                <a:ea typeface="MS PGothic" charset="-128"/>
              </a:rPr>
              <a:t>as a linear combination of documents in the document collection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sz="2400" dirty="0">
                <a:ea typeface="MS PGothic" charset="-128"/>
              </a:rPr>
              <a:t>as a least squares approximation of the matrix 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958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number of term vectors in the matrix </a:t>
            </a:r>
            <a:r>
              <a:rPr lang="pt-BR" sz="2800">
                <a:sym typeface="Symbol" pitchFamily="18" charset="2"/>
              </a:rPr>
              <a:t>K</a:t>
            </a:r>
            <a:r>
              <a:rPr lang="pt-BR" sz="2800" baseline="-25000">
                <a:sym typeface="Symbol" pitchFamily="18" charset="2"/>
              </a:rPr>
              <a:t>s</a:t>
            </a:r>
            <a:br>
              <a:rPr lang="en-GB" sz="2800">
                <a:sym typeface="Symbol" pitchFamily="18" charset="2"/>
              </a:rPr>
            </a:br>
            <a:r>
              <a:rPr lang="en-US" altLang="en-US" sz="2800" dirty="0"/>
              <a:t>used for LSI</a:t>
            </a:r>
          </a:p>
        </p:txBody>
      </p:sp>
      <p:sp>
        <p:nvSpPr>
          <p:cNvPr id="13314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charset="0"/>
              <a:buAutoNum type="alphaUcPeriod"/>
            </a:pPr>
            <a:r>
              <a:rPr lang="en-US" altLang="en-US" sz="2400" dirty="0">
                <a:ea typeface="MS PGothic" charset="-128"/>
              </a:rPr>
              <a:t>Is smaller than the number of rows in the matrix M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sz="2400" dirty="0">
                <a:ea typeface="MS PGothic" charset="-128"/>
              </a:rPr>
              <a:t>Is the same as the number of rows in the matrix M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sz="2400" dirty="0">
                <a:ea typeface="MS PGothic" charset="-128"/>
              </a:rPr>
              <a:t>Is larger than the number of rows in the matrix 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606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A query transformed into the concept space for LSI has …</a:t>
            </a:r>
          </a:p>
        </p:txBody>
      </p:sp>
      <p:sp>
        <p:nvSpPr>
          <p:cNvPr id="13314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charset="0"/>
              <a:buAutoNum type="alphaUcPeriod"/>
            </a:pPr>
            <a:r>
              <a:rPr lang="en-US" altLang="en-US" sz="2800" dirty="0">
                <a:ea typeface="MS PGothic" charset="-128"/>
              </a:rPr>
              <a:t>s components (number of singular values)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sz="2800" dirty="0">
                <a:ea typeface="MS PGothic" charset="-128"/>
              </a:rPr>
              <a:t>m components (size of vocabulary)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sz="2800" dirty="0">
                <a:ea typeface="MS PGothic" charset="-128"/>
              </a:rPr>
              <a:t>n components (number of documents)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486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4" name="TPAnswers" title="Answer Text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A row of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sz="2800" b="0" i="1" dirty="0">
                            <a:latin typeface="Cambria Math" panose="02040503050406030204" pitchFamily="18" charset="0"/>
                            <a:cs typeface="Calibri" charset="0"/>
                          </a:rPr>
                        </m:ctrlPr>
                      </m:sSupPr>
                      <m:e>
                        <m:r>
                          <a:rPr lang="fr-CH" sz="2800" b="0" i="1" dirty="0">
                            <a:latin typeface="Cambria Math" panose="02040503050406030204" pitchFamily="18" charset="0"/>
                            <a:cs typeface="Calibri" charset="0"/>
                          </a:rPr>
                          <m:t>𝑊</m:t>
                        </m:r>
                      </m:e>
                      <m:sup>
                        <m:r>
                          <a:rPr lang="fr-CH" sz="2800" b="0" i="1" dirty="0">
                            <a:latin typeface="Cambria Math" panose="02040503050406030204" pitchFamily="18" charset="0"/>
                            <a:cs typeface="Calibri" charset="0"/>
                          </a:rPr>
                          <m:t>(</m:t>
                        </m:r>
                        <m:r>
                          <a:rPr lang="fr-CH" sz="2800" b="0" i="1" dirty="0">
                            <a:latin typeface="Cambria Math" panose="02040503050406030204" pitchFamily="18" charset="0"/>
                            <a:cs typeface="Calibri" charset="0"/>
                          </a:rPr>
                          <m:t>𝑐</m:t>
                        </m:r>
                        <m:r>
                          <a:rPr lang="fr-CH" sz="2800" b="0" i="1" dirty="0">
                            <a:latin typeface="Cambria Math" panose="02040503050406030204" pitchFamily="18" charset="0"/>
                            <a:cs typeface="Calibri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/>
                  <a:t> represents</a:t>
                </a:r>
                <a:endParaRPr lang="en-US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How relevant each word is for a dimension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How often a context word </a:t>
                </a:r>
                <a14:m>
                  <m:oMath xmlns:m="http://schemas.openxmlformats.org/officeDocument/2006/math">
                    <m:r>
                      <a:rPr lang="fr-CH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co-occurs with all words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A representation of word </a:t>
                </a:r>
                <a14:m>
                  <m:oMath xmlns:m="http://schemas.openxmlformats.org/officeDocument/2006/math">
                    <m:r>
                      <a:rPr lang="fr-CH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in concept space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13314" name="TPAnswers" title="Answer Text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>
                <a:blip r:embed="rId6"/>
                <a:stretch>
                  <a:fillRect l="-1372" t="-75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638C3B-B036-A34D-B2E9-1A4A9B62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©2024, Karl Aberer, EPFL-IC, Laboratoire de systèmes d'informations répartis 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594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B7E6-4596-41CA-1991-2AE516B7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A24928-1A3C-9CCA-C272-40B7A90DE2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Which of the following functions is not equal to the three others?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fr-CH" sz="32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GB" sz="3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  <m:r>
                          <a:rPr kumimoji="0" lang="en-GB" sz="3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kumimoji="0" lang="en-GB" sz="3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</m:d>
                  </m:oMath>
                </a14:m>
                <a:endParaRPr lang="en-GB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H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CH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fr-CH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fr-CH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CH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GB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fr-CH" sz="3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fr-CH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sz="32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fr-CH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H" sz="32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endParaRPr lang="en-GB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  <m:r>
                      <a:rPr lang="fr-CH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fr-CH" sz="3200" b="1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𝒄</m:t>
                    </m:r>
                    <m:r>
                      <a:rPr lang="fr-CH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∙</m:t>
                    </m:r>
                    <m:r>
                      <a:rPr lang="fr-CH" sz="3200" b="1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𝒘</m:t>
                    </m:r>
                    <m:r>
                      <a:rPr lang="fr-CH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514350" indent="-514350">
                  <a:buAutoNum type="arabicPeriod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A24928-1A3C-9CCA-C272-40B7A90DE2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29" t="-151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109EB-C56B-FBC3-809D-DAD7F92F36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55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8640-E0DF-59DB-5E56-59ECF43F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AC3CC-C0F3-4FA0-7A54-09D7A6F4B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which data samples the embeddings are learnt?</a:t>
            </a:r>
          </a:p>
          <a:p>
            <a:pPr marL="514350" indent="-514350">
              <a:buAutoNum type="arabicPeriod"/>
            </a:pPr>
            <a:r>
              <a:rPr lang="en-GB" sz="2800" dirty="0"/>
              <a:t>Known embeddings for (</a:t>
            </a:r>
            <a:r>
              <a:rPr lang="en-GB" sz="2800" dirty="0" err="1"/>
              <a:t>w,c</a:t>
            </a:r>
            <a:r>
              <a:rPr lang="en-GB" sz="2800" dirty="0"/>
              <a:t>) pairs</a:t>
            </a:r>
          </a:p>
          <a:p>
            <a:pPr marL="514350" indent="-514350">
              <a:buAutoNum type="arabicPeriod"/>
            </a:pPr>
            <a:r>
              <a:rPr lang="en-GB" sz="2800" dirty="0"/>
              <a:t>Frequency of occurrences of (</a:t>
            </a:r>
            <a:r>
              <a:rPr lang="en-GB" sz="2800" dirty="0" err="1"/>
              <a:t>w,c</a:t>
            </a:r>
            <a:r>
              <a:rPr lang="en-GB" sz="2800" dirty="0"/>
              <a:t>) pairs in the document collection</a:t>
            </a:r>
          </a:p>
          <a:p>
            <a:pPr marL="514350" indent="-514350">
              <a:buAutoNum type="arabicPeriod"/>
            </a:pPr>
            <a:r>
              <a:rPr lang="en-GB" sz="2800" dirty="0"/>
              <a:t>Approximate probabilities of occurrences of (</a:t>
            </a:r>
            <a:r>
              <a:rPr lang="en-GB" sz="2800" dirty="0" err="1"/>
              <a:t>w,c</a:t>
            </a:r>
            <a:r>
              <a:rPr lang="en-GB" sz="2800" dirty="0"/>
              <a:t>) pairs</a:t>
            </a:r>
          </a:p>
          <a:p>
            <a:pPr marL="514350" indent="-514350">
              <a:buAutoNum type="arabicPeriod"/>
            </a:pPr>
            <a:r>
              <a:rPr lang="en-GB" sz="2800" dirty="0"/>
              <a:t>Presence or absence of (</a:t>
            </a:r>
            <a:r>
              <a:rPr lang="en-GB" sz="2800" dirty="0" err="1"/>
              <a:t>w,c</a:t>
            </a:r>
            <a:r>
              <a:rPr lang="en-GB" sz="2800" dirty="0"/>
              <a:t>) pairs in the document collection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D84AD-EA91-DFB5-7E02-429C253465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85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F1C5-AAB4-6050-C60E-BF9723F9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F1FF-D249-4D60-99DC-10E1EBB0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negative sampling a set of negative samples is created for</a:t>
            </a:r>
          </a:p>
          <a:p>
            <a:pPr marL="514350" indent="-514350">
              <a:buAutoNum type="arabicPeriod"/>
            </a:pPr>
            <a:r>
              <a:rPr lang="en-GB" sz="2800" dirty="0"/>
              <a:t>For each word of the vocabulary</a:t>
            </a:r>
          </a:p>
          <a:p>
            <a:pPr marL="514350" indent="-514350">
              <a:buAutoNum type="arabicPeriod"/>
            </a:pPr>
            <a:r>
              <a:rPr lang="en-GB" sz="2800" dirty="0"/>
              <a:t>For each word-context pair</a:t>
            </a:r>
          </a:p>
          <a:p>
            <a:pPr marL="514350" indent="-514350">
              <a:buAutoNum type="arabicPeriod"/>
            </a:pPr>
            <a:r>
              <a:rPr lang="en-GB" sz="2800" dirty="0"/>
              <a:t>For each occurrence of a word in the text</a:t>
            </a:r>
          </a:p>
          <a:p>
            <a:pPr marL="514350" indent="-514350">
              <a:buAutoNum type="arabicPeriod"/>
            </a:pPr>
            <a:r>
              <a:rPr lang="en-GB" sz="2800" dirty="0"/>
              <a:t>For each occurrence of a word-context pair in the text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97016-B467-B2DC-A518-5DBDFD182D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78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FCFB-CC89-499A-3E48-02D3BB24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4411A-1B99-1E9B-A310-EB2C4E1FB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loss function is minimized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By modifying the word embedding vectors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By changing the sampling strategy for negative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By carefully choosing the positive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By sampling non-frequent word-context pairs more frequently</a:t>
            </a:r>
          </a:p>
          <a:p>
            <a:pPr marL="457200" indent="-457200">
              <a:buFontTx/>
              <a:buChar char="-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7E371-67DD-F001-2FC8-527C25FB0E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©2024,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0400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3.0.130"/>
  <p:tag name="PPTVERSION" val="16"/>
  <p:tag name="TPOS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4286B343E620461C88C463AAF3ABE1D0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614269E8AB5C41FD8BF4E7660990C2BC&lt;/guid&gt;&lt;date&gt;3/13/2020 10:57:00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4286B343E620461C88C463AAF3ABE1D0&lt;/guid&gt;&lt;repollguid&gt;071AEC1D818E454EB2459247BB3F0D85&lt;/repollguid&gt;&lt;sourceid&gt;5C0EB3C1814E481C869140E513254F48&lt;/sourceid&gt;&lt;questiontext&gt;A column of matrix  ? (?)  represents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B6F645FB4AC34EDBB963FC8138D4E003&lt;/guid&gt;&lt;answertext&gt;How relevant word ? is for each concept&lt;/answertext&gt;&lt;valuetype&gt;0&lt;/valuetype&gt;&lt;/answer&gt;&lt;answer&gt;&lt;guid&gt;8BF7838BFDC748BA94D2BF482416A108&lt;/guid&gt;&lt;answertext&gt;How often a context word ? co-occurs with all words&lt;/answertext&gt;&lt;valuetype&gt;0&lt;/valuetype&gt;&lt;/answer&gt;&lt;answer&gt;&lt;guid&gt;2769B743E9A44EBE8405A643034887DC&lt;/guid&gt;&lt;answertext&gt;A representation of word ? in concept space&lt;/answertext&gt;&lt;valuetype&gt;0&lt;/valuetype&gt;&lt;/answer&gt;&lt;/answers&gt;&lt;/multichoice&gt;&lt;/questions&gt;&lt;/questionlist&gt;"/>
  <p:tag name="LIVECHARTING" val="False"/>
  <p:tag name="HASRESULTS" val="False"/>
  <p:tag name="CHARTTYPE" val="0"/>
  <p:tag name="CHARTDEFINEDCOLORS" val="3,6,10,45,32,50,13,4,9,55,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BAC77B6C813D4E2B8AD0B8EC0DBE4064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9BB61578B58048AD8D906B5B920EB4D0&lt;/guid&gt;&lt;date&gt;3/13/2020 10:57:00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BAC77B6C813D4E2B8AD0B8EC0DBE4064&lt;/guid&gt;&lt;repollguid&gt;BC2D9E8B3DFF4078A0BB04B4EBFAF01E&lt;/repollguid&gt;&lt;sourceid&gt;D3BC2DB98C464AACACC73ABCE9DAAD5E&lt;/sourceid&gt;&lt;questiontext&gt;A word embedding for given corpus …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19F932AD8156414EBE4CF9CAFD748AE0&lt;/guid&gt;&lt;answertext&gt;depends only on the dimension d&lt;/answertext&gt;&lt;valuetype&gt;0&lt;/valuetype&gt;&lt;/answer&gt;&lt;answer&gt;&lt;guid&gt;64C7B3D6AF254DFC8E31AB9CD5B2039C&lt;/guid&gt;&lt;answertext&gt;depends on the dimension d and number of iterations in gradient descent&lt;/answertext&gt;&lt;valuetype&gt;0&lt;/valuetype&gt;&lt;/answer&gt;&lt;answer&gt;&lt;guid&gt;00B17388B3F342F390E081C50C3462D6&lt;/guid&gt;&lt;answertext&gt;depends on the dimension d, number of iterations and chosen negative samples&lt;/answertext&gt;&lt;valuetype&gt;0&lt;/valuetype&gt;&lt;/answer&gt;&lt;answer&gt;&lt;guid&gt;2AE631F1BA4246D6A6DCD973F863405F&lt;/guid&gt;&lt;answertext&gt;there are further factors on which it depends&lt;/answertext&gt;&lt;valuetype&gt;0&lt;/valuetype&gt;&lt;/answer&gt;&lt;/answers&gt;&lt;/multichoice&gt;&lt;/questions&gt;&lt;/questionlist&gt;"/>
  <p:tag name="LIVECHARTING" val="False"/>
  <p:tag name="HASRESULTS" val="False"/>
  <p:tag name="CHARTTYPE" val="0"/>
  <p:tag name="CHARTDEFINEDCOLORS" val="3,6,10,45,32,50,13,4,9,55,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9B7A75F753E0409AA83805AFCEE9AD8F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A9F6D05C63F04631A06AA9723B7F6812&lt;/guid&gt;&lt;date&gt;3/9/2020 10:46:27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9B7A75F753E0409AA83805AFCEE9AD8F&lt;/guid&gt;&lt;repollguid&gt;76A0698240E4499E8D8B55A23CF6F71F&lt;/repollguid&gt;&lt;sourceid&gt;FA4686FBEC8F44D9852C0553F35F1AD4&lt;/sourceid&gt;&lt;questiontext&gt;In vector space retrieval each row of the matrix M corresponds to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2F5859F513ED48B0BAC4318DDC29117A&lt;/guid&gt;&lt;answertext&gt;A document&lt;/answertext&gt;&lt;valuetype&gt;0&lt;/valuetype&gt;&lt;/answer&gt;&lt;answer&gt;&lt;guid&gt;3AEA41DC8D10431AA53BFF0A201E366C&lt;/guid&gt;&lt;answertext&gt;A concept&lt;/answertext&gt;&lt;valuetype&gt;0&lt;/valuetype&gt;&lt;/answer&gt;&lt;answer&gt;&lt;guid&gt;509B561241EF49EEA9E0D28E02E9FB27&lt;/guid&gt;&lt;answertext&gt;A query&lt;/answertext&gt;&lt;valuetype&gt;0&lt;/valuetype&gt;&lt;/answer&gt;&lt;answer&gt;&lt;guid&gt;F7E52CC9898C41968958FEBBF105A4D3&lt;/guid&gt;&lt;answertext&gt;A term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In vector space retrieval each row of the matrix M corresponds to[;crlf;]42[;]59[;]42[;]False[;]0[;][;crlf;]2.3095[;]1[;]1.439[;]2.0709[;crlf;]22[;]0[;]A document1[;]A document[;][;crlf;]2[;]0[;]A concept2[;]A concept[;][;crlf;]1[;]0[;]A query3[;]A query[;][;crlf;]17[;]0[;]A term4[;]A term[;][;crlf;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1503C345B889419BA56E35934873EC3B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6AF1670B975448E8A892E2D220AFA455&lt;/guid&gt;&lt;date&gt;3/9/2020 10:46:27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1503C345B889419BA56E35934873EC3B&lt;/guid&gt;&lt;repollguid&gt;80B9CCE6CC3D437484323ED5C586C295&lt;/repollguid&gt;&lt;sourceid&gt;4A4765E4B87840B79F2478E5F6321E0D&lt;/sourceid&gt;&lt;questiontext&gt;Applying SVD to a term-document matrix M. Each concept is represented in K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D85C32B1C72749EABA8D68593AE88035&lt;/guid&gt;&lt;answertext&gt;as a singular value&lt;/answertext&gt;&lt;valuetype&gt;0&lt;/valuetype&gt;&lt;/answer&gt;&lt;answer&gt;&lt;guid&gt;D3193844E2F04321939CD6BADC63E118&lt;/guid&gt;&lt;answertext&gt;as a linear combination of terms of the vocabulary&lt;/answertext&gt;&lt;valuetype&gt;0&lt;/valuetype&gt;&lt;/answer&gt;&lt;answer&gt;&lt;guid&gt;ACB1365BD45D4FB9BE967296ECBE37F3&lt;/guid&gt;&lt;answertext&gt;as a linear combination of documents in the document collection&lt;/answertext&gt;&lt;valuetype&gt;0&lt;/valuetype&gt;&lt;/answer&gt;&lt;answer&gt;&lt;guid&gt;3221FD1C00C840D18F4434953DE0D051&lt;/guid&gt;&lt;answertext&gt;as a least squares approximation of the matrix M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Applying SVD to a term-document matrix M. Each concept is represented in K[;crlf;]41[;]60[;]41[;]False[;]0[;][;crlf;]2.2683[;]2[;]0.5854[;]0.3427[;crlf;]1[;]0[;]as a singular value1[;]as a singular value[;][;crlf;]30[;]0[;]as a linear combination of terms of the vocabulary2[;]as a linear combination of terms of the vocabulary[;][;crlf;]8[;]0[;]as a linear combination of documents in the document collection3[;]as a linear combination of documents in the document collection[;][;crlf;]2[;]0[;]as a least squares approximation of the matrix M4[;]as a least squares approximation of the matrix M[;][;crlf;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F50980357F2140C9B50FB3CCFC8548AD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668D9A41BB364689A169DF3722973E5F&lt;/guid&gt;&lt;date&gt;3/9/2020 10:46:27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F50980357F2140C9B50FB3CCFC8548AD&lt;/guid&gt;&lt;repollguid&gt;3C47FAB50FFD42518CF441D7DA28CAE8&lt;/repollguid&gt;&lt;sourceid&gt;9DBAC07D57AD47499176C2688B8773E9&lt;/sourceid&gt;&lt;questiontext&gt;The number of term vectors in the matrix Ksused for LSI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B62386F63B4A408098188BCD11F09B71&lt;/guid&gt;&lt;answertext&gt;Is smaller than the number of rows in the matrix M&lt;/answertext&gt;&lt;valuetype&gt;0&lt;/valuetype&gt;&lt;/answer&gt;&lt;answer&gt;&lt;guid&gt;1ADBEC0E31134B9CA92C3476E8F0650A&lt;/guid&gt;&lt;answertext&gt;Is the same as the number of rows in the matrix M&lt;/answertext&gt;&lt;valuetype&gt;0&lt;/valuetype&gt;&lt;/answer&gt;&lt;answer&gt;&lt;guid&gt;8F54DABFEBE54229901E5A410E2DAFC6&lt;/guid&gt;&lt;answertext&gt;Is larger than the number of rows in the matrix M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The number of term vectors in the matrix Ksused for LSI[;crlf;]39[;]61[;]39[;]False[;]0[;][;crlf;]1.641[;]2[;]0.6196[;]0.384[;crlf;]17[;]0[;]Is smaller than the number of rows in the matrix M1[;]Is smaller than the number of rows in the matrix M[;][;crlf;]19[;]0[;]Is the same as the number of rows in the matrix M2[;]Is the same as the number of rows in the matrix M[;][;crlf;]3[;]0[;]Is larger than the number of rows in the matrix M3[;]Is larger than the number of rows in the matrix M[;][;crlf;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FAAE0969E1B44F62AA708D67EE06654B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E0F80D5B50234505BCABF0A8B8D760B8&lt;/guid&gt;&lt;date&gt;3/9/2020 10:46:27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FAAE0969E1B44F62AA708D67EE06654B&lt;/guid&gt;&lt;repollguid&gt;E4C693D535F04F6CAB1E8FBE94CF5220&lt;/repollguid&gt;&lt;sourceid&gt;769A44D5C9974826BD41FE9F8A2BE6C8&lt;/sourceid&gt;&lt;questiontext&gt;A query transformed into the concept space for LSI has …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AD6B6139C4484F588FAF09FC753FB0ED&lt;/guid&gt;&lt;answertext&gt;s components (number of singular values)&lt;/answertext&gt;&lt;valuetype&gt;0&lt;/valuetype&gt;&lt;/answer&gt;&lt;answer&gt;&lt;guid&gt;94CF55585B6641DD9327A6AF0A45977A&lt;/guid&gt;&lt;answertext&gt;m components (size of vocabulary)&lt;/answertext&gt;&lt;valuetype&gt;0&lt;/valuetype&gt;&lt;/answer&gt;&lt;answer&gt;&lt;guid&gt;00E596F97E684644B8AED6D8229C6AEC&lt;/guid&gt;&lt;answertext&gt;n components (number of documents)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A query transformed into the concept space for LSI has …[;crlf;]40[;]62[;]40[;]False[;]0[;][;crlf;]1.45[;]1[;]0.7399[;]0.5475[;crlf;]28[;]0[;]s components (number of singular values)1[;]s components (number of singular values)[;][;crlf;]6[;]0[;]m components (size of vocabulary)2[;]m components (size of vocabulary)[;][;crlf;]6[;]0[;]n components (number of documents)3[;]n components (number of documents)[;][;crlf;]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part1 XML">
  <a:themeElements>
    <a:clrScheme name="part1 XM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rt1 XM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lnDef>
  </a:objectDefaults>
  <a:extraClrSchemeLst>
    <a:extraClrScheme>
      <a:clrScheme name="part1 XM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t1 XM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part0 Basics</Template>
  <TotalTime>57729</TotalTime>
  <Words>1064</Words>
  <Application>Microsoft Macintosh PowerPoint</Application>
  <PresentationFormat>On-screen Show (4:3)</PresentationFormat>
  <Paragraphs>129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MS PGothic</vt:lpstr>
      <vt:lpstr>Arial</vt:lpstr>
      <vt:lpstr>Calibri</vt:lpstr>
      <vt:lpstr>Cambria Math</vt:lpstr>
      <vt:lpstr>Comic Sans MS</vt:lpstr>
      <vt:lpstr>Symbol</vt:lpstr>
      <vt:lpstr>Tempus Sans ITC</vt:lpstr>
      <vt:lpstr>Verdana</vt:lpstr>
      <vt:lpstr>part1 XML</vt:lpstr>
      <vt:lpstr>In vector space retrieval each row of the matrix M corresponds to </vt:lpstr>
      <vt:lpstr>Applying SVD to a term-document matrix M. Each concept is represented in K</vt:lpstr>
      <vt:lpstr>The number of term vectors in the matrix Ks used for LSI</vt:lpstr>
      <vt:lpstr>A query transformed into the concept space for LSI has …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</vt:vector>
  </TitlesOfParts>
  <Company>EPFL I&amp;C - LSIR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aberer</dc:creator>
  <cp:lastModifiedBy>Karl Aberer</cp:lastModifiedBy>
  <cp:revision>632</cp:revision>
  <cp:lastPrinted>2022-10-20T07:10:49Z</cp:lastPrinted>
  <dcterms:created xsi:type="dcterms:W3CDTF">2002-10-01T12:44:42Z</dcterms:created>
  <dcterms:modified xsi:type="dcterms:W3CDTF">2024-08-31T09:12:31Z</dcterms:modified>
</cp:coreProperties>
</file>