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
  </p:notesMasterIdLst>
  <p:handoutMasterIdLst>
    <p:handoutMasterId r:id="rId11"/>
  </p:handoutMasterIdLst>
  <p:sldIdLst>
    <p:sldId id="447" r:id="rId2"/>
    <p:sldId id="448" r:id="rId3"/>
    <p:sldId id="449" r:id="rId4"/>
    <p:sldId id="455" r:id="rId5"/>
    <p:sldId id="456" r:id="rId6"/>
    <p:sldId id="451" r:id="rId7"/>
    <p:sldId id="452" r:id="rId8"/>
    <p:sldId id="454" r:id="rId9"/>
  </p:sldIdLst>
  <p:sldSz cx="11879263" cy="7921625"/>
  <p:notesSz cx="7099300" cy="10234613"/>
  <p:custDataLst>
    <p:tags r:id="rId12"/>
  </p:custDataLst>
  <p:defaultTextStyle>
    <a:defPPr>
      <a:defRPr lang="en-US"/>
    </a:defPPr>
    <a:lvl1pPr algn="ctr" rtl="0" fontAlgn="base">
      <a:spcBef>
        <a:spcPct val="0"/>
      </a:spcBef>
      <a:spcAft>
        <a:spcPct val="0"/>
      </a:spcAft>
      <a:defRPr sz="1500" kern="1200">
        <a:solidFill>
          <a:schemeClr val="tx2"/>
        </a:solidFill>
        <a:latin typeface="Tempus Sans ITC" pitchFamily="82" charset="0"/>
        <a:ea typeface="+mn-ea"/>
        <a:cs typeface="+mn-cs"/>
      </a:defRPr>
    </a:lvl1pPr>
    <a:lvl2pPr marL="565561" algn="ctr" rtl="0" fontAlgn="base">
      <a:spcBef>
        <a:spcPct val="0"/>
      </a:spcBef>
      <a:spcAft>
        <a:spcPct val="0"/>
      </a:spcAft>
      <a:defRPr sz="1500" kern="1200">
        <a:solidFill>
          <a:schemeClr val="tx2"/>
        </a:solidFill>
        <a:latin typeface="Tempus Sans ITC" pitchFamily="82" charset="0"/>
        <a:ea typeface="+mn-ea"/>
        <a:cs typeface="+mn-cs"/>
      </a:defRPr>
    </a:lvl2pPr>
    <a:lvl3pPr marL="1131126" algn="ctr" rtl="0" fontAlgn="base">
      <a:spcBef>
        <a:spcPct val="0"/>
      </a:spcBef>
      <a:spcAft>
        <a:spcPct val="0"/>
      </a:spcAft>
      <a:defRPr sz="1500" kern="1200">
        <a:solidFill>
          <a:schemeClr val="tx2"/>
        </a:solidFill>
        <a:latin typeface="Tempus Sans ITC" pitchFamily="82" charset="0"/>
        <a:ea typeface="+mn-ea"/>
        <a:cs typeface="+mn-cs"/>
      </a:defRPr>
    </a:lvl3pPr>
    <a:lvl4pPr marL="1696685" algn="ctr" rtl="0" fontAlgn="base">
      <a:spcBef>
        <a:spcPct val="0"/>
      </a:spcBef>
      <a:spcAft>
        <a:spcPct val="0"/>
      </a:spcAft>
      <a:defRPr sz="1500" kern="1200">
        <a:solidFill>
          <a:schemeClr val="tx2"/>
        </a:solidFill>
        <a:latin typeface="Tempus Sans ITC" pitchFamily="82" charset="0"/>
        <a:ea typeface="+mn-ea"/>
        <a:cs typeface="+mn-cs"/>
      </a:defRPr>
    </a:lvl4pPr>
    <a:lvl5pPr marL="2262251" algn="ctr" rtl="0" fontAlgn="base">
      <a:spcBef>
        <a:spcPct val="0"/>
      </a:spcBef>
      <a:spcAft>
        <a:spcPct val="0"/>
      </a:spcAft>
      <a:defRPr sz="1500" kern="1200">
        <a:solidFill>
          <a:schemeClr val="tx2"/>
        </a:solidFill>
        <a:latin typeface="Tempus Sans ITC" pitchFamily="82" charset="0"/>
        <a:ea typeface="+mn-ea"/>
        <a:cs typeface="+mn-cs"/>
      </a:defRPr>
    </a:lvl5pPr>
    <a:lvl6pPr marL="2827813" algn="l" defTabSz="1131126" rtl="0" eaLnBrk="1" latinLnBrk="0" hangingPunct="1">
      <a:defRPr sz="1500" kern="1200">
        <a:solidFill>
          <a:schemeClr val="tx2"/>
        </a:solidFill>
        <a:latin typeface="Tempus Sans ITC" pitchFamily="82" charset="0"/>
        <a:ea typeface="+mn-ea"/>
        <a:cs typeface="+mn-cs"/>
      </a:defRPr>
    </a:lvl6pPr>
    <a:lvl7pPr marL="3393374" algn="l" defTabSz="1131126" rtl="0" eaLnBrk="1" latinLnBrk="0" hangingPunct="1">
      <a:defRPr sz="1500" kern="1200">
        <a:solidFill>
          <a:schemeClr val="tx2"/>
        </a:solidFill>
        <a:latin typeface="Tempus Sans ITC" pitchFamily="82" charset="0"/>
        <a:ea typeface="+mn-ea"/>
        <a:cs typeface="+mn-cs"/>
      </a:defRPr>
    </a:lvl7pPr>
    <a:lvl8pPr marL="3958938" algn="l" defTabSz="1131126" rtl="0" eaLnBrk="1" latinLnBrk="0" hangingPunct="1">
      <a:defRPr sz="1500" kern="1200">
        <a:solidFill>
          <a:schemeClr val="tx2"/>
        </a:solidFill>
        <a:latin typeface="Tempus Sans ITC" pitchFamily="82" charset="0"/>
        <a:ea typeface="+mn-ea"/>
        <a:cs typeface="+mn-cs"/>
      </a:defRPr>
    </a:lvl8pPr>
    <a:lvl9pPr marL="4524504" algn="l" defTabSz="1131126" rtl="0" eaLnBrk="1" latinLnBrk="0" hangingPunct="1">
      <a:defRPr sz="15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495">
          <p15:clr>
            <a:srgbClr val="A4A3A4"/>
          </p15:clr>
        </p15:guide>
        <p15:guide id="2" pos="37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9"/>
    <p:restoredTop sz="67508" autoAdjust="0"/>
  </p:normalViewPr>
  <p:slideViewPr>
    <p:cSldViewPr>
      <p:cViewPr varScale="1">
        <p:scale>
          <a:sx n="100" d="100"/>
          <a:sy n="100" d="100"/>
        </p:scale>
        <p:origin x="3144" y="176"/>
      </p:cViewPr>
      <p:guideLst>
        <p:guide orient="horz" pos="2495"/>
        <p:guide pos="3742"/>
      </p:guideLst>
    </p:cSldViewPr>
  </p:slideViewPr>
  <p:notesTextViewPr>
    <p:cViewPr>
      <p:scale>
        <a:sx n="125" d="100"/>
        <a:sy n="125" d="100"/>
      </p:scale>
      <p:origin x="0" y="0"/>
    </p:cViewPr>
  </p:notesTextViewPr>
  <p:sorterViewPr>
    <p:cViewPr>
      <p:scale>
        <a:sx n="100" d="100"/>
        <a:sy n="100" d="100"/>
      </p:scale>
      <p:origin x="0" y="24221"/>
    </p:cViewPr>
  </p:sorterViewPr>
  <p:notesViewPr>
    <p:cSldViewPr>
      <p:cViewPr varScale="1">
        <p:scale>
          <a:sx n="106" d="100"/>
          <a:sy n="106" d="100"/>
        </p:scale>
        <p:origin x="500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674688" y="766763"/>
            <a:ext cx="5754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400" kern="1200">
        <a:solidFill>
          <a:schemeClr val="tx1"/>
        </a:solidFill>
        <a:latin typeface="+mn-lt"/>
        <a:ea typeface="+mn-ea"/>
        <a:cs typeface="+mn-cs"/>
      </a:defRPr>
    </a:lvl1pPr>
    <a:lvl2pPr marL="565561" algn="l" rtl="0" fontAlgn="base">
      <a:spcBef>
        <a:spcPct val="30000"/>
      </a:spcBef>
      <a:spcAft>
        <a:spcPct val="0"/>
      </a:spcAft>
      <a:defRPr sz="1400" kern="1200">
        <a:solidFill>
          <a:schemeClr val="tx1"/>
        </a:solidFill>
        <a:latin typeface="+mn-lt"/>
        <a:ea typeface="+mn-ea"/>
        <a:cs typeface="+mn-cs"/>
      </a:defRPr>
    </a:lvl2pPr>
    <a:lvl3pPr marL="1131126" algn="l" rtl="0" fontAlgn="base">
      <a:spcBef>
        <a:spcPct val="30000"/>
      </a:spcBef>
      <a:spcAft>
        <a:spcPct val="0"/>
      </a:spcAft>
      <a:defRPr sz="1500" kern="1200">
        <a:solidFill>
          <a:schemeClr val="tx1"/>
        </a:solidFill>
        <a:latin typeface="Arial" charset="0"/>
        <a:ea typeface="+mn-ea"/>
        <a:cs typeface="+mn-cs"/>
      </a:defRPr>
    </a:lvl3pPr>
    <a:lvl4pPr marL="1696685" algn="l" rtl="0" fontAlgn="base">
      <a:spcBef>
        <a:spcPct val="30000"/>
      </a:spcBef>
      <a:spcAft>
        <a:spcPct val="0"/>
      </a:spcAft>
      <a:defRPr sz="1500" kern="1200">
        <a:solidFill>
          <a:schemeClr val="tx1"/>
        </a:solidFill>
        <a:latin typeface="Arial" charset="0"/>
        <a:ea typeface="+mn-ea"/>
        <a:cs typeface="+mn-cs"/>
      </a:defRPr>
    </a:lvl4pPr>
    <a:lvl5pPr marL="2262251" algn="l" rtl="0" fontAlgn="base">
      <a:spcBef>
        <a:spcPct val="30000"/>
      </a:spcBef>
      <a:spcAft>
        <a:spcPct val="0"/>
      </a:spcAft>
      <a:defRPr sz="1500" kern="1200">
        <a:solidFill>
          <a:schemeClr val="tx1"/>
        </a:solidFill>
        <a:latin typeface="Arial" charset="0"/>
        <a:ea typeface="+mn-ea"/>
        <a:cs typeface="+mn-cs"/>
      </a:defRPr>
    </a:lvl5pPr>
    <a:lvl6pPr marL="2827813" algn="l" defTabSz="1131126" rtl="0" eaLnBrk="1" latinLnBrk="0" hangingPunct="1">
      <a:defRPr sz="1500" kern="1200">
        <a:solidFill>
          <a:schemeClr val="tx1"/>
        </a:solidFill>
        <a:latin typeface="+mn-lt"/>
        <a:ea typeface="+mn-ea"/>
        <a:cs typeface="+mn-cs"/>
      </a:defRPr>
    </a:lvl6pPr>
    <a:lvl7pPr marL="3393374" algn="l" defTabSz="1131126" rtl="0" eaLnBrk="1" latinLnBrk="0" hangingPunct="1">
      <a:defRPr sz="1500" kern="1200">
        <a:solidFill>
          <a:schemeClr val="tx1"/>
        </a:solidFill>
        <a:latin typeface="+mn-lt"/>
        <a:ea typeface="+mn-ea"/>
        <a:cs typeface="+mn-cs"/>
      </a:defRPr>
    </a:lvl7pPr>
    <a:lvl8pPr marL="3958938" algn="l" defTabSz="1131126" rtl="0" eaLnBrk="1" latinLnBrk="0" hangingPunct="1">
      <a:defRPr sz="1500" kern="1200">
        <a:solidFill>
          <a:schemeClr val="tx1"/>
        </a:solidFill>
        <a:latin typeface="+mn-lt"/>
        <a:ea typeface="+mn-ea"/>
        <a:cs typeface="+mn-cs"/>
      </a:defRPr>
    </a:lvl8pPr>
    <a:lvl9pPr marL="4524504" algn="l" defTabSz="1131126"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B</a:t>
            </a:r>
          </a:p>
          <a:p>
            <a:endParaRPr lang="en-CH" dirty="0"/>
          </a:p>
          <a:p>
            <a:r>
              <a:rPr lang="en-GB" dirty="0"/>
              <a:t>A</a:t>
            </a:r>
            <a:r>
              <a:rPr lang="en-CH" dirty="0"/>
              <a:t>nswer A: there exist frameworks for providing schemas for semi-structured data, such as XML Schema, or RDF schema we will introduce.</a:t>
            </a:r>
          </a:p>
          <a:p>
            <a:r>
              <a:rPr lang="en-CH" dirty="0"/>
              <a:t>Answer C: hierarchical structure is very common for semi-structured data, but not necessary, as for example for email formats. </a:t>
            </a:r>
          </a:p>
          <a:p>
            <a:r>
              <a:rPr lang="en-CH" dirty="0"/>
              <a:t>Answer D: Indexing of semi-structured data is possible, but cannot rely on a fixed data structure. Therefore the approaches are different from the ones used typical in databases with structure schemas.</a:t>
            </a:r>
          </a:p>
        </p:txBody>
      </p:sp>
      <p:sp>
        <p:nvSpPr>
          <p:cNvPr id="4" name="Slide Number Placeholder 3"/>
          <p:cNvSpPr>
            <a:spLocks noGrp="1"/>
          </p:cNvSpPr>
          <p:nvPr>
            <p:ph type="sldNum" sz="quarter" idx="5"/>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1150163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 the notion of “document” is related to</a:t>
            </a:r>
            <a:r>
              <a:rPr lang="en-GB" dirty="0"/>
              <a:t> t</a:t>
            </a:r>
            <a:r>
              <a:rPr lang="en-CH" dirty="0"/>
              <a:t>he fact that the data is represented as a string. Statements A and B are also correct for XML, but do not justify the notion of document. More accurately, we are referring to text documents here.</a:t>
            </a:r>
          </a:p>
        </p:txBody>
      </p:sp>
      <p:sp>
        <p:nvSpPr>
          <p:cNvPr id="4" name="Slide Number Placeholder 3"/>
          <p:cNvSpPr>
            <a:spLocks noGrp="1"/>
          </p:cNvSpPr>
          <p:nvPr>
            <p:ph type="sldNum" sz="quarter" idx="5"/>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406982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endParaRPr lang="en-CH" dirty="0"/>
          </a:p>
          <a:p>
            <a:r>
              <a:rPr lang="en-CH" dirty="0"/>
              <a:t>Answer A refers to the role of structured document models, such as XML. An ontology is a priori also independent of its specific syntactic representation. It can be used to integrate data from semantically heterogeneous resources. </a:t>
            </a:r>
          </a:p>
        </p:txBody>
      </p:sp>
      <p:sp>
        <p:nvSpPr>
          <p:cNvPr id="4" name="Slide Number Placeholder 3"/>
          <p:cNvSpPr>
            <a:spLocks noGrp="1"/>
          </p:cNvSpPr>
          <p:nvPr>
            <p:ph type="sldNum" sz="quarter" idx="5"/>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1808749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B</a:t>
            </a:r>
          </a:p>
          <a:p>
            <a:endParaRPr lang="en-CH" dirty="0"/>
          </a:p>
          <a:p>
            <a:r>
              <a:rPr lang="en-CH" dirty="0"/>
              <a:t>The canonical representation of an RDF statement in a relational table would be by a table that represents the predictate of the statement and two attributes that are used to represent the subject and object. For example, the statement X isauthor Y wou</a:t>
            </a:r>
            <a:r>
              <a:rPr lang="en-GB" dirty="0" err="1"/>
              <a:t>ld</a:t>
            </a:r>
            <a:r>
              <a:rPr lang="en-CH" dirty="0"/>
              <a:t> be represented as tuple is-author(X, Y). One might argue that also the predicate might be represented as attribute. This would be resulting in a generic representation with single table used to represent all RDF statements. This is not the standard approach of data modeling used in relational data models.</a:t>
            </a:r>
          </a:p>
        </p:txBody>
      </p:sp>
      <p:sp>
        <p:nvSpPr>
          <p:cNvPr id="4" name="Slide Number Placeholder 3"/>
          <p:cNvSpPr>
            <a:spLocks noGrp="1"/>
          </p:cNvSpPr>
          <p:nvPr>
            <p:ph type="sldNum" sz="quarter" idx="5"/>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240028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A</a:t>
            </a:r>
          </a:p>
          <a:p>
            <a:endParaRPr lang="en-CH" dirty="0"/>
          </a:p>
          <a:p>
            <a:r>
              <a:rPr lang="en-CH" dirty="0"/>
              <a:t>The type relation expresses membership to a sepcific category of elements in a domain. The canonical way to represent this in the relational model is to use a table that lists the elements of the category. For example, if we have elements of type country, and stat</a:t>
            </a:r>
            <a:r>
              <a:rPr lang="en-GB" dirty="0"/>
              <a:t>e</a:t>
            </a:r>
            <a:r>
              <a:rPr lang="en-CH" dirty="0"/>
              <a:t>ments of the form X is-a country, we would represent this by tuples of the form country(X). One might argue that one could list the type also as an attribute in a binary table. However, then this corresponds rather to a specific property than a type information. For example, if we have elements of type female and male, we would have a table gender(X, F/M), but we would consider the gender not as type information.</a:t>
            </a:r>
          </a:p>
        </p:txBody>
      </p:sp>
      <p:sp>
        <p:nvSpPr>
          <p:cNvPr id="4" name="Slide Number Placeholder 3"/>
          <p:cNvSpPr>
            <a:spLocks noGrp="1"/>
          </p:cNvSpPr>
          <p:nvPr>
            <p:ph type="sldNum" sz="quarter" idx="5"/>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105551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endParaRPr lang="en-CH" dirty="0"/>
          </a:p>
          <a:p>
            <a:r>
              <a:rPr lang="en-CH" dirty="0"/>
              <a:t>Answer A is obviously the opposite what happens. As for Answer B, a stat</a:t>
            </a:r>
            <a:r>
              <a:rPr lang="en-GB" dirty="0"/>
              <a:t>e</a:t>
            </a:r>
            <a:r>
              <a:rPr lang="en-CH" dirty="0"/>
              <a:t>ment about which we make another statement can also be the object of the statement. For example, author X produced the statement S.</a:t>
            </a:r>
          </a:p>
        </p:txBody>
      </p:sp>
      <p:sp>
        <p:nvSpPr>
          <p:cNvPr id="4" name="Slide Number Placeholder 3"/>
          <p:cNvSpPr>
            <a:spLocks noGrp="1"/>
          </p:cNvSpPr>
          <p:nvPr>
            <p:ph type="sldNum" sz="quarter" idx="5"/>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2328221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B</a:t>
            </a:r>
          </a:p>
          <a:p>
            <a:endParaRPr lang="en-CH" dirty="0"/>
          </a:p>
          <a:p>
            <a:r>
              <a:rPr lang="en-CH" dirty="0"/>
              <a:t>You have noticed that the namespace for the type and subject statements is RDF. This makes sense since these two types of statements involve instances that are not part of an RDF schema, wheras the domain stat</a:t>
            </a:r>
            <a:r>
              <a:rPr lang="en-GB" dirty="0"/>
              <a:t>e</a:t>
            </a:r>
            <a:r>
              <a:rPr lang="en-CH" dirty="0"/>
              <a:t>ment involves exclusively schema instances.</a:t>
            </a:r>
          </a:p>
        </p:txBody>
      </p:sp>
      <p:sp>
        <p:nvSpPr>
          <p:cNvPr id="4" name="Slide Number Placeholder 3"/>
          <p:cNvSpPr>
            <a:spLocks noGrp="1"/>
          </p:cNvSpPr>
          <p:nvPr>
            <p:ph type="sldNum" sz="quarter" idx="5"/>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1450417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endParaRPr lang="en-CH" dirty="0"/>
          </a:p>
          <a:p>
            <a:r>
              <a:rPr lang="en-CH" dirty="0"/>
              <a:t>Schema.org provides a schema without any instances of facts, whereas the three other resources provide sets of facts.</a:t>
            </a:r>
          </a:p>
        </p:txBody>
      </p:sp>
      <p:sp>
        <p:nvSpPr>
          <p:cNvPr id="4" name="Slide Number Placeholder 3"/>
          <p:cNvSpPr>
            <a:spLocks noGrp="1"/>
          </p:cNvSpPr>
          <p:nvPr>
            <p:ph type="sldNum" sz="quarter" idx="5"/>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83009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0945" y="2460842"/>
            <a:ext cx="10097374" cy="1698015"/>
          </a:xfrm>
        </p:spPr>
        <p:txBody>
          <a:bodyPr/>
          <a:lstStyle/>
          <a:p>
            <a:r>
              <a:rPr lang="en-US"/>
              <a:t>Click to edit Master title style</a:t>
            </a:r>
            <a:endParaRPr lang="fr-CH"/>
          </a:p>
        </p:txBody>
      </p:sp>
      <p:sp>
        <p:nvSpPr>
          <p:cNvPr id="3" name="Subtitle 2"/>
          <p:cNvSpPr>
            <a:spLocks noGrp="1"/>
          </p:cNvSpPr>
          <p:nvPr>
            <p:ph type="subTitle" idx="1"/>
          </p:nvPr>
        </p:nvSpPr>
        <p:spPr>
          <a:xfrm>
            <a:off x="1781890" y="4488921"/>
            <a:ext cx="8315484" cy="2024415"/>
          </a:xfrm>
        </p:spPr>
        <p:txBody>
          <a:bodyPr/>
          <a:lstStyle>
            <a:lvl1pPr marL="0" indent="0" algn="ctr">
              <a:buNone/>
              <a:defRPr/>
            </a:lvl1pPr>
            <a:lvl2pPr marL="565561" indent="0" algn="ctr">
              <a:buNone/>
              <a:defRPr/>
            </a:lvl2pPr>
            <a:lvl3pPr marL="1131126" indent="0" algn="ctr">
              <a:buNone/>
              <a:defRPr/>
            </a:lvl3pPr>
            <a:lvl4pPr marL="1696685" indent="0" algn="ctr">
              <a:buNone/>
              <a:defRPr/>
            </a:lvl4pPr>
            <a:lvl5pPr marL="2262251" indent="0" algn="ctr">
              <a:buNone/>
              <a:defRPr/>
            </a:lvl5pPr>
            <a:lvl6pPr marL="2827813" indent="0" algn="ctr">
              <a:buNone/>
              <a:defRPr/>
            </a:lvl6pPr>
            <a:lvl7pPr marL="3393374" indent="0" algn="ctr">
              <a:buNone/>
              <a:defRPr/>
            </a:lvl7pPr>
            <a:lvl8pPr marL="3958938" indent="0" algn="ctr">
              <a:buNone/>
              <a:defRPr/>
            </a:lvl8pPr>
            <a:lvl9pPr marL="4524504"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17547" y="352072"/>
            <a:ext cx="2705832" cy="7006605"/>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97988" y="352072"/>
            <a:ext cx="7921572" cy="70066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able Placeholder 2"/>
          <p:cNvSpPr>
            <a:spLocks noGrp="1"/>
          </p:cNvSpPr>
          <p:nvPr>
            <p:ph type="tbl" idx="1"/>
          </p:nvPr>
        </p:nvSpPr>
        <p:spPr>
          <a:xfrm>
            <a:off x="233048" y="1549485"/>
            <a:ext cx="10790331" cy="5809192"/>
          </a:xfrm>
        </p:spPr>
        <p:txBody>
          <a:bodyPr/>
          <a:lstStyle/>
          <a:p>
            <a:endParaRPr lang="fr-CH"/>
          </a:p>
        </p:txBody>
      </p:sp>
      <p:sp>
        <p:nvSpPr>
          <p:cNvPr id="4" name="Footer Placeholder 3"/>
          <p:cNvSpPr>
            <a:spLocks noGrp="1"/>
          </p:cNvSpPr>
          <p:nvPr>
            <p:ph type="ftr" sz="quarter" idx="10"/>
          </p:nvPr>
        </p:nvSpPr>
        <p:spPr>
          <a:xfrm>
            <a:off x="197988" y="7481535"/>
            <a:ext cx="7622527" cy="264054"/>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ext Placeholder 2"/>
          <p:cNvSpPr>
            <a:spLocks noGrp="1"/>
          </p:cNvSpPr>
          <p:nvPr>
            <p:ph type="body" sz="half" idx="1"/>
          </p:nvPr>
        </p:nvSpPr>
        <p:spPr>
          <a:xfrm>
            <a:off x="233050"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5727208" y="1549485"/>
            <a:ext cx="5296171" cy="2816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5727208" y="4542099"/>
            <a:ext cx="5296171" cy="2816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97988" y="7481535"/>
            <a:ext cx="7622527" cy="264054"/>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ext Placeholder 2"/>
          <p:cNvSpPr>
            <a:spLocks noGrp="1"/>
          </p:cNvSpPr>
          <p:nvPr>
            <p:ph type="body" sz="half" idx="1"/>
          </p:nvPr>
        </p:nvSpPr>
        <p:spPr>
          <a:xfrm>
            <a:off x="233050"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5727208"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97988" y="7481535"/>
            <a:ext cx="7622527" cy="264054"/>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8380" y="5090379"/>
            <a:ext cx="10097374" cy="1573323"/>
          </a:xfrm>
        </p:spPr>
        <p:txBody>
          <a:bodyPr anchor="t"/>
          <a:lstStyle>
            <a:lvl1pPr algn="l">
              <a:defRPr sz="4900" b="1" cap="all"/>
            </a:lvl1pPr>
          </a:lstStyle>
          <a:p>
            <a:r>
              <a:rPr lang="en-US"/>
              <a:t>Click to edit Master title style</a:t>
            </a:r>
            <a:endParaRPr lang="fr-CH"/>
          </a:p>
        </p:txBody>
      </p:sp>
      <p:sp>
        <p:nvSpPr>
          <p:cNvPr id="3" name="Text Placeholder 2"/>
          <p:cNvSpPr>
            <a:spLocks noGrp="1"/>
          </p:cNvSpPr>
          <p:nvPr>
            <p:ph type="body" idx="1"/>
          </p:nvPr>
        </p:nvSpPr>
        <p:spPr>
          <a:xfrm>
            <a:off x="938380" y="3357525"/>
            <a:ext cx="10097374" cy="1732855"/>
          </a:xfrm>
        </p:spPr>
        <p:txBody>
          <a:bodyPr anchor="b"/>
          <a:lstStyle>
            <a:lvl1pPr marL="0" indent="0">
              <a:buNone/>
              <a:defRPr sz="2500"/>
            </a:lvl1pPr>
            <a:lvl2pPr marL="565561" indent="0">
              <a:buNone/>
              <a:defRPr sz="2200"/>
            </a:lvl2pPr>
            <a:lvl3pPr marL="1131126" indent="0">
              <a:buNone/>
              <a:defRPr sz="2000"/>
            </a:lvl3pPr>
            <a:lvl4pPr marL="1696685" indent="0">
              <a:buNone/>
              <a:defRPr sz="1700"/>
            </a:lvl4pPr>
            <a:lvl5pPr marL="2262251" indent="0">
              <a:buNone/>
              <a:defRPr sz="1700"/>
            </a:lvl5pPr>
            <a:lvl6pPr marL="2827813" indent="0">
              <a:buNone/>
              <a:defRPr sz="1700"/>
            </a:lvl6pPr>
            <a:lvl7pPr marL="3393374" indent="0">
              <a:buNone/>
              <a:defRPr sz="1700"/>
            </a:lvl7pPr>
            <a:lvl8pPr marL="3958938" indent="0">
              <a:buNone/>
              <a:defRPr sz="1700"/>
            </a:lvl8pPr>
            <a:lvl9pPr marL="4524504" indent="0">
              <a:buNone/>
              <a:defRPr sz="17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233050" y="1549485"/>
            <a:ext cx="5296171" cy="580919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5727208" y="1549485"/>
            <a:ext cx="5296171" cy="580919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3963" y="317232"/>
            <a:ext cx="10691337" cy="1320271"/>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593963" y="1773198"/>
            <a:ext cx="5248738" cy="738984"/>
          </a:xfrm>
        </p:spPr>
        <p:txBody>
          <a:bodyPr anchor="b"/>
          <a:lstStyle>
            <a:lvl1pPr marL="0" indent="0">
              <a:buNone/>
              <a:defRPr sz="3000" b="1"/>
            </a:lvl1pPr>
            <a:lvl2pPr marL="565561" indent="0">
              <a:buNone/>
              <a:defRPr sz="2500" b="1"/>
            </a:lvl2pPr>
            <a:lvl3pPr marL="1131126" indent="0">
              <a:buNone/>
              <a:defRPr sz="2200" b="1"/>
            </a:lvl3pPr>
            <a:lvl4pPr marL="1696685" indent="0">
              <a:buNone/>
              <a:defRPr sz="2000" b="1"/>
            </a:lvl4pPr>
            <a:lvl5pPr marL="2262251" indent="0">
              <a:buNone/>
              <a:defRPr sz="2000" b="1"/>
            </a:lvl5pPr>
            <a:lvl6pPr marL="2827813" indent="0">
              <a:buNone/>
              <a:defRPr sz="2000" b="1"/>
            </a:lvl6pPr>
            <a:lvl7pPr marL="3393374" indent="0">
              <a:buNone/>
              <a:defRPr sz="2000" b="1"/>
            </a:lvl7pPr>
            <a:lvl8pPr marL="3958938" indent="0">
              <a:buNone/>
              <a:defRPr sz="2000" b="1"/>
            </a:lvl8pPr>
            <a:lvl9pPr marL="4524504" indent="0">
              <a:buNone/>
              <a:defRPr sz="2000" b="1"/>
            </a:lvl9pPr>
          </a:lstStyle>
          <a:p>
            <a:pPr lvl="0"/>
            <a:r>
              <a:rPr lang="en-US"/>
              <a:t>Click to edit Master text styles</a:t>
            </a:r>
          </a:p>
        </p:txBody>
      </p:sp>
      <p:sp>
        <p:nvSpPr>
          <p:cNvPr id="4" name="Content Placeholder 3"/>
          <p:cNvSpPr>
            <a:spLocks noGrp="1"/>
          </p:cNvSpPr>
          <p:nvPr>
            <p:ph sz="half" idx="2"/>
          </p:nvPr>
        </p:nvSpPr>
        <p:spPr>
          <a:xfrm>
            <a:off x="593963" y="2512182"/>
            <a:ext cx="5248738" cy="456410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6034509" y="1773198"/>
            <a:ext cx="5250799" cy="738984"/>
          </a:xfrm>
        </p:spPr>
        <p:txBody>
          <a:bodyPr anchor="b"/>
          <a:lstStyle>
            <a:lvl1pPr marL="0" indent="0">
              <a:buNone/>
              <a:defRPr sz="3000" b="1"/>
            </a:lvl1pPr>
            <a:lvl2pPr marL="565561" indent="0">
              <a:buNone/>
              <a:defRPr sz="2500" b="1"/>
            </a:lvl2pPr>
            <a:lvl3pPr marL="1131126" indent="0">
              <a:buNone/>
              <a:defRPr sz="2200" b="1"/>
            </a:lvl3pPr>
            <a:lvl4pPr marL="1696685" indent="0">
              <a:buNone/>
              <a:defRPr sz="2000" b="1"/>
            </a:lvl4pPr>
            <a:lvl5pPr marL="2262251" indent="0">
              <a:buNone/>
              <a:defRPr sz="2000" b="1"/>
            </a:lvl5pPr>
            <a:lvl6pPr marL="2827813" indent="0">
              <a:buNone/>
              <a:defRPr sz="2000" b="1"/>
            </a:lvl6pPr>
            <a:lvl7pPr marL="3393374" indent="0">
              <a:buNone/>
              <a:defRPr sz="2000" b="1"/>
            </a:lvl7pPr>
            <a:lvl8pPr marL="3958938" indent="0">
              <a:buNone/>
              <a:defRPr sz="2000" b="1"/>
            </a:lvl8pPr>
            <a:lvl9pPr marL="4524504" indent="0">
              <a:buNone/>
              <a:defRPr sz="2000" b="1"/>
            </a:lvl9pPr>
          </a:lstStyle>
          <a:p>
            <a:pPr lvl="0"/>
            <a:r>
              <a:rPr lang="en-US"/>
              <a:t>Click to edit Master text styles</a:t>
            </a:r>
          </a:p>
        </p:txBody>
      </p:sp>
      <p:sp>
        <p:nvSpPr>
          <p:cNvPr id="6" name="Content Placeholder 5"/>
          <p:cNvSpPr>
            <a:spLocks noGrp="1"/>
          </p:cNvSpPr>
          <p:nvPr>
            <p:ph sz="quarter" idx="4"/>
          </p:nvPr>
        </p:nvSpPr>
        <p:spPr>
          <a:xfrm>
            <a:off x="6034509" y="2512182"/>
            <a:ext cx="5250799" cy="456410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971" y="315399"/>
            <a:ext cx="3908196" cy="1342275"/>
          </a:xfrm>
        </p:spPr>
        <p:txBody>
          <a:bodyPr anchor="b"/>
          <a:lstStyle>
            <a:lvl1pPr algn="l">
              <a:defRPr sz="2500" b="1"/>
            </a:lvl1pPr>
          </a:lstStyle>
          <a:p>
            <a:r>
              <a:rPr lang="en-US"/>
              <a:t>Click to edit Master title style</a:t>
            </a:r>
            <a:endParaRPr lang="fr-CH"/>
          </a:p>
        </p:txBody>
      </p:sp>
      <p:sp>
        <p:nvSpPr>
          <p:cNvPr id="3" name="Content Placeholder 2"/>
          <p:cNvSpPr>
            <a:spLocks noGrp="1"/>
          </p:cNvSpPr>
          <p:nvPr>
            <p:ph idx="1"/>
          </p:nvPr>
        </p:nvSpPr>
        <p:spPr>
          <a:xfrm>
            <a:off x="4644462" y="315399"/>
            <a:ext cx="6640838" cy="6760887"/>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593971" y="1657676"/>
            <a:ext cx="3908196" cy="5418612"/>
          </a:xfrm>
        </p:spPr>
        <p:txBody>
          <a:bodyPr/>
          <a:lstStyle>
            <a:lvl1pPr marL="0" indent="0">
              <a:buNone/>
              <a:defRPr sz="1700"/>
            </a:lvl1pPr>
            <a:lvl2pPr marL="565561" indent="0">
              <a:buNone/>
              <a:defRPr sz="1500"/>
            </a:lvl2pPr>
            <a:lvl3pPr marL="1131126" indent="0">
              <a:buNone/>
              <a:defRPr sz="1200"/>
            </a:lvl3pPr>
            <a:lvl4pPr marL="1696685" indent="0">
              <a:buNone/>
              <a:defRPr sz="1100"/>
            </a:lvl4pPr>
            <a:lvl5pPr marL="2262251" indent="0">
              <a:buNone/>
              <a:defRPr sz="1100"/>
            </a:lvl5pPr>
            <a:lvl6pPr marL="2827813" indent="0">
              <a:buNone/>
              <a:defRPr sz="1100"/>
            </a:lvl6pPr>
            <a:lvl7pPr marL="3393374" indent="0">
              <a:buNone/>
              <a:defRPr sz="1100"/>
            </a:lvl7pPr>
            <a:lvl8pPr marL="3958938" indent="0">
              <a:buNone/>
              <a:defRPr sz="1100"/>
            </a:lvl8pPr>
            <a:lvl9pPr marL="4524504" indent="0">
              <a:buNone/>
              <a:defRPr sz="11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8419" y="5545137"/>
            <a:ext cx="7127558" cy="654635"/>
          </a:xfrm>
        </p:spPr>
        <p:txBody>
          <a:bodyPr anchor="b"/>
          <a:lstStyle>
            <a:lvl1pPr algn="l">
              <a:defRPr sz="2500" b="1"/>
            </a:lvl1pPr>
          </a:lstStyle>
          <a:p>
            <a:r>
              <a:rPr lang="en-US"/>
              <a:t>Click to edit Master title style</a:t>
            </a:r>
            <a:endParaRPr lang="fr-CH"/>
          </a:p>
        </p:txBody>
      </p:sp>
      <p:sp>
        <p:nvSpPr>
          <p:cNvPr id="3" name="Picture Placeholder 2"/>
          <p:cNvSpPr>
            <a:spLocks noGrp="1"/>
          </p:cNvSpPr>
          <p:nvPr>
            <p:ph type="pic" idx="1"/>
          </p:nvPr>
        </p:nvSpPr>
        <p:spPr>
          <a:xfrm>
            <a:off x="2328419" y="707812"/>
            <a:ext cx="7127558" cy="4752975"/>
          </a:xfrm>
        </p:spPr>
        <p:txBody>
          <a:bodyPr/>
          <a:lstStyle>
            <a:lvl1pPr marL="0" indent="0">
              <a:buNone/>
              <a:defRPr sz="4000"/>
            </a:lvl1pPr>
            <a:lvl2pPr marL="565561" indent="0">
              <a:buNone/>
              <a:defRPr sz="3500"/>
            </a:lvl2pPr>
            <a:lvl3pPr marL="1131126" indent="0">
              <a:buNone/>
              <a:defRPr sz="3000"/>
            </a:lvl3pPr>
            <a:lvl4pPr marL="1696685" indent="0">
              <a:buNone/>
              <a:defRPr sz="2500"/>
            </a:lvl4pPr>
            <a:lvl5pPr marL="2262251" indent="0">
              <a:buNone/>
              <a:defRPr sz="2500"/>
            </a:lvl5pPr>
            <a:lvl6pPr marL="2827813" indent="0">
              <a:buNone/>
              <a:defRPr sz="2500"/>
            </a:lvl6pPr>
            <a:lvl7pPr marL="3393374" indent="0">
              <a:buNone/>
              <a:defRPr sz="2500"/>
            </a:lvl7pPr>
            <a:lvl8pPr marL="3958938" indent="0">
              <a:buNone/>
              <a:defRPr sz="2500"/>
            </a:lvl8pPr>
            <a:lvl9pPr marL="4524504" indent="0">
              <a:buNone/>
              <a:defRPr sz="2500"/>
            </a:lvl9pPr>
          </a:lstStyle>
          <a:p>
            <a:endParaRPr lang="fr-CH"/>
          </a:p>
        </p:txBody>
      </p:sp>
      <p:sp>
        <p:nvSpPr>
          <p:cNvPr id="4" name="Text Placeholder 3"/>
          <p:cNvSpPr>
            <a:spLocks noGrp="1"/>
          </p:cNvSpPr>
          <p:nvPr>
            <p:ph type="body" sz="half" idx="2"/>
          </p:nvPr>
        </p:nvSpPr>
        <p:spPr>
          <a:xfrm>
            <a:off x="2328419" y="6199772"/>
            <a:ext cx="7127558" cy="929690"/>
          </a:xfrm>
        </p:spPr>
        <p:txBody>
          <a:bodyPr/>
          <a:lstStyle>
            <a:lvl1pPr marL="0" indent="0">
              <a:buNone/>
              <a:defRPr sz="1700"/>
            </a:lvl1pPr>
            <a:lvl2pPr marL="565561" indent="0">
              <a:buNone/>
              <a:defRPr sz="1500"/>
            </a:lvl2pPr>
            <a:lvl3pPr marL="1131126" indent="0">
              <a:buNone/>
              <a:defRPr sz="1200"/>
            </a:lvl3pPr>
            <a:lvl4pPr marL="1696685" indent="0">
              <a:buNone/>
              <a:defRPr sz="1100"/>
            </a:lvl4pPr>
            <a:lvl5pPr marL="2262251" indent="0">
              <a:buNone/>
              <a:defRPr sz="1100"/>
            </a:lvl5pPr>
            <a:lvl6pPr marL="2827813" indent="0">
              <a:buNone/>
              <a:defRPr sz="1100"/>
            </a:lvl6pPr>
            <a:lvl7pPr marL="3393374" indent="0">
              <a:buNone/>
              <a:defRPr sz="1100"/>
            </a:lvl7pPr>
            <a:lvl8pPr marL="3958938" indent="0">
              <a:buNone/>
              <a:defRPr sz="1100"/>
            </a:lvl8pPr>
            <a:lvl9pPr marL="4524504" indent="0">
              <a:buNone/>
              <a:defRPr sz="11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97987" y="352072"/>
            <a:ext cx="10790331" cy="1056217"/>
          </a:xfrm>
          <a:prstGeom prst="rect">
            <a:avLst/>
          </a:prstGeom>
          <a:noFill/>
          <a:ln w="9525">
            <a:noFill/>
            <a:miter lim="800000"/>
            <a:headEnd/>
            <a:tailEnd/>
          </a:ln>
          <a:effectLst/>
        </p:spPr>
        <p:txBody>
          <a:bodyPr vert="horz" wrap="square" lIns="113111" tIns="56558" rIns="113111" bIns="56558"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233048" y="1549485"/>
            <a:ext cx="10790331" cy="5809192"/>
          </a:xfrm>
          <a:prstGeom prst="rect">
            <a:avLst/>
          </a:prstGeom>
          <a:noFill/>
          <a:ln w="9525">
            <a:noFill/>
            <a:miter lim="800000"/>
            <a:headEnd/>
            <a:tailEnd/>
          </a:ln>
          <a:effectLst/>
        </p:spPr>
        <p:txBody>
          <a:bodyPr vert="horz" wrap="square" lIns="113111" tIns="56558" rIns="113111" bIns="56558"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97988" y="7481535"/>
            <a:ext cx="7622527" cy="264054"/>
          </a:xfrm>
          <a:prstGeom prst="rect">
            <a:avLst/>
          </a:prstGeom>
          <a:noFill/>
          <a:ln w="9525">
            <a:noFill/>
            <a:miter lim="800000"/>
            <a:headEnd/>
            <a:tailEnd/>
          </a:ln>
          <a:effectLst/>
        </p:spPr>
        <p:txBody>
          <a:bodyPr vert="horz" wrap="square" lIns="113111" tIns="56558" rIns="113111" bIns="56558" numCol="1" anchor="t" anchorCtr="0" compatLnSpc="1">
            <a:prstTxWarp prst="textNoShape">
              <a:avLst/>
            </a:prstTxWarp>
          </a:bodyPr>
          <a:lstStyle>
            <a:lvl1pPr algn="l">
              <a:defRPr sz="1100">
                <a:solidFill>
                  <a:schemeClr val="tx1"/>
                </a:solidFill>
                <a:latin typeface="Verdana" charset="0"/>
              </a:defRPr>
            </a:lvl1pPr>
          </a:lstStyle>
          <a:p>
            <a:r>
              <a:rPr lang="fr-CH"/>
              <a:t>©2023, Karl Aberer, EPFL-IC, Laboratoire de systèmes d'informations répartis </a:t>
            </a:r>
            <a:endParaRPr lang="en-GB" dirty="0"/>
          </a:p>
        </p:txBody>
      </p:sp>
      <p:sp>
        <p:nvSpPr>
          <p:cNvPr id="5127" name="Rectangle 7"/>
          <p:cNvSpPr>
            <a:spLocks noChangeArrowheads="1"/>
          </p:cNvSpPr>
          <p:nvPr userDrawn="1"/>
        </p:nvSpPr>
        <p:spPr bwMode="auto">
          <a:xfrm>
            <a:off x="8515535" y="7454030"/>
            <a:ext cx="2474846" cy="264054"/>
          </a:xfrm>
          <a:prstGeom prst="rect">
            <a:avLst/>
          </a:prstGeom>
          <a:noFill/>
          <a:ln w="9525">
            <a:noFill/>
            <a:miter lim="800000"/>
            <a:headEnd/>
            <a:tailEnd/>
          </a:ln>
          <a:effectLst/>
        </p:spPr>
        <p:txBody>
          <a:bodyPr lIns="113898" tIns="56949" rIns="113898" bIns="56949"/>
          <a:lstStyle/>
          <a:p>
            <a:pPr algn="r"/>
            <a:r>
              <a:rPr lang="en-US" sz="1100" dirty="0">
                <a:solidFill>
                  <a:schemeClr val="tx1"/>
                </a:solidFill>
                <a:latin typeface="Verdana" charset="0"/>
              </a:rPr>
              <a:t>Semantic Web - </a:t>
            </a:r>
            <a:fld id="{FBCEA208-1882-4C4A-B71F-4FA789A04155}" type="slidenum">
              <a:rPr lang="en-US" sz="1100">
                <a:solidFill>
                  <a:schemeClr val="tx1"/>
                </a:solidFill>
                <a:latin typeface="Verdana" charset="0"/>
              </a:rPr>
              <a:pPr algn="r"/>
              <a:t>‹#›</a:t>
            </a:fld>
            <a:endParaRPr lang="en-US" sz="11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4500" b="1">
          <a:solidFill>
            <a:schemeClr val="tx2"/>
          </a:solidFill>
          <a:latin typeface="Calibri"/>
          <a:ea typeface="+mj-ea"/>
          <a:cs typeface="Calibri"/>
        </a:defRPr>
      </a:lvl1pPr>
      <a:lvl2pPr algn="ctr" rtl="0" fontAlgn="base">
        <a:spcBef>
          <a:spcPct val="0"/>
        </a:spcBef>
        <a:spcAft>
          <a:spcPct val="0"/>
        </a:spcAft>
        <a:defRPr sz="3000">
          <a:solidFill>
            <a:schemeClr val="tx2"/>
          </a:solidFill>
          <a:latin typeface="Comic Sans MS" charset="0"/>
        </a:defRPr>
      </a:lvl2pPr>
      <a:lvl3pPr algn="ctr" rtl="0" fontAlgn="base">
        <a:spcBef>
          <a:spcPct val="0"/>
        </a:spcBef>
        <a:spcAft>
          <a:spcPct val="0"/>
        </a:spcAft>
        <a:defRPr sz="3000">
          <a:solidFill>
            <a:schemeClr val="tx2"/>
          </a:solidFill>
          <a:latin typeface="Comic Sans MS" charset="0"/>
        </a:defRPr>
      </a:lvl3pPr>
      <a:lvl4pPr algn="ctr" rtl="0" fontAlgn="base">
        <a:spcBef>
          <a:spcPct val="0"/>
        </a:spcBef>
        <a:spcAft>
          <a:spcPct val="0"/>
        </a:spcAft>
        <a:defRPr sz="3000">
          <a:solidFill>
            <a:schemeClr val="tx2"/>
          </a:solidFill>
          <a:latin typeface="Comic Sans MS" charset="0"/>
        </a:defRPr>
      </a:lvl4pPr>
      <a:lvl5pPr algn="ctr" rtl="0" fontAlgn="base">
        <a:spcBef>
          <a:spcPct val="0"/>
        </a:spcBef>
        <a:spcAft>
          <a:spcPct val="0"/>
        </a:spcAft>
        <a:defRPr sz="3000">
          <a:solidFill>
            <a:schemeClr val="tx2"/>
          </a:solidFill>
          <a:latin typeface="Comic Sans MS" charset="0"/>
        </a:defRPr>
      </a:lvl5pPr>
      <a:lvl6pPr marL="565561" algn="ctr" rtl="0" fontAlgn="base">
        <a:spcBef>
          <a:spcPct val="0"/>
        </a:spcBef>
        <a:spcAft>
          <a:spcPct val="0"/>
        </a:spcAft>
        <a:defRPr sz="3000">
          <a:solidFill>
            <a:schemeClr val="tx2"/>
          </a:solidFill>
          <a:latin typeface="Comic Sans MS" charset="0"/>
        </a:defRPr>
      </a:lvl6pPr>
      <a:lvl7pPr marL="1131126" algn="ctr" rtl="0" fontAlgn="base">
        <a:spcBef>
          <a:spcPct val="0"/>
        </a:spcBef>
        <a:spcAft>
          <a:spcPct val="0"/>
        </a:spcAft>
        <a:defRPr sz="3000">
          <a:solidFill>
            <a:schemeClr val="tx2"/>
          </a:solidFill>
          <a:latin typeface="Comic Sans MS" charset="0"/>
        </a:defRPr>
      </a:lvl7pPr>
      <a:lvl8pPr marL="1696685" algn="ctr" rtl="0" fontAlgn="base">
        <a:spcBef>
          <a:spcPct val="0"/>
        </a:spcBef>
        <a:spcAft>
          <a:spcPct val="0"/>
        </a:spcAft>
        <a:defRPr sz="3000">
          <a:solidFill>
            <a:schemeClr val="tx2"/>
          </a:solidFill>
          <a:latin typeface="Comic Sans MS" charset="0"/>
        </a:defRPr>
      </a:lvl8pPr>
      <a:lvl9pPr marL="2262251" algn="ctr" rtl="0" fontAlgn="base">
        <a:spcBef>
          <a:spcPct val="0"/>
        </a:spcBef>
        <a:spcAft>
          <a:spcPct val="0"/>
        </a:spcAft>
        <a:defRPr sz="3000">
          <a:solidFill>
            <a:schemeClr val="tx2"/>
          </a:solidFill>
          <a:latin typeface="Comic Sans MS" charset="0"/>
        </a:defRPr>
      </a:lvl9pPr>
    </p:titleStyle>
    <p:bodyStyle>
      <a:lvl1pPr marL="0" indent="0" algn="l" rtl="0" fontAlgn="base">
        <a:spcBef>
          <a:spcPct val="20000"/>
        </a:spcBef>
        <a:spcAft>
          <a:spcPct val="0"/>
        </a:spcAft>
        <a:buNone/>
        <a:defRPr sz="3500">
          <a:solidFill>
            <a:schemeClr val="tx1"/>
          </a:solidFill>
          <a:latin typeface="Calibri"/>
          <a:ea typeface="+mn-ea"/>
          <a:cs typeface="Calibri"/>
        </a:defRPr>
      </a:lvl1pPr>
      <a:lvl2pPr marL="919040" indent="-353476" algn="l" rtl="0" fontAlgn="base">
        <a:spcBef>
          <a:spcPct val="20000"/>
        </a:spcBef>
        <a:spcAft>
          <a:spcPct val="0"/>
        </a:spcAft>
        <a:buChar char="–"/>
        <a:defRPr sz="3000">
          <a:solidFill>
            <a:schemeClr val="tx1"/>
          </a:solidFill>
          <a:latin typeface="Calibri"/>
          <a:cs typeface="Calibri"/>
        </a:defRPr>
      </a:lvl2pPr>
      <a:lvl3pPr marL="1413908" indent="-282781" algn="l" rtl="0" fontAlgn="base">
        <a:spcBef>
          <a:spcPct val="20000"/>
        </a:spcBef>
        <a:spcAft>
          <a:spcPct val="0"/>
        </a:spcAft>
        <a:buChar char="•"/>
        <a:defRPr sz="2500">
          <a:solidFill>
            <a:schemeClr val="tx1"/>
          </a:solidFill>
          <a:latin typeface="Calibri"/>
          <a:cs typeface="Calibri"/>
        </a:defRPr>
      </a:lvl3pPr>
      <a:lvl4pPr marL="1979469" indent="-282781" algn="l" rtl="0" fontAlgn="base">
        <a:spcBef>
          <a:spcPct val="20000"/>
        </a:spcBef>
        <a:spcAft>
          <a:spcPct val="0"/>
        </a:spcAft>
        <a:buChar char="–"/>
        <a:defRPr sz="2200">
          <a:solidFill>
            <a:schemeClr val="tx1"/>
          </a:solidFill>
          <a:latin typeface="Calibri"/>
          <a:cs typeface="Calibri"/>
        </a:defRPr>
      </a:lvl4pPr>
      <a:lvl5pPr marL="2545032" indent="-282781" algn="l" rtl="0" fontAlgn="base">
        <a:spcBef>
          <a:spcPct val="20000"/>
        </a:spcBef>
        <a:spcAft>
          <a:spcPct val="0"/>
        </a:spcAft>
        <a:buChar char="»"/>
        <a:defRPr sz="2200">
          <a:solidFill>
            <a:schemeClr val="tx1"/>
          </a:solidFill>
          <a:latin typeface="Calibri"/>
          <a:cs typeface="Calibri"/>
        </a:defRPr>
      </a:lvl5pPr>
      <a:lvl6pPr marL="3110593" indent="-282781" algn="l" rtl="0" fontAlgn="base">
        <a:spcBef>
          <a:spcPct val="20000"/>
        </a:spcBef>
        <a:spcAft>
          <a:spcPct val="0"/>
        </a:spcAft>
        <a:buChar char="»"/>
        <a:defRPr sz="1500">
          <a:solidFill>
            <a:schemeClr val="tx1"/>
          </a:solidFill>
          <a:latin typeface="+mn-lt"/>
        </a:defRPr>
      </a:lvl6pPr>
      <a:lvl7pPr marL="3676156" indent="-282781" algn="l" rtl="0" fontAlgn="base">
        <a:spcBef>
          <a:spcPct val="20000"/>
        </a:spcBef>
        <a:spcAft>
          <a:spcPct val="0"/>
        </a:spcAft>
        <a:buChar char="»"/>
        <a:defRPr sz="1500">
          <a:solidFill>
            <a:schemeClr val="tx1"/>
          </a:solidFill>
          <a:latin typeface="+mn-lt"/>
        </a:defRPr>
      </a:lvl7pPr>
      <a:lvl8pPr marL="4241719" indent="-282781" algn="l" rtl="0" fontAlgn="base">
        <a:spcBef>
          <a:spcPct val="20000"/>
        </a:spcBef>
        <a:spcAft>
          <a:spcPct val="0"/>
        </a:spcAft>
        <a:buChar char="»"/>
        <a:defRPr sz="1500">
          <a:solidFill>
            <a:schemeClr val="tx1"/>
          </a:solidFill>
          <a:latin typeface="+mn-lt"/>
        </a:defRPr>
      </a:lvl8pPr>
      <a:lvl9pPr marL="4807282" indent="-282781" algn="l" rtl="0" fontAlgn="base">
        <a:spcBef>
          <a:spcPct val="20000"/>
        </a:spcBef>
        <a:spcAft>
          <a:spcPct val="0"/>
        </a:spcAft>
        <a:buChar char="»"/>
        <a:defRPr sz="1500">
          <a:solidFill>
            <a:schemeClr val="tx1"/>
          </a:solidFill>
          <a:latin typeface="+mn-lt"/>
        </a:defRPr>
      </a:lvl9pPr>
    </p:bodyStyle>
    <p:otherStyle>
      <a:defPPr>
        <a:defRPr lang="fr-FR"/>
      </a:defPPr>
      <a:lvl1pPr marL="0" algn="l" defTabSz="1131126" rtl="0" eaLnBrk="1" latinLnBrk="0" hangingPunct="1">
        <a:defRPr sz="2200" kern="1200">
          <a:solidFill>
            <a:schemeClr val="tx1"/>
          </a:solidFill>
          <a:latin typeface="+mn-lt"/>
          <a:ea typeface="+mn-ea"/>
          <a:cs typeface="+mn-cs"/>
        </a:defRPr>
      </a:lvl1pPr>
      <a:lvl2pPr marL="565561" algn="l" defTabSz="1131126" rtl="0" eaLnBrk="1" latinLnBrk="0" hangingPunct="1">
        <a:defRPr sz="2200" kern="1200">
          <a:solidFill>
            <a:schemeClr val="tx1"/>
          </a:solidFill>
          <a:latin typeface="+mn-lt"/>
          <a:ea typeface="+mn-ea"/>
          <a:cs typeface="+mn-cs"/>
        </a:defRPr>
      </a:lvl2pPr>
      <a:lvl3pPr marL="1131126" algn="l" defTabSz="1131126" rtl="0" eaLnBrk="1" latinLnBrk="0" hangingPunct="1">
        <a:defRPr sz="2200" kern="1200">
          <a:solidFill>
            <a:schemeClr val="tx1"/>
          </a:solidFill>
          <a:latin typeface="+mn-lt"/>
          <a:ea typeface="+mn-ea"/>
          <a:cs typeface="+mn-cs"/>
        </a:defRPr>
      </a:lvl3pPr>
      <a:lvl4pPr marL="1696685" algn="l" defTabSz="1131126" rtl="0" eaLnBrk="1" latinLnBrk="0" hangingPunct="1">
        <a:defRPr sz="2200" kern="1200">
          <a:solidFill>
            <a:schemeClr val="tx1"/>
          </a:solidFill>
          <a:latin typeface="+mn-lt"/>
          <a:ea typeface="+mn-ea"/>
          <a:cs typeface="+mn-cs"/>
        </a:defRPr>
      </a:lvl4pPr>
      <a:lvl5pPr marL="2262251" algn="l" defTabSz="1131126" rtl="0" eaLnBrk="1" latinLnBrk="0" hangingPunct="1">
        <a:defRPr sz="2200" kern="1200">
          <a:solidFill>
            <a:schemeClr val="tx1"/>
          </a:solidFill>
          <a:latin typeface="+mn-lt"/>
          <a:ea typeface="+mn-ea"/>
          <a:cs typeface="+mn-cs"/>
        </a:defRPr>
      </a:lvl5pPr>
      <a:lvl6pPr marL="2827813" algn="l" defTabSz="1131126" rtl="0" eaLnBrk="1" latinLnBrk="0" hangingPunct="1">
        <a:defRPr sz="2200" kern="1200">
          <a:solidFill>
            <a:schemeClr val="tx1"/>
          </a:solidFill>
          <a:latin typeface="+mn-lt"/>
          <a:ea typeface="+mn-ea"/>
          <a:cs typeface="+mn-cs"/>
        </a:defRPr>
      </a:lvl6pPr>
      <a:lvl7pPr marL="3393374" algn="l" defTabSz="1131126" rtl="0" eaLnBrk="1" latinLnBrk="0" hangingPunct="1">
        <a:defRPr sz="2200" kern="1200">
          <a:solidFill>
            <a:schemeClr val="tx1"/>
          </a:solidFill>
          <a:latin typeface="+mn-lt"/>
          <a:ea typeface="+mn-ea"/>
          <a:cs typeface="+mn-cs"/>
        </a:defRPr>
      </a:lvl7pPr>
      <a:lvl8pPr marL="3958938" algn="l" defTabSz="1131126" rtl="0" eaLnBrk="1" latinLnBrk="0" hangingPunct="1">
        <a:defRPr sz="2200" kern="1200">
          <a:solidFill>
            <a:schemeClr val="tx1"/>
          </a:solidFill>
          <a:latin typeface="+mn-lt"/>
          <a:ea typeface="+mn-ea"/>
          <a:cs typeface="+mn-cs"/>
        </a:defRPr>
      </a:lvl8pPr>
      <a:lvl9pPr marL="4524504" algn="l" defTabSz="1131126"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dirty="0"/>
              <a:t>Semi-structured data …</a:t>
            </a:r>
          </a:p>
        </p:txBody>
      </p:sp>
      <p:sp>
        <p:nvSpPr>
          <p:cNvPr id="13314" name="TPAnswers"/>
          <p:cNvSpPr>
            <a:spLocks noGrp="1"/>
          </p:cNvSpPr>
          <p:nvPr>
            <p:ph idx="1"/>
            <p:custDataLst>
              <p:tags r:id="rId2"/>
            </p:custDataLst>
          </p:nvPr>
        </p:nvSpPr>
        <p:spPr/>
        <p:txBody>
          <a:bodyPr>
            <a:normAutofit/>
          </a:bodyPr>
          <a:lstStyle/>
          <a:p>
            <a:pPr marL="742950" indent="-742950">
              <a:buFont typeface="+mj-lt"/>
              <a:buAutoNum type="alphaUcPeriod"/>
            </a:pPr>
            <a:r>
              <a:rPr lang="en-GB" dirty="0"/>
              <a:t>is always schema-less</a:t>
            </a:r>
          </a:p>
          <a:p>
            <a:pPr marL="742950" indent="-742950">
              <a:buFont typeface="+mj-lt"/>
              <a:buAutoNum type="alphaUcPeriod"/>
            </a:pPr>
            <a:r>
              <a:rPr lang="en-GB" dirty="0"/>
              <a:t>always embeds schema information into the data</a:t>
            </a:r>
          </a:p>
          <a:p>
            <a:pPr marL="742950" indent="-742950">
              <a:buFont typeface="+mj-lt"/>
              <a:buAutoNum type="alphaUcPeriod"/>
            </a:pPr>
            <a:r>
              <a:rPr lang="en-GB" dirty="0"/>
              <a:t>must always be hierarchically structured</a:t>
            </a:r>
          </a:p>
          <a:p>
            <a:pPr marL="742950" indent="-742950">
              <a:buFont typeface="+mj-lt"/>
              <a:buAutoNum type="alphaUcPeriod"/>
            </a:pPr>
            <a:r>
              <a:rPr lang="en-GB" dirty="0"/>
              <a:t>can never be indexed</a:t>
            </a:r>
          </a:p>
        </p:txBody>
      </p:sp>
      <p:sp>
        <p:nvSpPr>
          <p:cNvPr id="2" name="Footer Placeholder 1">
            <a:extLst>
              <a:ext uri="{FF2B5EF4-FFF2-40B4-BE49-F238E27FC236}">
                <a16:creationId xmlns:a16="http://schemas.microsoft.com/office/drawing/2014/main" id="{6FDDC5D3-333F-A240-B07C-E1D49713C80E}"/>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dirty="0"/>
              <a:t>Why is XML a document model and not just a general data model?</a:t>
            </a:r>
          </a:p>
        </p:txBody>
      </p:sp>
      <p:sp>
        <p:nvSpPr>
          <p:cNvPr id="13314" name="TPAnswers"/>
          <p:cNvSpPr>
            <a:spLocks noGrp="1"/>
          </p:cNvSpPr>
          <p:nvPr>
            <p:ph idx="1"/>
            <p:custDataLst>
              <p:tags r:id="rId2"/>
            </p:custDataLst>
          </p:nvPr>
        </p:nvSpPr>
        <p:spPr/>
        <p:txBody>
          <a:bodyPr>
            <a:normAutofit/>
          </a:bodyPr>
          <a:lstStyle/>
          <a:p>
            <a:pPr marL="742950" indent="-742950">
              <a:buFont typeface="+mj-lt"/>
              <a:buAutoNum type="alphaUcPeriod"/>
            </a:pPr>
            <a:r>
              <a:rPr lang="en-GB" dirty="0"/>
              <a:t>It supports application-specific </a:t>
            </a:r>
            <a:r>
              <a:rPr lang="en-GB" dirty="0" err="1"/>
              <a:t>markup</a:t>
            </a:r>
            <a:endParaRPr lang="en-GB" dirty="0"/>
          </a:p>
          <a:p>
            <a:pPr marL="742950" indent="-742950">
              <a:buFont typeface="+mj-lt"/>
              <a:buAutoNum type="alphaUcPeriod"/>
            </a:pPr>
            <a:r>
              <a:rPr lang="en-GB" dirty="0"/>
              <a:t>It supports domain-specific schemas</a:t>
            </a:r>
          </a:p>
          <a:p>
            <a:pPr marL="742950" indent="-742950">
              <a:buFont typeface="+mj-lt"/>
              <a:buAutoNum type="alphaUcPeriod"/>
            </a:pPr>
            <a:r>
              <a:rPr lang="en-GB" dirty="0"/>
              <a:t>It has a serialized representation</a:t>
            </a:r>
          </a:p>
          <a:p>
            <a:pPr marL="742950" indent="-742950">
              <a:buFont typeface="+mj-lt"/>
              <a:buAutoNum type="alphaUcPeriod"/>
            </a:pPr>
            <a:r>
              <a:rPr lang="en-GB" dirty="0"/>
              <a:t>It uses HTML tags</a:t>
            </a:r>
          </a:p>
        </p:txBody>
      </p:sp>
      <p:sp>
        <p:nvSpPr>
          <p:cNvPr id="2" name="Footer Placeholder 1">
            <a:extLst>
              <a:ext uri="{FF2B5EF4-FFF2-40B4-BE49-F238E27FC236}">
                <a16:creationId xmlns:a16="http://schemas.microsoft.com/office/drawing/2014/main" id="{7A5D2FA8-E374-0E44-9620-420378FCD7B0}"/>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fr-CH" sz="4800" dirty="0">
                <a:cs typeface="Calibri"/>
              </a:rPr>
              <a:t>An </a:t>
            </a:r>
            <a:r>
              <a:rPr lang="fr-CH" sz="4800" dirty="0" err="1">
                <a:cs typeface="Calibri"/>
              </a:rPr>
              <a:t>ontology</a:t>
            </a:r>
            <a:r>
              <a:rPr lang="fr-CH" sz="4800" dirty="0">
                <a:cs typeface="Calibri"/>
              </a:rPr>
              <a:t> …</a:t>
            </a:r>
          </a:p>
        </p:txBody>
      </p:sp>
      <p:sp>
        <p:nvSpPr>
          <p:cNvPr id="13314" name="TPAnswers"/>
          <p:cNvSpPr>
            <a:spLocks noGrp="1"/>
          </p:cNvSpPr>
          <p:nvPr>
            <p:ph idx="1"/>
            <p:custDataLst>
              <p:tags r:id="rId2"/>
            </p:custDataLst>
          </p:nvPr>
        </p:nvSpPr>
        <p:spPr/>
        <p:txBody>
          <a:bodyPr>
            <a:normAutofit/>
          </a:bodyPr>
          <a:lstStyle/>
          <a:p>
            <a:pPr marL="524782" indent="-457246">
              <a:buFont typeface="+mj-lt"/>
              <a:buAutoNum type="alphaUcPeriod"/>
            </a:pPr>
            <a:r>
              <a:rPr lang="fr-CH" sz="3600" dirty="0" err="1">
                <a:cs typeface="Calibri"/>
              </a:rPr>
              <a:t>helps</a:t>
            </a:r>
            <a:r>
              <a:rPr lang="fr-CH" sz="3600" dirty="0">
                <a:cs typeface="Calibri"/>
              </a:rPr>
              <a:t> to </a:t>
            </a:r>
            <a:r>
              <a:rPr lang="fr-CH" sz="3600" dirty="0" err="1">
                <a:cs typeface="Calibri"/>
              </a:rPr>
              <a:t>separate</a:t>
            </a:r>
            <a:r>
              <a:rPr lang="fr-CH" sz="3600" dirty="0">
                <a:cs typeface="Calibri"/>
              </a:rPr>
              <a:t> </a:t>
            </a:r>
            <a:r>
              <a:rPr lang="fr-CH" sz="3600" dirty="0" err="1">
                <a:cs typeface="Calibri"/>
              </a:rPr>
              <a:t>layout</a:t>
            </a:r>
            <a:r>
              <a:rPr lang="fr-CH" sz="3600" dirty="0">
                <a:cs typeface="Calibri"/>
              </a:rPr>
              <a:t> issues </a:t>
            </a:r>
            <a:r>
              <a:rPr lang="fr-CH" sz="3600" dirty="0" err="1">
                <a:cs typeface="Calibri"/>
              </a:rPr>
              <a:t>from</a:t>
            </a:r>
            <a:r>
              <a:rPr lang="fr-CH" sz="3600" dirty="0">
                <a:cs typeface="Calibri"/>
              </a:rPr>
              <a:t> the structural </a:t>
            </a:r>
            <a:r>
              <a:rPr lang="fr-CH" sz="3600" dirty="0" err="1">
                <a:cs typeface="Calibri"/>
              </a:rPr>
              <a:t>representation</a:t>
            </a:r>
            <a:r>
              <a:rPr lang="fr-CH" sz="3600" dirty="0">
                <a:cs typeface="Calibri"/>
              </a:rPr>
              <a:t> of data</a:t>
            </a:r>
          </a:p>
          <a:p>
            <a:pPr marL="524782" indent="-457246">
              <a:buFont typeface="+mj-lt"/>
              <a:buAutoNum type="alphaUcPeriod"/>
            </a:pPr>
            <a:r>
              <a:rPr lang="fr-CH" sz="3600" dirty="0" err="1">
                <a:cs typeface="Calibri"/>
              </a:rPr>
              <a:t>defines</a:t>
            </a:r>
            <a:r>
              <a:rPr lang="fr-CH" sz="3600" dirty="0">
                <a:cs typeface="Calibri"/>
              </a:rPr>
              <a:t> a </a:t>
            </a:r>
            <a:r>
              <a:rPr lang="fr-CH" sz="3600" dirty="0" err="1">
                <a:cs typeface="Calibri"/>
              </a:rPr>
              <a:t>common</a:t>
            </a:r>
            <a:r>
              <a:rPr lang="fr-CH" sz="3600" dirty="0">
                <a:cs typeface="Calibri"/>
              </a:rPr>
              <a:t> </a:t>
            </a:r>
            <a:r>
              <a:rPr lang="fr-CH" sz="3600" dirty="0" err="1">
                <a:cs typeface="Calibri"/>
              </a:rPr>
              <a:t>syntactic</a:t>
            </a:r>
            <a:r>
              <a:rPr lang="fr-CH" sz="3600" dirty="0">
                <a:cs typeface="Calibri"/>
              </a:rPr>
              <a:t> </a:t>
            </a:r>
            <a:r>
              <a:rPr lang="fr-CH" sz="3600" dirty="0" err="1">
                <a:cs typeface="Calibri"/>
              </a:rPr>
              <a:t>framework</a:t>
            </a:r>
            <a:r>
              <a:rPr lang="fr-CH" sz="3600" dirty="0">
                <a:cs typeface="Calibri"/>
              </a:rPr>
              <a:t> to </a:t>
            </a:r>
            <a:r>
              <a:rPr lang="fr-CH" sz="3600" dirty="0" err="1">
                <a:cs typeface="Calibri"/>
              </a:rPr>
              <a:t>represent</a:t>
            </a:r>
            <a:r>
              <a:rPr lang="fr-CH" sz="3600" dirty="0">
                <a:cs typeface="Calibri"/>
              </a:rPr>
              <a:t> </a:t>
            </a:r>
            <a:r>
              <a:rPr lang="fr-CH" sz="3600" dirty="0" err="1">
                <a:cs typeface="Calibri"/>
              </a:rPr>
              <a:t>standardized</a:t>
            </a:r>
            <a:r>
              <a:rPr lang="fr-CH" sz="3600" dirty="0">
                <a:cs typeface="Calibri"/>
              </a:rPr>
              <a:t> </a:t>
            </a:r>
            <a:r>
              <a:rPr lang="fr-CH" sz="3600" dirty="0" err="1">
                <a:cs typeface="Calibri"/>
              </a:rPr>
              <a:t>domain</a:t>
            </a:r>
            <a:r>
              <a:rPr lang="fr-CH" sz="3600" dirty="0">
                <a:cs typeface="Calibri"/>
              </a:rPr>
              <a:t> </a:t>
            </a:r>
            <a:r>
              <a:rPr lang="fr-CH" sz="3600" dirty="0" err="1">
                <a:cs typeface="Calibri"/>
              </a:rPr>
              <a:t>models</a:t>
            </a:r>
            <a:endParaRPr lang="fr-CH" sz="3600" dirty="0">
              <a:cs typeface="Calibri"/>
            </a:endParaRPr>
          </a:p>
          <a:p>
            <a:pPr marL="524782" indent="-457246">
              <a:buFont typeface="+mj-lt"/>
              <a:buAutoNum type="alphaUcPeriod"/>
            </a:pPr>
            <a:r>
              <a:rPr lang="fr-CH" sz="3600" dirty="0" err="1">
                <a:cs typeface="Calibri"/>
              </a:rPr>
              <a:t>can</a:t>
            </a:r>
            <a:r>
              <a:rPr lang="fr-CH" sz="3600" dirty="0">
                <a:cs typeface="Calibri"/>
              </a:rPr>
              <a:t> </a:t>
            </a:r>
            <a:r>
              <a:rPr lang="fr-CH" sz="3600" dirty="0" err="1">
                <a:cs typeface="Calibri"/>
              </a:rPr>
              <a:t>be</a:t>
            </a:r>
            <a:r>
              <a:rPr lang="fr-CH" sz="3600" dirty="0">
                <a:cs typeface="Calibri"/>
              </a:rPr>
              <a:t> </a:t>
            </a:r>
            <a:r>
              <a:rPr lang="fr-CH" sz="3600" dirty="0" err="1">
                <a:cs typeface="Calibri"/>
              </a:rPr>
              <a:t>used</a:t>
            </a:r>
            <a:r>
              <a:rPr lang="fr-CH" sz="3600" dirty="0">
                <a:cs typeface="Calibri"/>
              </a:rPr>
              <a:t> as a mediation </a:t>
            </a:r>
            <a:r>
              <a:rPr lang="fr-CH" sz="3600" dirty="0" err="1">
                <a:cs typeface="Calibri"/>
              </a:rPr>
              <a:t>framework</a:t>
            </a:r>
            <a:r>
              <a:rPr lang="fr-CH" sz="3600" dirty="0">
                <a:cs typeface="Calibri"/>
              </a:rPr>
              <a:t> for </a:t>
            </a:r>
            <a:r>
              <a:rPr lang="fr-CH" sz="3600" dirty="0" err="1">
                <a:cs typeface="Calibri"/>
              </a:rPr>
              <a:t>integrating</a:t>
            </a:r>
            <a:r>
              <a:rPr lang="fr-CH" sz="3600" dirty="0">
                <a:cs typeface="Calibri"/>
              </a:rPr>
              <a:t> </a:t>
            </a:r>
            <a:r>
              <a:rPr lang="fr-CH" sz="3600" dirty="0" err="1">
                <a:cs typeface="Calibri"/>
              </a:rPr>
              <a:t>semantically</a:t>
            </a:r>
            <a:r>
              <a:rPr lang="fr-CH" sz="3600" dirty="0">
                <a:cs typeface="Calibri"/>
              </a:rPr>
              <a:t> </a:t>
            </a:r>
            <a:r>
              <a:rPr lang="fr-CH" sz="3600" dirty="0" err="1">
                <a:cs typeface="Calibri"/>
              </a:rPr>
              <a:t>heterogeneous</a:t>
            </a:r>
            <a:r>
              <a:rPr lang="fr-CH" sz="3600" dirty="0">
                <a:cs typeface="Calibri"/>
              </a:rPr>
              <a:t> </a:t>
            </a:r>
            <a:r>
              <a:rPr lang="fr-CH" sz="3600" dirty="0" err="1">
                <a:cs typeface="Calibri"/>
              </a:rPr>
              <a:t>databases</a:t>
            </a:r>
            <a:endParaRPr lang="fr-CH" sz="3600" dirty="0">
              <a:cs typeface="Calibri"/>
            </a:endParaRPr>
          </a:p>
        </p:txBody>
      </p:sp>
      <p:sp>
        <p:nvSpPr>
          <p:cNvPr id="2" name="Footer Placeholder 1">
            <a:extLst>
              <a:ext uri="{FF2B5EF4-FFF2-40B4-BE49-F238E27FC236}">
                <a16:creationId xmlns:a16="http://schemas.microsoft.com/office/drawing/2014/main" id="{B33B13AD-2F21-9A48-AF0E-EF7B0F0FC93F}"/>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4000" dirty="0"/>
              <a:t>A basic statement in RDF would be expressed in the relational data model by a table …</a:t>
            </a:r>
          </a:p>
        </p:txBody>
      </p:sp>
      <p:sp>
        <p:nvSpPr>
          <p:cNvPr id="13314" name="TPAnswers" title="Answer Text"/>
          <p:cNvSpPr>
            <a:spLocks noGrp="1"/>
          </p:cNvSpPr>
          <p:nvPr>
            <p:ph idx="1"/>
            <p:custDataLst>
              <p:tags r:id="rId2"/>
            </p:custDataLst>
          </p:nvPr>
        </p:nvSpPr>
        <p:spPr/>
        <p:txBody>
          <a:bodyPr>
            <a:normAutofit/>
          </a:bodyPr>
          <a:lstStyle/>
          <a:p>
            <a:pPr marL="742950" indent="-742950">
              <a:buFont typeface="Arial" charset="0"/>
              <a:buAutoNum type="alphaUcPeriod"/>
            </a:pPr>
            <a:endParaRPr lang="en-US" altLang="en-US" sz="3200" dirty="0">
              <a:ea typeface="MS PGothic" charset="-128"/>
            </a:endParaRPr>
          </a:p>
          <a:p>
            <a:pPr marL="742950" indent="-742950">
              <a:buFont typeface="Arial" charset="0"/>
              <a:buAutoNum type="alphaUcPeriod"/>
            </a:pPr>
            <a:r>
              <a:rPr lang="en-US" altLang="en-US" sz="3200" dirty="0">
                <a:ea typeface="MS PGothic" charset="-128"/>
              </a:rPr>
              <a:t>with one attribute</a:t>
            </a:r>
          </a:p>
          <a:p>
            <a:pPr marL="742950" indent="-742950">
              <a:buFont typeface="Arial" charset="0"/>
              <a:buAutoNum type="alphaUcPeriod"/>
            </a:pPr>
            <a:r>
              <a:rPr lang="en-US" altLang="en-US" sz="3200" dirty="0">
                <a:ea typeface="MS PGothic" charset="-128"/>
              </a:rPr>
              <a:t>with two attributes</a:t>
            </a:r>
          </a:p>
          <a:p>
            <a:pPr marL="742950" indent="-742950">
              <a:buFont typeface="Arial" charset="0"/>
              <a:buAutoNum type="alphaUcPeriod"/>
            </a:pPr>
            <a:r>
              <a:rPr lang="en-US" altLang="en-US" sz="3200" dirty="0">
                <a:ea typeface="MS PGothic" charset="-128"/>
              </a:rPr>
              <a:t>with three attributes</a:t>
            </a:r>
          </a:p>
          <a:p>
            <a:pPr marL="742950" indent="-742950">
              <a:buFont typeface="Arial" charset="0"/>
              <a:buAutoNum type="alphaUcPeriod"/>
            </a:pPr>
            <a:r>
              <a:rPr lang="en-US" altLang="en-US" sz="3200" dirty="0">
                <a:ea typeface="MS PGothic" charset="-128"/>
              </a:rPr>
              <a:t>cannot be expressed in the relational data model</a:t>
            </a:r>
          </a:p>
        </p:txBody>
      </p:sp>
      <p:sp>
        <p:nvSpPr>
          <p:cNvPr id="2" name="Footer Placeholder 1">
            <a:extLst>
              <a:ext uri="{FF2B5EF4-FFF2-40B4-BE49-F238E27FC236}">
                <a16:creationId xmlns:a16="http://schemas.microsoft.com/office/drawing/2014/main" id="{0E4BDB71-72D7-2741-90B0-35271A88C41A}"/>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4000" dirty="0"/>
              <a:t>The type statement in RDF would be expressed in the relational data model by a table …</a:t>
            </a:r>
          </a:p>
        </p:txBody>
      </p:sp>
      <p:sp>
        <p:nvSpPr>
          <p:cNvPr id="13314" name="TPAnswers" title="Answer Text"/>
          <p:cNvSpPr>
            <a:spLocks noGrp="1"/>
          </p:cNvSpPr>
          <p:nvPr>
            <p:ph idx="1"/>
            <p:custDataLst>
              <p:tags r:id="rId2"/>
            </p:custDataLst>
          </p:nvPr>
        </p:nvSpPr>
        <p:spPr/>
        <p:txBody>
          <a:bodyPr>
            <a:normAutofit/>
          </a:bodyPr>
          <a:lstStyle/>
          <a:p>
            <a:pPr marL="742950" indent="-742950">
              <a:buFont typeface="Arial" charset="0"/>
              <a:buAutoNum type="alphaUcPeriod"/>
            </a:pPr>
            <a:endParaRPr lang="en-US" altLang="en-US" sz="3200" dirty="0">
              <a:ea typeface="MS PGothic" charset="-128"/>
            </a:endParaRPr>
          </a:p>
          <a:p>
            <a:pPr marL="742950" indent="-742950">
              <a:buFont typeface="Arial" charset="0"/>
              <a:buAutoNum type="alphaUcPeriod"/>
            </a:pPr>
            <a:r>
              <a:rPr lang="en-US" altLang="en-US" sz="3200" dirty="0">
                <a:ea typeface="MS PGothic" charset="-128"/>
              </a:rPr>
              <a:t>with one attribute</a:t>
            </a:r>
          </a:p>
          <a:p>
            <a:pPr marL="742950" indent="-742950">
              <a:buFont typeface="Arial" charset="0"/>
              <a:buAutoNum type="alphaUcPeriod"/>
            </a:pPr>
            <a:r>
              <a:rPr lang="en-US" altLang="en-US" sz="3200" dirty="0">
                <a:ea typeface="MS PGothic" charset="-128"/>
              </a:rPr>
              <a:t>with two attributes</a:t>
            </a:r>
          </a:p>
          <a:p>
            <a:pPr marL="742950" indent="-742950">
              <a:buFont typeface="Arial" charset="0"/>
              <a:buAutoNum type="alphaUcPeriod"/>
            </a:pPr>
            <a:r>
              <a:rPr lang="en-US" altLang="en-US" sz="3200" dirty="0">
                <a:ea typeface="MS PGothic" charset="-128"/>
              </a:rPr>
              <a:t>with three attributes</a:t>
            </a:r>
          </a:p>
          <a:p>
            <a:pPr marL="742950" indent="-742950">
              <a:buFont typeface="Arial" charset="0"/>
              <a:buAutoNum type="alphaUcPeriod"/>
            </a:pPr>
            <a:r>
              <a:rPr lang="en-US" altLang="en-US" sz="3200" dirty="0">
                <a:ea typeface="MS PGothic" charset="-128"/>
              </a:rPr>
              <a:t>cannot be expressed in the relational data model</a:t>
            </a:r>
          </a:p>
        </p:txBody>
      </p:sp>
      <p:sp>
        <p:nvSpPr>
          <p:cNvPr id="2" name="Footer Placeholder 1">
            <a:extLst>
              <a:ext uri="{FF2B5EF4-FFF2-40B4-BE49-F238E27FC236}">
                <a16:creationId xmlns:a16="http://schemas.microsoft.com/office/drawing/2014/main" id="{39FEA3C1-820D-5749-BD82-C10D4110A540}"/>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extLst>
      <p:ext uri="{BB962C8B-B14F-4D97-AF65-F5344CB8AC3E}">
        <p14:creationId xmlns:p14="http://schemas.microsoft.com/office/powerpoint/2010/main" val="278392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fr-CH" sz="4800" dirty="0" err="1">
                <a:latin typeface="Calibri" charset="0"/>
                <a:ea typeface="Calibri" charset="0"/>
                <a:cs typeface="Calibri" charset="0"/>
              </a:rPr>
              <a:t>Which</a:t>
            </a:r>
            <a:r>
              <a:rPr lang="fr-CH" sz="4800" dirty="0">
                <a:latin typeface="Calibri" charset="0"/>
                <a:ea typeface="Calibri" charset="0"/>
                <a:cs typeface="Calibri" charset="0"/>
              </a:rPr>
              <a:t> </a:t>
            </a:r>
            <a:r>
              <a:rPr lang="fr-CH" sz="4800" dirty="0" err="1">
                <a:latin typeface="Calibri" charset="0"/>
                <a:ea typeface="Calibri" charset="0"/>
                <a:cs typeface="Calibri" charset="0"/>
              </a:rPr>
              <a:t>is</a:t>
            </a:r>
            <a:r>
              <a:rPr lang="fr-CH" sz="4800" dirty="0">
                <a:latin typeface="Calibri" charset="0"/>
                <a:ea typeface="Calibri" charset="0"/>
                <a:cs typeface="Calibri" charset="0"/>
              </a:rPr>
              <a:t> </a:t>
            </a:r>
            <a:r>
              <a:rPr lang="fr-CH" sz="4800" dirty="0" err="1">
                <a:latin typeface="Calibri" charset="0"/>
                <a:ea typeface="Calibri" charset="0"/>
                <a:cs typeface="Calibri" charset="0"/>
              </a:rPr>
              <a:t>true</a:t>
            </a:r>
            <a:r>
              <a:rPr lang="fr-CH" sz="4800" dirty="0">
                <a:latin typeface="Calibri" charset="0"/>
                <a:ea typeface="Calibri" charset="0"/>
                <a:cs typeface="Calibri" charset="0"/>
              </a:rPr>
              <a:t>?</a:t>
            </a:r>
          </a:p>
        </p:txBody>
      </p:sp>
      <p:sp>
        <p:nvSpPr>
          <p:cNvPr id="13314" name="TPAnswers"/>
          <p:cNvSpPr>
            <a:spLocks noGrp="1"/>
          </p:cNvSpPr>
          <p:nvPr>
            <p:ph idx="1"/>
            <p:custDataLst>
              <p:tags r:id="rId2"/>
            </p:custDataLst>
          </p:nvPr>
        </p:nvSpPr>
        <p:spPr/>
        <p:txBody>
          <a:bodyPr>
            <a:normAutofit/>
          </a:bodyPr>
          <a:lstStyle/>
          <a:p>
            <a:pPr marL="810486" indent="-742950">
              <a:buFont typeface="+mj-lt"/>
              <a:buAutoNum type="alphaUcPeriod"/>
            </a:pPr>
            <a:r>
              <a:rPr lang="fr-CH" sz="3200" dirty="0" err="1">
                <a:latin typeface="Calibri" charset="0"/>
                <a:ea typeface="Calibri" charset="0"/>
                <a:cs typeface="Calibri" charset="0"/>
              </a:rPr>
              <a:t>Reification</a:t>
            </a:r>
            <a:r>
              <a:rPr lang="fr-CH" sz="3200" dirty="0">
                <a:latin typeface="Calibri" charset="0"/>
                <a:ea typeface="Calibri" charset="0"/>
                <a:cs typeface="Calibri" charset="0"/>
              </a:rPr>
              <a:t> </a:t>
            </a:r>
            <a:r>
              <a:rPr lang="fr-CH" sz="3200" dirty="0" err="1">
                <a:latin typeface="Calibri" charset="0"/>
                <a:ea typeface="Calibri" charset="0"/>
                <a:cs typeface="Calibri" charset="0"/>
              </a:rPr>
              <a:t>is</a:t>
            </a:r>
            <a:r>
              <a:rPr lang="fr-CH" sz="3200" dirty="0">
                <a:latin typeface="Calibri" charset="0"/>
                <a:ea typeface="Calibri" charset="0"/>
                <a:cs typeface="Calibri" charset="0"/>
              </a:rPr>
              <a:t> </a:t>
            </a:r>
            <a:r>
              <a:rPr lang="fr-CH" sz="3200" dirty="0" err="1">
                <a:latin typeface="Calibri" charset="0"/>
                <a:ea typeface="Calibri" charset="0"/>
                <a:cs typeface="Calibri" charset="0"/>
              </a:rPr>
              <a:t>used</a:t>
            </a:r>
            <a:r>
              <a:rPr lang="fr-CH" sz="3200" dirty="0">
                <a:latin typeface="Calibri" charset="0"/>
                <a:ea typeface="Calibri" charset="0"/>
                <a:cs typeface="Calibri" charset="0"/>
              </a:rPr>
              <a:t> to </a:t>
            </a:r>
            <a:r>
              <a:rPr lang="fr-CH" sz="3200" dirty="0" err="1">
                <a:latin typeface="Calibri" charset="0"/>
                <a:ea typeface="Calibri" charset="0"/>
                <a:cs typeface="Calibri" charset="0"/>
              </a:rPr>
              <a:t>produce</a:t>
            </a:r>
            <a:r>
              <a:rPr lang="fr-CH" sz="3200" dirty="0">
                <a:latin typeface="Calibri" charset="0"/>
                <a:ea typeface="Calibri" charset="0"/>
                <a:cs typeface="Calibri" charset="0"/>
              </a:rPr>
              <a:t> a more compact </a:t>
            </a:r>
            <a:r>
              <a:rPr lang="fr-CH" sz="3200" dirty="0" err="1">
                <a:latin typeface="Calibri" charset="0"/>
                <a:ea typeface="Calibri" charset="0"/>
                <a:cs typeface="Calibri" charset="0"/>
              </a:rPr>
              <a:t>representation</a:t>
            </a:r>
            <a:r>
              <a:rPr lang="fr-CH" sz="3200" dirty="0">
                <a:latin typeface="Calibri" charset="0"/>
                <a:ea typeface="Calibri" charset="0"/>
                <a:cs typeface="Calibri" charset="0"/>
              </a:rPr>
              <a:t> of </a:t>
            </a:r>
            <a:r>
              <a:rPr lang="fr-CH" sz="3200" dirty="0" err="1">
                <a:latin typeface="Calibri" charset="0"/>
                <a:ea typeface="Calibri" charset="0"/>
                <a:cs typeface="Calibri" charset="0"/>
              </a:rPr>
              <a:t>complex</a:t>
            </a:r>
            <a:r>
              <a:rPr lang="fr-CH" sz="3200" dirty="0">
                <a:latin typeface="Calibri" charset="0"/>
                <a:ea typeface="Calibri" charset="0"/>
                <a:cs typeface="Calibri" charset="0"/>
              </a:rPr>
              <a:t> RDF </a:t>
            </a:r>
            <a:r>
              <a:rPr lang="fr-CH" sz="3200" dirty="0" err="1">
                <a:latin typeface="Calibri" charset="0"/>
                <a:ea typeface="Calibri" charset="0"/>
                <a:cs typeface="Calibri" charset="0"/>
              </a:rPr>
              <a:t>statements</a:t>
            </a:r>
            <a:endParaRPr lang="fr-CH" sz="3200" dirty="0">
              <a:latin typeface="Calibri" charset="0"/>
              <a:ea typeface="Calibri" charset="0"/>
              <a:cs typeface="Calibri" charset="0"/>
            </a:endParaRPr>
          </a:p>
          <a:p>
            <a:pPr marL="810486" indent="-742950">
              <a:buFont typeface="+mj-lt"/>
              <a:buAutoNum type="alphaUcPeriod"/>
            </a:pPr>
            <a:r>
              <a:rPr lang="fr-CH" sz="3200" dirty="0" err="1">
                <a:latin typeface="Calibri" charset="0"/>
                <a:ea typeface="Calibri" charset="0"/>
                <a:cs typeface="Calibri" charset="0"/>
              </a:rPr>
              <a:t>Reification</a:t>
            </a:r>
            <a:r>
              <a:rPr lang="fr-CH" sz="3200" dirty="0">
                <a:latin typeface="Calibri" charset="0"/>
                <a:ea typeface="Calibri" charset="0"/>
                <a:cs typeface="Calibri" charset="0"/>
              </a:rPr>
              <a:t> </a:t>
            </a:r>
            <a:r>
              <a:rPr lang="en-GB" sz="3200" dirty="0">
                <a:latin typeface="Calibri" charset="0"/>
                <a:ea typeface="Calibri" charset="0"/>
                <a:cs typeface="Calibri" charset="0"/>
              </a:rPr>
              <a:t>requires to make a statement the subject of another statement</a:t>
            </a:r>
          </a:p>
          <a:p>
            <a:pPr marL="810486" indent="-742950">
              <a:buFont typeface="+mj-lt"/>
              <a:buAutoNum type="alphaUcPeriod"/>
            </a:pPr>
            <a:r>
              <a:rPr lang="en-GB" sz="3200" dirty="0">
                <a:latin typeface="Calibri" charset="0"/>
                <a:ea typeface="Calibri" charset="0"/>
                <a:cs typeface="Calibri" charset="0"/>
              </a:rPr>
              <a:t>Reified statements are always used to make a statement about another statement</a:t>
            </a:r>
          </a:p>
        </p:txBody>
      </p:sp>
      <p:sp>
        <p:nvSpPr>
          <p:cNvPr id="3" name="Footer Placeholder 2">
            <a:extLst>
              <a:ext uri="{FF2B5EF4-FFF2-40B4-BE49-F238E27FC236}">
                <a16:creationId xmlns:a16="http://schemas.microsoft.com/office/drawing/2014/main" id="{D258F220-00EE-CE42-B685-DD7E06BF9627}"/>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fr-CH" sz="4400" dirty="0" err="1">
                <a:latin typeface="Calibri" charset="0"/>
                <a:ea typeface="Calibri" charset="0"/>
                <a:cs typeface="Calibri" charset="0"/>
              </a:rPr>
              <a:t>Which</a:t>
            </a:r>
            <a:r>
              <a:rPr lang="fr-CH" sz="4400" dirty="0">
                <a:latin typeface="Calibri" charset="0"/>
                <a:ea typeface="Calibri" charset="0"/>
                <a:cs typeface="Calibri" charset="0"/>
              </a:rPr>
              <a:t> of the </a:t>
            </a:r>
            <a:r>
              <a:rPr lang="fr-CH" sz="4400" dirty="0" err="1">
                <a:latin typeface="Calibri" charset="0"/>
                <a:ea typeface="Calibri" charset="0"/>
                <a:cs typeface="Calibri" charset="0"/>
              </a:rPr>
              <a:t>following</a:t>
            </a:r>
            <a:r>
              <a:rPr lang="fr-CH" sz="4400" dirty="0">
                <a:latin typeface="Calibri" charset="0"/>
                <a:ea typeface="Calibri" charset="0"/>
                <a:cs typeface="Calibri" charset="0"/>
              </a:rPr>
              <a:t> are part of the RDF </a:t>
            </a:r>
            <a:r>
              <a:rPr lang="fr-CH" sz="4400" dirty="0" err="1">
                <a:latin typeface="Calibri" charset="0"/>
                <a:ea typeface="Calibri" charset="0"/>
                <a:cs typeface="Calibri" charset="0"/>
              </a:rPr>
              <a:t>schema</a:t>
            </a:r>
            <a:r>
              <a:rPr lang="fr-CH" sz="4400" dirty="0">
                <a:latin typeface="Calibri" charset="0"/>
                <a:ea typeface="Calibri" charset="0"/>
                <a:cs typeface="Calibri" charset="0"/>
              </a:rPr>
              <a:t> </a:t>
            </a:r>
            <a:r>
              <a:rPr lang="fr-CH" sz="4400" dirty="0" err="1">
                <a:latin typeface="Calibri" charset="0"/>
                <a:ea typeface="Calibri" charset="0"/>
                <a:cs typeface="Calibri" charset="0"/>
              </a:rPr>
              <a:t>language</a:t>
            </a:r>
            <a:r>
              <a:rPr lang="fr-CH" sz="4400" dirty="0">
                <a:latin typeface="Calibri" charset="0"/>
                <a:ea typeface="Calibri" charset="0"/>
                <a:cs typeface="Calibri" charset="0"/>
              </a:rPr>
              <a:t>?</a:t>
            </a:r>
          </a:p>
        </p:txBody>
      </p:sp>
      <p:sp>
        <p:nvSpPr>
          <p:cNvPr id="13314" name="TPAnswers"/>
          <p:cNvSpPr>
            <a:spLocks noGrp="1"/>
          </p:cNvSpPr>
          <p:nvPr>
            <p:ph idx="1"/>
            <p:custDataLst>
              <p:tags r:id="rId2"/>
            </p:custDataLst>
          </p:nvPr>
        </p:nvSpPr>
        <p:spPr/>
        <p:txBody>
          <a:bodyPr>
            <a:normAutofit/>
          </a:bodyPr>
          <a:lstStyle/>
          <a:p>
            <a:pPr marL="810486" indent="-742950">
              <a:buFont typeface="+mj-lt"/>
              <a:buAutoNum type="alphaUcPeriod"/>
            </a:pPr>
            <a:endParaRPr lang="fr-CH" sz="3600" dirty="0">
              <a:latin typeface="Calibri" charset="0"/>
              <a:ea typeface="Calibri" charset="0"/>
              <a:cs typeface="Calibri" charset="0"/>
            </a:endParaRPr>
          </a:p>
          <a:p>
            <a:pPr marL="810486" indent="-742950">
              <a:buFont typeface="+mj-lt"/>
              <a:buAutoNum type="alphaUcPeriod"/>
            </a:pPr>
            <a:r>
              <a:rPr lang="fr-CH" sz="3600" dirty="0">
                <a:latin typeface="Calibri" charset="0"/>
                <a:ea typeface="Calibri" charset="0"/>
                <a:cs typeface="Calibri" charset="0"/>
              </a:rPr>
              <a:t>The « type » </a:t>
            </a:r>
            <a:r>
              <a:rPr lang="fr-CH" sz="3600" dirty="0" err="1">
                <a:latin typeface="Calibri" charset="0"/>
                <a:ea typeface="Calibri" charset="0"/>
                <a:cs typeface="Calibri" charset="0"/>
              </a:rPr>
              <a:t>statement</a:t>
            </a:r>
            <a:r>
              <a:rPr lang="fr-CH" sz="3600" dirty="0">
                <a:latin typeface="Calibri" charset="0"/>
                <a:ea typeface="Calibri" charset="0"/>
                <a:cs typeface="Calibri" charset="0"/>
              </a:rPr>
              <a:t> for RDF </a:t>
            </a:r>
            <a:r>
              <a:rPr lang="fr-CH" sz="3600" dirty="0" err="1">
                <a:latin typeface="Calibri" charset="0"/>
                <a:ea typeface="Calibri" charset="0"/>
                <a:cs typeface="Calibri" charset="0"/>
              </a:rPr>
              <a:t>resources</a:t>
            </a:r>
            <a:r>
              <a:rPr lang="fr-CH" sz="3600" dirty="0">
                <a:latin typeface="Calibri" charset="0"/>
                <a:ea typeface="Calibri" charset="0"/>
                <a:cs typeface="Calibri" charset="0"/>
              </a:rPr>
              <a:t>?</a:t>
            </a:r>
          </a:p>
          <a:p>
            <a:pPr marL="810486" indent="-742950">
              <a:buFont typeface="+mj-lt"/>
              <a:buAutoNum type="alphaUcPeriod"/>
            </a:pPr>
            <a:r>
              <a:rPr lang="fr-CH" sz="3600" dirty="0">
                <a:latin typeface="Calibri" charset="0"/>
                <a:ea typeface="Calibri" charset="0"/>
                <a:cs typeface="Calibri" charset="0"/>
              </a:rPr>
              <a:t>The « </a:t>
            </a:r>
            <a:r>
              <a:rPr lang="fr-CH" sz="3600" dirty="0" err="1">
                <a:latin typeface="Calibri" charset="0"/>
                <a:ea typeface="Calibri" charset="0"/>
                <a:cs typeface="Calibri" charset="0"/>
              </a:rPr>
              <a:t>domain</a:t>
            </a:r>
            <a:r>
              <a:rPr lang="fr-CH" sz="3600" dirty="0">
                <a:latin typeface="Calibri" charset="0"/>
                <a:ea typeface="Calibri" charset="0"/>
                <a:cs typeface="Calibri" charset="0"/>
              </a:rPr>
              <a:t> » </a:t>
            </a:r>
            <a:r>
              <a:rPr lang="fr-CH" sz="3600" dirty="0" err="1">
                <a:latin typeface="Calibri" charset="0"/>
                <a:ea typeface="Calibri" charset="0"/>
                <a:cs typeface="Calibri" charset="0"/>
              </a:rPr>
              <a:t>statement</a:t>
            </a:r>
            <a:r>
              <a:rPr lang="fr-CH" sz="3600" dirty="0">
                <a:latin typeface="Calibri" charset="0"/>
                <a:ea typeface="Calibri" charset="0"/>
                <a:cs typeface="Calibri" charset="0"/>
              </a:rPr>
              <a:t> for RDF </a:t>
            </a:r>
            <a:r>
              <a:rPr lang="fr-CH" sz="3600" dirty="0" err="1">
                <a:latin typeface="Calibri" charset="0"/>
                <a:ea typeface="Calibri" charset="0"/>
                <a:cs typeface="Calibri" charset="0"/>
              </a:rPr>
              <a:t>properties</a:t>
            </a:r>
            <a:r>
              <a:rPr lang="fr-CH" sz="3600" dirty="0">
                <a:latin typeface="Calibri" charset="0"/>
                <a:ea typeface="Calibri" charset="0"/>
                <a:cs typeface="Calibri" charset="0"/>
              </a:rPr>
              <a:t>?</a:t>
            </a:r>
          </a:p>
          <a:p>
            <a:pPr marL="810486" indent="-742950">
              <a:buFont typeface="+mj-lt"/>
              <a:buAutoNum type="alphaUcPeriod"/>
            </a:pPr>
            <a:r>
              <a:rPr lang="fr-CH" sz="3600" dirty="0">
                <a:latin typeface="Calibri" charset="0"/>
                <a:ea typeface="Calibri" charset="0"/>
                <a:cs typeface="Calibri" charset="0"/>
              </a:rPr>
              <a:t>The « </a:t>
            </a:r>
            <a:r>
              <a:rPr lang="fr-CH" sz="3600" dirty="0" err="1">
                <a:latin typeface="Calibri" charset="0"/>
                <a:ea typeface="Calibri" charset="0"/>
                <a:cs typeface="Calibri" charset="0"/>
              </a:rPr>
              <a:t>subject</a:t>
            </a:r>
            <a:r>
              <a:rPr lang="fr-CH" sz="3600" dirty="0">
                <a:latin typeface="Calibri" charset="0"/>
                <a:ea typeface="Calibri" charset="0"/>
                <a:cs typeface="Calibri" charset="0"/>
              </a:rPr>
              <a:t> » </a:t>
            </a:r>
            <a:r>
              <a:rPr lang="fr-CH" sz="3600" dirty="0" err="1">
                <a:latin typeface="Calibri" charset="0"/>
                <a:ea typeface="Calibri" charset="0"/>
                <a:cs typeface="Calibri" charset="0"/>
              </a:rPr>
              <a:t>statement</a:t>
            </a:r>
            <a:r>
              <a:rPr lang="fr-CH" sz="3600" dirty="0">
                <a:latin typeface="Calibri" charset="0"/>
                <a:ea typeface="Calibri" charset="0"/>
                <a:cs typeface="Calibri" charset="0"/>
              </a:rPr>
              <a:t> for RDF </a:t>
            </a:r>
            <a:r>
              <a:rPr lang="fr-CH" sz="3600" dirty="0" err="1">
                <a:latin typeface="Calibri" charset="0"/>
                <a:ea typeface="Calibri" charset="0"/>
                <a:cs typeface="Calibri" charset="0"/>
              </a:rPr>
              <a:t>statements</a:t>
            </a:r>
            <a:r>
              <a:rPr lang="fr-CH" sz="3600" dirty="0">
                <a:latin typeface="Calibri" charset="0"/>
                <a:ea typeface="Calibri" charset="0"/>
                <a:cs typeface="Calibri" charset="0"/>
              </a:rPr>
              <a:t>?</a:t>
            </a:r>
          </a:p>
        </p:txBody>
      </p:sp>
      <p:sp>
        <p:nvSpPr>
          <p:cNvPr id="2" name="Footer Placeholder 1">
            <a:extLst>
              <a:ext uri="{FF2B5EF4-FFF2-40B4-BE49-F238E27FC236}">
                <a16:creationId xmlns:a16="http://schemas.microsoft.com/office/drawing/2014/main" id="{DFADC038-37C2-B944-A6D9-46D93C9ADFE9}"/>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a:xfrm>
            <a:off x="683047" y="370410"/>
            <a:ext cx="10790331" cy="1056217"/>
          </a:xfrm>
        </p:spPr>
        <p:txBody>
          <a:bodyPr/>
          <a:lstStyle/>
          <a:p>
            <a:r>
              <a:rPr lang="en-GB" sz="4400" dirty="0">
                <a:latin typeface="Calibri" charset="0"/>
                <a:ea typeface="Calibri" charset="0"/>
                <a:cs typeface="Calibri" charset="0"/>
              </a:rPr>
              <a:t>Which of the following is NOT an (instance-level) ontology?</a:t>
            </a:r>
            <a:endParaRPr lang="en-US" altLang="en-US" sz="4400" dirty="0">
              <a:ea typeface="MS PGothic" charset="-128"/>
            </a:endParaRPr>
          </a:p>
        </p:txBody>
      </p:sp>
      <p:sp>
        <p:nvSpPr>
          <p:cNvPr id="13314" name="TPAnswers"/>
          <p:cNvSpPr>
            <a:spLocks noGrp="1"/>
          </p:cNvSpPr>
          <p:nvPr>
            <p:ph idx="1"/>
            <p:custDataLst>
              <p:tags r:id="rId2"/>
            </p:custDataLst>
          </p:nvPr>
        </p:nvSpPr>
        <p:spPr/>
        <p:txBody>
          <a:bodyPr>
            <a:normAutofit/>
          </a:bodyPr>
          <a:lstStyle/>
          <a:p>
            <a:pPr marL="810486" indent="-742950">
              <a:buFont typeface="+mj-lt"/>
              <a:buAutoNum type="alphaUcPeriod"/>
            </a:pPr>
            <a:endParaRPr lang="en-GB" sz="4000" dirty="0" err="1">
              <a:latin typeface="Calibri" charset="0"/>
              <a:ea typeface="Calibri" charset="0"/>
              <a:cs typeface="Calibri" charset="0"/>
            </a:endParaRPr>
          </a:p>
          <a:p>
            <a:pPr marL="810486" indent="-742950">
              <a:buFont typeface="+mj-lt"/>
              <a:buAutoNum type="alphaUcPeriod"/>
            </a:pPr>
            <a:r>
              <a:rPr lang="en-GB" sz="4000" dirty="0" err="1">
                <a:latin typeface="Calibri" charset="0"/>
                <a:ea typeface="Calibri" charset="0"/>
                <a:cs typeface="Calibri" charset="0"/>
              </a:rPr>
              <a:t>Wordnet</a:t>
            </a:r>
            <a:endParaRPr lang="en-GB" sz="4000" dirty="0">
              <a:latin typeface="Calibri" charset="0"/>
              <a:ea typeface="Calibri" charset="0"/>
              <a:cs typeface="Calibri" charset="0"/>
            </a:endParaRPr>
          </a:p>
          <a:p>
            <a:pPr marL="810486" indent="-742950">
              <a:buFont typeface="+mj-lt"/>
              <a:buAutoNum type="alphaUcPeriod"/>
            </a:pPr>
            <a:r>
              <a:rPr lang="en-GB" sz="4000" dirty="0" err="1">
                <a:latin typeface="Calibri" charset="0"/>
                <a:ea typeface="Calibri" charset="0"/>
                <a:cs typeface="Calibri" charset="0"/>
              </a:rPr>
              <a:t>WikiData</a:t>
            </a:r>
            <a:endParaRPr lang="en-GB" sz="4000" dirty="0">
              <a:latin typeface="Calibri" charset="0"/>
              <a:ea typeface="Calibri" charset="0"/>
              <a:cs typeface="Calibri" charset="0"/>
            </a:endParaRPr>
          </a:p>
          <a:p>
            <a:pPr marL="810486" indent="-742950">
              <a:buFont typeface="+mj-lt"/>
              <a:buAutoNum type="alphaUcPeriod"/>
            </a:pPr>
            <a:r>
              <a:rPr lang="en-GB" sz="4000" dirty="0" err="1">
                <a:latin typeface="Calibri" charset="0"/>
                <a:ea typeface="Calibri" charset="0"/>
                <a:cs typeface="Calibri" charset="0"/>
              </a:rPr>
              <a:t>Schema.org</a:t>
            </a:r>
            <a:endParaRPr lang="en-GB" sz="4000" dirty="0">
              <a:latin typeface="Calibri" charset="0"/>
              <a:ea typeface="Calibri" charset="0"/>
              <a:cs typeface="Calibri" charset="0"/>
            </a:endParaRPr>
          </a:p>
          <a:p>
            <a:pPr marL="810486" indent="-742950">
              <a:buFont typeface="+mj-lt"/>
              <a:buAutoNum type="alphaUcPeriod"/>
            </a:pPr>
            <a:r>
              <a:rPr lang="en-GB" sz="4000" dirty="0">
                <a:latin typeface="Calibri" charset="0"/>
                <a:ea typeface="Calibri" charset="0"/>
                <a:cs typeface="Calibri" charset="0"/>
              </a:rPr>
              <a:t>Google Knowledge Graph</a:t>
            </a:r>
          </a:p>
        </p:txBody>
      </p:sp>
      <p:sp>
        <p:nvSpPr>
          <p:cNvPr id="2" name="Footer Placeholder 1">
            <a:extLst>
              <a:ext uri="{FF2B5EF4-FFF2-40B4-BE49-F238E27FC236}">
                <a16:creationId xmlns:a16="http://schemas.microsoft.com/office/drawing/2014/main" id="{57318519-0EDE-EE4D-8162-FC03C4EF8EC4}"/>
              </a:ext>
            </a:extLst>
          </p:cNvPr>
          <p:cNvSpPr>
            <a:spLocks noGrp="1"/>
          </p:cNvSpPr>
          <p:nvPr>
            <p:ph type="ftr" sz="quarter" idx="10"/>
          </p:nvPr>
        </p:nvSpPr>
        <p:spPr/>
        <p:txBody>
          <a:bodyPr/>
          <a:lstStyle/>
          <a:p>
            <a:pPr>
              <a:defRPr/>
            </a:pPr>
            <a:r>
              <a:rPr lang="en-US"/>
              <a:t>©2023, Karl Aberer, EPFL-IC, Laboratoire de systèmes d'informations répartis </a:t>
            </a:r>
          </a:p>
        </p:txBody>
      </p:sp>
      <p:pic>
        <p:nvPicPr>
          <p:cNvPr id="9" name="TPChart" hidden="1" title="Results Chart">
            <a:extLst>
              <a:ext uri="{FF2B5EF4-FFF2-40B4-BE49-F238E27FC236}">
                <a16:creationId xmlns:a16="http://schemas.microsoft.com/office/drawing/2014/main" id="{1071896F-B8C7-2C43-A218-A1C32F27EAA2}"/>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6188029" y="1848379"/>
            <a:ext cx="5296841" cy="5958946"/>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AUTOOPENPOLL" val="False"/>
  <p:tag name="TYPE" val="MultiChoiceSlide"/>
  <p:tag name="TPSLIDEBULLETSTYLE" val="2"/>
  <p:tag name="SLIDEGUID" val="9DA1851AF78E4423921BD9230A052952"/>
  <p:tag name="TPQUESTIONXML" val="&lt;?xml version=&quot;1.0&quot; encoding=&quot;UTF-8&quot; standalone=&quot;yes&quot;?&gt;&lt;questionlist&gt;&lt;properties&gt;&lt;guid&gt;9FBB0918A94845FB96C3F17C38C0F1BE&lt;/guid&gt;&lt;date&gt;5/6/2019 10:11:2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DA1851AF78E4423921BD9230A052952&lt;/guid&gt;&lt;repollguid&gt;A03E805BC64344E4B96C51D6458DD352&lt;/repollguid&gt;&lt;sourceid&gt;F7EE5856712B4346942E869D19C664F1&lt;/sourceid&gt;&lt;questiontext&gt;The type statement in RDF would be expressed in the relational data model by a table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C020086854D74B358F7FE322BAF49554&lt;/guid&gt;&lt;answertext&gt;with one attribute&lt;/answertext&gt;&lt;valuetype&gt;0&lt;/valuetype&gt;&lt;/answer&gt;&lt;answer&gt;&lt;guid&gt;4B62496FB49042E3BA7E69BE20654FD0&lt;/guid&gt;&lt;answertext&gt;with two attributes&lt;/answertext&gt;&lt;valuetype&gt;0&lt;/valuetype&gt;&lt;/answer&gt;&lt;answer&gt;&lt;guid&gt;45ACC8AFB2F948DB81DF2983770584FC&lt;/guid&gt;&lt;answertext&gt;with three attributes&lt;/answertext&gt;&lt;valuetype&gt;0&lt;/valuetype&gt;&lt;/answer&gt;&lt;answer&gt;&lt;guid&gt;730B1A64C58D4A20980AD773D601305E&lt;/guid&gt;&lt;answertext&gt;cannot be expressed in the relational data model&lt;/answertext&gt;&lt;valuetype&gt;0&lt;/valuetype&gt;&lt;/answer&gt;&lt;/answers&gt;&lt;/multichoice&gt;&lt;/questions&gt;&lt;/questionlist&gt;"/>
  <p:tag name="LIVECHARTING" val="False"/>
  <p:tag name="CHARTTYPE" val="0"/>
  <p:tag name="CHARTDEFINEDCOLORS" val="3,6,10,45,32,50,13,4,9,55,1"/>
  <p:tag name="HASRESULTS" val="True"/>
  <p:tag name="RESULTS" val="The type statement in RDF would be expressed in the relational data model by a table …[;crlf;]17[;]26[;]17[;]False[;]0[;][;crlf;]2.0588[;]2[;]0.639[;]0.4083[;crlf;]3[;]0[;]with one attribute1[;]with one attribute[;][;crlf;]10[;]0[;]with two attributes2[;]with two attributes[;][;crlf;]4[;]0[;]with three attributes3[;]with three attributes[;][;crlf;]0[;]0[;]cannot be expressed in the relational data model4[;]cannot be expressed in the relational data model[;][;crlf;]"/>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SLIDEGUID" val="CC211B02AA1545DB9B5A1CA0B0502D2F"/>
  <p:tag name="AUTOOPENPOLL" val="False"/>
  <p:tag name="TYPE" val="MultiChoiceSlide"/>
  <p:tag name="TPSLIDEBULLETSTYLE" val="2"/>
  <p:tag name="TPQUESTIONXML" val="&lt;?xml version=&quot;1.0&quot; encoding=&quot;UTF-8&quot; standalone=&quot;yes&quot;?&gt;&lt;questionlist&gt;&lt;properties&gt;&lt;guid&gt;2D169F64625B48F18B78D7B19F5CD42F&lt;/guid&gt;&lt;date&gt;5/6/2019 10:11:2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C211B02AA1545DB9B5A1CA0B0502D2F&lt;/guid&gt;&lt;repollguid&gt;E065C540A7044A2CA0CDC226A89D9E9F&lt;/repollguid&gt;&lt;sourceid&gt;907E51ACB5ED4E1882CACC874FF1F48F&lt;/sourceid&gt;&lt;questiontext&gt;Which is true?&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3548C8945D5471FB78C1C546E556C85&lt;/guid&gt;&lt;answertext&gt;Reification is used to produce a more compact representation of complex RDF statements&lt;/answertext&gt;&lt;valuetype&gt;0&lt;/valuetype&gt;&lt;/answer&gt;&lt;answer&gt;&lt;guid&gt;7F6F767B5EDC4B4EB6F7CD9C8D3463F4&lt;/guid&gt;&lt;answertext&gt;Reification is needed to make a statement the subject of another statement&lt;/answertext&gt;&lt;valuetype&gt;0&lt;/valuetype&gt;&lt;/answer&gt;&lt;answer&gt;&lt;guid&gt;91AF2BE1E71146A08FF6B8C08012BCF0&lt;/guid&gt;&lt;answertext&gt;Reified statements always make a statement about another statement&lt;/answertext&gt;&lt;valuetype&gt;0&lt;/valuetype&gt;&lt;/answer&gt;&lt;/answers&gt;&lt;/multichoice&gt;&lt;/questions&gt;&lt;/questionlist&gt;"/>
  <p:tag name="LIVECHARTING" val="False"/>
  <p:tag name="CHARTTYPE" val="0"/>
  <p:tag name="CHARTDEFINEDCOLORS" val="3,6,10,45,32,50,13,4,9,55,1"/>
  <p:tag name="HASRESULTS" val="True"/>
  <p:tag name="RESULTS" val="Which is true?[;crlf;]17[;]26[;]17[;]False[;]0[;][;crlf;]2.2353[;]2[;]0.5455[;]0.2976[;crlf;]1[;]0[;]Reification is used to produce a more compact representation of complex RDF statements1[;]Reification is used to produce a more compact representation of complex RDF statements[;][;crlf;]11[;]0[;]Reification is needed to make a statement the subject of another statement2[;]Reification is needed to make a statement the subject of another statement[;][;crlf;]5[;]0[;]Reified statements always make a statement about another statement3[;]Reified statements always make a statement about another statement[;][;crlf;]"/>
</p:tagLst>
</file>

<file path=ppt/tags/tag13.xml><?xml version="1.0" encoding="utf-8"?>
<p:tagLst xmlns:a="http://schemas.openxmlformats.org/drawingml/2006/main" xmlns:r="http://schemas.openxmlformats.org/officeDocument/2006/relationships" xmlns:p="http://schemas.openxmlformats.org/presentationml/2006/main">
  <p:tag name="ZEROBASED" val="False"/>
</p:tagLst>
</file>

<file path=ppt/tags/tag14.xml><?xml version="1.0" encoding="utf-8"?>
<p:tagLst xmlns:a="http://schemas.openxmlformats.org/drawingml/2006/main" xmlns:r="http://schemas.openxmlformats.org/officeDocument/2006/relationships" xmlns:p="http://schemas.openxmlformats.org/presentationml/2006/main">
  <p:tag name="SLIDEGUID" val="0CB323A544384C62A352F86C86AC13A2"/>
  <p:tag name="AUTOOPENPOLL" val="False"/>
  <p:tag name="TYPE" val="MultiChoiceSlide"/>
  <p:tag name="TPSLIDEBULLETSTYLE" val="2"/>
  <p:tag name="TPQUESTIONXML" val="&lt;?xml version=&quot;1.0&quot; encoding=&quot;UTF-8&quot; standalone=&quot;yes&quot;?&gt;&lt;questionlist&gt;&lt;properties&gt;&lt;guid&gt;FCE9E886C13E41F1954555D2DE427C2F&lt;/guid&gt;&lt;date&gt;5/6/2019 10:11:2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CB323A544384C62A352F86C86AC13A2&lt;/guid&gt;&lt;repollguid&gt;D4087E6A2BA24FB784320344475900BC&lt;/repollguid&gt;&lt;sourceid&gt;3B8440FFAB6E48DC8994EE1F3F370D9B&lt;/sourceid&gt;&lt;questiontext&gt;Which of the following are part of the RDF schema language?&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94C11B9848549B8B7AC9E7ED0C845B1&lt;/guid&gt;&lt;answertext&gt;The « type » statement for RDF resources?&lt;/answertext&gt;&lt;valuetype&gt;0&lt;/valuetype&gt;&lt;/answer&gt;&lt;answer&gt;&lt;guid&gt;30C0F1DA4A28479CABC72A1FDABF441E&lt;/guid&gt;&lt;answertext&gt;The « domain » statement for RDF properties?&lt;/answertext&gt;&lt;valuetype&gt;0&lt;/valuetype&gt;&lt;/answer&gt;&lt;answer&gt;&lt;guid&gt;A91405437A3E4586AC09B39C54424FF2&lt;/guid&gt;&lt;answertext&gt;The « subject » statement for RDF statements?&lt;/answertext&gt;&lt;valuetype&gt;0&lt;/valuetype&gt;&lt;/answer&gt;&lt;/answers&gt;&lt;/multichoice&gt;&lt;/questions&gt;&lt;/questionlist&gt;"/>
  <p:tag name="LIVECHARTING" val="False"/>
  <p:tag name="CHARTTYPE" val="0"/>
  <p:tag name="CHARTDEFINEDCOLORS" val="3,6,10,45,32,50,13,4,9,55,1"/>
  <p:tag name="HASRESULTS" val="True"/>
  <p:tag name="RESULTS" val="Which of the following are part of the RDF schema language?[;crlf;]16[;]26[;]16[;]False[;]0[;][;crlf;]1.5[;]1.5[;]0.5[;]0.25[;crlf;]8[;]0[;]The « type » statement for RDF resources?1[;]The « type » statement for RDF resources?[;][;crlf;]8[;]0[;]The « domain » statement for RDF properties?2[;]The « domain » statement for RDF properties?[;][;crlf;]0[;]0[;]The « subject » statement for RDF statements?3[;]The « subject » statement for RDF statements?[;][;crlf;]"/>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SLIDEGUID" val="E6B71375E8874530BA5590992D03F8AD"/>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51BE76D052A9493D96C11512339D8B2E&lt;/guid&gt;&lt;date&gt;5/6/2019 10:11:2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E6B71375E8874530BA5590992D03F8AD&lt;/guid&gt;&lt;repollguid&gt;614BDBD2F86B43E5BF46902B4A336228&lt;/repollguid&gt;&lt;sourceid&gt;93DD4B78565147249FB74F6256932033&lt;/sourceid&gt;&lt;questiontext&gt;Which of the following is NOT an (instance-level) ontology?&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FD9BD5F11AA44B4DBDB478E0F9D3E36A&lt;/guid&gt;&lt;answertext&gt;Wordnet&lt;/answertext&gt;&lt;valuetype&gt;0&lt;/valuetype&gt;&lt;/answer&gt;&lt;answer&gt;&lt;guid&gt;970A20EF424E40EBB6F3697B52363F81&lt;/guid&gt;&lt;answertext&gt;WikiData&lt;/answertext&gt;&lt;valuetype&gt;0&lt;/valuetype&gt;&lt;/answer&gt;&lt;answer&gt;&lt;guid&gt;1647461CBAA54BCC8A4E198222E00477&lt;/guid&gt;&lt;answertext&gt;Schema.org&lt;/answertext&gt;&lt;valuetype&gt;0&lt;/valuetype&gt;&lt;/answer&gt;&lt;answer&gt;&lt;guid&gt;DC6917E224764279B9596BD5FC13E58B&lt;/guid&gt;&lt;answertext&gt;Google Knowledge Graph&lt;/answertext&gt;&lt;valuetype&gt;0&lt;/valuetype&gt;&lt;/answer&gt;&lt;/answers&gt;&lt;/multichoice&gt;&lt;/questions&gt;&lt;/questionlist&gt;"/>
  <p:tag name="LIVECHARTING" val="False"/>
</p:tagLst>
</file>

<file path=ppt/tags/tag17.xml><?xml version="1.0" encoding="utf-8"?>
<p:tagLst xmlns:a="http://schemas.openxmlformats.org/drawingml/2006/main" xmlns:r="http://schemas.openxmlformats.org/officeDocument/2006/relationships" xmlns:p="http://schemas.openxmlformats.org/presentationml/2006/main">
  <p:tag name="ZEROBASED" val="False"/>
</p:tagLst>
</file>

<file path=ppt/tags/tag18.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SLIDEGUID" val="A7E73771898C4846911057D77E1050F0"/>
  <p:tag name="AUTOOPENPOLL" val="False"/>
  <p:tag name="TYPE" val="MultiChoiceSlide"/>
  <p:tag name="TPSLIDEBULLETSTYLE" val="2"/>
  <p:tag name="TPQUESTIONXML" val="&lt;?xml version=&quot;1.0&quot; encoding=&quot;UTF-8&quot; standalone=&quot;yes&quot;?&gt;&lt;questionlist&gt;&lt;properties&gt;&lt;guid&gt;60DF1ACFB52941449D3DC1A8FFB05ABF&lt;/guid&gt;&lt;date&gt;5/6/2019 10:11:23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A7E73771898C4846911057D77E1050F0&lt;/guid&gt;&lt;repollguid&gt;5F3859AC100F450B8A6927A2A10CDA07&lt;/repollguid&gt;&lt;sourceid&gt;F4173639AC494D3A9D1CECA885389B5D&lt;/sourceid&gt;&lt;questiontext&gt;Semi-structured data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E22F99B21144BCB80ABBDAC33F22D3F&lt;/guid&gt;&lt;answertext&gt;is always schema-less&lt;/answertext&gt;&lt;valuetype&gt;0&lt;/valuetype&gt;&lt;/answer&gt;&lt;answer&gt;&lt;guid&gt;D8C948D841704E1E86E91E3DE5DC26A5&lt;/guid&gt;&lt;answertext&gt;always embeds schema information into the data&lt;/answertext&gt;&lt;valuetype&gt;0&lt;/valuetype&gt;&lt;/answer&gt;&lt;answer&gt;&lt;guid&gt;ABBC9DDC2E854E1CAB77383E80B4F38C&lt;/guid&gt;&lt;answertext&gt;must always be hierarchically structured&lt;/answertext&gt;&lt;valuetype&gt;0&lt;/valuetype&gt;&lt;/answer&gt;&lt;answer&gt;&lt;guid&gt;1BADEC238F3B48B1BE5B39A9B5E883EB&lt;/guid&gt;&lt;answertext&gt;can never be indexed&lt;/answertext&gt;&lt;valuetype&gt;0&lt;/valuetype&gt;&lt;/answer&gt;&lt;/answers&gt;&lt;/multichoice&gt;&lt;/questions&gt;&lt;/questionlist&gt;"/>
  <p:tag name="LIVECHARTING" val="False"/>
  <p:tag name="CHARTTYPE" val="0"/>
  <p:tag name="CHARTDEFINEDCOLORS" val="3,6,10,45,32,50,13,4,9,55,1"/>
  <p:tag name="HASRESULTS" val="True"/>
  <p:tag name="RESULTS" val="Semi-structured data …[;crlf;]21[;]21[;]21[;]False[;]0[;][;crlf;]2.2857[;]2[;]0.6999[;]0.4898[;crlf;]1[;]0[;]is always schema-less1[;]is always schema-less[;][;crlf;]15[;]0[;]always embeds schema information into the data2[;]always embeds schema information into the data[;][;crlf;]3[;]0[;]must always be hierarchically structured3[;]must always be hierarchically structured[;][;crlf;]2[;]0[;]can never be indexed4[;]can never be indexed[;][;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110AA0D7BA484241A5B6E6D9270F22E9"/>
  <p:tag name="AUTOOPENPOLL" val="False"/>
  <p:tag name="TYPE" val="MultiChoiceSlide"/>
  <p:tag name="TPSLIDEBULLETSTYLE" val="2"/>
  <p:tag name="TPQUESTIONXML" val="&lt;?xml version=&quot;1.0&quot; encoding=&quot;UTF-8&quot; standalone=&quot;yes&quot;?&gt;&lt;questionlist&gt;&lt;properties&gt;&lt;guid&gt;8D7BB59D404F49A3A35534A87AF3D23F&lt;/guid&gt;&lt;date&gt;5/6/2019 10:11:2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10AA0D7BA484241A5B6E6D9270F22E9&lt;/guid&gt;&lt;repollguid&gt;43509ABC69E64562AC71224B19312AC0&lt;/repollguid&gt;&lt;sourceid&gt;132E1852A9B94BEC8F057FCD28554570&lt;/sourceid&gt;&lt;questiontext&gt;Why is XML a document model?&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F9A13490147A4E9998A806324DF2A1FA&lt;/guid&gt;&lt;answertext&gt;It supports application-specific markup&lt;/answertext&gt;&lt;valuetype&gt;0&lt;/valuetype&gt;&lt;/answer&gt;&lt;answer&gt;&lt;guid&gt;F3C52973ABE5470A8BE91FD72990F4EB&lt;/guid&gt;&lt;answertext&gt;It supports domain-specific schemas&lt;/answertext&gt;&lt;valuetype&gt;0&lt;/valuetype&gt;&lt;/answer&gt;&lt;answer&gt;&lt;guid&gt;8BC2730DCDF14601963ABC13957DCCB8&lt;/guid&gt;&lt;answertext&gt;It has a serialized representation&lt;/answertext&gt;&lt;valuetype&gt;0&lt;/valuetype&gt;&lt;/answer&gt;&lt;answer&gt;&lt;guid&gt;CC7D2E58F23D4150BD950A937789AAF2&lt;/guid&gt;&lt;answertext&gt;It uses HTML tags&lt;/answertext&gt;&lt;valuetype&gt;0&lt;/valuetype&gt;&lt;/answer&gt;&lt;/answers&gt;&lt;/multichoice&gt;&lt;/questions&gt;&lt;/questionlist&gt;"/>
  <p:tag name="LIVECHARTING" val="False"/>
  <p:tag name="CHARTTYPE" val="0"/>
  <p:tag name="CHARTDEFINEDCOLORS" val="3,6,10,45,32,50,13,4,9,55,1"/>
  <p:tag name="HASRESULTS" val="True"/>
  <p:tag name="RESULTS" val="Why is XML a document model?[;crlf;]24[;]26[;]24[;]False[;]0[;][;crlf;]2.75[;]3[;]0.7773[;]0.6042[;crlf;]2[;]0[;]It supports application-specific markup1[;]It supports application-specific markup[;][;crlf;]5[;]0[;]It supports domain-specific schemas2[;]It supports domain-specific schemas[;][;crlf;]14[;]0[;]It has a serialized representation3[;]It has a serialized representation[;][;crlf;]3[;]0[;]It uses HTML tags4[;]It uses HTML tags[;][;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9D81A7B6B7714B2082E7CD4656B311E9"/>
  <p:tag name="AUTOOPENPOLL" val="False"/>
  <p:tag name="TYPE" val="MultiChoiceSlide"/>
  <p:tag name="TPSLIDEBULLETSTYLE" val="2"/>
  <p:tag name="TPQUESTIONXML" val="&lt;?xml version=&quot;1.0&quot; encoding=&quot;UTF-8&quot; standalone=&quot;yes&quot;?&gt;&lt;questionlist&gt;&lt;properties&gt;&lt;guid&gt;CE3197DB063B4C81BB6F32EE6FB3C3D6&lt;/guid&gt;&lt;date&gt;5/6/2019 10:11:2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D81A7B6B7714B2082E7CD4656B311E9&lt;/guid&gt;&lt;repollguid&gt;3456EB20EB3C4BFBB87859DE3030EB3C&lt;/repollguid&gt;&lt;sourceid&gt;1AE8DC00C2EC4F9BA35D1CD6B016C915&lt;/sourceid&gt;&lt;questiontext&gt;An ontology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0000278A2C5D46FCA68035938FA692D8&lt;/guid&gt;&lt;answertext&gt;helps to separate layout issues from the structural representation of data&lt;/answertext&gt;&lt;valuetype&gt;0&lt;/valuetype&gt;&lt;/answer&gt;&lt;answer&gt;&lt;guid&gt;2B63B1AA8F5C43EF9256F186B24DA7F5&lt;/guid&gt;&lt;answertext&gt;provides a common syntactic framework to represent standardized domain models&lt;/answertext&gt;&lt;valuetype&gt;0&lt;/valuetype&gt;&lt;/answer&gt;&lt;answer&gt;&lt;guid&gt;8D1164E7B3BA4C6CA17ACD44C51EB225&lt;/guid&gt;&lt;answertext&gt;can be used as an annotation framework for integrating semantically heterogeneous databases&lt;/answertext&gt;&lt;valuetype&gt;0&lt;/valuetype&gt;&lt;/answer&gt;&lt;/answers&gt;&lt;/multichoice&gt;&lt;/questions&gt;&lt;/questionlist&gt;"/>
  <p:tag name="LIVECHARTING" val="False"/>
  <p:tag name="CHARTTYPE" val="0"/>
  <p:tag name="CHARTDEFINEDCOLORS" val="3,6,10,45,32,50,13,4,9,55,1"/>
  <p:tag name="HASRESULTS" val="True"/>
  <p:tag name="RESULTS" val="An ontology …[;crlf;]22[;]26[;]22[;]False[;]0[;][;crlf;]2.4091[;]2[;]0.4917[;]0.2417[;crlf;]0[;]0[;]helps to separate layout issues from the structural representation of data1[;]helps to separate layout issues from the structural representation of data[;][;crlf;]13[;]0[;]provides a common syntactic framework to represent standardized domain models2[;]provides a common syntactic framework to represent standardized domain models[;][;crlf;]9[;]0[;]can be used as an annotation framework for integrating semantically heterogeneous databases3[;]can be used as an annotation framework for integrating semantically heterogeneous databases[;][;crlf;]"/>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B7D05AA57D6A48A1A3CE5961B181F604"/>
  <p:tag name="AUTOOPENPOLL" val="False"/>
  <p:tag name="TYPE" val="MultiChoiceSlide"/>
  <p:tag name="TPSLIDEBULLETSTYLE" val="2"/>
  <p:tag name="TPQUESTIONXML" val="&lt;?xml version=&quot;1.0&quot; encoding=&quot;UTF-8&quot; standalone=&quot;yes&quot;?&gt;&lt;questionlist&gt;&lt;properties&gt;&lt;guid&gt;7DB9E25B96C84016963386376F19604B&lt;/guid&gt;&lt;date&gt;5/6/2019 10:11:2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7D05AA57D6A48A1A3CE5961B181F604&lt;/guid&gt;&lt;repollguid&gt;A03E805BC64344E4B96C51D6458DD352&lt;/repollguid&gt;&lt;sourceid&gt;F7EE5856712B4346942E869D19C664F1&lt;/sourceid&gt;&lt;questiontext&gt;A basic statement in RDF would be expressed in the relational data model by a table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C020086854D74B358F7FE322BAF49554&lt;/guid&gt;&lt;answertext&gt;with one attribute&lt;/answertext&gt;&lt;valuetype&gt;0&lt;/valuetype&gt;&lt;/answer&gt;&lt;answer&gt;&lt;guid&gt;4B62496FB49042E3BA7E69BE20654FD0&lt;/guid&gt;&lt;answertext&gt;with two attributes&lt;/answertext&gt;&lt;valuetype&gt;0&lt;/valuetype&gt;&lt;/answer&gt;&lt;answer&gt;&lt;guid&gt;45ACC8AFB2F948DB81DF2983770584FC&lt;/guid&gt;&lt;answertext&gt;with three attributes&lt;/answertext&gt;&lt;valuetype&gt;0&lt;/valuetype&gt;&lt;/answer&gt;&lt;answer&gt;&lt;guid&gt;730B1A64C58D4A20980AD773D601305E&lt;/guid&gt;&lt;answertext&gt;cannot be expressed in the relational data model&lt;/answertext&gt;&lt;valuetype&gt;0&lt;/valuetype&gt;&lt;/answer&gt;&lt;/answers&gt;&lt;/multichoice&gt;&lt;/questions&gt;&lt;/questionlist&gt;"/>
  <p:tag name="LIVECHARTING" val="False"/>
  <p:tag name="CHARTTYPE" val="0"/>
  <p:tag name="CHARTDEFINEDCOLORS" val="3,6,10,45,32,50,13,4,9,55,1"/>
  <p:tag name="HASRESULTS" val="True"/>
  <p:tag name="RESULTS" val="A basic statement in RDF would be expressed in the relational data model by a table …[;crlf;]19[;]26[;]19[;]False[;]0[;][;crlf;]2.6842[;]3[;]0.7982[;]0.6371[;crlf;]2[;]0[;]with one attribute1[;]with one attribute[;][;crlf;]4[;]0[;]with two attributes2[;]with two attributes[;][;crlf;]11[;]0[;]with three attributes3[;]with three attributes[;][;crlf;]2[;]0[;]cannot be expressed in the relational data model4[;]cannot be expressed in the relational data model[;][;crlf;]"/>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36449</TotalTime>
  <Words>916</Words>
  <Application>Microsoft Macintosh PowerPoint</Application>
  <PresentationFormat>Custom</PresentationFormat>
  <Paragraphs>81</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Comic Sans MS</vt:lpstr>
      <vt:lpstr>Tempus Sans ITC</vt:lpstr>
      <vt:lpstr>Verdana</vt:lpstr>
      <vt:lpstr>part1 XML</vt:lpstr>
      <vt:lpstr>Semi-structured data …</vt:lpstr>
      <vt:lpstr>Why is XML a document model and not just a general data model?</vt:lpstr>
      <vt:lpstr>An ontology …</vt:lpstr>
      <vt:lpstr>A basic statement in RDF would be expressed in the relational data model by a table …</vt:lpstr>
      <vt:lpstr>The type statement in RDF would be expressed in the relational data model by a table …</vt:lpstr>
      <vt:lpstr>Which is true?</vt:lpstr>
      <vt:lpstr>Which of the following are part of the RDF schema language?</vt:lpstr>
      <vt:lpstr>Which of the following is NOT an (instance-level) ontology?</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Aberer Karl</cp:lastModifiedBy>
  <cp:revision>546</cp:revision>
  <cp:lastPrinted>2022-12-08T07:36:39Z</cp:lastPrinted>
  <dcterms:created xsi:type="dcterms:W3CDTF">2002-10-01T12:44:42Z</dcterms:created>
  <dcterms:modified xsi:type="dcterms:W3CDTF">2023-11-23T07:43:13Z</dcterms:modified>
</cp:coreProperties>
</file>