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57" r:id="rId4"/>
    <p:sldId id="272" r:id="rId5"/>
    <p:sldId id="281" r:id="rId6"/>
    <p:sldId id="282" r:id="rId7"/>
    <p:sldId id="285" r:id="rId8"/>
    <p:sldId id="286" r:id="rId9"/>
    <p:sldId id="283" r:id="rId10"/>
    <p:sldId id="284" r:id="rId11"/>
    <p:sldId id="287" r:id="rId12"/>
    <p:sldId id="288" r:id="rId13"/>
    <p:sldId id="261" r:id="rId14"/>
    <p:sldId id="289" r:id="rId15"/>
    <p:sldId id="291" r:id="rId16"/>
    <p:sldId id="263" r:id="rId17"/>
    <p:sldId id="290" r:id="rId18"/>
    <p:sldId id="292" r:id="rId19"/>
    <p:sldId id="264" r:id="rId20"/>
    <p:sldId id="293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2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930" y="4329237"/>
            <a:ext cx="730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+mj-lt"/>
                <a:cs typeface="AngsanaUPC" pitchFamily="18" charset="-34"/>
              </a:rPr>
              <a:t>SmartD: Smart Meter Data Analytics Dashboard</a:t>
            </a:r>
            <a:endParaRPr lang="en-US" sz="2800" dirty="0">
              <a:latin typeface="+mj-lt"/>
              <a:cs typeface="AngsanaUPC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1118" y="5226784"/>
            <a:ext cx="5364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Presented by: Aylin Jarrah Nezhad</a:t>
            </a:r>
          </a:p>
          <a:p>
            <a:r>
              <a:rPr lang="en-US" sz="2000" b="1" dirty="0" smtClean="0"/>
              <a:t>Supervised by: Prof. Karl Aberer</a:t>
            </a:r>
            <a:r>
              <a:rPr lang="en-US" sz="2000" b="1" dirty="0"/>
              <a:t>, 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Tri </a:t>
            </a:r>
            <a:r>
              <a:rPr lang="en-US" sz="2000" b="1" dirty="0"/>
              <a:t>Kurniawan Wijaya, </a:t>
            </a:r>
            <a:r>
              <a:rPr lang="en-US" sz="2000" b="1" dirty="0" smtClean="0"/>
              <a:t> Matteo Vasirani,  LSIR Lab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81600"/>
            <a:ext cx="2034258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926275"/>
            <a:ext cx="4191000" cy="2286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5" y="1203960"/>
            <a:ext cx="1218945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05" y="1875879"/>
            <a:ext cx="822960" cy="1035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1196746"/>
            <a:ext cx="822960" cy="104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945630"/>
            <a:ext cx="731520" cy="895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975360"/>
            <a:ext cx="791620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245" y="1012154"/>
            <a:ext cx="822960" cy="1035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93090"/>
            <a:ext cx="822960" cy="1035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5" y="963827"/>
            <a:ext cx="457200" cy="5830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48" y="2022202"/>
            <a:ext cx="822960" cy="1049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07" y="1846496"/>
            <a:ext cx="548640" cy="697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05" y="1052919"/>
            <a:ext cx="647690" cy="822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87" y="2232259"/>
            <a:ext cx="731520" cy="8951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562600" y="4161873"/>
            <a:ext cx="3486548" cy="2286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08" y="4432344"/>
            <a:ext cx="822960" cy="1049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68" y="4181228"/>
            <a:ext cx="731520" cy="8951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13" y="4199425"/>
            <a:ext cx="457200" cy="5830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8" y="4181228"/>
            <a:ext cx="822960" cy="10494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35" y="5467857"/>
            <a:ext cx="731520" cy="8951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50" y="5155688"/>
            <a:ext cx="457200" cy="5594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75" y="4199425"/>
            <a:ext cx="731520" cy="8951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6" y="5358781"/>
            <a:ext cx="822960" cy="10494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868" y="5155688"/>
            <a:ext cx="457200" cy="58305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85" y="5762771"/>
            <a:ext cx="457200" cy="58305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50" y="5715146"/>
            <a:ext cx="457200" cy="583053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4" idx="3"/>
          </p:cNvCxnSpPr>
          <p:nvPr/>
        </p:nvCxnSpPr>
        <p:spPr>
          <a:xfrm flipV="1">
            <a:off x="2057400" y="1971936"/>
            <a:ext cx="2743200" cy="9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57400" y="15468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Find similar customers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02880" y="3196885"/>
            <a:ext cx="0" cy="96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3508" y="3512085"/>
            <a:ext cx="18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Similar customers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12085"/>
            <a:ext cx="4034186" cy="2913042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17" idx="1"/>
          </p:cNvCxnSpPr>
          <p:nvPr/>
        </p:nvCxnSpPr>
        <p:spPr>
          <a:xfrm flipH="1">
            <a:off x="4343400" y="5304873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2001" y="3223288"/>
            <a:ext cx="3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Predicted daily energy consumption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07566" y="2032204"/>
            <a:ext cx="18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question space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19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1336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+mj-lt"/>
              </a:rPr>
              <a:t>How to provide a better estimation of new customer’s consumption behavior?</a:t>
            </a:r>
            <a:endParaRPr lang="en-U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98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Finding &amp; Ranking of relevant Questions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14400" y="1420504"/>
            <a:ext cx="2590800" cy="1143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Find relevant questions for energy consumption at 12h00 AM based on 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73104"/>
            <a:ext cx="2590800" cy="762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Rank the questions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9655" y="138067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…</a:t>
            </a:r>
            <a:endParaRPr lang="en-US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5181600" y="1420504"/>
            <a:ext cx="2590800" cy="1143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Find relevant questions for energy consumption at 11h00 PM based on context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71700" y="2552994"/>
            <a:ext cx="21336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 flipH="1">
            <a:off x="4343400" y="2563504"/>
            <a:ext cx="21336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>
            <a:off x="4305300" y="2396339"/>
            <a:ext cx="38100" cy="776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8000" y="4316104"/>
            <a:ext cx="2590800" cy="762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Find similar customers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486400"/>
            <a:ext cx="2590800" cy="762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Plot the predicted energy consumption behavior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5" idx="2"/>
            <a:endCxn id="16" idx="0"/>
          </p:cNvCxnSpPr>
          <p:nvPr/>
        </p:nvCxnSpPr>
        <p:spPr>
          <a:xfrm>
            <a:off x="4343400" y="393510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7" idx="0"/>
          </p:cNvCxnSpPr>
          <p:nvPr/>
        </p:nvCxnSpPr>
        <p:spPr>
          <a:xfrm>
            <a:off x="4343400" y="5078104"/>
            <a:ext cx="0" cy="408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743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+mj-lt"/>
              </a:rPr>
              <a:t>What is the best n?</a:t>
            </a:r>
            <a:endParaRPr lang="en-U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32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13" y="604837"/>
            <a:ext cx="1147240" cy="146304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22572" y="565322"/>
            <a:ext cx="1752600" cy="352050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17" y="671969"/>
            <a:ext cx="573620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72" y="1495489"/>
            <a:ext cx="597812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72" y="2942830"/>
            <a:ext cx="57362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2696" y="2227009"/>
            <a:ext cx="57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…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</p:cNvCxnSpPr>
          <p:nvPr/>
        </p:nvCxnSpPr>
        <p:spPr>
          <a:xfrm>
            <a:off x="2577453" y="1336357"/>
            <a:ext cx="374511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7453" y="853063"/>
            <a:ext cx="374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Find n similar customers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1495489"/>
            <a:ext cx="241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 question space</a:t>
            </a:r>
          </a:p>
          <a:p>
            <a:pPr algn="ctr"/>
            <a:r>
              <a:rPr lang="en-US" sz="2400" b="1" dirty="0" smtClean="0"/>
              <a:t>For fixed k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75" y="4343400"/>
            <a:ext cx="1853541" cy="1554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27" y="4297680"/>
            <a:ext cx="1936573" cy="164592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3225816" y="5120640"/>
            <a:ext cx="31434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5817" y="4495800"/>
            <a:ext cx="279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Find the distance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25818" y="5334000"/>
            <a:ext cx="315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consumption space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8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93914"/>
            <a:ext cx="9144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</a:rPr>
              <a:t>Evaluation: similar </a:t>
            </a:r>
            <a:r>
              <a:rPr lang="en-US" b="1" dirty="0">
                <a:solidFill>
                  <a:schemeClr val="tx2"/>
                </a:solidFill>
              </a:rPr>
              <a:t>customers’ number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20088"/>
            <a:ext cx="8229600" cy="57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777698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+mj-lt"/>
              </a:rPr>
              <a:t>What is the best k?</a:t>
            </a:r>
            <a:endParaRPr lang="en-U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32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13" y="604837"/>
            <a:ext cx="1147240" cy="146304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22572" y="565322"/>
            <a:ext cx="1752600" cy="352050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17" y="671969"/>
            <a:ext cx="573620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72" y="1495489"/>
            <a:ext cx="597812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72" y="2942830"/>
            <a:ext cx="57362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2696" y="2227009"/>
            <a:ext cx="57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…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577453" y="1336357"/>
            <a:ext cx="374511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39073" y="464403"/>
            <a:ext cx="374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Find n (fixed) similar customers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495489"/>
            <a:ext cx="241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 question space</a:t>
            </a:r>
          </a:p>
          <a:p>
            <a:pPr algn="ctr"/>
            <a:r>
              <a:rPr lang="en-US" sz="2400" b="1" dirty="0" smtClean="0"/>
              <a:t>For k questions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75" y="4343400"/>
            <a:ext cx="1853541" cy="1554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27" y="4297680"/>
            <a:ext cx="1936573" cy="16459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225816" y="5120640"/>
            <a:ext cx="30583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5817" y="4495800"/>
            <a:ext cx="279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Find the distance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25818" y="5334000"/>
            <a:ext cx="315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consumption space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808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93914"/>
            <a:ext cx="9144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</a:rPr>
              <a:t>Evaluation: Questions</a:t>
            </a:r>
            <a:r>
              <a:rPr lang="en-US" b="1" dirty="0">
                <a:solidFill>
                  <a:schemeClr val="tx2"/>
                </a:solidFill>
              </a:rPr>
              <a:t>’ number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84563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157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  <a:cs typeface="Arial" pitchFamily="34" charset="0"/>
              </a:rPr>
              <a:t>Project Overview</a:t>
            </a:r>
            <a:endParaRPr lang="en-US" sz="4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rgbClr val="00B0F0"/>
                </a:solidFill>
              </a:rPr>
              <a:t>Final Output: </a:t>
            </a:r>
            <a:r>
              <a:rPr lang="en-US" sz="2000" dirty="0"/>
              <a:t>Web-based application that</a:t>
            </a:r>
            <a:r>
              <a:rPr lang="en-US" sz="2000" dirty="0" smtClean="0"/>
              <a:t>: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Provides comparison of energy consumption for individuals and groups of the customers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Estimates the energy consumption behavior of a new </a:t>
            </a:r>
            <a:r>
              <a:rPr lang="en-US" sz="2000" dirty="0" smtClean="0"/>
              <a:t>customer</a:t>
            </a:r>
            <a:endParaRPr lang="en-US" sz="2000" b="1" dirty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endParaRPr lang="en-US" sz="2000" dirty="0" smtClean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B0F0"/>
                </a:solidFill>
              </a:rPr>
              <a:t>Future work: 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Comparison between the energy consumption of similar households.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9200"/>
            <a:ext cx="47548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3058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b="1" dirty="0" smtClean="0">
                <a:solidFill>
                  <a:srgbClr val="00B0F0"/>
                </a:solidFill>
              </a:rPr>
              <a:t>Current </a:t>
            </a:r>
            <a:r>
              <a:rPr lang="en-US" sz="1800" b="1" dirty="0">
                <a:solidFill>
                  <a:srgbClr val="00B0F0"/>
                </a:solidFill>
              </a:rPr>
              <a:t>C</a:t>
            </a:r>
            <a:r>
              <a:rPr lang="en-US" sz="1800" b="1" dirty="0" smtClean="0">
                <a:solidFill>
                  <a:srgbClr val="00B0F0"/>
                </a:solidFill>
              </a:rPr>
              <a:t>hallenges Associated With Energy Consumption: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dirty="0" smtClean="0"/>
              <a:t>Nonrenewable energy sources such as fossil fuel …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dirty="0" smtClean="0"/>
              <a:t>Renewable energy sources such as sunlight, wind …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dirty="0"/>
              <a:t>Demand </a:t>
            </a:r>
            <a:r>
              <a:rPr lang="en-US" sz="1800" dirty="0" smtClean="0"/>
              <a:t>growth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dirty="0" smtClean="0"/>
              <a:t>Understanding the customer’s consumption behavior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1800" b="1" dirty="0" smtClean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b="1" dirty="0" smtClean="0">
                <a:solidFill>
                  <a:srgbClr val="00B0F0"/>
                </a:solidFill>
              </a:rPr>
              <a:t>Our Objectives: </a:t>
            </a:r>
            <a:endParaRPr lang="en-US" sz="1800" dirty="0" smtClean="0">
              <a:solidFill>
                <a:srgbClr val="00B0F0"/>
              </a:solidFill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dirty="0" smtClean="0"/>
              <a:t>Visualization of big energy consumption data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dirty="0" smtClean="0"/>
              <a:t>Analysis of the customer energy consumption behavior</a:t>
            </a: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b="1" dirty="0" smtClean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800" b="1" dirty="0" smtClean="0">
                <a:solidFill>
                  <a:srgbClr val="00B0F0"/>
                </a:solidFill>
              </a:rPr>
              <a:t>Final Output: </a:t>
            </a:r>
            <a:r>
              <a:rPr lang="en-US" sz="1800" dirty="0" smtClean="0"/>
              <a:t>Web-based application that: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dirty="0" smtClean="0"/>
              <a:t>Provides comparison of energy consumption for individuals and groups of the customers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800" dirty="0" smtClean="0"/>
              <a:t>Estimates the energy consumption behavior of a new customer</a:t>
            </a:r>
            <a:endParaRPr lang="en-US" sz="1800" b="1" dirty="0"/>
          </a:p>
          <a:p>
            <a:pPr lvl="1">
              <a:lnSpc>
                <a:spcPct val="120000"/>
              </a:lnSpc>
            </a:pPr>
            <a:endParaRPr lang="en-US" sz="1800" b="1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/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124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Dataset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9248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B0F0"/>
                </a:solidFill>
              </a:rPr>
              <a:t>Timestamped energy consumption values: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782 </a:t>
            </a:r>
            <a:r>
              <a:rPr lang="en-US" dirty="0" smtClean="0"/>
              <a:t>customers (over 20 million records)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Measured every 30 </a:t>
            </a:r>
            <a:r>
              <a:rPr lang="en-US" dirty="0" smtClean="0"/>
              <a:t>minutes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From 2009 to 2010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B0F0"/>
                </a:solidFill>
              </a:rPr>
              <a:t>Questionnaire containing 143 questions 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175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3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+mj-lt"/>
              </a:rPr>
              <a:t>Comparison of energy consumption</a:t>
            </a:r>
            <a:endParaRPr lang="en-US" sz="4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6169" y="5681990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12/01/2010   01:00 </a:t>
            </a:r>
            <a:r>
              <a:rPr lang="en-US" sz="2000" b="1" dirty="0" smtClean="0"/>
              <a:t>AM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26168" y="5681990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12/05/2010   01:00 </a:t>
            </a:r>
            <a:r>
              <a:rPr lang="en-US" sz="2000" b="1" dirty="0" smtClean="0"/>
              <a:t>AM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568199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Daily 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23540" y="5681990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All;1002;1018;1002,1018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34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3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+mj-lt"/>
              </a:rPr>
              <a:t>Distribution of energy </a:t>
            </a:r>
            <a:r>
              <a:rPr lang="en-US" sz="4800" b="1" dirty="0" smtClean="0">
                <a:solidFill>
                  <a:schemeClr val="tx2"/>
                </a:solidFill>
                <a:latin typeface="+mj-lt"/>
              </a:rPr>
              <a:t>consumption values</a:t>
            </a:r>
            <a:endParaRPr lang="en-US" sz="4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4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169" y="5681990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01/01/2010   01:00 </a:t>
            </a:r>
            <a:r>
              <a:rPr lang="en-US" sz="2000" b="1" dirty="0" smtClean="0"/>
              <a:t>AM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28797" y="5748498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02/01/2010   01:00 </a:t>
            </a:r>
            <a:r>
              <a:rPr lang="en-US" sz="2000" b="1" dirty="0" smtClean="0"/>
              <a:t>AM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5748498"/>
            <a:ext cx="14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Bin Size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9306" y="5748498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1002;1018;1014 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48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3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+mj-lt"/>
              </a:rPr>
              <a:t>Prediction of new </a:t>
            </a:r>
            <a:r>
              <a:rPr lang="en-US" sz="4800" b="1" dirty="0">
                <a:solidFill>
                  <a:schemeClr val="tx2"/>
                </a:solidFill>
                <a:latin typeface="+mj-lt"/>
              </a:rPr>
              <a:t>customers’ consumption behavior</a:t>
            </a:r>
          </a:p>
        </p:txBody>
      </p:sp>
    </p:spTree>
    <p:extLst>
      <p:ext uri="{BB962C8B-B14F-4D97-AF65-F5344CB8AC3E}">
        <p14:creationId xmlns:p14="http://schemas.microsoft.com/office/powerpoint/2010/main" val="9178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335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&amp; Ranking of relevant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Elin</dc:creator>
  <cp:lastModifiedBy>Elin</cp:lastModifiedBy>
  <cp:revision>49</cp:revision>
  <dcterms:created xsi:type="dcterms:W3CDTF">2006-08-16T00:00:00Z</dcterms:created>
  <dcterms:modified xsi:type="dcterms:W3CDTF">2014-01-15T19:41:27Z</dcterms:modified>
</cp:coreProperties>
</file>