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0" r:id="rId5"/>
    <p:sldId id="261" r:id="rId6"/>
    <p:sldId id="265" r:id="rId7"/>
    <p:sldId id="290" r:id="rId8"/>
    <p:sldId id="291" r:id="rId9"/>
    <p:sldId id="276" r:id="rId10"/>
    <p:sldId id="294" r:id="rId11"/>
    <p:sldId id="295" r:id="rId12"/>
    <p:sldId id="297" r:id="rId13"/>
    <p:sldId id="298" r:id="rId14"/>
    <p:sldId id="299" r:id="rId15"/>
    <p:sldId id="300" r:id="rId16"/>
    <p:sldId id="283" r:id="rId17"/>
    <p:sldId id="285"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82DA"/>
    <a:srgbClr val="982E93"/>
    <a:srgbClr val="02071C"/>
    <a:srgbClr val="191D30"/>
    <a:srgbClr val="1E55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29043-FD85-429B-9298-0E59D00C292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6625A88-F1C8-465E-8ADF-5F38780AEF1F}">
      <dgm:prSet/>
      <dgm:spPr/>
      <dgm:t>
        <a:bodyPr/>
        <a:lstStyle/>
        <a:p>
          <a:r>
            <a:rPr lang="en-US" b="0" i="0" baseline="0"/>
            <a:t>Data collection and EDA</a:t>
          </a:r>
          <a:endParaRPr lang="en-US"/>
        </a:p>
      </dgm:t>
    </dgm:pt>
    <dgm:pt modelId="{8130D8A6-5197-45B2-A1C1-70BD28A4046D}" type="parTrans" cxnId="{E30CCBB2-0F03-4FE8-BAF1-D01A090B7879}">
      <dgm:prSet/>
      <dgm:spPr/>
      <dgm:t>
        <a:bodyPr/>
        <a:lstStyle/>
        <a:p>
          <a:endParaRPr lang="en-US"/>
        </a:p>
      </dgm:t>
    </dgm:pt>
    <dgm:pt modelId="{A69B264B-6FFA-4F4B-B4CB-814821DDF22B}" type="sibTrans" cxnId="{E30CCBB2-0F03-4FE8-BAF1-D01A090B7879}">
      <dgm:prSet/>
      <dgm:spPr/>
      <dgm:t>
        <a:bodyPr/>
        <a:lstStyle/>
        <a:p>
          <a:endParaRPr lang="en-US"/>
        </a:p>
      </dgm:t>
    </dgm:pt>
    <dgm:pt modelId="{A8B38AEB-0641-41AC-9DF0-6B3D2041387B}">
      <dgm:prSet/>
      <dgm:spPr/>
      <dgm:t>
        <a:bodyPr/>
        <a:lstStyle/>
        <a:p>
          <a:r>
            <a:rPr lang="en-US" b="0" i="0" baseline="0"/>
            <a:t>Train the Chatbot using Rasa</a:t>
          </a:r>
          <a:endParaRPr lang="en-US"/>
        </a:p>
      </dgm:t>
    </dgm:pt>
    <dgm:pt modelId="{64DDC52D-58E6-47B3-87E7-D0E1CE7DB797}" type="parTrans" cxnId="{3887EEA5-428C-4094-9BD3-846008D77675}">
      <dgm:prSet/>
      <dgm:spPr/>
      <dgm:t>
        <a:bodyPr/>
        <a:lstStyle/>
        <a:p>
          <a:endParaRPr lang="en-US"/>
        </a:p>
      </dgm:t>
    </dgm:pt>
    <dgm:pt modelId="{CAA7F2AA-02F1-4E2A-9DA1-AC50CFDE8042}" type="sibTrans" cxnId="{3887EEA5-428C-4094-9BD3-846008D77675}">
      <dgm:prSet/>
      <dgm:spPr/>
      <dgm:t>
        <a:bodyPr/>
        <a:lstStyle/>
        <a:p>
          <a:endParaRPr lang="en-US"/>
        </a:p>
      </dgm:t>
    </dgm:pt>
    <dgm:pt modelId="{A92A9AEB-5912-490A-9AB4-D4850B11546F}">
      <dgm:prSet/>
      <dgm:spPr/>
      <dgm:t>
        <a:bodyPr/>
        <a:lstStyle/>
        <a:p>
          <a:r>
            <a:rPr lang="en-US" b="0" i="0" baseline="0"/>
            <a:t>Implementation of </a:t>
          </a:r>
          <a:r>
            <a:rPr lang="en-US"/>
            <a:t>chatbot</a:t>
          </a:r>
        </a:p>
      </dgm:t>
    </dgm:pt>
    <dgm:pt modelId="{D1AE8405-0AFE-4BF5-8657-D3AC28BF11F0}" type="parTrans" cxnId="{50C46276-D49B-4700-9832-52CBC1AF9851}">
      <dgm:prSet/>
      <dgm:spPr/>
      <dgm:t>
        <a:bodyPr/>
        <a:lstStyle/>
        <a:p>
          <a:endParaRPr lang="en-US"/>
        </a:p>
      </dgm:t>
    </dgm:pt>
    <dgm:pt modelId="{B3C08BC3-2C3B-41AC-8741-F91E2ABC0BA3}" type="sibTrans" cxnId="{50C46276-D49B-4700-9832-52CBC1AF9851}">
      <dgm:prSet/>
      <dgm:spPr/>
      <dgm:t>
        <a:bodyPr/>
        <a:lstStyle/>
        <a:p>
          <a:endParaRPr lang="en-US"/>
        </a:p>
      </dgm:t>
    </dgm:pt>
    <dgm:pt modelId="{9CA8AB75-A706-4235-A49A-5BB8FFCC5583}">
      <dgm:prSet/>
      <dgm:spPr/>
      <dgm:t>
        <a:bodyPr/>
        <a:lstStyle/>
        <a:p>
          <a:r>
            <a:rPr lang="en-US"/>
            <a:t>Creating </a:t>
          </a:r>
          <a:r>
            <a:rPr lang="en-US" b="0" i="0" baseline="0"/>
            <a:t>Web Application using Flask</a:t>
          </a:r>
          <a:endParaRPr lang="en-US"/>
        </a:p>
      </dgm:t>
    </dgm:pt>
    <dgm:pt modelId="{CE91F64E-CEB0-4202-8D11-ACEA6EAC23BF}" type="parTrans" cxnId="{A804B7EA-14FC-4192-AA0F-881486CD6F50}">
      <dgm:prSet/>
      <dgm:spPr/>
      <dgm:t>
        <a:bodyPr/>
        <a:lstStyle/>
        <a:p>
          <a:endParaRPr lang="en-US"/>
        </a:p>
      </dgm:t>
    </dgm:pt>
    <dgm:pt modelId="{E1BCF40D-68AF-4CBB-B31D-561EB3CE9759}" type="sibTrans" cxnId="{A804B7EA-14FC-4192-AA0F-881486CD6F50}">
      <dgm:prSet/>
      <dgm:spPr/>
      <dgm:t>
        <a:bodyPr/>
        <a:lstStyle/>
        <a:p>
          <a:endParaRPr lang="en-US"/>
        </a:p>
      </dgm:t>
    </dgm:pt>
    <dgm:pt modelId="{B0339A94-0252-4845-8A5A-60B6445E6807}" type="pres">
      <dgm:prSet presAssocID="{CC029043-FD85-429B-9298-0E59D00C292D}" presName="hierChild1" presStyleCnt="0">
        <dgm:presLayoutVars>
          <dgm:chPref val="1"/>
          <dgm:dir/>
          <dgm:animOne val="branch"/>
          <dgm:animLvl val="lvl"/>
          <dgm:resizeHandles/>
        </dgm:presLayoutVars>
      </dgm:prSet>
      <dgm:spPr/>
    </dgm:pt>
    <dgm:pt modelId="{372EF076-98DF-4FFE-881A-317BB6794457}" type="pres">
      <dgm:prSet presAssocID="{D6625A88-F1C8-465E-8ADF-5F38780AEF1F}" presName="hierRoot1" presStyleCnt="0"/>
      <dgm:spPr/>
    </dgm:pt>
    <dgm:pt modelId="{04C658F8-1B1B-4369-8326-1BC9EED3523C}" type="pres">
      <dgm:prSet presAssocID="{D6625A88-F1C8-465E-8ADF-5F38780AEF1F}" presName="composite" presStyleCnt="0"/>
      <dgm:spPr/>
    </dgm:pt>
    <dgm:pt modelId="{9D140A5F-ABF9-4AC7-AD9B-C7DA089650BC}" type="pres">
      <dgm:prSet presAssocID="{D6625A88-F1C8-465E-8ADF-5F38780AEF1F}" presName="background" presStyleLbl="node0" presStyleIdx="0" presStyleCnt="4"/>
      <dgm:spPr/>
    </dgm:pt>
    <dgm:pt modelId="{9A603A76-4F7D-46A5-9807-A43457E53AFC}" type="pres">
      <dgm:prSet presAssocID="{D6625A88-F1C8-465E-8ADF-5F38780AEF1F}" presName="text" presStyleLbl="fgAcc0" presStyleIdx="0" presStyleCnt="4">
        <dgm:presLayoutVars>
          <dgm:chPref val="3"/>
        </dgm:presLayoutVars>
      </dgm:prSet>
      <dgm:spPr/>
    </dgm:pt>
    <dgm:pt modelId="{ED623134-E7BE-431E-84B9-607FCE175C64}" type="pres">
      <dgm:prSet presAssocID="{D6625A88-F1C8-465E-8ADF-5F38780AEF1F}" presName="hierChild2" presStyleCnt="0"/>
      <dgm:spPr/>
    </dgm:pt>
    <dgm:pt modelId="{2E477C11-7E38-4D37-AA14-ABB41C9D25CA}" type="pres">
      <dgm:prSet presAssocID="{A8B38AEB-0641-41AC-9DF0-6B3D2041387B}" presName="hierRoot1" presStyleCnt="0"/>
      <dgm:spPr/>
    </dgm:pt>
    <dgm:pt modelId="{54971669-6C84-400A-9058-B902B842431B}" type="pres">
      <dgm:prSet presAssocID="{A8B38AEB-0641-41AC-9DF0-6B3D2041387B}" presName="composite" presStyleCnt="0"/>
      <dgm:spPr/>
    </dgm:pt>
    <dgm:pt modelId="{0CCCC7FA-0A24-4D80-B279-A544D1010F72}" type="pres">
      <dgm:prSet presAssocID="{A8B38AEB-0641-41AC-9DF0-6B3D2041387B}" presName="background" presStyleLbl="node0" presStyleIdx="1" presStyleCnt="4"/>
      <dgm:spPr/>
    </dgm:pt>
    <dgm:pt modelId="{76B078F9-11EC-40D1-AB6B-2B4FF97BF9B4}" type="pres">
      <dgm:prSet presAssocID="{A8B38AEB-0641-41AC-9DF0-6B3D2041387B}" presName="text" presStyleLbl="fgAcc0" presStyleIdx="1" presStyleCnt="4">
        <dgm:presLayoutVars>
          <dgm:chPref val="3"/>
        </dgm:presLayoutVars>
      </dgm:prSet>
      <dgm:spPr/>
    </dgm:pt>
    <dgm:pt modelId="{2A6B49B4-398A-4357-BBF2-57C6EEBBF218}" type="pres">
      <dgm:prSet presAssocID="{A8B38AEB-0641-41AC-9DF0-6B3D2041387B}" presName="hierChild2" presStyleCnt="0"/>
      <dgm:spPr/>
    </dgm:pt>
    <dgm:pt modelId="{1D7756EB-F88E-4787-830A-CE864D55FAD3}" type="pres">
      <dgm:prSet presAssocID="{A92A9AEB-5912-490A-9AB4-D4850B11546F}" presName="hierRoot1" presStyleCnt="0"/>
      <dgm:spPr/>
    </dgm:pt>
    <dgm:pt modelId="{D95D92EC-9843-43A2-B563-15223C860D95}" type="pres">
      <dgm:prSet presAssocID="{A92A9AEB-5912-490A-9AB4-D4850B11546F}" presName="composite" presStyleCnt="0"/>
      <dgm:spPr/>
    </dgm:pt>
    <dgm:pt modelId="{A781D67E-7719-49BE-8D91-D23411A1DDB7}" type="pres">
      <dgm:prSet presAssocID="{A92A9AEB-5912-490A-9AB4-D4850B11546F}" presName="background" presStyleLbl="node0" presStyleIdx="2" presStyleCnt="4"/>
      <dgm:spPr/>
    </dgm:pt>
    <dgm:pt modelId="{44553BBC-1D32-41C5-91E1-17865EAC70BC}" type="pres">
      <dgm:prSet presAssocID="{A92A9AEB-5912-490A-9AB4-D4850B11546F}" presName="text" presStyleLbl="fgAcc0" presStyleIdx="2" presStyleCnt="4">
        <dgm:presLayoutVars>
          <dgm:chPref val="3"/>
        </dgm:presLayoutVars>
      </dgm:prSet>
      <dgm:spPr/>
    </dgm:pt>
    <dgm:pt modelId="{4279F726-257D-411A-BCE5-774939D2B9D1}" type="pres">
      <dgm:prSet presAssocID="{A92A9AEB-5912-490A-9AB4-D4850B11546F}" presName="hierChild2" presStyleCnt="0"/>
      <dgm:spPr/>
    </dgm:pt>
    <dgm:pt modelId="{5A20AA2A-FD9B-4438-A2D9-D9BDEDA4EACF}" type="pres">
      <dgm:prSet presAssocID="{9CA8AB75-A706-4235-A49A-5BB8FFCC5583}" presName="hierRoot1" presStyleCnt="0"/>
      <dgm:spPr/>
    </dgm:pt>
    <dgm:pt modelId="{2FCA7B14-C149-4C16-A7BB-C4DD92E81572}" type="pres">
      <dgm:prSet presAssocID="{9CA8AB75-A706-4235-A49A-5BB8FFCC5583}" presName="composite" presStyleCnt="0"/>
      <dgm:spPr/>
    </dgm:pt>
    <dgm:pt modelId="{275756B0-A413-4B3B-8C8D-FCA16F2FB18D}" type="pres">
      <dgm:prSet presAssocID="{9CA8AB75-A706-4235-A49A-5BB8FFCC5583}" presName="background" presStyleLbl="node0" presStyleIdx="3" presStyleCnt="4"/>
      <dgm:spPr/>
    </dgm:pt>
    <dgm:pt modelId="{808449AC-FCBF-48DA-AF9E-E9BB2A572298}" type="pres">
      <dgm:prSet presAssocID="{9CA8AB75-A706-4235-A49A-5BB8FFCC5583}" presName="text" presStyleLbl="fgAcc0" presStyleIdx="3" presStyleCnt="4">
        <dgm:presLayoutVars>
          <dgm:chPref val="3"/>
        </dgm:presLayoutVars>
      </dgm:prSet>
      <dgm:spPr/>
    </dgm:pt>
    <dgm:pt modelId="{F529C113-3488-46AD-B1FD-0F6787917CEE}" type="pres">
      <dgm:prSet presAssocID="{9CA8AB75-A706-4235-A49A-5BB8FFCC5583}" presName="hierChild2" presStyleCnt="0"/>
      <dgm:spPr/>
    </dgm:pt>
  </dgm:ptLst>
  <dgm:cxnLst>
    <dgm:cxn modelId="{B87A5B10-966E-452A-97D2-155357E472BE}" type="presOf" srcId="{D6625A88-F1C8-465E-8ADF-5F38780AEF1F}" destId="{9A603A76-4F7D-46A5-9807-A43457E53AFC}" srcOrd="0" destOrd="0" presId="urn:microsoft.com/office/officeart/2005/8/layout/hierarchy1"/>
    <dgm:cxn modelId="{DC552B35-6733-4641-8FB7-69527264F23C}" type="presOf" srcId="{A92A9AEB-5912-490A-9AB4-D4850B11546F}" destId="{44553BBC-1D32-41C5-91E1-17865EAC70BC}" srcOrd="0" destOrd="0" presId="urn:microsoft.com/office/officeart/2005/8/layout/hierarchy1"/>
    <dgm:cxn modelId="{1828D96E-4159-47CF-9528-6D465D508E54}" type="presOf" srcId="{9CA8AB75-A706-4235-A49A-5BB8FFCC5583}" destId="{808449AC-FCBF-48DA-AF9E-E9BB2A572298}" srcOrd="0" destOrd="0" presId="urn:microsoft.com/office/officeart/2005/8/layout/hierarchy1"/>
    <dgm:cxn modelId="{50C46276-D49B-4700-9832-52CBC1AF9851}" srcId="{CC029043-FD85-429B-9298-0E59D00C292D}" destId="{A92A9AEB-5912-490A-9AB4-D4850B11546F}" srcOrd="2" destOrd="0" parTransId="{D1AE8405-0AFE-4BF5-8657-D3AC28BF11F0}" sibTransId="{B3C08BC3-2C3B-41AC-8741-F91E2ABC0BA3}"/>
    <dgm:cxn modelId="{3887EEA5-428C-4094-9BD3-846008D77675}" srcId="{CC029043-FD85-429B-9298-0E59D00C292D}" destId="{A8B38AEB-0641-41AC-9DF0-6B3D2041387B}" srcOrd="1" destOrd="0" parTransId="{64DDC52D-58E6-47B3-87E7-D0E1CE7DB797}" sibTransId="{CAA7F2AA-02F1-4E2A-9DA1-AC50CFDE8042}"/>
    <dgm:cxn modelId="{E30CCBB2-0F03-4FE8-BAF1-D01A090B7879}" srcId="{CC029043-FD85-429B-9298-0E59D00C292D}" destId="{D6625A88-F1C8-465E-8ADF-5F38780AEF1F}" srcOrd="0" destOrd="0" parTransId="{8130D8A6-5197-45B2-A1C1-70BD28A4046D}" sibTransId="{A69B264B-6FFA-4F4B-B4CB-814821DDF22B}"/>
    <dgm:cxn modelId="{A2AB68C5-8A26-4E44-B38C-0D04F28D1A1B}" type="presOf" srcId="{CC029043-FD85-429B-9298-0E59D00C292D}" destId="{B0339A94-0252-4845-8A5A-60B6445E6807}" srcOrd="0" destOrd="0" presId="urn:microsoft.com/office/officeart/2005/8/layout/hierarchy1"/>
    <dgm:cxn modelId="{3E0CC8D8-FE69-4B02-9F8E-7F666EBA109A}" type="presOf" srcId="{A8B38AEB-0641-41AC-9DF0-6B3D2041387B}" destId="{76B078F9-11EC-40D1-AB6B-2B4FF97BF9B4}" srcOrd="0" destOrd="0" presId="urn:microsoft.com/office/officeart/2005/8/layout/hierarchy1"/>
    <dgm:cxn modelId="{A804B7EA-14FC-4192-AA0F-881486CD6F50}" srcId="{CC029043-FD85-429B-9298-0E59D00C292D}" destId="{9CA8AB75-A706-4235-A49A-5BB8FFCC5583}" srcOrd="3" destOrd="0" parTransId="{CE91F64E-CEB0-4202-8D11-ACEA6EAC23BF}" sibTransId="{E1BCF40D-68AF-4CBB-B31D-561EB3CE9759}"/>
    <dgm:cxn modelId="{631B70A4-CA7A-48CB-B313-3DE70F523E62}" type="presParOf" srcId="{B0339A94-0252-4845-8A5A-60B6445E6807}" destId="{372EF076-98DF-4FFE-881A-317BB6794457}" srcOrd="0" destOrd="0" presId="urn:microsoft.com/office/officeart/2005/8/layout/hierarchy1"/>
    <dgm:cxn modelId="{FFA30B3F-E4A9-48C8-950C-407519CB8C40}" type="presParOf" srcId="{372EF076-98DF-4FFE-881A-317BB6794457}" destId="{04C658F8-1B1B-4369-8326-1BC9EED3523C}" srcOrd="0" destOrd="0" presId="urn:microsoft.com/office/officeart/2005/8/layout/hierarchy1"/>
    <dgm:cxn modelId="{0471B775-2B69-4DCF-991F-03DDA6A6019E}" type="presParOf" srcId="{04C658F8-1B1B-4369-8326-1BC9EED3523C}" destId="{9D140A5F-ABF9-4AC7-AD9B-C7DA089650BC}" srcOrd="0" destOrd="0" presId="urn:microsoft.com/office/officeart/2005/8/layout/hierarchy1"/>
    <dgm:cxn modelId="{F2B986D8-623E-4590-B226-1788A0B27B93}" type="presParOf" srcId="{04C658F8-1B1B-4369-8326-1BC9EED3523C}" destId="{9A603A76-4F7D-46A5-9807-A43457E53AFC}" srcOrd="1" destOrd="0" presId="urn:microsoft.com/office/officeart/2005/8/layout/hierarchy1"/>
    <dgm:cxn modelId="{F176BB03-92F8-4AC2-8921-A222BF7475DF}" type="presParOf" srcId="{372EF076-98DF-4FFE-881A-317BB6794457}" destId="{ED623134-E7BE-431E-84B9-607FCE175C64}" srcOrd="1" destOrd="0" presId="urn:microsoft.com/office/officeart/2005/8/layout/hierarchy1"/>
    <dgm:cxn modelId="{7F79F80A-E8B9-4189-8BF1-07C7F1DA9381}" type="presParOf" srcId="{B0339A94-0252-4845-8A5A-60B6445E6807}" destId="{2E477C11-7E38-4D37-AA14-ABB41C9D25CA}" srcOrd="1" destOrd="0" presId="urn:microsoft.com/office/officeart/2005/8/layout/hierarchy1"/>
    <dgm:cxn modelId="{CF788777-7C7B-4F69-88D4-1383608F4072}" type="presParOf" srcId="{2E477C11-7E38-4D37-AA14-ABB41C9D25CA}" destId="{54971669-6C84-400A-9058-B902B842431B}" srcOrd="0" destOrd="0" presId="urn:microsoft.com/office/officeart/2005/8/layout/hierarchy1"/>
    <dgm:cxn modelId="{F3823CF2-4F44-4B7A-AB99-407C7A2436ED}" type="presParOf" srcId="{54971669-6C84-400A-9058-B902B842431B}" destId="{0CCCC7FA-0A24-4D80-B279-A544D1010F72}" srcOrd="0" destOrd="0" presId="urn:microsoft.com/office/officeart/2005/8/layout/hierarchy1"/>
    <dgm:cxn modelId="{4F5FE01E-59E7-4DF8-ADCA-8CC1574877AD}" type="presParOf" srcId="{54971669-6C84-400A-9058-B902B842431B}" destId="{76B078F9-11EC-40D1-AB6B-2B4FF97BF9B4}" srcOrd="1" destOrd="0" presId="urn:microsoft.com/office/officeart/2005/8/layout/hierarchy1"/>
    <dgm:cxn modelId="{398FFB20-A30F-40E8-963C-BBF6C6B0C272}" type="presParOf" srcId="{2E477C11-7E38-4D37-AA14-ABB41C9D25CA}" destId="{2A6B49B4-398A-4357-BBF2-57C6EEBBF218}" srcOrd="1" destOrd="0" presId="urn:microsoft.com/office/officeart/2005/8/layout/hierarchy1"/>
    <dgm:cxn modelId="{FFF16061-B1ED-4474-9EEB-B9D0CE51DB7F}" type="presParOf" srcId="{B0339A94-0252-4845-8A5A-60B6445E6807}" destId="{1D7756EB-F88E-4787-830A-CE864D55FAD3}" srcOrd="2" destOrd="0" presId="urn:microsoft.com/office/officeart/2005/8/layout/hierarchy1"/>
    <dgm:cxn modelId="{7461F5ED-3006-4CB0-AFB1-293BF69070AB}" type="presParOf" srcId="{1D7756EB-F88E-4787-830A-CE864D55FAD3}" destId="{D95D92EC-9843-43A2-B563-15223C860D95}" srcOrd="0" destOrd="0" presId="urn:microsoft.com/office/officeart/2005/8/layout/hierarchy1"/>
    <dgm:cxn modelId="{5DE1242A-29A2-4442-894D-45AAC8A392CF}" type="presParOf" srcId="{D95D92EC-9843-43A2-B563-15223C860D95}" destId="{A781D67E-7719-49BE-8D91-D23411A1DDB7}" srcOrd="0" destOrd="0" presId="urn:microsoft.com/office/officeart/2005/8/layout/hierarchy1"/>
    <dgm:cxn modelId="{3E3B5857-3A81-4107-BD0B-787DE58AB21F}" type="presParOf" srcId="{D95D92EC-9843-43A2-B563-15223C860D95}" destId="{44553BBC-1D32-41C5-91E1-17865EAC70BC}" srcOrd="1" destOrd="0" presId="urn:microsoft.com/office/officeart/2005/8/layout/hierarchy1"/>
    <dgm:cxn modelId="{2C3C02D0-67B6-4513-AEEB-D8191DACDCBE}" type="presParOf" srcId="{1D7756EB-F88E-4787-830A-CE864D55FAD3}" destId="{4279F726-257D-411A-BCE5-774939D2B9D1}" srcOrd="1" destOrd="0" presId="urn:microsoft.com/office/officeart/2005/8/layout/hierarchy1"/>
    <dgm:cxn modelId="{F8FA01A9-29AE-4032-9BEE-AD865CEF3083}" type="presParOf" srcId="{B0339A94-0252-4845-8A5A-60B6445E6807}" destId="{5A20AA2A-FD9B-4438-A2D9-D9BDEDA4EACF}" srcOrd="3" destOrd="0" presId="urn:microsoft.com/office/officeart/2005/8/layout/hierarchy1"/>
    <dgm:cxn modelId="{C33CF798-E999-462E-A7A6-EB0F5805871E}" type="presParOf" srcId="{5A20AA2A-FD9B-4438-A2D9-D9BDEDA4EACF}" destId="{2FCA7B14-C149-4C16-A7BB-C4DD92E81572}" srcOrd="0" destOrd="0" presId="urn:microsoft.com/office/officeart/2005/8/layout/hierarchy1"/>
    <dgm:cxn modelId="{2611C369-D9F6-4A2F-814C-6A63D6C00BC4}" type="presParOf" srcId="{2FCA7B14-C149-4C16-A7BB-C4DD92E81572}" destId="{275756B0-A413-4B3B-8C8D-FCA16F2FB18D}" srcOrd="0" destOrd="0" presId="urn:microsoft.com/office/officeart/2005/8/layout/hierarchy1"/>
    <dgm:cxn modelId="{B1D12B3D-24B0-4412-B87A-2687B04D3399}" type="presParOf" srcId="{2FCA7B14-C149-4C16-A7BB-C4DD92E81572}" destId="{808449AC-FCBF-48DA-AF9E-E9BB2A572298}" srcOrd="1" destOrd="0" presId="urn:microsoft.com/office/officeart/2005/8/layout/hierarchy1"/>
    <dgm:cxn modelId="{808BA061-C48E-4CE7-933C-A07096DDE8C7}" type="presParOf" srcId="{5A20AA2A-FD9B-4438-A2D9-D9BDEDA4EACF}" destId="{F529C113-3488-46AD-B1FD-0F6787917C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5794E8-7E2F-4BE0-BB5C-FF62880F45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2301CB-27CB-4301-AA1C-A1160528FC4E}">
      <dgm:prSet/>
      <dgm:spPr/>
      <dgm:t>
        <a:bodyPr/>
        <a:lstStyle/>
        <a:p>
          <a:pPr>
            <a:lnSpc>
              <a:spcPct val="100000"/>
            </a:lnSpc>
          </a:pPr>
          <a:r>
            <a:rPr lang="en-US" b="0" i="0"/>
            <a:t>More efficient and voice chatting chatbot</a:t>
          </a:r>
          <a:endParaRPr lang="en-US"/>
        </a:p>
      </dgm:t>
    </dgm:pt>
    <dgm:pt modelId="{0296E12B-AEED-4F0B-A5F6-4710CB1FC3C6}" type="parTrans" cxnId="{FD8A1BB4-8A2E-4BFE-BDAB-ABEAD8041C35}">
      <dgm:prSet/>
      <dgm:spPr/>
      <dgm:t>
        <a:bodyPr/>
        <a:lstStyle/>
        <a:p>
          <a:endParaRPr lang="en-US"/>
        </a:p>
      </dgm:t>
    </dgm:pt>
    <dgm:pt modelId="{5BD37E3B-910A-40D8-88F7-BAFB9E8719D4}" type="sibTrans" cxnId="{FD8A1BB4-8A2E-4BFE-BDAB-ABEAD8041C35}">
      <dgm:prSet/>
      <dgm:spPr/>
      <dgm:t>
        <a:bodyPr/>
        <a:lstStyle/>
        <a:p>
          <a:endParaRPr lang="en-US"/>
        </a:p>
      </dgm:t>
    </dgm:pt>
    <dgm:pt modelId="{A460EA21-7C15-425E-81AC-6594EEED62F2}">
      <dgm:prSet/>
      <dgm:spPr/>
      <dgm:t>
        <a:bodyPr/>
        <a:lstStyle/>
        <a:p>
          <a:pPr>
            <a:lnSpc>
              <a:spcPct val="100000"/>
            </a:lnSpc>
          </a:pPr>
          <a:r>
            <a:rPr lang="en-US"/>
            <a:t>Chatbots are</a:t>
          </a:r>
          <a:r>
            <a:rPr lang="en-US" b="0" i="0"/>
            <a:t> Everywhere,  and sectors where they will probably make the maximum impact on the near future in Healthcare.</a:t>
          </a:r>
          <a:endParaRPr lang="en-US"/>
        </a:p>
      </dgm:t>
    </dgm:pt>
    <dgm:pt modelId="{1DBCFC34-C122-43B2-8238-040FD28DC46D}" type="parTrans" cxnId="{909FC8EA-8CD2-44BB-91FC-103CEAFFAC95}">
      <dgm:prSet/>
      <dgm:spPr/>
      <dgm:t>
        <a:bodyPr/>
        <a:lstStyle/>
        <a:p>
          <a:endParaRPr lang="en-US"/>
        </a:p>
      </dgm:t>
    </dgm:pt>
    <dgm:pt modelId="{BC31AEF2-1709-43B6-9F79-B58C45C4495F}" type="sibTrans" cxnId="{909FC8EA-8CD2-44BB-91FC-103CEAFFAC95}">
      <dgm:prSet/>
      <dgm:spPr/>
      <dgm:t>
        <a:bodyPr/>
        <a:lstStyle/>
        <a:p>
          <a:endParaRPr lang="en-US"/>
        </a:p>
      </dgm:t>
    </dgm:pt>
    <dgm:pt modelId="{9A888916-58F6-483A-88D2-26E5C29A13C1}">
      <dgm:prSet/>
      <dgm:spPr/>
      <dgm:t>
        <a:bodyPr/>
        <a:lstStyle/>
        <a:p>
          <a:pPr>
            <a:lnSpc>
              <a:spcPct val="100000"/>
            </a:lnSpc>
          </a:pPr>
          <a:r>
            <a:rPr lang="en-US" b="0" i="0"/>
            <a:t>No need to pay an unnecessary visit to a doctor. </a:t>
          </a:r>
          <a:r>
            <a:rPr lang="en-US"/>
            <a:t>C</a:t>
          </a:r>
          <a:r>
            <a:rPr lang="en-US" b="0" i="0"/>
            <a:t>hatbots are here to help you , AI and ML solutions have already shown the ability to perform tasks, in many cases, better than humans .</a:t>
          </a:r>
          <a:endParaRPr lang="en-US"/>
        </a:p>
      </dgm:t>
    </dgm:pt>
    <dgm:pt modelId="{7DF823EF-1883-4DF6-9BEE-0A72559215F2}" type="parTrans" cxnId="{1DADD298-38EC-440D-8126-3676E05A7FC8}">
      <dgm:prSet/>
      <dgm:spPr/>
      <dgm:t>
        <a:bodyPr/>
        <a:lstStyle/>
        <a:p>
          <a:endParaRPr lang="en-US"/>
        </a:p>
      </dgm:t>
    </dgm:pt>
    <dgm:pt modelId="{704E86AC-D6BF-4293-B7DB-BC4DCECC802D}" type="sibTrans" cxnId="{1DADD298-38EC-440D-8126-3676E05A7FC8}">
      <dgm:prSet/>
      <dgm:spPr/>
      <dgm:t>
        <a:bodyPr/>
        <a:lstStyle/>
        <a:p>
          <a:endParaRPr lang="en-US"/>
        </a:p>
      </dgm:t>
    </dgm:pt>
    <dgm:pt modelId="{205EA450-3457-406B-BED3-19A5060423EE}">
      <dgm:prSet/>
      <dgm:spPr/>
      <dgm:t>
        <a:bodyPr/>
        <a:lstStyle/>
        <a:p>
          <a:pPr>
            <a:lnSpc>
              <a:spcPct val="100000"/>
            </a:lnSpc>
          </a:pPr>
          <a:r>
            <a:rPr lang="en-US"/>
            <a:t>L</a:t>
          </a:r>
          <a:r>
            <a:rPr lang="en-US" b="0" i="0"/>
            <a:t>eaders like Amazon are calling a “golden age” and as setting a new standard for competitive differentiation.</a:t>
          </a:r>
          <a:endParaRPr lang="en-US"/>
        </a:p>
      </dgm:t>
    </dgm:pt>
    <dgm:pt modelId="{C6C1C613-4311-480C-AAEF-C6F0346B7719}" type="parTrans" cxnId="{B74C26E5-F8D4-4A31-92F6-EE0A9195E05E}">
      <dgm:prSet/>
      <dgm:spPr/>
      <dgm:t>
        <a:bodyPr/>
        <a:lstStyle/>
        <a:p>
          <a:endParaRPr lang="en-US"/>
        </a:p>
      </dgm:t>
    </dgm:pt>
    <dgm:pt modelId="{99AF9684-0426-456C-B754-BC3CC644484B}" type="sibTrans" cxnId="{B74C26E5-F8D4-4A31-92F6-EE0A9195E05E}">
      <dgm:prSet/>
      <dgm:spPr/>
      <dgm:t>
        <a:bodyPr/>
        <a:lstStyle/>
        <a:p>
          <a:endParaRPr lang="en-US"/>
        </a:p>
      </dgm:t>
    </dgm:pt>
    <dgm:pt modelId="{E0AB4F45-75F3-4253-B3DE-6594BF2DD217}">
      <dgm:prSet/>
      <dgm:spPr/>
      <dgm:t>
        <a:bodyPr/>
        <a:lstStyle/>
        <a:p>
          <a:pPr>
            <a:lnSpc>
              <a:spcPct val="100000"/>
            </a:lnSpc>
          </a:pPr>
          <a:r>
            <a:rPr lang="en-IN"/>
            <a:t>AI is expected to enhance healthcare for both patients and doctor. Clubbed with data analytics, AI could yield faster and accurate diagnosis. </a:t>
          </a:r>
          <a:endParaRPr lang="en-US"/>
        </a:p>
      </dgm:t>
    </dgm:pt>
    <dgm:pt modelId="{B26D2BBB-6DD0-4746-A99A-34ECF1EE56CD}" type="parTrans" cxnId="{75ABF463-E84F-42E0-9D2B-E943A4A20082}">
      <dgm:prSet/>
      <dgm:spPr/>
      <dgm:t>
        <a:bodyPr/>
        <a:lstStyle/>
        <a:p>
          <a:endParaRPr lang="en-US"/>
        </a:p>
      </dgm:t>
    </dgm:pt>
    <dgm:pt modelId="{281F7DC6-3B4A-402A-85B5-052AA5C122DF}" type="sibTrans" cxnId="{75ABF463-E84F-42E0-9D2B-E943A4A20082}">
      <dgm:prSet/>
      <dgm:spPr/>
      <dgm:t>
        <a:bodyPr/>
        <a:lstStyle/>
        <a:p>
          <a:endParaRPr lang="en-US"/>
        </a:p>
      </dgm:t>
    </dgm:pt>
    <dgm:pt modelId="{0D42BDCB-A9AD-40BF-AC17-EF44903B5EB4}" type="pres">
      <dgm:prSet presAssocID="{9F5794E8-7E2F-4BE0-BB5C-FF62880F4596}" presName="root" presStyleCnt="0">
        <dgm:presLayoutVars>
          <dgm:dir/>
          <dgm:resizeHandles val="exact"/>
        </dgm:presLayoutVars>
      </dgm:prSet>
      <dgm:spPr/>
    </dgm:pt>
    <dgm:pt modelId="{A215AECF-E2B0-44A2-ABC0-D7581316ABC4}" type="pres">
      <dgm:prSet presAssocID="{252301CB-27CB-4301-AA1C-A1160528FC4E}" presName="compNode" presStyleCnt="0"/>
      <dgm:spPr/>
    </dgm:pt>
    <dgm:pt modelId="{9A5307EA-7FE2-4C0B-A1F1-2792DA9CEB67}" type="pres">
      <dgm:prSet presAssocID="{252301CB-27CB-4301-AA1C-A1160528FC4E}" presName="bgRect" presStyleLbl="bgShp" presStyleIdx="0" presStyleCnt="5"/>
      <dgm:spPr/>
    </dgm:pt>
    <dgm:pt modelId="{BABBA5BA-2D47-4709-8B5B-F21159FB2555}" type="pres">
      <dgm:prSet presAssocID="{252301CB-27CB-4301-AA1C-A1160528FC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78478E53-1716-4935-B354-EA76BEC79A51}" type="pres">
      <dgm:prSet presAssocID="{252301CB-27CB-4301-AA1C-A1160528FC4E}" presName="spaceRect" presStyleCnt="0"/>
      <dgm:spPr/>
    </dgm:pt>
    <dgm:pt modelId="{8B3B80F8-08E4-4BB0-B5A7-53BC1D8DE5D3}" type="pres">
      <dgm:prSet presAssocID="{252301CB-27CB-4301-AA1C-A1160528FC4E}" presName="parTx" presStyleLbl="revTx" presStyleIdx="0" presStyleCnt="5">
        <dgm:presLayoutVars>
          <dgm:chMax val="0"/>
          <dgm:chPref val="0"/>
        </dgm:presLayoutVars>
      </dgm:prSet>
      <dgm:spPr/>
    </dgm:pt>
    <dgm:pt modelId="{9EA39032-16B5-42A3-938A-0270671E5E08}" type="pres">
      <dgm:prSet presAssocID="{5BD37E3B-910A-40D8-88F7-BAFB9E8719D4}" presName="sibTrans" presStyleCnt="0"/>
      <dgm:spPr/>
    </dgm:pt>
    <dgm:pt modelId="{488E6D72-06D4-4530-A9B8-3D18DDF47E48}" type="pres">
      <dgm:prSet presAssocID="{A460EA21-7C15-425E-81AC-6594EEED62F2}" presName="compNode" presStyleCnt="0"/>
      <dgm:spPr/>
    </dgm:pt>
    <dgm:pt modelId="{5B8E8ADB-C4A5-43CD-A199-6BA76A55DF5B}" type="pres">
      <dgm:prSet presAssocID="{A460EA21-7C15-425E-81AC-6594EEED62F2}" presName="bgRect" presStyleLbl="bgShp" presStyleIdx="1" presStyleCnt="5"/>
      <dgm:spPr/>
    </dgm:pt>
    <dgm:pt modelId="{92E1589D-191F-42C6-AEBD-84B4B7D9827A}" type="pres">
      <dgm:prSet presAssocID="{A460EA21-7C15-425E-81AC-6594EEED62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xi"/>
        </a:ext>
      </dgm:extLst>
    </dgm:pt>
    <dgm:pt modelId="{8E9EB7DA-951C-4961-B566-2B610D17CB56}" type="pres">
      <dgm:prSet presAssocID="{A460EA21-7C15-425E-81AC-6594EEED62F2}" presName="spaceRect" presStyleCnt="0"/>
      <dgm:spPr/>
    </dgm:pt>
    <dgm:pt modelId="{04BCC22D-87CE-45F4-8EEC-0D2D54A0A005}" type="pres">
      <dgm:prSet presAssocID="{A460EA21-7C15-425E-81AC-6594EEED62F2}" presName="parTx" presStyleLbl="revTx" presStyleIdx="1" presStyleCnt="5">
        <dgm:presLayoutVars>
          <dgm:chMax val="0"/>
          <dgm:chPref val="0"/>
        </dgm:presLayoutVars>
      </dgm:prSet>
      <dgm:spPr/>
    </dgm:pt>
    <dgm:pt modelId="{68CCBC7C-7B19-4FD9-BCFA-F6EA0EF37A7E}" type="pres">
      <dgm:prSet presAssocID="{BC31AEF2-1709-43B6-9F79-B58C45C4495F}" presName="sibTrans" presStyleCnt="0"/>
      <dgm:spPr/>
    </dgm:pt>
    <dgm:pt modelId="{66945612-4F32-4504-8D0B-F2C46394C474}" type="pres">
      <dgm:prSet presAssocID="{9A888916-58F6-483A-88D2-26E5C29A13C1}" presName="compNode" presStyleCnt="0"/>
      <dgm:spPr/>
    </dgm:pt>
    <dgm:pt modelId="{43665AA4-AE61-4297-BFD3-2790CEEEFFB0}" type="pres">
      <dgm:prSet presAssocID="{9A888916-58F6-483A-88D2-26E5C29A13C1}" presName="bgRect" presStyleLbl="bgShp" presStyleIdx="2" presStyleCnt="5"/>
      <dgm:spPr/>
    </dgm:pt>
    <dgm:pt modelId="{891B75E3-CBD8-4B67-8A48-4D0CA7CBEEC2}" type="pres">
      <dgm:prSet presAssocID="{9A888916-58F6-483A-88D2-26E5C29A13C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36E4D6E9-86A3-484C-ACF1-0310D29D542A}" type="pres">
      <dgm:prSet presAssocID="{9A888916-58F6-483A-88D2-26E5C29A13C1}" presName="spaceRect" presStyleCnt="0"/>
      <dgm:spPr/>
    </dgm:pt>
    <dgm:pt modelId="{4421ABC0-0C82-4FC3-84AE-17FC532E128E}" type="pres">
      <dgm:prSet presAssocID="{9A888916-58F6-483A-88D2-26E5C29A13C1}" presName="parTx" presStyleLbl="revTx" presStyleIdx="2" presStyleCnt="5">
        <dgm:presLayoutVars>
          <dgm:chMax val="0"/>
          <dgm:chPref val="0"/>
        </dgm:presLayoutVars>
      </dgm:prSet>
      <dgm:spPr/>
    </dgm:pt>
    <dgm:pt modelId="{8664FA4D-029D-4F74-8D9E-71E2BE795E3D}" type="pres">
      <dgm:prSet presAssocID="{704E86AC-D6BF-4293-B7DB-BC4DCECC802D}" presName="sibTrans" presStyleCnt="0"/>
      <dgm:spPr/>
    </dgm:pt>
    <dgm:pt modelId="{DC10410E-5A82-49F4-81A8-39BA19A396AA}" type="pres">
      <dgm:prSet presAssocID="{205EA450-3457-406B-BED3-19A5060423EE}" presName="compNode" presStyleCnt="0"/>
      <dgm:spPr/>
    </dgm:pt>
    <dgm:pt modelId="{914BBC71-E797-4830-ADFF-47F17BBCBDBD}" type="pres">
      <dgm:prSet presAssocID="{205EA450-3457-406B-BED3-19A5060423EE}" presName="bgRect" presStyleLbl="bgShp" presStyleIdx="3" presStyleCnt="5"/>
      <dgm:spPr/>
    </dgm:pt>
    <dgm:pt modelId="{094AEFDF-3844-41C9-AD92-3BD89710DF6C}" type="pres">
      <dgm:prSet presAssocID="{205EA450-3457-406B-BED3-19A5060423E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iosk"/>
        </a:ext>
      </dgm:extLst>
    </dgm:pt>
    <dgm:pt modelId="{7FFAE17E-32A9-44B3-BE88-8B73FC3F199A}" type="pres">
      <dgm:prSet presAssocID="{205EA450-3457-406B-BED3-19A5060423EE}" presName="spaceRect" presStyleCnt="0"/>
      <dgm:spPr/>
    </dgm:pt>
    <dgm:pt modelId="{6B696FBD-F487-452D-8E5B-36FB21521C20}" type="pres">
      <dgm:prSet presAssocID="{205EA450-3457-406B-BED3-19A5060423EE}" presName="parTx" presStyleLbl="revTx" presStyleIdx="3" presStyleCnt="5">
        <dgm:presLayoutVars>
          <dgm:chMax val="0"/>
          <dgm:chPref val="0"/>
        </dgm:presLayoutVars>
      </dgm:prSet>
      <dgm:spPr/>
    </dgm:pt>
    <dgm:pt modelId="{0A16A377-6972-4D47-AEE2-2E1D7B7D8C4A}" type="pres">
      <dgm:prSet presAssocID="{99AF9684-0426-456C-B754-BC3CC644484B}" presName="sibTrans" presStyleCnt="0"/>
      <dgm:spPr/>
    </dgm:pt>
    <dgm:pt modelId="{8726016B-325C-4E9E-A094-63FB7127D47D}" type="pres">
      <dgm:prSet presAssocID="{E0AB4F45-75F3-4253-B3DE-6594BF2DD217}" presName="compNode" presStyleCnt="0"/>
      <dgm:spPr/>
    </dgm:pt>
    <dgm:pt modelId="{356D9D9D-B289-42E2-9730-5C937C8BC1CD}" type="pres">
      <dgm:prSet presAssocID="{E0AB4F45-75F3-4253-B3DE-6594BF2DD217}" presName="bgRect" presStyleLbl="bgShp" presStyleIdx="4" presStyleCnt="5"/>
      <dgm:spPr/>
    </dgm:pt>
    <dgm:pt modelId="{72C72D49-C2C1-4D55-A0DF-E71194CF0F65}" type="pres">
      <dgm:prSet presAssocID="{E0AB4F45-75F3-4253-B3DE-6594BF2DD21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tor"/>
        </a:ext>
      </dgm:extLst>
    </dgm:pt>
    <dgm:pt modelId="{EC8FB9AB-7656-46B1-88B8-955D4BE8444C}" type="pres">
      <dgm:prSet presAssocID="{E0AB4F45-75F3-4253-B3DE-6594BF2DD217}" presName="spaceRect" presStyleCnt="0"/>
      <dgm:spPr/>
    </dgm:pt>
    <dgm:pt modelId="{10DE8B94-904E-4E10-94E9-8F9FBC0A9C9F}" type="pres">
      <dgm:prSet presAssocID="{E0AB4F45-75F3-4253-B3DE-6594BF2DD217}" presName="parTx" presStyleLbl="revTx" presStyleIdx="4" presStyleCnt="5">
        <dgm:presLayoutVars>
          <dgm:chMax val="0"/>
          <dgm:chPref val="0"/>
        </dgm:presLayoutVars>
      </dgm:prSet>
      <dgm:spPr/>
    </dgm:pt>
  </dgm:ptLst>
  <dgm:cxnLst>
    <dgm:cxn modelId="{33E39F2A-54D5-43A7-B1DB-ADE923C767A8}" type="presOf" srcId="{A460EA21-7C15-425E-81AC-6594EEED62F2}" destId="{04BCC22D-87CE-45F4-8EEC-0D2D54A0A005}" srcOrd="0" destOrd="0" presId="urn:microsoft.com/office/officeart/2018/2/layout/IconVerticalSolidList"/>
    <dgm:cxn modelId="{95479F42-2D92-4424-BD97-D8E52B5D86EC}" type="presOf" srcId="{9A888916-58F6-483A-88D2-26E5C29A13C1}" destId="{4421ABC0-0C82-4FC3-84AE-17FC532E128E}" srcOrd="0" destOrd="0" presId="urn:microsoft.com/office/officeart/2018/2/layout/IconVerticalSolidList"/>
    <dgm:cxn modelId="{75ABF463-E84F-42E0-9D2B-E943A4A20082}" srcId="{9F5794E8-7E2F-4BE0-BB5C-FF62880F4596}" destId="{E0AB4F45-75F3-4253-B3DE-6594BF2DD217}" srcOrd="4" destOrd="0" parTransId="{B26D2BBB-6DD0-4746-A99A-34ECF1EE56CD}" sibTransId="{281F7DC6-3B4A-402A-85B5-052AA5C122DF}"/>
    <dgm:cxn modelId="{B19EB36D-99AB-4564-BCD8-ADCDCF0F6857}" type="presOf" srcId="{E0AB4F45-75F3-4253-B3DE-6594BF2DD217}" destId="{10DE8B94-904E-4E10-94E9-8F9FBC0A9C9F}" srcOrd="0" destOrd="0" presId="urn:microsoft.com/office/officeart/2018/2/layout/IconVerticalSolidList"/>
    <dgm:cxn modelId="{B16E3E8E-DA5A-4315-BB83-FF2B820B5EE0}" type="presOf" srcId="{252301CB-27CB-4301-AA1C-A1160528FC4E}" destId="{8B3B80F8-08E4-4BB0-B5A7-53BC1D8DE5D3}" srcOrd="0" destOrd="0" presId="urn:microsoft.com/office/officeart/2018/2/layout/IconVerticalSolidList"/>
    <dgm:cxn modelId="{1DADD298-38EC-440D-8126-3676E05A7FC8}" srcId="{9F5794E8-7E2F-4BE0-BB5C-FF62880F4596}" destId="{9A888916-58F6-483A-88D2-26E5C29A13C1}" srcOrd="2" destOrd="0" parTransId="{7DF823EF-1883-4DF6-9BEE-0A72559215F2}" sibTransId="{704E86AC-D6BF-4293-B7DB-BC4DCECC802D}"/>
    <dgm:cxn modelId="{FD8A1BB4-8A2E-4BFE-BDAB-ABEAD8041C35}" srcId="{9F5794E8-7E2F-4BE0-BB5C-FF62880F4596}" destId="{252301CB-27CB-4301-AA1C-A1160528FC4E}" srcOrd="0" destOrd="0" parTransId="{0296E12B-AEED-4F0B-A5F6-4710CB1FC3C6}" sibTransId="{5BD37E3B-910A-40D8-88F7-BAFB9E8719D4}"/>
    <dgm:cxn modelId="{873D1EC5-897C-4E12-9114-AFE650938154}" type="presOf" srcId="{9F5794E8-7E2F-4BE0-BB5C-FF62880F4596}" destId="{0D42BDCB-A9AD-40BF-AC17-EF44903B5EB4}" srcOrd="0" destOrd="0" presId="urn:microsoft.com/office/officeart/2018/2/layout/IconVerticalSolidList"/>
    <dgm:cxn modelId="{AF038DC8-3B65-47FF-80E3-BEAEDEF0CF0E}" type="presOf" srcId="{205EA450-3457-406B-BED3-19A5060423EE}" destId="{6B696FBD-F487-452D-8E5B-36FB21521C20}" srcOrd="0" destOrd="0" presId="urn:microsoft.com/office/officeart/2018/2/layout/IconVerticalSolidList"/>
    <dgm:cxn modelId="{B74C26E5-F8D4-4A31-92F6-EE0A9195E05E}" srcId="{9F5794E8-7E2F-4BE0-BB5C-FF62880F4596}" destId="{205EA450-3457-406B-BED3-19A5060423EE}" srcOrd="3" destOrd="0" parTransId="{C6C1C613-4311-480C-AAEF-C6F0346B7719}" sibTransId="{99AF9684-0426-456C-B754-BC3CC644484B}"/>
    <dgm:cxn modelId="{909FC8EA-8CD2-44BB-91FC-103CEAFFAC95}" srcId="{9F5794E8-7E2F-4BE0-BB5C-FF62880F4596}" destId="{A460EA21-7C15-425E-81AC-6594EEED62F2}" srcOrd="1" destOrd="0" parTransId="{1DBCFC34-C122-43B2-8238-040FD28DC46D}" sibTransId="{BC31AEF2-1709-43B6-9F79-B58C45C4495F}"/>
    <dgm:cxn modelId="{A5DBD977-0E6A-4F98-9CDE-F03298925287}" type="presParOf" srcId="{0D42BDCB-A9AD-40BF-AC17-EF44903B5EB4}" destId="{A215AECF-E2B0-44A2-ABC0-D7581316ABC4}" srcOrd="0" destOrd="0" presId="urn:microsoft.com/office/officeart/2018/2/layout/IconVerticalSolidList"/>
    <dgm:cxn modelId="{4E519A87-7E6B-4C85-93E0-BA9773A1BE18}" type="presParOf" srcId="{A215AECF-E2B0-44A2-ABC0-D7581316ABC4}" destId="{9A5307EA-7FE2-4C0B-A1F1-2792DA9CEB67}" srcOrd="0" destOrd="0" presId="urn:microsoft.com/office/officeart/2018/2/layout/IconVerticalSolidList"/>
    <dgm:cxn modelId="{40C6DF90-C1A3-4EF2-9CA5-2D1068043EC7}" type="presParOf" srcId="{A215AECF-E2B0-44A2-ABC0-D7581316ABC4}" destId="{BABBA5BA-2D47-4709-8B5B-F21159FB2555}" srcOrd="1" destOrd="0" presId="urn:microsoft.com/office/officeart/2018/2/layout/IconVerticalSolidList"/>
    <dgm:cxn modelId="{065B9BE5-A9DC-40BC-B93F-DEF5D33522EB}" type="presParOf" srcId="{A215AECF-E2B0-44A2-ABC0-D7581316ABC4}" destId="{78478E53-1716-4935-B354-EA76BEC79A51}" srcOrd="2" destOrd="0" presId="urn:microsoft.com/office/officeart/2018/2/layout/IconVerticalSolidList"/>
    <dgm:cxn modelId="{B0738BBB-388A-4440-BB58-38BDABBB0DAB}" type="presParOf" srcId="{A215AECF-E2B0-44A2-ABC0-D7581316ABC4}" destId="{8B3B80F8-08E4-4BB0-B5A7-53BC1D8DE5D3}" srcOrd="3" destOrd="0" presId="urn:microsoft.com/office/officeart/2018/2/layout/IconVerticalSolidList"/>
    <dgm:cxn modelId="{D0F1A868-9B4C-4B01-82F9-668BC9DE0D00}" type="presParOf" srcId="{0D42BDCB-A9AD-40BF-AC17-EF44903B5EB4}" destId="{9EA39032-16B5-42A3-938A-0270671E5E08}" srcOrd="1" destOrd="0" presId="urn:microsoft.com/office/officeart/2018/2/layout/IconVerticalSolidList"/>
    <dgm:cxn modelId="{3FE5B8A0-4ADC-4DF2-85A4-A72205AB72AC}" type="presParOf" srcId="{0D42BDCB-A9AD-40BF-AC17-EF44903B5EB4}" destId="{488E6D72-06D4-4530-A9B8-3D18DDF47E48}" srcOrd="2" destOrd="0" presId="urn:microsoft.com/office/officeart/2018/2/layout/IconVerticalSolidList"/>
    <dgm:cxn modelId="{B688DF11-8CDE-4A4E-9D43-1E9712BFF7D1}" type="presParOf" srcId="{488E6D72-06D4-4530-A9B8-3D18DDF47E48}" destId="{5B8E8ADB-C4A5-43CD-A199-6BA76A55DF5B}" srcOrd="0" destOrd="0" presId="urn:microsoft.com/office/officeart/2018/2/layout/IconVerticalSolidList"/>
    <dgm:cxn modelId="{E4077484-6A33-4362-BAF7-F916CB7D1545}" type="presParOf" srcId="{488E6D72-06D4-4530-A9B8-3D18DDF47E48}" destId="{92E1589D-191F-42C6-AEBD-84B4B7D9827A}" srcOrd="1" destOrd="0" presId="urn:microsoft.com/office/officeart/2018/2/layout/IconVerticalSolidList"/>
    <dgm:cxn modelId="{FD348551-9E2C-4EAB-A2F5-F60A0994857E}" type="presParOf" srcId="{488E6D72-06D4-4530-A9B8-3D18DDF47E48}" destId="{8E9EB7DA-951C-4961-B566-2B610D17CB56}" srcOrd="2" destOrd="0" presId="urn:microsoft.com/office/officeart/2018/2/layout/IconVerticalSolidList"/>
    <dgm:cxn modelId="{00FB6912-61BB-4E0F-AB45-1A22D41264A5}" type="presParOf" srcId="{488E6D72-06D4-4530-A9B8-3D18DDF47E48}" destId="{04BCC22D-87CE-45F4-8EEC-0D2D54A0A005}" srcOrd="3" destOrd="0" presId="urn:microsoft.com/office/officeart/2018/2/layout/IconVerticalSolidList"/>
    <dgm:cxn modelId="{C85B00B9-A18C-4E3D-853D-4D6B5B37315D}" type="presParOf" srcId="{0D42BDCB-A9AD-40BF-AC17-EF44903B5EB4}" destId="{68CCBC7C-7B19-4FD9-BCFA-F6EA0EF37A7E}" srcOrd="3" destOrd="0" presId="urn:microsoft.com/office/officeart/2018/2/layout/IconVerticalSolidList"/>
    <dgm:cxn modelId="{DF02E7F5-6AC5-4786-B227-EC48AAE4E5C4}" type="presParOf" srcId="{0D42BDCB-A9AD-40BF-AC17-EF44903B5EB4}" destId="{66945612-4F32-4504-8D0B-F2C46394C474}" srcOrd="4" destOrd="0" presId="urn:microsoft.com/office/officeart/2018/2/layout/IconVerticalSolidList"/>
    <dgm:cxn modelId="{2F6D379D-E9C1-4812-803A-DA60658E926C}" type="presParOf" srcId="{66945612-4F32-4504-8D0B-F2C46394C474}" destId="{43665AA4-AE61-4297-BFD3-2790CEEEFFB0}" srcOrd="0" destOrd="0" presId="urn:microsoft.com/office/officeart/2018/2/layout/IconVerticalSolidList"/>
    <dgm:cxn modelId="{A22D5841-BB9A-4431-8A44-2B7B7D1859CC}" type="presParOf" srcId="{66945612-4F32-4504-8D0B-F2C46394C474}" destId="{891B75E3-CBD8-4B67-8A48-4D0CA7CBEEC2}" srcOrd="1" destOrd="0" presId="urn:microsoft.com/office/officeart/2018/2/layout/IconVerticalSolidList"/>
    <dgm:cxn modelId="{4D67027D-7453-4D25-9596-CA6EDC211B72}" type="presParOf" srcId="{66945612-4F32-4504-8D0B-F2C46394C474}" destId="{36E4D6E9-86A3-484C-ACF1-0310D29D542A}" srcOrd="2" destOrd="0" presId="urn:microsoft.com/office/officeart/2018/2/layout/IconVerticalSolidList"/>
    <dgm:cxn modelId="{C5B6498B-608B-429F-BF10-1D92AA2CADAF}" type="presParOf" srcId="{66945612-4F32-4504-8D0B-F2C46394C474}" destId="{4421ABC0-0C82-4FC3-84AE-17FC532E128E}" srcOrd="3" destOrd="0" presId="urn:microsoft.com/office/officeart/2018/2/layout/IconVerticalSolidList"/>
    <dgm:cxn modelId="{9E7673A6-4007-4D70-86BF-D04E93FADF2A}" type="presParOf" srcId="{0D42BDCB-A9AD-40BF-AC17-EF44903B5EB4}" destId="{8664FA4D-029D-4F74-8D9E-71E2BE795E3D}" srcOrd="5" destOrd="0" presId="urn:microsoft.com/office/officeart/2018/2/layout/IconVerticalSolidList"/>
    <dgm:cxn modelId="{4819A587-316E-4DF7-AD84-0217C2E46643}" type="presParOf" srcId="{0D42BDCB-A9AD-40BF-AC17-EF44903B5EB4}" destId="{DC10410E-5A82-49F4-81A8-39BA19A396AA}" srcOrd="6" destOrd="0" presId="urn:microsoft.com/office/officeart/2018/2/layout/IconVerticalSolidList"/>
    <dgm:cxn modelId="{0C11C21F-88DA-432B-99B3-795FF53CB8E3}" type="presParOf" srcId="{DC10410E-5A82-49F4-81A8-39BA19A396AA}" destId="{914BBC71-E797-4830-ADFF-47F17BBCBDBD}" srcOrd="0" destOrd="0" presId="urn:microsoft.com/office/officeart/2018/2/layout/IconVerticalSolidList"/>
    <dgm:cxn modelId="{A33ED4E0-2DA2-409D-AB88-8B9CB73C90DF}" type="presParOf" srcId="{DC10410E-5A82-49F4-81A8-39BA19A396AA}" destId="{094AEFDF-3844-41C9-AD92-3BD89710DF6C}" srcOrd="1" destOrd="0" presId="urn:microsoft.com/office/officeart/2018/2/layout/IconVerticalSolidList"/>
    <dgm:cxn modelId="{FA9B7315-2E0B-430B-BD8D-6F54257E3CBC}" type="presParOf" srcId="{DC10410E-5A82-49F4-81A8-39BA19A396AA}" destId="{7FFAE17E-32A9-44B3-BE88-8B73FC3F199A}" srcOrd="2" destOrd="0" presId="urn:microsoft.com/office/officeart/2018/2/layout/IconVerticalSolidList"/>
    <dgm:cxn modelId="{E015F749-5259-42E8-865F-2F8022547BAB}" type="presParOf" srcId="{DC10410E-5A82-49F4-81A8-39BA19A396AA}" destId="{6B696FBD-F487-452D-8E5B-36FB21521C20}" srcOrd="3" destOrd="0" presId="urn:microsoft.com/office/officeart/2018/2/layout/IconVerticalSolidList"/>
    <dgm:cxn modelId="{7E81D098-663C-4F46-901D-7B8DBFBD5825}" type="presParOf" srcId="{0D42BDCB-A9AD-40BF-AC17-EF44903B5EB4}" destId="{0A16A377-6972-4D47-AEE2-2E1D7B7D8C4A}" srcOrd="7" destOrd="0" presId="urn:microsoft.com/office/officeart/2018/2/layout/IconVerticalSolidList"/>
    <dgm:cxn modelId="{DE55ACF8-2A32-4CF8-BA55-9916A9C944E2}" type="presParOf" srcId="{0D42BDCB-A9AD-40BF-AC17-EF44903B5EB4}" destId="{8726016B-325C-4E9E-A094-63FB7127D47D}" srcOrd="8" destOrd="0" presId="urn:microsoft.com/office/officeart/2018/2/layout/IconVerticalSolidList"/>
    <dgm:cxn modelId="{2F9CD0B4-A5BE-4361-8CE7-D8B4FFF2BE47}" type="presParOf" srcId="{8726016B-325C-4E9E-A094-63FB7127D47D}" destId="{356D9D9D-B289-42E2-9730-5C937C8BC1CD}" srcOrd="0" destOrd="0" presId="urn:microsoft.com/office/officeart/2018/2/layout/IconVerticalSolidList"/>
    <dgm:cxn modelId="{66779142-205C-49E6-AD4D-C6B1CCCAD13A}" type="presParOf" srcId="{8726016B-325C-4E9E-A094-63FB7127D47D}" destId="{72C72D49-C2C1-4D55-A0DF-E71194CF0F65}" srcOrd="1" destOrd="0" presId="urn:microsoft.com/office/officeart/2018/2/layout/IconVerticalSolidList"/>
    <dgm:cxn modelId="{7C088C5A-05F1-4D28-B520-6FC4CE42BE8B}" type="presParOf" srcId="{8726016B-325C-4E9E-A094-63FB7127D47D}" destId="{EC8FB9AB-7656-46B1-88B8-955D4BE8444C}" srcOrd="2" destOrd="0" presId="urn:microsoft.com/office/officeart/2018/2/layout/IconVerticalSolidList"/>
    <dgm:cxn modelId="{0E7ACADC-E567-4604-9C76-B291F59A269E}" type="presParOf" srcId="{8726016B-325C-4E9E-A094-63FB7127D47D}" destId="{10DE8B94-904E-4E10-94E9-8F9FBC0A9C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60120-6D91-470C-8FAF-3ACB238EDEE4}"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F942167-EFFA-40BD-9A06-1DE657FD3D45}">
      <dgm:prSet/>
      <dgm:spPr/>
      <dgm:t>
        <a:bodyPr/>
        <a:lstStyle/>
        <a:p>
          <a:r>
            <a:rPr lang="en-US" b="0" i="0"/>
            <a:t>The key is to insurance that most of the population can access and therefore benefit from this technological disruption. If India is successful in doing so, there is an opportunity to benefit from the positive changes that Technology will bring to Health Care.</a:t>
          </a:r>
          <a:endParaRPr lang="en-US"/>
        </a:p>
      </dgm:t>
    </dgm:pt>
    <dgm:pt modelId="{F438EEF1-EBDE-4544-8B73-DADECA621A0D}" type="parTrans" cxnId="{85FA1EFC-AFF9-4E41-AD33-91A48A9E3F99}">
      <dgm:prSet/>
      <dgm:spPr/>
      <dgm:t>
        <a:bodyPr/>
        <a:lstStyle/>
        <a:p>
          <a:endParaRPr lang="en-US"/>
        </a:p>
      </dgm:t>
    </dgm:pt>
    <dgm:pt modelId="{B25293D0-52E5-45D3-AFBF-2BB4219A7C2A}" type="sibTrans" cxnId="{85FA1EFC-AFF9-4E41-AD33-91A48A9E3F99}">
      <dgm:prSet/>
      <dgm:spPr/>
      <dgm:t>
        <a:bodyPr/>
        <a:lstStyle/>
        <a:p>
          <a:pPr>
            <a:lnSpc>
              <a:spcPct val="100000"/>
            </a:lnSpc>
          </a:pPr>
          <a:endParaRPr lang="en-US"/>
        </a:p>
      </dgm:t>
    </dgm:pt>
    <dgm:pt modelId="{4ABBB5F3-FC7A-4C34-96BB-E53A290E9152}">
      <dgm:prSet/>
      <dgm:spPr/>
      <dgm:t>
        <a:bodyPr/>
        <a:lstStyle/>
        <a:p>
          <a:r>
            <a:rPr lang="en-US" b="0" i="0"/>
            <a:t>Artificial intelligence has a range of applications across the </a:t>
          </a:r>
          <a:r>
            <a:rPr lang="en-US"/>
            <a:t>healthcare</a:t>
          </a:r>
          <a:r>
            <a:rPr lang="en-US" b="0" i="0"/>
            <a:t> sector by performing descriptive, predictive, and prescriptive functions, AI in  healthcare in India is currently Augmenting human capacity rather than replacing human labor altogether.</a:t>
          </a:r>
          <a:endParaRPr lang="en-US"/>
        </a:p>
      </dgm:t>
    </dgm:pt>
    <dgm:pt modelId="{A5F44DC5-EF9C-41A0-BB35-002B7BB7B7D9}" type="parTrans" cxnId="{B160C9DA-65FE-4C89-BA06-CA04DC0FCD58}">
      <dgm:prSet/>
      <dgm:spPr/>
      <dgm:t>
        <a:bodyPr/>
        <a:lstStyle/>
        <a:p>
          <a:endParaRPr lang="en-US"/>
        </a:p>
      </dgm:t>
    </dgm:pt>
    <dgm:pt modelId="{136BE7E8-2053-4C80-9349-C891344CBB83}" type="sibTrans" cxnId="{B160C9DA-65FE-4C89-BA06-CA04DC0FCD58}">
      <dgm:prSet/>
      <dgm:spPr/>
      <dgm:t>
        <a:bodyPr/>
        <a:lstStyle/>
        <a:p>
          <a:endParaRPr lang="en-US"/>
        </a:p>
      </dgm:t>
    </dgm:pt>
    <dgm:pt modelId="{97DB52C5-294E-491B-82C8-C5370375215F}" type="pres">
      <dgm:prSet presAssocID="{F1260120-6D91-470C-8FAF-3ACB238EDEE4}" presName="vert0" presStyleCnt="0">
        <dgm:presLayoutVars>
          <dgm:dir/>
          <dgm:animOne val="branch"/>
          <dgm:animLvl val="lvl"/>
        </dgm:presLayoutVars>
      </dgm:prSet>
      <dgm:spPr/>
    </dgm:pt>
    <dgm:pt modelId="{3E385804-599A-4B89-AFCE-114C403103C9}" type="pres">
      <dgm:prSet presAssocID="{7F942167-EFFA-40BD-9A06-1DE657FD3D45}" presName="thickLine" presStyleLbl="alignNode1" presStyleIdx="0" presStyleCnt="2"/>
      <dgm:spPr/>
    </dgm:pt>
    <dgm:pt modelId="{4AB04938-F0FD-4AD7-8F7C-7A1626ADBC8A}" type="pres">
      <dgm:prSet presAssocID="{7F942167-EFFA-40BD-9A06-1DE657FD3D45}" presName="horz1" presStyleCnt="0"/>
      <dgm:spPr/>
    </dgm:pt>
    <dgm:pt modelId="{C378B4EC-8997-4B96-9479-2E1A44105616}" type="pres">
      <dgm:prSet presAssocID="{7F942167-EFFA-40BD-9A06-1DE657FD3D45}" presName="tx1" presStyleLbl="revTx" presStyleIdx="0" presStyleCnt="2"/>
      <dgm:spPr/>
    </dgm:pt>
    <dgm:pt modelId="{78DB01A6-BBE9-4022-B2C3-EE0730955865}" type="pres">
      <dgm:prSet presAssocID="{7F942167-EFFA-40BD-9A06-1DE657FD3D45}" presName="vert1" presStyleCnt="0"/>
      <dgm:spPr/>
    </dgm:pt>
    <dgm:pt modelId="{94B9F9CF-3445-4D45-8EFA-EAF3BB0C4B2F}" type="pres">
      <dgm:prSet presAssocID="{4ABBB5F3-FC7A-4C34-96BB-E53A290E9152}" presName="thickLine" presStyleLbl="alignNode1" presStyleIdx="1" presStyleCnt="2"/>
      <dgm:spPr/>
    </dgm:pt>
    <dgm:pt modelId="{B7BF5BDF-8913-4AB0-8699-9131D0B1FA07}" type="pres">
      <dgm:prSet presAssocID="{4ABBB5F3-FC7A-4C34-96BB-E53A290E9152}" presName="horz1" presStyleCnt="0"/>
      <dgm:spPr/>
    </dgm:pt>
    <dgm:pt modelId="{8B24D8EF-04CF-4480-BE9B-829A376702CB}" type="pres">
      <dgm:prSet presAssocID="{4ABBB5F3-FC7A-4C34-96BB-E53A290E9152}" presName="tx1" presStyleLbl="revTx" presStyleIdx="1" presStyleCnt="2"/>
      <dgm:spPr/>
    </dgm:pt>
    <dgm:pt modelId="{2B762329-4393-4DFC-8218-0AD20975294E}" type="pres">
      <dgm:prSet presAssocID="{4ABBB5F3-FC7A-4C34-96BB-E53A290E9152}" presName="vert1" presStyleCnt="0"/>
      <dgm:spPr/>
    </dgm:pt>
  </dgm:ptLst>
  <dgm:cxnLst>
    <dgm:cxn modelId="{4AE5C853-4308-412E-B1B9-C96F6F42CCCC}" type="presOf" srcId="{4ABBB5F3-FC7A-4C34-96BB-E53A290E9152}" destId="{8B24D8EF-04CF-4480-BE9B-829A376702CB}" srcOrd="0" destOrd="0" presId="urn:microsoft.com/office/officeart/2008/layout/LinedList"/>
    <dgm:cxn modelId="{61C426B3-04FF-4B7A-90A9-56D330990917}" type="presOf" srcId="{7F942167-EFFA-40BD-9A06-1DE657FD3D45}" destId="{C378B4EC-8997-4B96-9479-2E1A44105616}" srcOrd="0" destOrd="0" presId="urn:microsoft.com/office/officeart/2008/layout/LinedList"/>
    <dgm:cxn modelId="{B87B08C0-44A5-4F5E-93A4-0F636DDA6D48}" type="presOf" srcId="{F1260120-6D91-470C-8FAF-3ACB238EDEE4}" destId="{97DB52C5-294E-491B-82C8-C5370375215F}" srcOrd="0" destOrd="0" presId="urn:microsoft.com/office/officeart/2008/layout/LinedList"/>
    <dgm:cxn modelId="{B160C9DA-65FE-4C89-BA06-CA04DC0FCD58}" srcId="{F1260120-6D91-470C-8FAF-3ACB238EDEE4}" destId="{4ABBB5F3-FC7A-4C34-96BB-E53A290E9152}" srcOrd="1" destOrd="0" parTransId="{A5F44DC5-EF9C-41A0-BB35-002B7BB7B7D9}" sibTransId="{136BE7E8-2053-4C80-9349-C891344CBB83}"/>
    <dgm:cxn modelId="{85FA1EFC-AFF9-4E41-AD33-91A48A9E3F99}" srcId="{F1260120-6D91-470C-8FAF-3ACB238EDEE4}" destId="{7F942167-EFFA-40BD-9A06-1DE657FD3D45}" srcOrd="0" destOrd="0" parTransId="{F438EEF1-EBDE-4544-8B73-DADECA621A0D}" sibTransId="{B25293D0-52E5-45D3-AFBF-2BB4219A7C2A}"/>
    <dgm:cxn modelId="{EBCA9625-1C3D-49A6-ABBF-EE1C507E5D20}" type="presParOf" srcId="{97DB52C5-294E-491B-82C8-C5370375215F}" destId="{3E385804-599A-4B89-AFCE-114C403103C9}" srcOrd="0" destOrd="0" presId="urn:microsoft.com/office/officeart/2008/layout/LinedList"/>
    <dgm:cxn modelId="{4BBF8A55-8C9A-4B5D-829E-600857FF80BD}" type="presParOf" srcId="{97DB52C5-294E-491B-82C8-C5370375215F}" destId="{4AB04938-F0FD-4AD7-8F7C-7A1626ADBC8A}" srcOrd="1" destOrd="0" presId="urn:microsoft.com/office/officeart/2008/layout/LinedList"/>
    <dgm:cxn modelId="{84CFC178-A796-4273-B31D-73E2F61A349D}" type="presParOf" srcId="{4AB04938-F0FD-4AD7-8F7C-7A1626ADBC8A}" destId="{C378B4EC-8997-4B96-9479-2E1A44105616}" srcOrd="0" destOrd="0" presId="urn:microsoft.com/office/officeart/2008/layout/LinedList"/>
    <dgm:cxn modelId="{88EAE877-BAA9-4920-98C3-97DCB720ED7C}" type="presParOf" srcId="{4AB04938-F0FD-4AD7-8F7C-7A1626ADBC8A}" destId="{78DB01A6-BBE9-4022-B2C3-EE0730955865}" srcOrd="1" destOrd="0" presId="urn:microsoft.com/office/officeart/2008/layout/LinedList"/>
    <dgm:cxn modelId="{2BE207B8-4197-46ED-BC74-88E30620D83D}" type="presParOf" srcId="{97DB52C5-294E-491B-82C8-C5370375215F}" destId="{94B9F9CF-3445-4D45-8EFA-EAF3BB0C4B2F}" srcOrd="2" destOrd="0" presId="urn:microsoft.com/office/officeart/2008/layout/LinedList"/>
    <dgm:cxn modelId="{FBFEB768-D0EE-45A8-BFDD-E85C0E8D5DEB}" type="presParOf" srcId="{97DB52C5-294E-491B-82C8-C5370375215F}" destId="{B7BF5BDF-8913-4AB0-8699-9131D0B1FA07}" srcOrd="3" destOrd="0" presId="urn:microsoft.com/office/officeart/2008/layout/LinedList"/>
    <dgm:cxn modelId="{4FDE49C1-45B0-4CA9-BB69-80C53B6BDB3A}" type="presParOf" srcId="{B7BF5BDF-8913-4AB0-8699-9131D0B1FA07}" destId="{8B24D8EF-04CF-4480-BE9B-829A376702CB}" srcOrd="0" destOrd="0" presId="urn:microsoft.com/office/officeart/2008/layout/LinedList"/>
    <dgm:cxn modelId="{7251E47B-510C-4120-8E6D-5F1DBA774113}" type="presParOf" srcId="{B7BF5BDF-8913-4AB0-8699-9131D0B1FA07}" destId="{2B762329-4393-4DFC-8218-0AD2097529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40A5F-ABF9-4AC7-AD9B-C7DA089650BC}">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603A76-4F7D-46A5-9807-A43457E53AFC}">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a:t>Data collection and EDA</a:t>
          </a:r>
          <a:endParaRPr lang="en-US" sz="2400" kern="1200"/>
        </a:p>
      </dsp:txBody>
      <dsp:txXfrm>
        <a:off x="299702" y="1282093"/>
        <a:ext cx="2200851" cy="1366505"/>
      </dsp:txXfrm>
    </dsp:sp>
    <dsp:sp modelId="{0CCCC7FA-0A24-4D80-B279-A544D1010F72}">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B078F9-11EC-40D1-AB6B-2B4FF97BF9B4}">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a:t>Train the Chatbot using Rasa</a:t>
          </a:r>
          <a:endParaRPr lang="en-US" sz="2400" kern="1200"/>
        </a:p>
      </dsp:txBody>
      <dsp:txXfrm>
        <a:off x="3093555" y="1282093"/>
        <a:ext cx="2200851" cy="1366505"/>
      </dsp:txXfrm>
    </dsp:sp>
    <dsp:sp modelId="{A781D67E-7719-49BE-8D91-D23411A1DDB7}">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553BBC-1D32-41C5-91E1-17865EAC70BC}">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a:t>Implementation of </a:t>
          </a:r>
          <a:r>
            <a:rPr lang="en-US" sz="2400" kern="1200"/>
            <a:t>chatbot</a:t>
          </a:r>
        </a:p>
      </dsp:txBody>
      <dsp:txXfrm>
        <a:off x="5887408" y="1282093"/>
        <a:ext cx="2200851" cy="1366505"/>
      </dsp:txXfrm>
    </dsp:sp>
    <dsp:sp modelId="{275756B0-A413-4B3B-8C8D-FCA16F2FB18D}">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8449AC-FCBF-48DA-AF9E-E9BB2A572298}">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Creating </a:t>
          </a:r>
          <a:r>
            <a:rPr lang="en-US" sz="2400" b="0" i="0" kern="1200" baseline="0"/>
            <a:t>Web Application using Flask</a:t>
          </a:r>
          <a:endParaRPr lang="en-US" sz="2400" kern="1200"/>
        </a:p>
      </dsp:txBody>
      <dsp:txXfrm>
        <a:off x="8681261" y="1282093"/>
        <a:ext cx="2200851" cy="1366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307EA-7FE2-4C0B-A1F1-2792DA9CEB67}">
      <dsp:nvSpPr>
        <dsp:cNvPr id="0" name=""/>
        <dsp:cNvSpPr/>
      </dsp:nvSpPr>
      <dsp:spPr>
        <a:xfrm>
          <a:off x="0" y="4731"/>
          <a:ext cx="6002110" cy="461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BA5BA-2D47-4709-8B5B-F21159FB2555}">
      <dsp:nvSpPr>
        <dsp:cNvPr id="0" name=""/>
        <dsp:cNvSpPr/>
      </dsp:nvSpPr>
      <dsp:spPr>
        <a:xfrm>
          <a:off x="139556" y="108533"/>
          <a:ext cx="253986" cy="2537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B80F8-08E4-4BB0-B5A7-53BC1D8DE5D3}">
      <dsp:nvSpPr>
        <dsp:cNvPr id="0" name=""/>
        <dsp:cNvSpPr/>
      </dsp:nvSpPr>
      <dsp:spPr>
        <a:xfrm>
          <a:off x="533098" y="4731"/>
          <a:ext cx="5381431" cy="619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09" tIns="65609" rIns="65609" bIns="65609" numCol="1" spcCol="1270" anchor="ctr" anchorCtr="0">
          <a:noAutofit/>
        </a:bodyPr>
        <a:lstStyle/>
        <a:p>
          <a:pPr marL="0" lvl="0" indent="0" algn="l" defTabSz="622300">
            <a:lnSpc>
              <a:spcPct val="100000"/>
            </a:lnSpc>
            <a:spcBef>
              <a:spcPct val="0"/>
            </a:spcBef>
            <a:spcAft>
              <a:spcPct val="35000"/>
            </a:spcAft>
            <a:buNone/>
          </a:pPr>
          <a:r>
            <a:rPr lang="en-US" sz="1400" b="0" i="0" kern="1200"/>
            <a:t>More efficient and voice chatting chatbot</a:t>
          </a:r>
          <a:endParaRPr lang="en-US" sz="1400" kern="1200"/>
        </a:p>
      </dsp:txBody>
      <dsp:txXfrm>
        <a:off x="533098" y="4731"/>
        <a:ext cx="5381431" cy="619928"/>
      </dsp:txXfrm>
    </dsp:sp>
    <dsp:sp modelId="{5B8E8ADB-C4A5-43CD-A199-6BA76A55DF5B}">
      <dsp:nvSpPr>
        <dsp:cNvPr id="0" name=""/>
        <dsp:cNvSpPr/>
      </dsp:nvSpPr>
      <dsp:spPr>
        <a:xfrm>
          <a:off x="0" y="779641"/>
          <a:ext cx="6002110" cy="461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1589D-191F-42C6-AEBD-84B4B7D9827A}">
      <dsp:nvSpPr>
        <dsp:cNvPr id="0" name=""/>
        <dsp:cNvSpPr/>
      </dsp:nvSpPr>
      <dsp:spPr>
        <a:xfrm>
          <a:off x="139556" y="883443"/>
          <a:ext cx="253986" cy="2537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BCC22D-87CE-45F4-8EEC-0D2D54A0A005}">
      <dsp:nvSpPr>
        <dsp:cNvPr id="0" name=""/>
        <dsp:cNvSpPr/>
      </dsp:nvSpPr>
      <dsp:spPr>
        <a:xfrm>
          <a:off x="533098" y="779641"/>
          <a:ext cx="5381431" cy="619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09" tIns="65609" rIns="65609" bIns="65609" numCol="1" spcCol="1270" anchor="ctr" anchorCtr="0">
          <a:noAutofit/>
        </a:bodyPr>
        <a:lstStyle/>
        <a:p>
          <a:pPr marL="0" lvl="0" indent="0" algn="l" defTabSz="622300">
            <a:lnSpc>
              <a:spcPct val="100000"/>
            </a:lnSpc>
            <a:spcBef>
              <a:spcPct val="0"/>
            </a:spcBef>
            <a:spcAft>
              <a:spcPct val="35000"/>
            </a:spcAft>
            <a:buNone/>
          </a:pPr>
          <a:r>
            <a:rPr lang="en-US" sz="1400" kern="1200"/>
            <a:t>Chatbots are</a:t>
          </a:r>
          <a:r>
            <a:rPr lang="en-US" sz="1400" b="0" i="0" kern="1200"/>
            <a:t> Everywhere,  and sectors where they will probably make the maximum impact on the near future in Healthcare.</a:t>
          </a:r>
          <a:endParaRPr lang="en-US" sz="1400" kern="1200"/>
        </a:p>
      </dsp:txBody>
      <dsp:txXfrm>
        <a:off x="533098" y="779641"/>
        <a:ext cx="5381431" cy="619928"/>
      </dsp:txXfrm>
    </dsp:sp>
    <dsp:sp modelId="{43665AA4-AE61-4297-BFD3-2790CEEEFFB0}">
      <dsp:nvSpPr>
        <dsp:cNvPr id="0" name=""/>
        <dsp:cNvSpPr/>
      </dsp:nvSpPr>
      <dsp:spPr>
        <a:xfrm>
          <a:off x="0" y="1554552"/>
          <a:ext cx="6002110" cy="461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1B75E3-CBD8-4B67-8A48-4D0CA7CBEEC2}">
      <dsp:nvSpPr>
        <dsp:cNvPr id="0" name=""/>
        <dsp:cNvSpPr/>
      </dsp:nvSpPr>
      <dsp:spPr>
        <a:xfrm>
          <a:off x="139556" y="1658354"/>
          <a:ext cx="253986" cy="2537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21ABC0-0C82-4FC3-84AE-17FC532E128E}">
      <dsp:nvSpPr>
        <dsp:cNvPr id="0" name=""/>
        <dsp:cNvSpPr/>
      </dsp:nvSpPr>
      <dsp:spPr>
        <a:xfrm>
          <a:off x="533098" y="1554552"/>
          <a:ext cx="5381431" cy="619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09" tIns="65609" rIns="65609" bIns="65609" numCol="1" spcCol="1270" anchor="ctr" anchorCtr="0">
          <a:noAutofit/>
        </a:bodyPr>
        <a:lstStyle/>
        <a:p>
          <a:pPr marL="0" lvl="0" indent="0" algn="l" defTabSz="622300">
            <a:lnSpc>
              <a:spcPct val="100000"/>
            </a:lnSpc>
            <a:spcBef>
              <a:spcPct val="0"/>
            </a:spcBef>
            <a:spcAft>
              <a:spcPct val="35000"/>
            </a:spcAft>
            <a:buNone/>
          </a:pPr>
          <a:r>
            <a:rPr lang="en-US" sz="1400" b="0" i="0" kern="1200"/>
            <a:t>No need to pay an unnecessary visit to a doctor. </a:t>
          </a:r>
          <a:r>
            <a:rPr lang="en-US" sz="1400" kern="1200"/>
            <a:t>C</a:t>
          </a:r>
          <a:r>
            <a:rPr lang="en-US" sz="1400" b="0" i="0" kern="1200"/>
            <a:t>hatbots are here to help you , AI and ML solutions have already shown the ability to perform tasks, in many cases, better than humans .</a:t>
          </a:r>
          <a:endParaRPr lang="en-US" sz="1400" kern="1200"/>
        </a:p>
      </dsp:txBody>
      <dsp:txXfrm>
        <a:off x="533098" y="1554552"/>
        <a:ext cx="5381431" cy="619928"/>
      </dsp:txXfrm>
    </dsp:sp>
    <dsp:sp modelId="{914BBC71-E797-4830-ADFF-47F17BBCBDBD}">
      <dsp:nvSpPr>
        <dsp:cNvPr id="0" name=""/>
        <dsp:cNvSpPr/>
      </dsp:nvSpPr>
      <dsp:spPr>
        <a:xfrm>
          <a:off x="0" y="2329463"/>
          <a:ext cx="6002110" cy="461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AEFDF-3844-41C9-AD92-3BD89710DF6C}">
      <dsp:nvSpPr>
        <dsp:cNvPr id="0" name=""/>
        <dsp:cNvSpPr/>
      </dsp:nvSpPr>
      <dsp:spPr>
        <a:xfrm>
          <a:off x="139556" y="2433265"/>
          <a:ext cx="253986" cy="2537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96FBD-F487-452D-8E5B-36FB21521C20}">
      <dsp:nvSpPr>
        <dsp:cNvPr id="0" name=""/>
        <dsp:cNvSpPr/>
      </dsp:nvSpPr>
      <dsp:spPr>
        <a:xfrm>
          <a:off x="533098" y="2329463"/>
          <a:ext cx="5381431" cy="619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09" tIns="65609" rIns="65609" bIns="65609" numCol="1" spcCol="1270" anchor="ctr" anchorCtr="0">
          <a:noAutofit/>
        </a:bodyPr>
        <a:lstStyle/>
        <a:p>
          <a:pPr marL="0" lvl="0" indent="0" algn="l" defTabSz="622300">
            <a:lnSpc>
              <a:spcPct val="100000"/>
            </a:lnSpc>
            <a:spcBef>
              <a:spcPct val="0"/>
            </a:spcBef>
            <a:spcAft>
              <a:spcPct val="35000"/>
            </a:spcAft>
            <a:buNone/>
          </a:pPr>
          <a:r>
            <a:rPr lang="en-US" sz="1400" kern="1200"/>
            <a:t>L</a:t>
          </a:r>
          <a:r>
            <a:rPr lang="en-US" sz="1400" b="0" i="0" kern="1200"/>
            <a:t>eaders like Amazon are calling a “golden age” and as setting a new standard for competitive differentiation.</a:t>
          </a:r>
          <a:endParaRPr lang="en-US" sz="1400" kern="1200"/>
        </a:p>
      </dsp:txBody>
      <dsp:txXfrm>
        <a:off x="533098" y="2329463"/>
        <a:ext cx="5381431" cy="619928"/>
      </dsp:txXfrm>
    </dsp:sp>
    <dsp:sp modelId="{356D9D9D-B289-42E2-9730-5C937C8BC1CD}">
      <dsp:nvSpPr>
        <dsp:cNvPr id="0" name=""/>
        <dsp:cNvSpPr/>
      </dsp:nvSpPr>
      <dsp:spPr>
        <a:xfrm>
          <a:off x="0" y="3104374"/>
          <a:ext cx="6002110" cy="461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72D49-C2C1-4D55-A0DF-E71194CF0F65}">
      <dsp:nvSpPr>
        <dsp:cNvPr id="0" name=""/>
        <dsp:cNvSpPr/>
      </dsp:nvSpPr>
      <dsp:spPr>
        <a:xfrm>
          <a:off x="139556" y="3208176"/>
          <a:ext cx="253986" cy="2537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E8B94-904E-4E10-94E9-8F9FBC0A9C9F}">
      <dsp:nvSpPr>
        <dsp:cNvPr id="0" name=""/>
        <dsp:cNvSpPr/>
      </dsp:nvSpPr>
      <dsp:spPr>
        <a:xfrm>
          <a:off x="533098" y="3104374"/>
          <a:ext cx="5381431" cy="619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09" tIns="65609" rIns="65609" bIns="65609" numCol="1" spcCol="1270" anchor="ctr" anchorCtr="0">
          <a:noAutofit/>
        </a:bodyPr>
        <a:lstStyle/>
        <a:p>
          <a:pPr marL="0" lvl="0" indent="0" algn="l" defTabSz="622300">
            <a:lnSpc>
              <a:spcPct val="100000"/>
            </a:lnSpc>
            <a:spcBef>
              <a:spcPct val="0"/>
            </a:spcBef>
            <a:spcAft>
              <a:spcPct val="35000"/>
            </a:spcAft>
            <a:buNone/>
          </a:pPr>
          <a:r>
            <a:rPr lang="en-IN" sz="1400" kern="1200"/>
            <a:t>AI is expected to enhance healthcare for both patients and doctor. Clubbed with data analytics, AI could yield faster and accurate diagnosis. </a:t>
          </a:r>
          <a:endParaRPr lang="en-US" sz="1400" kern="1200"/>
        </a:p>
      </dsp:txBody>
      <dsp:txXfrm>
        <a:off x="533098" y="3104374"/>
        <a:ext cx="5381431" cy="619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85804-599A-4B89-AFCE-114C403103C9}">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8B4EC-8997-4B96-9479-2E1A44105616}">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i="0" kern="1200"/>
            <a:t>The key is to insurance that most of the population can access and therefore benefit from this technological disruption. If India is successful in doing so, there is an opportunity to benefit from the positive changes that Technology will bring to Health Care.</a:t>
          </a:r>
          <a:endParaRPr lang="en-US" sz="2600" kern="1200"/>
        </a:p>
      </dsp:txBody>
      <dsp:txXfrm>
        <a:off x="0" y="0"/>
        <a:ext cx="6291714" cy="2765367"/>
      </dsp:txXfrm>
    </dsp:sp>
    <dsp:sp modelId="{94B9F9CF-3445-4D45-8EFA-EAF3BB0C4B2F}">
      <dsp:nvSpPr>
        <dsp:cNvPr id="0" name=""/>
        <dsp:cNvSpPr/>
      </dsp:nvSpPr>
      <dsp:spPr>
        <a:xfrm>
          <a:off x="0" y="2765367"/>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4D8EF-04CF-4480-BE9B-829A376702CB}">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i="0" kern="1200"/>
            <a:t>Artificial intelligence has a range of applications across the </a:t>
          </a:r>
          <a:r>
            <a:rPr lang="en-US" sz="2600" kern="1200"/>
            <a:t>healthcare</a:t>
          </a:r>
          <a:r>
            <a:rPr lang="en-US" sz="2600" b="0" i="0" kern="1200"/>
            <a:t> sector by performing descriptive, predictive, and prescriptive functions, AI in  healthcare in India is currently Augmenting human capacity rather than replacing human labor altogether.</a:t>
          </a:r>
          <a:endParaRPr lang="en-US" sz="2600" kern="1200"/>
        </a:p>
      </dsp:txBody>
      <dsp:txXfrm>
        <a:off x="0" y="2765367"/>
        <a:ext cx="6291714" cy="27653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79ACD-FB44-45BE-B736-4C95E9BBDDEE}" type="datetimeFigureOut">
              <a:rPr lang="en-IN" smtClean="0"/>
              <a:t>16-06-2023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751E6-EABB-4488-AA25-EFE12FC0CCEB}" type="slidenum">
              <a:rPr lang="en-IN" smtClean="0"/>
              <a:t>‹#›</a:t>
            </a:fld>
            <a:endParaRPr lang="en-IN"/>
          </a:p>
        </p:txBody>
      </p:sp>
    </p:spTree>
    <p:extLst>
      <p:ext uri="{BB962C8B-B14F-4D97-AF65-F5344CB8AC3E}">
        <p14:creationId xmlns:p14="http://schemas.microsoft.com/office/powerpoint/2010/main" val="3258799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FB52EC-7EE0-40FD-9A9E-6B87F1C13FCB}"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335366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B52EC-7EE0-40FD-9A9E-6B87F1C13FCB}"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182984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B52EC-7EE0-40FD-9A9E-6B87F1C13FCB}"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196362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chemeClr val="accent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228600" indent="-228600" algn="just">
              <a:buClr>
                <a:srgbClr val="FFC000"/>
              </a:buClr>
              <a:buFont typeface="Wingdings" panose="05000000000000000000" pitchFamily="2" charset="2"/>
              <a:buChar char="Ø"/>
              <a:defRPr>
                <a:latin typeface="+mj-lt"/>
              </a:defRPr>
            </a:lvl1pPr>
            <a:lvl2pPr algn="just">
              <a:buClr>
                <a:srgbClr val="FFC000"/>
              </a:buClr>
              <a:defRPr>
                <a:latin typeface="+mj-lt"/>
              </a:defRPr>
            </a:lvl2pPr>
            <a:lvl3pPr algn="just">
              <a:defRPr>
                <a:latin typeface="+mj-lt"/>
              </a:defRPr>
            </a:lvl3pPr>
            <a:lvl4pPr algn="just">
              <a:defRPr>
                <a:latin typeface="+mj-lt"/>
              </a:defRPr>
            </a:lvl4pPr>
            <a:lvl5pPr algn="just">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FB52EC-7EE0-40FD-9A9E-6B87F1C13FCB}"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214373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FB52EC-7EE0-40FD-9A9E-6B87F1C13FCB}"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367391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FB52EC-7EE0-40FD-9A9E-6B87F1C13FCB}"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390069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FB52EC-7EE0-40FD-9A9E-6B87F1C13FCB}" type="datetimeFigureOut">
              <a:rPr lang="en-IN" smtClean="0"/>
              <a:t>16-06-2023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308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B52EC-7EE0-40FD-9A9E-6B87F1C13FCB}" type="datetimeFigureOut">
              <a:rPr lang="en-IN" smtClean="0"/>
              <a:t>16-06-2023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70812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B52EC-7EE0-40FD-9A9E-6B87F1C13FCB}" type="datetimeFigureOut">
              <a:rPr lang="en-IN" smtClean="0"/>
              <a:t>16-06-2023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93614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FB52EC-7EE0-40FD-9A9E-6B87F1C13FCB}"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310013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FB52EC-7EE0-40FD-9A9E-6B87F1C13FCB}"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C73FDF-EB79-40D6-AE0F-CEEF9E909485}" type="slidenum">
              <a:rPr lang="en-IN" smtClean="0"/>
              <a:t>‹#›</a:t>
            </a:fld>
            <a:endParaRPr lang="en-IN"/>
          </a:p>
        </p:txBody>
      </p:sp>
    </p:spTree>
    <p:extLst>
      <p:ext uri="{BB962C8B-B14F-4D97-AF65-F5344CB8AC3E}">
        <p14:creationId xmlns:p14="http://schemas.microsoft.com/office/powerpoint/2010/main" val="194226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B52EC-7EE0-40FD-9A9E-6B87F1C13FCB}" type="datetimeFigureOut">
              <a:rPr lang="en-IN" smtClean="0"/>
              <a:t>16-06-2023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73FDF-EB79-40D6-AE0F-CEEF9E909485}" type="slidenum">
              <a:rPr lang="en-IN" smtClean="0"/>
              <a:t>‹#›</a:t>
            </a:fld>
            <a:endParaRPr lang="en-IN"/>
          </a:p>
        </p:txBody>
      </p:sp>
    </p:spTree>
    <p:extLst>
      <p:ext uri="{BB962C8B-B14F-4D97-AF65-F5344CB8AC3E}">
        <p14:creationId xmlns:p14="http://schemas.microsoft.com/office/powerpoint/2010/main" val="35222333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666E30-6F0A-449A-BEC2-DF5912735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61079AB-BCBC-0CED-E2E5-95D97A534B24}"/>
              </a:ext>
            </a:extLst>
          </p:cNvPr>
          <p:cNvSpPr>
            <a:spLocks noGrp="1"/>
          </p:cNvSpPr>
          <p:nvPr>
            <p:ph type="ctrTitle"/>
          </p:nvPr>
        </p:nvSpPr>
        <p:spPr>
          <a:xfrm>
            <a:off x="1578043" y="590062"/>
            <a:ext cx="5309140" cy="2838938"/>
          </a:xfrm>
        </p:spPr>
        <p:txBody>
          <a:bodyPr>
            <a:normAutofit/>
          </a:bodyPr>
          <a:lstStyle/>
          <a:p>
            <a:pPr algn="l"/>
            <a:r>
              <a:rPr lang="en-US" sz="5600" b="1">
                <a:solidFill>
                  <a:srgbClr val="FFFFFF"/>
                </a:solidFill>
              </a:rPr>
              <a:t>CHATBOT– HEALTHCARE DOMAIN</a:t>
            </a:r>
            <a:endParaRPr lang="en-IN" sz="5600" b="1">
              <a:solidFill>
                <a:srgbClr val="FFFFFF"/>
              </a:solidFill>
            </a:endParaRPr>
          </a:p>
        </p:txBody>
      </p:sp>
      <p:sp>
        <p:nvSpPr>
          <p:cNvPr id="12"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8"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Two cute robots">
            <a:extLst>
              <a:ext uri="{FF2B5EF4-FFF2-40B4-BE49-F238E27FC236}">
                <a16:creationId xmlns:a16="http://schemas.microsoft.com/office/drawing/2014/main" id="{4F064BDC-A821-7188-D435-6372B7C0BEFE}"/>
              </a:ext>
            </a:extLst>
          </p:cNvPr>
          <p:cNvPicPr>
            <a:picLocks noChangeAspect="1"/>
          </p:cNvPicPr>
          <p:nvPr/>
        </p:nvPicPr>
        <p:blipFill rotWithShape="1">
          <a:blip r:embed="rId2"/>
          <a:srcRect l="29409" r="12197" b="-2"/>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190863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C0679A-77C4-2247-2421-7B27C9744B5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PROJECT EXECUTION</a:t>
            </a:r>
            <a:endParaRPr lang="en-IN" sz="4000">
              <a:solidFill>
                <a:srgbClr val="FFFFFF"/>
              </a:solidFill>
            </a:endParaRPr>
          </a:p>
        </p:txBody>
      </p:sp>
      <p:graphicFrame>
        <p:nvGraphicFramePr>
          <p:cNvPr id="6" name="Rectangle 1">
            <a:extLst>
              <a:ext uri="{FF2B5EF4-FFF2-40B4-BE49-F238E27FC236}">
                <a16:creationId xmlns:a16="http://schemas.microsoft.com/office/drawing/2014/main" id="{19EBE7DB-2691-1D71-2EE6-E1DAA6E44EB2}"/>
              </a:ext>
            </a:extLst>
          </p:cNvPr>
          <p:cNvGraphicFramePr>
            <a:graphicFrameLocks noGrp="1"/>
          </p:cNvGraphicFramePr>
          <p:nvPr>
            <p:ph idx="1"/>
            <p:extLst>
              <p:ext uri="{D42A27DB-BD31-4B8C-83A1-F6EECF244321}">
                <p14:modId xmlns:p14="http://schemas.microsoft.com/office/powerpoint/2010/main" val="328731384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93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2C68B-5B0D-0F7A-D77D-7716037EFCB5}"/>
              </a:ext>
            </a:extLst>
          </p:cNvPr>
          <p:cNvSpPr txBox="1"/>
          <p:nvPr/>
        </p:nvSpPr>
        <p:spPr>
          <a:xfrm>
            <a:off x="226142" y="327026"/>
            <a:ext cx="11483253" cy="2287587"/>
          </a:xfrm>
          <a:prstGeom prst="rect">
            <a:avLst/>
          </a:prstGeom>
        </p:spPr>
        <p:txBody>
          <a:bodyPr vert="horz" lIns="91440" tIns="45720" rIns="91440" bIns="45720" rtlCol="0" anchor="ctr">
            <a:normAutofit/>
          </a:bodyPr>
          <a:lstStyle/>
          <a:p>
            <a:pPr marL="57150" defTabSz="914400">
              <a:lnSpc>
                <a:spcPct val="90000"/>
              </a:lnSpc>
              <a:spcAft>
                <a:spcPts val="600"/>
              </a:spcAft>
            </a:pPr>
            <a:r>
              <a:rPr lang="en-US" dirty="0">
                <a:latin typeface="Aharoni" panose="02010803020104030203" pitchFamily="2" charset="-79"/>
                <a:cs typeface="Aharoni" panose="02010803020104030203" pitchFamily="2" charset="-79"/>
              </a:rPr>
              <a:t>      Data collection                                                        EDA                                                File Handling</a:t>
            </a:r>
          </a:p>
          <a:p>
            <a:pPr marL="285750" indent="-228600" defTabSz="914400">
              <a:lnSpc>
                <a:spcPct val="90000"/>
              </a:lnSpc>
              <a:spcAft>
                <a:spcPts val="600"/>
              </a:spcAft>
              <a:buFont typeface="Arial" panose="020B0604020202020204" pitchFamily="34" charset="0"/>
              <a:buChar char="•"/>
            </a:pPr>
            <a:endParaRPr lang="en-US" dirty="0">
              <a:latin typeface="Aharoni" panose="02010803020104030203" pitchFamily="2" charset="-79"/>
              <a:cs typeface="Aharoni" panose="02010803020104030203" pitchFamily="2" charset="-79"/>
            </a:endParaRPr>
          </a:p>
        </p:txBody>
      </p:sp>
      <p:pic>
        <p:nvPicPr>
          <p:cNvPr id="5" name="Content Placeholder 4" descr="A screenshot of a computer&#10;&#10;Description automatically generated with low confidence">
            <a:extLst>
              <a:ext uri="{FF2B5EF4-FFF2-40B4-BE49-F238E27FC236}">
                <a16:creationId xmlns:a16="http://schemas.microsoft.com/office/drawing/2014/main" id="{485669E7-CB4F-D201-B3B1-FB2424B4A9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161"/>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173709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BA2FB6-2233-4157-1199-C3F519FFCF55}"/>
              </a:ext>
            </a:extLst>
          </p:cNvPr>
          <p:cNvSpPr>
            <a:spLocks noGrp="1"/>
          </p:cNvSpPr>
          <p:nvPr>
            <p:ph type="title"/>
          </p:nvPr>
        </p:nvSpPr>
        <p:spPr>
          <a:xfrm>
            <a:off x="1137034" y="609597"/>
            <a:ext cx="9392421" cy="1330841"/>
          </a:xfrm>
        </p:spPr>
        <p:txBody>
          <a:bodyPr>
            <a:normAutofit/>
          </a:bodyPr>
          <a:lstStyle/>
          <a:p>
            <a:r>
              <a:rPr lang="en-US"/>
              <a:t>Training the Chatbot using Rasa</a:t>
            </a:r>
            <a:endParaRPr lang="en-IN" dirty="0"/>
          </a:p>
        </p:txBody>
      </p:sp>
      <p:sp>
        <p:nvSpPr>
          <p:cNvPr id="3" name="Content Placeholder 2">
            <a:extLst>
              <a:ext uri="{FF2B5EF4-FFF2-40B4-BE49-F238E27FC236}">
                <a16:creationId xmlns:a16="http://schemas.microsoft.com/office/drawing/2014/main" id="{ABBF7ED1-494A-0DC3-A054-414E63407223}"/>
              </a:ext>
            </a:extLst>
          </p:cNvPr>
          <p:cNvSpPr>
            <a:spLocks noGrp="1"/>
          </p:cNvSpPr>
          <p:nvPr>
            <p:ph idx="1"/>
          </p:nvPr>
        </p:nvSpPr>
        <p:spPr>
          <a:xfrm>
            <a:off x="1137034" y="2198362"/>
            <a:ext cx="4958966" cy="3917773"/>
          </a:xfrm>
        </p:spPr>
        <p:txBody>
          <a:bodyPr>
            <a:normAutofit/>
          </a:bodyPr>
          <a:lstStyle/>
          <a:p>
            <a:pPr marL="0" indent="0">
              <a:buNone/>
            </a:pPr>
            <a:r>
              <a:rPr lang="en-US" sz="1700"/>
              <a:t>Components of Rasa:</a:t>
            </a:r>
          </a:p>
          <a:p>
            <a:r>
              <a:rPr lang="en-US" sz="1700"/>
              <a:t>NLU: </a:t>
            </a:r>
            <a:r>
              <a:rPr lang="en-US" sz="1700" b="0" i="0">
                <a:effectLst/>
                <a:latin typeface="gg sans"/>
              </a:rPr>
              <a:t>NLU (Natural Language Understanding) is part of Rasa that performs intent classification, entity extraction, and response retrieval.</a:t>
            </a:r>
          </a:p>
          <a:p>
            <a:pPr marL="0" indent="0">
              <a:buNone/>
            </a:pPr>
            <a:endParaRPr lang="en-US" sz="1700"/>
          </a:p>
          <a:p>
            <a:r>
              <a:rPr lang="en-US" sz="1700"/>
              <a:t>Domain: </a:t>
            </a:r>
            <a:r>
              <a:rPr lang="en-US" sz="1700" b="0" i="0">
                <a:effectLst/>
                <a:latin typeface="inherit"/>
              </a:rPr>
              <a:t>It specifies the intents, entities, slots, responses, forms, and actions your bot should know about. It also defines a configuration for conversation sessions.</a:t>
            </a:r>
          </a:p>
          <a:p>
            <a:pPr marL="0" indent="0">
              <a:buNone/>
            </a:pPr>
            <a:endParaRPr lang="en-US" sz="1700"/>
          </a:p>
          <a:p>
            <a:r>
              <a:rPr lang="en-US" sz="1700"/>
              <a:t>Stories:  </a:t>
            </a:r>
            <a:r>
              <a:rPr lang="en-US" sz="1700" b="0" i="0">
                <a:effectLst/>
                <a:latin typeface="inherit"/>
              </a:rPr>
              <a:t>Stories train a model to identify conversation patterns and generalize to unseen conversation paths.</a:t>
            </a:r>
          </a:p>
        </p:txBody>
      </p:sp>
      <p:pic>
        <p:nvPicPr>
          <p:cNvPr id="5" name="Picture 4" descr="A screen shot of a computer&#10;&#10;Description automatically generated with medium confidence">
            <a:extLst>
              <a:ext uri="{FF2B5EF4-FFF2-40B4-BE49-F238E27FC236}">
                <a16:creationId xmlns:a16="http://schemas.microsoft.com/office/drawing/2014/main" id="{B1A64991-6702-E00A-2832-68B3B1CB0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58249"/>
            <a:ext cx="4788505" cy="360924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605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0A305A-42F6-AD02-D593-D258BF165CF7}"/>
              </a:ext>
            </a:extLst>
          </p:cNvPr>
          <p:cNvSpPr>
            <a:spLocks noGrp="1"/>
          </p:cNvSpPr>
          <p:nvPr>
            <p:ph idx="1"/>
          </p:nvPr>
        </p:nvSpPr>
        <p:spPr>
          <a:xfrm>
            <a:off x="967809" y="1546707"/>
            <a:ext cx="5637677" cy="1157164"/>
          </a:xfrm>
        </p:spPr>
        <p:txBody>
          <a:bodyPr>
            <a:noAutofit/>
          </a:bodyPr>
          <a:lstStyle/>
          <a:p>
            <a:pPr marL="0" indent="0">
              <a:buNone/>
            </a:pPr>
            <a:r>
              <a:rPr lang="en-US" dirty="0">
                <a:solidFill>
                  <a:schemeClr val="accent2"/>
                </a:solidFill>
              </a:rPr>
              <a:t>Intents</a:t>
            </a:r>
            <a:r>
              <a:rPr lang="en-US" sz="2000" dirty="0"/>
              <a:t>:  </a:t>
            </a:r>
            <a:r>
              <a:rPr lang="en-US" sz="2000" dirty="0">
                <a:latin typeface="gg sans"/>
              </a:rPr>
              <a:t>I</a:t>
            </a:r>
            <a:r>
              <a:rPr lang="en-US" sz="2000" b="0" i="0" dirty="0">
                <a:effectLst/>
                <a:latin typeface="gg sans"/>
              </a:rPr>
              <a:t>ntent refers to the goal the customer has in mind when typing in a question or comment</a:t>
            </a:r>
          </a:p>
          <a:p>
            <a:pPr marL="0" indent="0">
              <a:buNone/>
            </a:pPr>
            <a:endParaRPr lang="en-US" sz="2000" dirty="0">
              <a:latin typeface="gg sans"/>
            </a:endParaRPr>
          </a:p>
          <a:p>
            <a:endParaRPr lang="en-US" sz="2000" b="0" i="0" dirty="0">
              <a:effectLst/>
              <a:latin typeface="gg sans"/>
            </a:endParaRPr>
          </a:p>
          <a:p>
            <a:endParaRPr lang="en-US" sz="2000" dirty="0">
              <a:latin typeface="gg sans"/>
            </a:endParaRPr>
          </a:p>
          <a:p>
            <a:pPr marL="0" indent="0">
              <a:buNone/>
            </a:pPr>
            <a:endParaRPr lang="en-US" sz="2000" b="0" i="0" dirty="0">
              <a:effectLst/>
              <a:latin typeface="gg sans"/>
            </a:endParaRPr>
          </a:p>
          <a:p>
            <a:pPr marL="0" indent="0">
              <a:buNone/>
            </a:pPr>
            <a:endParaRPr lang="en-US" sz="2000" b="0" i="0" dirty="0">
              <a:effectLst/>
              <a:latin typeface="gg sans"/>
            </a:endParaRPr>
          </a:p>
          <a:p>
            <a:endParaRPr lang="en-US" sz="2000" dirty="0">
              <a:latin typeface="gg sans"/>
            </a:endParaRPr>
          </a:p>
          <a:p>
            <a:endParaRPr lang="en-US" sz="2000" b="0" i="0" dirty="0">
              <a:effectLst/>
              <a:latin typeface="gg sans"/>
            </a:endParaRPr>
          </a:p>
          <a:p>
            <a:endParaRPr lang="en-US" sz="2000" dirty="0">
              <a:latin typeface="gg sans"/>
            </a:endParaRPr>
          </a:p>
          <a:p>
            <a:endParaRPr lang="en-US" sz="2000" b="0" i="0" dirty="0">
              <a:effectLst/>
              <a:latin typeface="gg sans"/>
            </a:endParaRPr>
          </a:p>
          <a:p>
            <a:endParaRPr lang="en-US" sz="2000" b="0" i="0" dirty="0">
              <a:effectLst/>
              <a:latin typeface="gg sans"/>
            </a:endParaRPr>
          </a:p>
          <a:p>
            <a:pPr marL="0" indent="0">
              <a:buNone/>
            </a:pPr>
            <a:r>
              <a:rPr lang="en-US" sz="2000" dirty="0">
                <a:latin typeface="gg sans"/>
              </a:rPr>
              <a:t>     </a:t>
            </a:r>
          </a:p>
          <a:p>
            <a:pPr marL="0" indent="0">
              <a:buNone/>
            </a:pPr>
            <a:endParaRPr lang="en-US" sz="2000" dirty="0">
              <a:latin typeface="gg sans"/>
            </a:endParaRPr>
          </a:p>
          <a:p>
            <a:pPr marL="0" indent="0">
              <a:buNone/>
            </a:pPr>
            <a:r>
              <a:rPr lang="en-US" sz="2000" dirty="0">
                <a:latin typeface="gg sans"/>
              </a:rPr>
              <a:t>     </a:t>
            </a:r>
            <a:endParaRPr lang="en-IN" sz="2000" dirty="0"/>
          </a:p>
        </p:txBody>
      </p:sp>
      <p:pic>
        <p:nvPicPr>
          <p:cNvPr id="5" name="Picture 4" descr="A picture containing text, screenshot, font">
            <a:extLst>
              <a:ext uri="{FF2B5EF4-FFF2-40B4-BE49-F238E27FC236}">
                <a16:creationId xmlns:a16="http://schemas.microsoft.com/office/drawing/2014/main" id="{DDA94463-65A3-3D3B-9EF3-63EE75926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913" y="1223504"/>
            <a:ext cx="3740887" cy="2056640"/>
          </a:xfrm>
          <a:prstGeom prst="rect">
            <a:avLst/>
          </a:prstGeom>
        </p:spPr>
      </p:pic>
      <p:pic>
        <p:nvPicPr>
          <p:cNvPr id="7" name="Picture 6" descr="A screenshot of a computer screen">
            <a:extLst>
              <a:ext uri="{FF2B5EF4-FFF2-40B4-BE49-F238E27FC236}">
                <a16:creationId xmlns:a16="http://schemas.microsoft.com/office/drawing/2014/main" id="{BBF8E6DE-C1A0-29EF-8AFA-AE12F9B0C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912" y="3601878"/>
            <a:ext cx="3740887" cy="2001374"/>
          </a:xfrm>
          <a:prstGeom prst="rect">
            <a:avLst/>
          </a:prstGeom>
        </p:spPr>
      </p:pic>
      <p:sp>
        <p:nvSpPr>
          <p:cNvPr id="15" name="TextBox 14">
            <a:extLst>
              <a:ext uri="{FF2B5EF4-FFF2-40B4-BE49-F238E27FC236}">
                <a16:creationId xmlns:a16="http://schemas.microsoft.com/office/drawing/2014/main" id="{1D1AE861-9F3E-BA03-FC20-4D36778230DF}"/>
              </a:ext>
            </a:extLst>
          </p:cNvPr>
          <p:cNvSpPr txBox="1"/>
          <p:nvPr/>
        </p:nvSpPr>
        <p:spPr>
          <a:xfrm>
            <a:off x="967809" y="3784798"/>
            <a:ext cx="5641258" cy="738664"/>
          </a:xfrm>
          <a:prstGeom prst="rect">
            <a:avLst/>
          </a:prstGeom>
          <a:noFill/>
        </p:spPr>
        <p:txBody>
          <a:bodyPr wrap="square" rtlCol="0">
            <a:spAutoFit/>
          </a:bodyPr>
          <a:lstStyle/>
          <a:p>
            <a:r>
              <a:rPr lang="en-US" sz="2400" b="0" i="0" dirty="0">
                <a:solidFill>
                  <a:schemeClr val="accent2"/>
                </a:solidFill>
                <a:effectLst/>
                <a:latin typeface="gg sans"/>
              </a:rPr>
              <a:t>Utterances</a:t>
            </a:r>
            <a:r>
              <a:rPr lang="en-US" sz="1800" b="0" i="0" dirty="0">
                <a:effectLst/>
                <a:latin typeface="gg sans"/>
              </a:rPr>
              <a:t>: </a:t>
            </a:r>
            <a:r>
              <a:rPr lang="en-US" sz="1800" dirty="0"/>
              <a:t>The sample utterances are a set of likely spoken phrases mapped to the intents.</a:t>
            </a:r>
            <a:endParaRPr lang="en-IN" sz="1800" dirty="0"/>
          </a:p>
        </p:txBody>
      </p:sp>
    </p:spTree>
    <p:extLst>
      <p:ext uri="{BB962C8B-B14F-4D97-AF65-F5344CB8AC3E}">
        <p14:creationId xmlns:p14="http://schemas.microsoft.com/office/powerpoint/2010/main" val="337759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DCAA-FE31-45BF-8336-29C1F9567366}"/>
              </a:ext>
            </a:extLst>
          </p:cNvPr>
          <p:cNvSpPr>
            <a:spLocks noGrp="1"/>
          </p:cNvSpPr>
          <p:nvPr>
            <p:ph type="title"/>
          </p:nvPr>
        </p:nvSpPr>
        <p:spPr/>
        <p:txBody>
          <a:bodyPr/>
          <a:lstStyle/>
          <a:p>
            <a:r>
              <a:rPr lang="en-US" dirty="0"/>
              <a:t> W</a:t>
            </a:r>
            <a:r>
              <a:rPr lang="en-IN" dirty="0" err="1"/>
              <a:t>eb</a:t>
            </a:r>
            <a:r>
              <a:rPr lang="en-IN" dirty="0"/>
              <a:t> Application Development</a:t>
            </a:r>
          </a:p>
        </p:txBody>
      </p:sp>
      <p:sp>
        <p:nvSpPr>
          <p:cNvPr id="3" name="Content Placeholder 2">
            <a:extLst>
              <a:ext uri="{FF2B5EF4-FFF2-40B4-BE49-F238E27FC236}">
                <a16:creationId xmlns:a16="http://schemas.microsoft.com/office/drawing/2014/main" id="{3CD6EF11-C824-A661-C742-9207A855F244}"/>
              </a:ext>
            </a:extLst>
          </p:cNvPr>
          <p:cNvSpPr>
            <a:spLocks noGrp="1"/>
          </p:cNvSpPr>
          <p:nvPr>
            <p:ph idx="1"/>
          </p:nvPr>
        </p:nvSpPr>
        <p:spPr/>
        <p:txBody>
          <a:bodyPr/>
          <a:lstStyle/>
          <a:p>
            <a:r>
              <a:rPr lang="en-US" dirty="0"/>
              <a:t>Flask has been used for the deployment of the chatbot in web applications.</a:t>
            </a:r>
          </a:p>
          <a:p>
            <a:endParaRPr lang="en-US" dirty="0"/>
          </a:p>
          <a:p>
            <a:r>
              <a:rPr lang="en-US" b="0" i="0" dirty="0">
                <a:solidFill>
                  <a:srgbClr val="DBDEE1"/>
                </a:solidFill>
                <a:effectLst/>
                <a:latin typeface="gg sans"/>
              </a:rPr>
              <a:t>It is a lightweight Python web framework that provides useful tools and features that make creating web applications in Python easier.</a:t>
            </a:r>
          </a:p>
          <a:p>
            <a:endParaRPr lang="en-US" dirty="0">
              <a:solidFill>
                <a:srgbClr val="DBDEE1"/>
              </a:solidFill>
              <a:latin typeface="gg sans"/>
            </a:endParaRPr>
          </a:p>
          <a:p>
            <a:r>
              <a:rPr lang="en-US" b="0" i="0" dirty="0">
                <a:solidFill>
                  <a:srgbClr val="DBDEE1"/>
                </a:solidFill>
                <a:effectLst/>
                <a:latin typeface="gg sans"/>
              </a:rPr>
              <a:t> It gives developers flexibility and is a more accessible framework for new developers since you can build a web application quickly using only a single Python file.</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72392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4433-72D4-44A2-19CD-1997BFC52100}"/>
              </a:ext>
            </a:extLst>
          </p:cNvPr>
          <p:cNvSpPr>
            <a:spLocks noGrp="1"/>
          </p:cNvSpPr>
          <p:nvPr>
            <p:ph type="title"/>
          </p:nvPr>
        </p:nvSpPr>
        <p:spPr/>
        <p:txBody>
          <a:bodyPr/>
          <a:lstStyle/>
          <a:p>
            <a:r>
              <a:rPr lang="en-US" dirty="0"/>
              <a:t>Final output :</a:t>
            </a:r>
            <a:endParaRPr lang="en-IN" dirty="0"/>
          </a:p>
        </p:txBody>
      </p:sp>
      <p:pic>
        <p:nvPicPr>
          <p:cNvPr id="5" name="Content Placeholder 4" descr="A picture containing text, screenshot, font, brand&#10;&#10;Description automatically generated">
            <a:extLst>
              <a:ext uri="{FF2B5EF4-FFF2-40B4-BE49-F238E27FC236}">
                <a16:creationId xmlns:a16="http://schemas.microsoft.com/office/drawing/2014/main" id="{E856CFAE-9F23-25C7-05FC-72EB67195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361" y="1825625"/>
            <a:ext cx="10373278" cy="4351338"/>
          </a:xfrm>
        </p:spPr>
      </p:pic>
    </p:spTree>
    <p:extLst>
      <p:ext uri="{BB962C8B-B14F-4D97-AF65-F5344CB8AC3E}">
        <p14:creationId xmlns:p14="http://schemas.microsoft.com/office/powerpoint/2010/main" val="338605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Two people holding each other's hands">
            <a:extLst>
              <a:ext uri="{FF2B5EF4-FFF2-40B4-BE49-F238E27FC236}">
                <a16:creationId xmlns:a16="http://schemas.microsoft.com/office/drawing/2014/main" id="{1E012A7B-0DE5-0867-64B1-3C00570A20CC}"/>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23"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5B29DD-5397-6089-6BF8-65259612813F}"/>
              </a:ext>
            </a:extLst>
          </p:cNvPr>
          <p:cNvSpPr>
            <a:spLocks noGrp="1"/>
          </p:cNvSpPr>
          <p:nvPr>
            <p:ph type="title"/>
          </p:nvPr>
        </p:nvSpPr>
        <p:spPr>
          <a:xfrm>
            <a:off x="838200" y="365125"/>
            <a:ext cx="3822189" cy="1899912"/>
          </a:xfrm>
        </p:spPr>
        <p:txBody>
          <a:bodyPr>
            <a:normAutofit/>
          </a:bodyPr>
          <a:lstStyle/>
          <a:p>
            <a:r>
              <a:rPr kumimoji="0" lang="en-IN" sz="4000" b="1" i="0" u="none" strike="noStrike" kern="1200" cap="all" spc="0" normalizeH="0" baseline="0" noProof="0">
                <a:ln>
                  <a:noFill/>
                </a:ln>
                <a:effectLst>
                  <a:outerShdw blurRad="50800" dist="63500" dir="2700000" algn="tl" rotWithShape="0">
                    <a:srgbClr val="000000">
                      <a:alpha val="48000"/>
                    </a:srgbClr>
                  </a:outerShdw>
                </a:effectLst>
                <a:uLnTx/>
                <a:uFillTx/>
              </a:rPr>
              <a:t>Challenges and limitation</a:t>
            </a:r>
            <a:endParaRPr lang="en-IN" sz="4000"/>
          </a:p>
        </p:txBody>
      </p:sp>
      <p:sp>
        <p:nvSpPr>
          <p:cNvPr id="3" name="Content Placeholder 2">
            <a:extLst>
              <a:ext uri="{FF2B5EF4-FFF2-40B4-BE49-F238E27FC236}">
                <a16:creationId xmlns:a16="http://schemas.microsoft.com/office/drawing/2014/main" id="{34798388-1133-6BFE-A972-4D6B039E6997}"/>
              </a:ext>
            </a:extLst>
          </p:cNvPr>
          <p:cNvSpPr>
            <a:spLocks noGrp="1"/>
          </p:cNvSpPr>
          <p:nvPr>
            <p:ph idx="1"/>
          </p:nvPr>
        </p:nvSpPr>
        <p:spPr>
          <a:xfrm>
            <a:off x="838200" y="2434201"/>
            <a:ext cx="3822189" cy="3742762"/>
          </a:xfrm>
        </p:spPr>
        <p:txBody>
          <a:bodyPr>
            <a:normAutofit/>
          </a:bodyPr>
          <a:lstStyle/>
          <a:p>
            <a:r>
              <a:rPr lang="en-IN" sz="1600"/>
              <a:t>Giving human intelligence is almost impossible</a:t>
            </a:r>
          </a:p>
          <a:p>
            <a:r>
              <a:rPr lang="en-IN" sz="1600"/>
              <a:t>Time constraints</a:t>
            </a:r>
          </a:p>
          <a:p>
            <a:r>
              <a:rPr lang="en-IN" sz="1600"/>
              <a:t>Enough knowledge  representation</a:t>
            </a:r>
          </a:p>
          <a:p>
            <a:r>
              <a:rPr lang="en-IN" sz="1600"/>
              <a:t>Should be a very specific keyword</a:t>
            </a:r>
          </a:p>
          <a:p>
            <a:r>
              <a:rPr lang="en-IN" sz="1600"/>
              <a:t>Technological limitation of AI</a:t>
            </a:r>
          </a:p>
          <a:p>
            <a:r>
              <a:rPr lang="en-IN" sz="1600"/>
              <a:t>Medical Limitation</a:t>
            </a:r>
          </a:p>
          <a:p>
            <a:r>
              <a:rPr lang="en-IN" sz="1600"/>
              <a:t>Ethical challenges</a:t>
            </a:r>
          </a:p>
          <a:p>
            <a:r>
              <a:rPr lang="en-IN" sz="1600"/>
              <a:t>Better regulations</a:t>
            </a:r>
          </a:p>
          <a:p>
            <a:r>
              <a:rPr lang="en-IN" sz="1600"/>
              <a:t>Misconceptions and overhyping</a:t>
            </a:r>
          </a:p>
          <a:p>
            <a:r>
              <a:rPr lang="en-IN" sz="1600"/>
              <a:t>Human rejection</a:t>
            </a:r>
          </a:p>
          <a:p>
            <a:endParaRPr lang="en-IN" sz="1600"/>
          </a:p>
        </p:txBody>
      </p:sp>
    </p:spTree>
    <p:extLst>
      <p:ext uri="{BB962C8B-B14F-4D97-AF65-F5344CB8AC3E}">
        <p14:creationId xmlns:p14="http://schemas.microsoft.com/office/powerpoint/2010/main" val="342698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61BEF-DACA-EC0E-C57F-03499C8FD636}"/>
              </a:ext>
            </a:extLst>
          </p:cNvPr>
          <p:cNvSpPr>
            <a:spLocks noGrp="1"/>
          </p:cNvSpPr>
          <p:nvPr>
            <p:ph type="title"/>
          </p:nvPr>
        </p:nvSpPr>
        <p:spPr>
          <a:xfrm>
            <a:off x="836679" y="723898"/>
            <a:ext cx="6002110" cy="1495425"/>
          </a:xfrm>
        </p:spPr>
        <p:txBody>
          <a:bodyPr>
            <a:normAutofit/>
          </a:bodyPr>
          <a:lstStyle/>
          <a:p>
            <a:r>
              <a:rPr kumimoji="0" lang="en-IN" sz="4000" b="1" i="0" u="none" strike="noStrike" kern="1200" cap="all" spc="0" normalizeH="0" baseline="0" noProof="0">
                <a:ln>
                  <a:noFill/>
                </a:ln>
                <a:effectLst>
                  <a:outerShdw blurRad="50800" dist="63500" dir="2700000" algn="tl" rotWithShape="0">
                    <a:srgbClr val="000000">
                      <a:alpha val="48000"/>
                    </a:srgbClr>
                  </a:outerShdw>
                </a:effectLst>
                <a:uLnTx/>
                <a:uFillTx/>
              </a:rPr>
              <a:t>Future scope of ai in health care</a:t>
            </a:r>
            <a:endParaRPr lang="en-IN" sz="4000"/>
          </a:p>
        </p:txBody>
      </p:sp>
      <p:pic>
        <p:nvPicPr>
          <p:cNvPr id="6" name="Picture 5">
            <a:extLst>
              <a:ext uri="{FF2B5EF4-FFF2-40B4-BE49-F238E27FC236}">
                <a16:creationId xmlns:a16="http://schemas.microsoft.com/office/drawing/2014/main" id="{99BFD9C6-6BC1-3304-3DE1-F955A847AAC0}"/>
              </a:ext>
            </a:extLst>
          </p:cNvPr>
          <p:cNvPicPr>
            <a:picLocks noChangeAspect="1"/>
          </p:cNvPicPr>
          <p:nvPr/>
        </p:nvPicPr>
        <p:blipFill rotWithShape="1">
          <a:blip r:embed="rId2"/>
          <a:srcRect l="27080" r="24326" b="-1"/>
          <a:stretch/>
        </p:blipFill>
        <p:spPr>
          <a:xfrm>
            <a:off x="7199440" y="10"/>
            <a:ext cx="4992560" cy="6857990"/>
          </a:xfrm>
          <a:prstGeom prst="rect">
            <a:avLst/>
          </a:prstGeom>
          <a:effectLst/>
        </p:spPr>
      </p:pic>
      <p:graphicFrame>
        <p:nvGraphicFramePr>
          <p:cNvPr id="5" name="Content Placeholder 2">
            <a:extLst>
              <a:ext uri="{FF2B5EF4-FFF2-40B4-BE49-F238E27FC236}">
                <a16:creationId xmlns:a16="http://schemas.microsoft.com/office/drawing/2014/main" id="{7E74938E-5DC4-EED3-38DC-ADBEBABE4809}"/>
              </a:ext>
            </a:extLst>
          </p:cNvPr>
          <p:cNvGraphicFramePr>
            <a:graphicFrameLocks noGrp="1"/>
          </p:cNvGraphicFramePr>
          <p:nvPr>
            <p:ph idx="1"/>
            <p:extLst>
              <p:ext uri="{D42A27DB-BD31-4B8C-83A1-F6EECF244321}">
                <p14:modId xmlns:p14="http://schemas.microsoft.com/office/powerpoint/2010/main" val="3826316642"/>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88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0120FE8D-BA2A-8632-1639-D92FB70FC9D3}"/>
              </a:ext>
            </a:extLst>
          </p:cNvPr>
          <p:cNvSpPr>
            <a:spLocks noGrp="1"/>
          </p:cNvSpPr>
          <p:nvPr>
            <p:ph type="title"/>
          </p:nvPr>
        </p:nvSpPr>
        <p:spPr>
          <a:xfrm>
            <a:off x="838200" y="643467"/>
            <a:ext cx="2951205" cy="5571066"/>
          </a:xfrm>
        </p:spPr>
        <p:txBody>
          <a:bodyPr>
            <a:normAutofit/>
          </a:bodyPr>
          <a:lstStyle/>
          <a:p>
            <a:r>
              <a:rPr kumimoji="0" lang="en-IN" sz="2800" b="1" i="0" u="none" strike="noStrike" kern="1200" cap="all" spc="0" normalizeH="0" baseline="0" noProof="0" dirty="0">
                <a:ln>
                  <a:noFill/>
                </a:ln>
                <a:solidFill>
                  <a:srgbClr val="FFFFFF"/>
                </a:solidFill>
                <a:effectLst>
                  <a:outerShdw blurRad="50800" dist="63500" dir="2700000" algn="tl" rotWithShape="0">
                    <a:srgbClr val="000000">
                      <a:alpha val="48000"/>
                    </a:srgbClr>
                  </a:outerShdw>
                </a:effectLst>
                <a:uLnTx/>
                <a:uFillTx/>
              </a:rPr>
              <a:t>Conclusion</a:t>
            </a:r>
            <a:endParaRPr lang="en-IN" sz="2800" dirty="0">
              <a:solidFill>
                <a:srgbClr val="FFFFFF"/>
              </a:solidFill>
            </a:endParaRPr>
          </a:p>
        </p:txBody>
      </p:sp>
      <p:graphicFrame>
        <p:nvGraphicFramePr>
          <p:cNvPr id="17" name="Content Placeholder 2">
            <a:extLst>
              <a:ext uri="{FF2B5EF4-FFF2-40B4-BE49-F238E27FC236}">
                <a16:creationId xmlns:a16="http://schemas.microsoft.com/office/drawing/2014/main" id="{8E2A0D28-5D6B-9D4A-1271-8E957E6AE8C0}"/>
              </a:ext>
            </a:extLst>
          </p:cNvPr>
          <p:cNvGraphicFramePr>
            <a:graphicFrameLocks noGrp="1"/>
          </p:cNvGraphicFramePr>
          <p:nvPr>
            <p:ph idx="1"/>
            <p:extLst>
              <p:ext uri="{D42A27DB-BD31-4B8C-83A1-F6EECF244321}">
                <p14:modId xmlns:p14="http://schemas.microsoft.com/office/powerpoint/2010/main" val="250427467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058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D61F0-EE18-87A2-25E9-94C4BD1F23A4}"/>
              </a:ext>
            </a:extLst>
          </p:cNvPr>
          <p:cNvSpPr>
            <a:spLocks noGrp="1"/>
          </p:cNvSpPr>
          <p:nvPr>
            <p:ph type="title"/>
          </p:nvPr>
        </p:nvSpPr>
        <p:spPr>
          <a:xfrm>
            <a:off x="1245072" y="1289765"/>
            <a:ext cx="3651101" cy="4270963"/>
          </a:xfrm>
        </p:spPr>
        <p:txBody>
          <a:bodyPr anchor="ctr">
            <a:normAutofit/>
          </a:bodyPr>
          <a:lstStyle/>
          <a:p>
            <a:pPr algn="ctr"/>
            <a:r>
              <a:rPr lang="en-US" sz="4800">
                <a:solidFill>
                  <a:srgbClr val="FFFFFF"/>
                </a:solidFill>
              </a:rPr>
              <a:t>OVERVIEW</a:t>
            </a:r>
            <a:endParaRPr lang="en-IN" sz="48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05A658A-6BE7-D154-481A-BCBD74F46FDE}"/>
              </a:ext>
            </a:extLst>
          </p:cNvPr>
          <p:cNvSpPr>
            <a:spLocks noGrp="1"/>
          </p:cNvSpPr>
          <p:nvPr>
            <p:ph idx="1"/>
          </p:nvPr>
        </p:nvSpPr>
        <p:spPr>
          <a:xfrm>
            <a:off x="6297233" y="518400"/>
            <a:ext cx="4771607" cy="5837949"/>
          </a:xfrm>
        </p:spPr>
        <p:txBody>
          <a:bodyPr anchor="ctr">
            <a:normAutofit/>
          </a:bodyPr>
          <a:lstStyle/>
          <a:p>
            <a:pPr>
              <a:buClr>
                <a:srgbClr val="FFC000"/>
              </a:buClr>
              <a:buSzPct val="97000"/>
              <a:buFont typeface="Wingdings" panose="05000000000000000000" pitchFamily="2" charset="2"/>
              <a:buChar char="Ø"/>
            </a:pPr>
            <a:r>
              <a:rPr lang="en-US" sz="2000" dirty="0">
                <a:solidFill>
                  <a:schemeClr val="tx1">
                    <a:alpha val="80000"/>
                  </a:schemeClr>
                </a:solidFill>
              </a:rPr>
              <a:t>WHAT IS A CHATBOT</a:t>
            </a:r>
          </a:p>
          <a:p>
            <a:pPr>
              <a:buClr>
                <a:srgbClr val="FFC000"/>
              </a:buClr>
              <a:buSzPct val="97000"/>
              <a:buFont typeface="Wingdings" panose="05000000000000000000" pitchFamily="2" charset="2"/>
              <a:buChar char="Ø"/>
            </a:pPr>
            <a:r>
              <a:rPr lang="en-US" sz="2000" dirty="0">
                <a:solidFill>
                  <a:schemeClr val="tx1">
                    <a:alpha val="80000"/>
                  </a:schemeClr>
                </a:solidFill>
              </a:rPr>
              <a:t>HISTORY OF CHATBOT</a:t>
            </a:r>
          </a:p>
          <a:p>
            <a:pPr>
              <a:buClr>
                <a:srgbClr val="FFC000"/>
              </a:buClr>
              <a:buSzPct val="97000"/>
              <a:buFont typeface="Wingdings" panose="05000000000000000000" pitchFamily="2" charset="2"/>
              <a:buChar char="Ø"/>
            </a:pPr>
            <a:r>
              <a:rPr lang="en-US" sz="2000" dirty="0">
                <a:solidFill>
                  <a:schemeClr val="tx1">
                    <a:alpha val="80000"/>
                  </a:schemeClr>
                </a:solidFill>
              </a:rPr>
              <a:t>CHATBOT AND HEALTHCARE</a:t>
            </a:r>
          </a:p>
          <a:p>
            <a:pPr>
              <a:buClr>
                <a:srgbClr val="FFC000"/>
              </a:buClr>
              <a:buSzPct val="97000"/>
              <a:buFont typeface="Wingdings" panose="05000000000000000000" pitchFamily="2" charset="2"/>
              <a:buChar char="Ø"/>
            </a:pPr>
            <a:r>
              <a:rPr lang="en-US" sz="2000" dirty="0">
                <a:solidFill>
                  <a:schemeClr val="tx1">
                    <a:alpha val="80000"/>
                  </a:schemeClr>
                </a:solidFill>
              </a:rPr>
              <a:t>CHATBOT ARCHITECTURE</a:t>
            </a:r>
          </a:p>
          <a:p>
            <a:pPr>
              <a:buSzPct val="97000"/>
            </a:pPr>
            <a:r>
              <a:rPr lang="en-US" sz="2000" dirty="0">
                <a:solidFill>
                  <a:schemeClr val="tx1">
                    <a:alpha val="80000"/>
                  </a:schemeClr>
                </a:solidFill>
              </a:rPr>
              <a:t>PROJECT EXECUTION</a:t>
            </a:r>
          </a:p>
          <a:p>
            <a:pPr>
              <a:buClr>
                <a:srgbClr val="FFC000"/>
              </a:buClr>
              <a:buSzPct val="97000"/>
              <a:buFont typeface="Wingdings" panose="05000000000000000000" pitchFamily="2" charset="2"/>
              <a:buChar char="Ø"/>
            </a:pPr>
            <a:r>
              <a:rPr lang="en-US" sz="2000" dirty="0">
                <a:solidFill>
                  <a:schemeClr val="tx1">
                    <a:alpha val="80000"/>
                  </a:schemeClr>
                </a:solidFill>
              </a:rPr>
              <a:t>FUTURE SCOPE</a:t>
            </a:r>
          </a:p>
          <a:p>
            <a:pPr>
              <a:buClr>
                <a:srgbClr val="FFC000"/>
              </a:buClr>
              <a:buSzPct val="97000"/>
              <a:buFont typeface="Wingdings" panose="05000000000000000000" pitchFamily="2" charset="2"/>
              <a:buChar char="Ø"/>
            </a:pPr>
            <a:r>
              <a:rPr lang="en-US" sz="2000" dirty="0">
                <a:solidFill>
                  <a:schemeClr val="tx1">
                    <a:alpha val="80000"/>
                  </a:schemeClr>
                </a:solidFill>
              </a:rPr>
              <a:t>CONCLUSION</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88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51F5E0-2181-3605-C886-9AFE0A0EE6B6}"/>
              </a:ext>
            </a:extLst>
          </p:cNvPr>
          <p:cNvSpPr>
            <a:spLocks noGrp="1"/>
          </p:cNvSpPr>
          <p:nvPr>
            <p:ph type="title"/>
          </p:nvPr>
        </p:nvSpPr>
        <p:spPr>
          <a:xfrm>
            <a:off x="838200" y="1336390"/>
            <a:ext cx="6155988" cy="1182927"/>
          </a:xfrm>
        </p:spPr>
        <p:txBody>
          <a:bodyPr anchor="b">
            <a:normAutofit/>
          </a:bodyPr>
          <a:lstStyle/>
          <a:p>
            <a:r>
              <a:rPr lang="en-US" sz="4800"/>
              <a:t>WHAT IS CHATBOT</a:t>
            </a:r>
            <a:endParaRPr lang="en-IN" sz="4800"/>
          </a:p>
        </p:txBody>
      </p:sp>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4D6840-B43D-C976-2B61-301FFE187AEC}"/>
              </a:ext>
            </a:extLst>
          </p:cNvPr>
          <p:cNvSpPr>
            <a:spLocks noGrp="1"/>
          </p:cNvSpPr>
          <p:nvPr>
            <p:ph idx="1"/>
          </p:nvPr>
        </p:nvSpPr>
        <p:spPr>
          <a:xfrm>
            <a:off x="803776" y="2829330"/>
            <a:ext cx="6190412" cy="3344459"/>
          </a:xfrm>
        </p:spPr>
        <p:txBody>
          <a:bodyPr anchor="t">
            <a:normAutofit/>
          </a:bodyPr>
          <a:lstStyle/>
          <a:p>
            <a:pPr marL="0" indent="0">
              <a:buNone/>
            </a:pPr>
            <a:r>
              <a:rPr lang="en-US" sz="2000">
                <a:solidFill>
                  <a:schemeClr val="tx1">
                    <a:alpha val="80000"/>
                  </a:schemeClr>
                </a:solidFill>
              </a:rPr>
              <a:t>A computer program designed to simulate conversion with human users, especially over the internet.</a:t>
            </a:r>
          </a:p>
          <a:p>
            <a:endParaRPr lang="en-US" sz="2000">
              <a:solidFill>
                <a:schemeClr val="tx1">
                  <a:alpha val="80000"/>
                </a:schemeClr>
              </a:solidFill>
            </a:endParaRPr>
          </a:p>
          <a:p>
            <a:pPr marL="0" indent="0">
              <a:buNone/>
            </a:pPr>
            <a:r>
              <a:rPr lang="en-US" sz="2000">
                <a:solidFill>
                  <a:schemeClr val="tx1">
                    <a:alpha val="80000"/>
                  </a:schemeClr>
                </a:solidFill>
              </a:rPr>
              <a:t>The main factor that motivates the people to use chatbots are:- </a:t>
            </a:r>
          </a:p>
          <a:p>
            <a:pPr lvl="1">
              <a:buFont typeface="Wingdings" panose="05000000000000000000" pitchFamily="2" charset="2"/>
              <a:buChar char="ü"/>
            </a:pPr>
            <a:r>
              <a:rPr lang="en-US" sz="2000">
                <a:solidFill>
                  <a:schemeClr val="tx1">
                    <a:alpha val="80000"/>
                  </a:schemeClr>
                </a:solidFill>
              </a:rPr>
              <a:t>Productivity </a:t>
            </a:r>
          </a:p>
          <a:p>
            <a:pPr lvl="1">
              <a:buFont typeface="Wingdings" panose="05000000000000000000" pitchFamily="2" charset="2"/>
              <a:buChar char="ü"/>
            </a:pPr>
            <a:r>
              <a:rPr lang="en-US" sz="2000">
                <a:solidFill>
                  <a:schemeClr val="tx1">
                    <a:alpha val="80000"/>
                  </a:schemeClr>
                </a:solidFill>
              </a:rPr>
              <a:t>Entertainment</a:t>
            </a:r>
          </a:p>
          <a:p>
            <a:pPr lvl="1">
              <a:buFont typeface="Wingdings" panose="05000000000000000000" pitchFamily="2" charset="2"/>
              <a:buChar char="ü"/>
            </a:pPr>
            <a:r>
              <a:rPr lang="en-US" sz="2000">
                <a:solidFill>
                  <a:schemeClr val="tx1">
                    <a:alpha val="80000"/>
                  </a:schemeClr>
                </a:solidFill>
              </a:rPr>
              <a:t>Social and relational factor</a:t>
            </a:r>
          </a:p>
          <a:p>
            <a:pPr lvl="1">
              <a:buFont typeface="Wingdings" panose="05000000000000000000" pitchFamily="2" charset="2"/>
              <a:buChar char="ü"/>
            </a:pPr>
            <a:r>
              <a:rPr lang="en-US" sz="2000">
                <a:solidFill>
                  <a:schemeClr val="tx1">
                    <a:alpha val="80000"/>
                  </a:schemeClr>
                </a:solidFill>
              </a:rPr>
              <a:t>Curiosity</a:t>
            </a:r>
          </a:p>
          <a:p>
            <a:pPr lvl="1"/>
            <a:endParaRPr lang="en-US" sz="2000">
              <a:solidFill>
                <a:schemeClr val="tx1">
                  <a:alpha val="80000"/>
                </a:schemeClr>
              </a:solidFill>
            </a:endParaRPr>
          </a:p>
          <a:p>
            <a:endParaRPr lang="en-IN" sz="2000">
              <a:solidFill>
                <a:schemeClr val="tx1">
                  <a:alpha val="80000"/>
                </a:schemeClr>
              </a:solidFill>
            </a:endParaRPr>
          </a:p>
        </p:txBody>
      </p:sp>
      <p:pic>
        <p:nvPicPr>
          <p:cNvPr id="4" name="Picture 3">
            <a:extLst>
              <a:ext uri="{FF2B5EF4-FFF2-40B4-BE49-F238E27FC236}">
                <a16:creationId xmlns:a16="http://schemas.microsoft.com/office/drawing/2014/main" id="{879FCC33-0448-2FFD-2C5F-6F76FE0BFAA6}"/>
              </a:ext>
            </a:extLst>
          </p:cNvPr>
          <p:cNvPicPr>
            <a:picLocks noChangeAspect="1"/>
          </p:cNvPicPr>
          <p:nvPr/>
        </p:nvPicPr>
        <p:blipFill rotWithShape="1">
          <a:blip r:embed="rId2">
            <a:extLst>
              <a:ext uri="{28A0092B-C50C-407E-A947-70E740481C1C}">
                <a14:useLocalDpi xmlns:a14="http://schemas.microsoft.com/office/drawing/2010/main" val="0"/>
              </a:ext>
            </a:extLst>
          </a:blip>
          <a:srcRect l="64947"/>
          <a:stretch/>
        </p:blipFill>
        <p:spPr>
          <a:xfrm>
            <a:off x="7839608" y="1352719"/>
            <a:ext cx="3014493" cy="4837394"/>
          </a:xfrm>
          <a:prstGeom prst="rect">
            <a:avLst/>
          </a:prstGeom>
        </p:spPr>
      </p:pic>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54684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E347052-781E-46B2-0B46-5E46F9DB2CF1}"/>
              </a:ext>
            </a:extLst>
          </p:cNvPr>
          <p:cNvSpPr>
            <a:spLocks noGrp="1"/>
          </p:cNvSpPr>
          <p:nvPr>
            <p:ph type="title"/>
          </p:nvPr>
        </p:nvSpPr>
        <p:spPr>
          <a:xfrm>
            <a:off x="838200" y="556995"/>
            <a:ext cx="10515600" cy="1133693"/>
          </a:xfrm>
        </p:spPr>
        <p:txBody>
          <a:bodyPr>
            <a:normAutofit/>
          </a:bodyPr>
          <a:lstStyle/>
          <a:p>
            <a:r>
              <a:rPr lang="en-US" sz="5200"/>
              <a:t>HISTORY OF CHATBOT</a:t>
            </a:r>
            <a:endParaRPr lang="en-IN" sz="5200"/>
          </a:p>
        </p:txBody>
      </p:sp>
      <p:sp>
        <p:nvSpPr>
          <p:cNvPr id="2" name="Oval 1">
            <a:extLst>
              <a:ext uri="{FF2B5EF4-FFF2-40B4-BE49-F238E27FC236}">
                <a16:creationId xmlns:a16="http://schemas.microsoft.com/office/drawing/2014/main" id="{F282FEF3-7CB1-B0D8-245C-CA4F89DA58A9}"/>
              </a:ext>
            </a:extLst>
          </p:cNvPr>
          <p:cNvSpPr/>
          <p:nvPr/>
        </p:nvSpPr>
        <p:spPr>
          <a:xfrm>
            <a:off x="2093981" y="3597586"/>
            <a:ext cx="486444" cy="507976"/>
          </a:xfrm>
          <a:prstGeom prst="ellipse">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Moon 2">
            <a:extLst>
              <a:ext uri="{FF2B5EF4-FFF2-40B4-BE49-F238E27FC236}">
                <a16:creationId xmlns:a16="http://schemas.microsoft.com/office/drawing/2014/main" id="{38947B11-9F65-9700-FD16-A14F34954ABF}"/>
              </a:ext>
            </a:extLst>
          </p:cNvPr>
          <p:cNvSpPr/>
          <p:nvPr/>
        </p:nvSpPr>
        <p:spPr>
          <a:xfrm rot="5226321">
            <a:off x="1927632" y="2645200"/>
            <a:ext cx="597920" cy="2776783"/>
          </a:xfrm>
          <a:prstGeom prst="moon">
            <a:avLst>
              <a:gd name="adj" fmla="val 34252"/>
            </a:avLst>
          </a:prstGeom>
          <a:solidFill>
            <a:schemeClr val="accent2">
              <a:lumMod val="75000"/>
            </a:schemeClr>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Moon 4">
            <a:extLst>
              <a:ext uri="{FF2B5EF4-FFF2-40B4-BE49-F238E27FC236}">
                <a16:creationId xmlns:a16="http://schemas.microsoft.com/office/drawing/2014/main" id="{1448E085-79CE-DF46-4411-636BAEBD7267}"/>
              </a:ext>
            </a:extLst>
          </p:cNvPr>
          <p:cNvSpPr/>
          <p:nvPr/>
        </p:nvSpPr>
        <p:spPr>
          <a:xfrm rot="16200000">
            <a:off x="4566110" y="2854718"/>
            <a:ext cx="507975" cy="2776783"/>
          </a:xfrm>
          <a:prstGeom prst="moon">
            <a:avLst>
              <a:gd name="adj" fmla="val 34252"/>
            </a:avLst>
          </a:prstGeom>
          <a:solidFill>
            <a:schemeClr val="accent2">
              <a:lumMod val="75000"/>
            </a:schemeClr>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5275781-8B6A-E114-7E91-8DCA38F33CBF}"/>
              </a:ext>
            </a:extLst>
          </p:cNvPr>
          <p:cNvSpPr/>
          <p:nvPr/>
        </p:nvSpPr>
        <p:spPr>
          <a:xfrm>
            <a:off x="1434807" y="4365603"/>
            <a:ext cx="1753225" cy="1441597"/>
          </a:xfrm>
          <a:prstGeom prst="ellipse">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8912">
              <a:spcAft>
                <a:spcPts val="600"/>
              </a:spcAft>
            </a:pPr>
            <a:r>
              <a:rPr lang="en-US" sz="1728" kern="1200">
                <a:solidFill>
                  <a:schemeClr val="lt1"/>
                </a:solidFill>
                <a:latin typeface="+mn-lt"/>
                <a:ea typeface="+mn-ea"/>
                <a:cs typeface="+mn-cs"/>
              </a:rPr>
              <a:t>Symbolic </a:t>
            </a:r>
          </a:p>
          <a:p>
            <a:pPr algn="ctr" defTabSz="438912">
              <a:spcAft>
                <a:spcPts val="600"/>
              </a:spcAft>
            </a:pPr>
            <a:r>
              <a:rPr lang="en-US" sz="1728" kern="1200">
                <a:solidFill>
                  <a:schemeClr val="lt1"/>
                </a:solidFill>
                <a:latin typeface="+mn-lt"/>
                <a:ea typeface="+mn-ea"/>
                <a:cs typeface="+mn-cs"/>
              </a:rPr>
              <a:t>Rule-based</a:t>
            </a:r>
          </a:p>
          <a:p>
            <a:pPr algn="ctr" defTabSz="438912">
              <a:spcAft>
                <a:spcPts val="600"/>
              </a:spcAft>
            </a:pPr>
            <a:r>
              <a:rPr lang="en-US" sz="1728" kern="1200">
                <a:solidFill>
                  <a:schemeClr val="lt1"/>
                </a:solidFill>
                <a:latin typeface="+mn-lt"/>
                <a:ea typeface="+mn-ea"/>
                <a:cs typeface="+mn-cs"/>
              </a:rPr>
              <a:t>systems</a:t>
            </a:r>
            <a:endParaRPr lang="en-IN"/>
          </a:p>
        </p:txBody>
      </p:sp>
      <p:sp>
        <p:nvSpPr>
          <p:cNvPr id="8" name="Oval 7">
            <a:extLst>
              <a:ext uri="{FF2B5EF4-FFF2-40B4-BE49-F238E27FC236}">
                <a16:creationId xmlns:a16="http://schemas.microsoft.com/office/drawing/2014/main" id="{AF645B4A-38C4-3406-C4D0-82EB14ED3BB0}"/>
              </a:ext>
            </a:extLst>
          </p:cNvPr>
          <p:cNvSpPr/>
          <p:nvPr/>
        </p:nvSpPr>
        <p:spPr>
          <a:xfrm>
            <a:off x="8883575" y="2158706"/>
            <a:ext cx="1928040" cy="1441597"/>
          </a:xfrm>
          <a:prstGeom prst="ellipse">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8912">
              <a:spcAft>
                <a:spcPts val="600"/>
              </a:spcAft>
            </a:pPr>
            <a:r>
              <a:rPr lang="en-US" sz="1728" kern="1200">
                <a:solidFill>
                  <a:schemeClr val="lt1"/>
                </a:solidFill>
                <a:latin typeface="+mn-lt"/>
                <a:ea typeface="+mn-ea"/>
                <a:cs typeface="+mn-cs"/>
              </a:rPr>
              <a:t>Neural</a:t>
            </a:r>
          </a:p>
          <a:p>
            <a:pPr algn="ctr" defTabSz="438912">
              <a:spcAft>
                <a:spcPts val="600"/>
              </a:spcAft>
            </a:pPr>
            <a:r>
              <a:rPr lang="en-US" sz="1728" kern="1200">
                <a:solidFill>
                  <a:schemeClr val="lt1"/>
                </a:solidFill>
                <a:latin typeface="+mn-lt"/>
                <a:ea typeface="+mn-ea"/>
                <a:cs typeface="+mn-cs"/>
              </a:rPr>
              <a:t>Methods pt2</a:t>
            </a:r>
          </a:p>
          <a:p>
            <a:pPr algn="ctr" defTabSz="438912">
              <a:spcAft>
                <a:spcPts val="600"/>
              </a:spcAft>
            </a:pPr>
            <a:r>
              <a:rPr lang="en-US" sz="1728" kern="1200">
                <a:solidFill>
                  <a:schemeClr val="lt1"/>
                </a:solidFill>
                <a:latin typeface="Agency FB" panose="020B0503020202020204" pitchFamily="34" charset="0"/>
                <a:ea typeface="+mn-ea"/>
                <a:cs typeface="+mn-cs"/>
              </a:rPr>
              <a:t>transformers</a:t>
            </a:r>
            <a:endParaRPr lang="en-IN">
              <a:latin typeface="Agency FB" panose="020B0503020202020204" pitchFamily="34" charset="0"/>
            </a:endParaRPr>
          </a:p>
        </p:txBody>
      </p:sp>
      <p:sp>
        <p:nvSpPr>
          <p:cNvPr id="9" name="Oval 8">
            <a:extLst>
              <a:ext uri="{FF2B5EF4-FFF2-40B4-BE49-F238E27FC236}">
                <a16:creationId xmlns:a16="http://schemas.microsoft.com/office/drawing/2014/main" id="{88277472-0E74-752B-C193-30DA2CD78A8B}"/>
              </a:ext>
            </a:extLst>
          </p:cNvPr>
          <p:cNvSpPr/>
          <p:nvPr/>
        </p:nvSpPr>
        <p:spPr>
          <a:xfrm>
            <a:off x="6429912" y="4402284"/>
            <a:ext cx="2036984" cy="1441597"/>
          </a:xfrm>
          <a:prstGeom prst="ellipse">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8912">
              <a:spcAft>
                <a:spcPts val="600"/>
              </a:spcAft>
            </a:pPr>
            <a:r>
              <a:rPr lang="en-US" sz="1728" kern="1200">
                <a:solidFill>
                  <a:schemeClr val="lt1"/>
                </a:solidFill>
                <a:latin typeface="+mn-lt"/>
                <a:ea typeface="+mn-ea"/>
                <a:cs typeface="+mn-cs"/>
              </a:rPr>
              <a:t>Neural</a:t>
            </a:r>
          </a:p>
          <a:p>
            <a:pPr algn="ctr" defTabSz="438912">
              <a:spcAft>
                <a:spcPts val="600"/>
              </a:spcAft>
            </a:pPr>
            <a:r>
              <a:rPr lang="en-US" sz="1728" kern="1200">
                <a:solidFill>
                  <a:schemeClr val="lt1"/>
                </a:solidFill>
                <a:latin typeface="+mn-lt"/>
                <a:ea typeface="+mn-ea"/>
                <a:cs typeface="+mn-cs"/>
              </a:rPr>
              <a:t>Methods</a:t>
            </a:r>
          </a:p>
          <a:p>
            <a:pPr algn="ctr" defTabSz="438912">
              <a:spcAft>
                <a:spcPts val="600"/>
              </a:spcAft>
            </a:pPr>
            <a:r>
              <a:rPr lang="en-US" sz="1728" kern="1200">
                <a:solidFill>
                  <a:schemeClr val="lt1"/>
                </a:solidFill>
                <a:latin typeface="Agency FB" panose="020B0503020202020204" pitchFamily="34" charset="0"/>
                <a:ea typeface="+mn-ea"/>
                <a:cs typeface="+mn-cs"/>
              </a:rPr>
              <a:t>Embeddings, RNN’s</a:t>
            </a:r>
            <a:endParaRPr lang="en-IN">
              <a:latin typeface="Agency FB" panose="020B0503020202020204" pitchFamily="34" charset="0"/>
            </a:endParaRPr>
          </a:p>
        </p:txBody>
      </p:sp>
      <p:sp>
        <p:nvSpPr>
          <p:cNvPr id="10" name="Oval 9">
            <a:extLst>
              <a:ext uri="{FF2B5EF4-FFF2-40B4-BE49-F238E27FC236}">
                <a16:creationId xmlns:a16="http://schemas.microsoft.com/office/drawing/2014/main" id="{93C6ED97-7853-0D6B-A31D-24EB0E8921C0}"/>
              </a:ext>
            </a:extLst>
          </p:cNvPr>
          <p:cNvSpPr/>
          <p:nvPr/>
        </p:nvSpPr>
        <p:spPr>
          <a:xfrm>
            <a:off x="4012754" y="2310115"/>
            <a:ext cx="1753225" cy="1441597"/>
          </a:xfrm>
          <a:prstGeom prst="ellipse">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8912">
              <a:spcAft>
                <a:spcPts val="600"/>
              </a:spcAft>
            </a:pPr>
            <a:r>
              <a:rPr lang="en-US" sz="1728" kern="1200">
                <a:solidFill>
                  <a:schemeClr val="lt1"/>
                </a:solidFill>
                <a:latin typeface="+mn-lt"/>
                <a:ea typeface="+mn-ea"/>
                <a:cs typeface="+mn-cs"/>
              </a:rPr>
              <a:t>Statistical</a:t>
            </a:r>
          </a:p>
          <a:p>
            <a:pPr algn="ctr" defTabSz="438912">
              <a:spcAft>
                <a:spcPts val="600"/>
              </a:spcAft>
            </a:pPr>
            <a:r>
              <a:rPr lang="en-US" sz="1728" kern="1200">
                <a:solidFill>
                  <a:schemeClr val="lt1"/>
                </a:solidFill>
                <a:latin typeface="+mn-lt"/>
                <a:ea typeface="+mn-ea"/>
                <a:cs typeface="+mn-cs"/>
              </a:rPr>
              <a:t>Methods	</a:t>
            </a:r>
            <a:endParaRPr lang="en-IN"/>
          </a:p>
        </p:txBody>
      </p:sp>
      <p:sp>
        <p:nvSpPr>
          <p:cNvPr id="11" name="Rectangle: Rounded Corners 10">
            <a:extLst>
              <a:ext uri="{FF2B5EF4-FFF2-40B4-BE49-F238E27FC236}">
                <a16:creationId xmlns:a16="http://schemas.microsoft.com/office/drawing/2014/main" id="{B508CB93-BC64-66FB-D965-5E4097A87DA0}"/>
              </a:ext>
            </a:extLst>
          </p:cNvPr>
          <p:cNvSpPr/>
          <p:nvPr/>
        </p:nvSpPr>
        <p:spPr>
          <a:xfrm>
            <a:off x="4019039" y="4851994"/>
            <a:ext cx="1550540" cy="689128"/>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8912">
              <a:spcAft>
                <a:spcPts val="600"/>
              </a:spcAft>
            </a:pPr>
            <a:r>
              <a:rPr lang="en-US" sz="1728" kern="1200">
                <a:solidFill>
                  <a:schemeClr val="lt1"/>
                </a:solidFill>
                <a:latin typeface="+mn-lt"/>
                <a:ea typeface="+mn-ea"/>
                <a:cs typeface="+mn-cs"/>
              </a:rPr>
              <a:t>1990’s-2000’s</a:t>
            </a:r>
            <a:endParaRPr lang="en-IN"/>
          </a:p>
        </p:txBody>
      </p:sp>
      <p:sp>
        <p:nvSpPr>
          <p:cNvPr id="12" name="Rectangle: Rounded Corners 11">
            <a:extLst>
              <a:ext uri="{FF2B5EF4-FFF2-40B4-BE49-F238E27FC236}">
                <a16:creationId xmlns:a16="http://schemas.microsoft.com/office/drawing/2014/main" id="{43D8313B-12C7-AC95-595F-621A538ACAAF}"/>
              </a:ext>
            </a:extLst>
          </p:cNvPr>
          <p:cNvSpPr/>
          <p:nvPr/>
        </p:nvSpPr>
        <p:spPr>
          <a:xfrm>
            <a:off x="9327230" y="4929255"/>
            <a:ext cx="1550540" cy="689128"/>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8912">
              <a:spcAft>
                <a:spcPts val="600"/>
              </a:spcAft>
            </a:pPr>
            <a:r>
              <a:rPr lang="en-US" sz="1728" kern="1200">
                <a:solidFill>
                  <a:schemeClr val="lt1"/>
                </a:solidFill>
                <a:latin typeface="+mn-lt"/>
                <a:ea typeface="+mn-ea"/>
                <a:cs typeface="+mn-cs"/>
              </a:rPr>
              <a:t>2017+</a:t>
            </a:r>
            <a:endParaRPr lang="en-IN"/>
          </a:p>
        </p:txBody>
      </p:sp>
      <p:sp>
        <p:nvSpPr>
          <p:cNvPr id="13" name="Rectangle: Rounded Corners 12">
            <a:extLst>
              <a:ext uri="{FF2B5EF4-FFF2-40B4-BE49-F238E27FC236}">
                <a16:creationId xmlns:a16="http://schemas.microsoft.com/office/drawing/2014/main" id="{03F4DFAE-08A4-1F39-F49F-80C7233B3D94}"/>
              </a:ext>
            </a:extLst>
          </p:cNvPr>
          <p:cNvSpPr/>
          <p:nvPr/>
        </p:nvSpPr>
        <p:spPr>
          <a:xfrm>
            <a:off x="6703398" y="2341786"/>
            <a:ext cx="1550540" cy="689128"/>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8912">
              <a:spcAft>
                <a:spcPts val="600"/>
              </a:spcAft>
            </a:pPr>
            <a:r>
              <a:rPr lang="en-US" sz="1728" kern="1200">
                <a:solidFill>
                  <a:schemeClr val="lt1"/>
                </a:solidFill>
                <a:latin typeface="+mn-lt"/>
                <a:ea typeface="+mn-ea"/>
                <a:cs typeface="+mn-cs"/>
              </a:rPr>
              <a:t>2010’s</a:t>
            </a:r>
            <a:endParaRPr lang="en-IN"/>
          </a:p>
        </p:txBody>
      </p:sp>
      <p:sp>
        <p:nvSpPr>
          <p:cNvPr id="14" name="Rectangle: Rounded Corners 13">
            <a:extLst>
              <a:ext uri="{FF2B5EF4-FFF2-40B4-BE49-F238E27FC236}">
                <a16:creationId xmlns:a16="http://schemas.microsoft.com/office/drawing/2014/main" id="{6186F214-F087-6AB0-0AD9-17744B471034}"/>
              </a:ext>
            </a:extLst>
          </p:cNvPr>
          <p:cNvSpPr/>
          <p:nvPr/>
        </p:nvSpPr>
        <p:spPr>
          <a:xfrm>
            <a:off x="1637492" y="2290558"/>
            <a:ext cx="1550540" cy="689128"/>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8912">
              <a:spcAft>
                <a:spcPts val="600"/>
              </a:spcAft>
            </a:pPr>
            <a:r>
              <a:rPr lang="en-US" sz="1728" kern="1200">
                <a:solidFill>
                  <a:schemeClr val="lt1"/>
                </a:solidFill>
                <a:latin typeface="+mn-lt"/>
                <a:ea typeface="+mn-ea"/>
                <a:cs typeface="+mn-cs"/>
              </a:rPr>
              <a:t>1950’s-1980’s</a:t>
            </a:r>
            <a:endParaRPr lang="en-IN"/>
          </a:p>
        </p:txBody>
      </p:sp>
      <p:sp>
        <p:nvSpPr>
          <p:cNvPr id="15" name="Moon 14">
            <a:extLst>
              <a:ext uri="{FF2B5EF4-FFF2-40B4-BE49-F238E27FC236}">
                <a16:creationId xmlns:a16="http://schemas.microsoft.com/office/drawing/2014/main" id="{38A3D317-7DD8-9B39-82A5-2A1C411D8A5B}"/>
              </a:ext>
            </a:extLst>
          </p:cNvPr>
          <p:cNvSpPr/>
          <p:nvPr/>
        </p:nvSpPr>
        <p:spPr>
          <a:xfrm rot="5226321">
            <a:off x="1927631" y="2645200"/>
            <a:ext cx="597920" cy="2776783"/>
          </a:xfrm>
          <a:prstGeom prst="moon">
            <a:avLst>
              <a:gd name="adj" fmla="val 3425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Moon 15">
            <a:extLst>
              <a:ext uri="{FF2B5EF4-FFF2-40B4-BE49-F238E27FC236}">
                <a16:creationId xmlns:a16="http://schemas.microsoft.com/office/drawing/2014/main" id="{7B78A3E7-B9B4-C095-8D19-7BC1C70ACE6E}"/>
              </a:ext>
            </a:extLst>
          </p:cNvPr>
          <p:cNvSpPr/>
          <p:nvPr/>
        </p:nvSpPr>
        <p:spPr>
          <a:xfrm rot="16200000">
            <a:off x="4634031" y="2865629"/>
            <a:ext cx="507975" cy="2776783"/>
          </a:xfrm>
          <a:prstGeom prst="moon">
            <a:avLst>
              <a:gd name="adj" fmla="val 3425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Moon 16">
            <a:extLst>
              <a:ext uri="{FF2B5EF4-FFF2-40B4-BE49-F238E27FC236}">
                <a16:creationId xmlns:a16="http://schemas.microsoft.com/office/drawing/2014/main" id="{E6BAEBF5-93D3-ABFC-F075-CBEC2951EF66}"/>
              </a:ext>
            </a:extLst>
          </p:cNvPr>
          <p:cNvSpPr/>
          <p:nvPr/>
        </p:nvSpPr>
        <p:spPr>
          <a:xfrm rot="5400000">
            <a:off x="7156180" y="2575468"/>
            <a:ext cx="597920" cy="2776783"/>
          </a:xfrm>
          <a:prstGeom prst="moon">
            <a:avLst>
              <a:gd name="adj" fmla="val 34252"/>
            </a:avLst>
          </a:prstGeom>
          <a:solidFill>
            <a:schemeClr val="accent2">
              <a:lumMod val="75000"/>
            </a:schemeClr>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Moon 17">
            <a:extLst>
              <a:ext uri="{FF2B5EF4-FFF2-40B4-BE49-F238E27FC236}">
                <a16:creationId xmlns:a16="http://schemas.microsoft.com/office/drawing/2014/main" id="{DB89D77C-0D64-3F5E-794E-2AF220B74360}"/>
              </a:ext>
            </a:extLst>
          </p:cNvPr>
          <p:cNvSpPr/>
          <p:nvPr/>
        </p:nvSpPr>
        <p:spPr>
          <a:xfrm rot="15918743">
            <a:off x="9717934" y="2851160"/>
            <a:ext cx="597921" cy="2673812"/>
          </a:xfrm>
          <a:prstGeom prst="moon">
            <a:avLst>
              <a:gd name="adj" fmla="val 27473"/>
            </a:avLst>
          </a:prstGeom>
          <a:solidFill>
            <a:schemeClr val="accent2">
              <a:lumMod val="75000"/>
            </a:schemeClr>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5E05DAC6-038B-C0C8-C5FD-F1CC2848C2AA}"/>
              </a:ext>
            </a:extLst>
          </p:cNvPr>
          <p:cNvSpPr/>
          <p:nvPr/>
        </p:nvSpPr>
        <p:spPr>
          <a:xfrm>
            <a:off x="2093980" y="3597586"/>
            <a:ext cx="486444" cy="507976"/>
          </a:xfrm>
          <a:prstGeom prst="ellipse">
            <a:avLst/>
          </a:prstGeom>
          <a:solidFill>
            <a:srgbClr val="C55A1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BF162D13-85B0-32E0-FB8D-730B74BF5E97}"/>
              </a:ext>
            </a:extLst>
          </p:cNvPr>
          <p:cNvSpPr/>
          <p:nvPr/>
        </p:nvSpPr>
        <p:spPr>
          <a:xfrm>
            <a:off x="9703563" y="4128404"/>
            <a:ext cx="486444" cy="450686"/>
          </a:xfrm>
          <a:prstGeom prst="ellipse">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505C694-4A58-FE74-4DC4-67072E8469D8}"/>
              </a:ext>
            </a:extLst>
          </p:cNvPr>
          <p:cNvSpPr/>
          <p:nvPr/>
        </p:nvSpPr>
        <p:spPr>
          <a:xfrm>
            <a:off x="7191037" y="3528071"/>
            <a:ext cx="486444" cy="507976"/>
          </a:xfrm>
          <a:prstGeom prst="ellipse">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433B405B-C98B-7A2F-1533-0EFDD5E88EFE}"/>
              </a:ext>
            </a:extLst>
          </p:cNvPr>
          <p:cNvSpPr/>
          <p:nvPr/>
        </p:nvSpPr>
        <p:spPr>
          <a:xfrm>
            <a:off x="4648313" y="4154392"/>
            <a:ext cx="486444" cy="507976"/>
          </a:xfrm>
          <a:prstGeom prst="ellipse">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F514610B-D9F9-8FA4-D26C-3CCE4FF515A2}"/>
              </a:ext>
            </a:extLst>
          </p:cNvPr>
          <p:cNvSpPr/>
          <p:nvPr/>
        </p:nvSpPr>
        <p:spPr>
          <a:xfrm>
            <a:off x="2199920" y="3709406"/>
            <a:ext cx="267693" cy="284335"/>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74139512-DAAE-43E9-44E9-E87BD89E0083}"/>
              </a:ext>
            </a:extLst>
          </p:cNvPr>
          <p:cNvSpPr/>
          <p:nvPr/>
        </p:nvSpPr>
        <p:spPr>
          <a:xfrm>
            <a:off x="9812939" y="4229660"/>
            <a:ext cx="267693" cy="284335"/>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EB01054E-776A-073F-49B9-FE97D43008B9}"/>
              </a:ext>
            </a:extLst>
          </p:cNvPr>
          <p:cNvSpPr/>
          <p:nvPr/>
        </p:nvSpPr>
        <p:spPr>
          <a:xfrm>
            <a:off x="7300412" y="3639891"/>
            <a:ext cx="267693" cy="284335"/>
          </a:xfrm>
          <a:prstGeom prst="ellipse">
            <a:avLst/>
          </a:prstGeom>
          <a:solidFill>
            <a:srgbClr val="222A35"/>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11ABBACA-B859-7FD7-293D-BF04BE427FCF}"/>
              </a:ext>
            </a:extLst>
          </p:cNvPr>
          <p:cNvSpPr/>
          <p:nvPr/>
        </p:nvSpPr>
        <p:spPr>
          <a:xfrm>
            <a:off x="4755520" y="4260116"/>
            <a:ext cx="267693" cy="284335"/>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082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DA9DF4-1D61-1786-2A52-9421D824C8D9}"/>
              </a:ext>
            </a:extLst>
          </p:cNvPr>
          <p:cNvSpPr>
            <a:spLocks noGrp="1"/>
          </p:cNvSpPr>
          <p:nvPr>
            <p:ph type="title"/>
          </p:nvPr>
        </p:nvSpPr>
        <p:spPr>
          <a:xfrm>
            <a:off x="1188069" y="381935"/>
            <a:ext cx="5366040" cy="2344840"/>
          </a:xfrm>
        </p:spPr>
        <p:txBody>
          <a:bodyPr anchor="b">
            <a:normAutofit/>
          </a:bodyPr>
          <a:lstStyle/>
          <a:p>
            <a:r>
              <a:rPr lang="en-US" sz="4400"/>
              <a:t>CHATBOT IN HEALTHCARE AND MEDICAL SCIENCE</a:t>
            </a:r>
            <a:endParaRPr lang="en-IN" sz="4400"/>
          </a:p>
        </p:txBody>
      </p:sp>
      <p:cxnSp>
        <p:nvCxnSpPr>
          <p:cNvPr id="308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8A1D4C-9762-08C0-6EE3-F9AA115B8294}"/>
              </a:ext>
            </a:extLst>
          </p:cNvPr>
          <p:cNvSpPr>
            <a:spLocks noGrp="1"/>
          </p:cNvSpPr>
          <p:nvPr>
            <p:ph idx="1"/>
          </p:nvPr>
        </p:nvSpPr>
        <p:spPr>
          <a:xfrm>
            <a:off x="1188069" y="3175552"/>
            <a:ext cx="5366041" cy="2809114"/>
          </a:xfrm>
        </p:spPr>
        <p:txBody>
          <a:bodyPr anchor="t">
            <a:normAutofit/>
          </a:bodyPr>
          <a:lstStyle/>
          <a:p>
            <a:pPr>
              <a:buClr>
                <a:srgbClr val="FFC000"/>
              </a:buClr>
              <a:buFont typeface="Wingdings" panose="05000000000000000000" pitchFamily="2" charset="2"/>
              <a:buChar char="Ø"/>
            </a:pPr>
            <a:r>
              <a:rPr lang="en-US" sz="1400" dirty="0">
                <a:solidFill>
                  <a:schemeClr val="tx1">
                    <a:alpha val="80000"/>
                  </a:schemeClr>
                </a:solidFill>
              </a:rPr>
              <a:t>Chatbots in the healthcare field are providing patient assistance and care.</a:t>
            </a:r>
          </a:p>
          <a:p>
            <a:pPr>
              <a:buClr>
                <a:srgbClr val="FFC000"/>
              </a:buClr>
              <a:buFont typeface="Wingdings" panose="05000000000000000000" pitchFamily="2" charset="2"/>
              <a:buChar char="Ø"/>
            </a:pPr>
            <a:r>
              <a:rPr lang="en-US" sz="1400" dirty="0">
                <a:solidFill>
                  <a:schemeClr val="tx1">
                    <a:alpha val="80000"/>
                  </a:schemeClr>
                </a:solidFill>
              </a:rPr>
              <a:t>AI-powered medical assistant can book appointments, monitor a patient’s health status and perform other time-intensive responsibilities such as inventory, billing, and claims management.</a:t>
            </a:r>
          </a:p>
          <a:p>
            <a:endParaRPr lang="en-US" sz="1400" dirty="0">
              <a:solidFill>
                <a:schemeClr val="tx1">
                  <a:alpha val="80000"/>
                </a:schemeClr>
              </a:solidFill>
            </a:endParaRPr>
          </a:p>
          <a:p>
            <a:pPr marL="0" indent="0">
              <a:buNone/>
            </a:pPr>
            <a:r>
              <a:rPr lang="en-US" sz="1400" dirty="0">
                <a:solidFill>
                  <a:schemeClr val="tx1">
                    <a:alpha val="80000"/>
                  </a:schemeClr>
                </a:solidFill>
              </a:rPr>
              <a:t>There are these key limitations:-</a:t>
            </a:r>
          </a:p>
          <a:p>
            <a:pPr>
              <a:buFont typeface="Wingdings" panose="05000000000000000000" pitchFamily="2" charset="2"/>
              <a:buChar char="ü"/>
            </a:pPr>
            <a:r>
              <a:rPr lang="en-US" sz="1400" dirty="0">
                <a:solidFill>
                  <a:schemeClr val="tx1">
                    <a:alpha val="80000"/>
                  </a:schemeClr>
                </a:solidFill>
              </a:rPr>
              <a:t>Explaining ability</a:t>
            </a:r>
          </a:p>
          <a:p>
            <a:pPr>
              <a:buFont typeface="Wingdings" panose="05000000000000000000" pitchFamily="2" charset="2"/>
              <a:buChar char="ü"/>
            </a:pPr>
            <a:r>
              <a:rPr lang="en-US" sz="1400" dirty="0">
                <a:solidFill>
                  <a:schemeClr val="tx1">
                    <a:alpha val="80000"/>
                  </a:schemeClr>
                </a:solidFill>
              </a:rPr>
              <a:t>Data  requirement</a:t>
            </a:r>
          </a:p>
          <a:p>
            <a:pPr>
              <a:buFont typeface="Wingdings" panose="05000000000000000000" pitchFamily="2" charset="2"/>
              <a:buChar char="ü"/>
            </a:pPr>
            <a:r>
              <a:rPr lang="en-US" sz="1400" dirty="0">
                <a:solidFill>
                  <a:schemeClr val="tx1">
                    <a:alpha val="80000"/>
                  </a:schemeClr>
                </a:solidFill>
              </a:rPr>
              <a:t>Transferability</a:t>
            </a:r>
          </a:p>
          <a:p>
            <a:endParaRPr lang="en-US" sz="1400" dirty="0">
              <a:solidFill>
                <a:schemeClr val="tx1">
                  <a:alpha val="80000"/>
                </a:schemeClr>
              </a:solidFill>
            </a:endParaRPr>
          </a:p>
          <a:p>
            <a:endParaRPr lang="en-IN" sz="1400" dirty="0">
              <a:solidFill>
                <a:schemeClr val="tx1">
                  <a:alpha val="80000"/>
                </a:schemeClr>
              </a:solidFill>
            </a:endParaRPr>
          </a:p>
        </p:txBody>
      </p:sp>
      <p:pic>
        <p:nvPicPr>
          <p:cNvPr id="3074" name="Picture 2" descr="1,705 Health Bot Images, Stock Photos &amp; Vectors | Shutterstock">
            <a:extLst>
              <a:ext uri="{FF2B5EF4-FFF2-40B4-BE49-F238E27FC236}">
                <a16:creationId xmlns:a16="http://schemas.microsoft.com/office/drawing/2014/main" id="{B675F280-9CCE-7605-E8FC-4C075D4D2F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142"/>
          <a:stretch/>
        </p:blipFill>
        <p:spPr bwMode="auto">
          <a:xfrm>
            <a:off x="7186482" y="1242528"/>
            <a:ext cx="4167318" cy="4167318"/>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a:noFill/>
          <a:extLst>
            <a:ext uri="{909E8E84-426E-40DD-AFC4-6F175D3DCCD1}">
              <a14:hiddenFill xmlns:a14="http://schemas.microsoft.com/office/drawing/2010/main">
                <a:solidFill>
                  <a:srgbClr val="FFFFFF"/>
                </a:solidFill>
              </a14:hiddenFill>
            </a:ext>
          </a:extLst>
        </p:spPr>
      </p:pic>
      <p:sp>
        <p:nvSpPr>
          <p:cNvPr id="309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1652" y="1106003"/>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092"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44234" y="138885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093"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6781" y="4876208"/>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Tree>
    <p:extLst>
      <p:ext uri="{BB962C8B-B14F-4D97-AF65-F5344CB8AC3E}">
        <p14:creationId xmlns:p14="http://schemas.microsoft.com/office/powerpoint/2010/main" val="340470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2" descr="Blood cells with one infected cell">
            <a:extLst>
              <a:ext uri="{FF2B5EF4-FFF2-40B4-BE49-F238E27FC236}">
                <a16:creationId xmlns:a16="http://schemas.microsoft.com/office/drawing/2014/main" id="{20EC3708-4535-7DF4-32AC-AB207A01EA1B}"/>
              </a:ext>
            </a:extLst>
          </p:cNvPr>
          <p:cNvPicPr>
            <a:picLocks noChangeAspect="1"/>
          </p:cNvPicPr>
          <p:nvPr/>
        </p:nvPicPr>
        <p:blipFill rotWithShape="1">
          <a:blip r:embed="rId2"/>
          <a:srcRect l="5061" r="15628"/>
          <a:stretch/>
        </p:blipFill>
        <p:spPr>
          <a:xfrm>
            <a:off x="2522356" y="10"/>
            <a:ext cx="9669642" cy="6857990"/>
          </a:xfrm>
          <a:prstGeom prst="rect">
            <a:avLst/>
          </a:prstGeom>
        </p:spPr>
      </p:pic>
      <p:sp>
        <p:nvSpPr>
          <p:cNvPr id="60" name="Rectangle 5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17C6E3-C608-85D2-3BD2-731C36530325}"/>
              </a:ext>
            </a:extLst>
          </p:cNvPr>
          <p:cNvSpPr>
            <a:spLocks noGrp="1"/>
          </p:cNvSpPr>
          <p:nvPr>
            <p:ph type="title"/>
          </p:nvPr>
        </p:nvSpPr>
        <p:spPr>
          <a:xfrm>
            <a:off x="838200" y="365125"/>
            <a:ext cx="3822189" cy="1899912"/>
          </a:xfrm>
        </p:spPr>
        <p:txBody>
          <a:bodyPr>
            <a:normAutofit/>
          </a:bodyPr>
          <a:lstStyle/>
          <a:p>
            <a:r>
              <a:rPr lang="en-US" sz="3100"/>
              <a:t>Impact of Chatbot in Healthcare</a:t>
            </a:r>
            <a:br>
              <a:rPr lang="en-US" sz="3100"/>
            </a:br>
            <a:r>
              <a:rPr lang="en-US" sz="3100"/>
              <a:t> </a:t>
            </a:r>
            <a:endParaRPr lang="en-IN" sz="3100"/>
          </a:p>
        </p:txBody>
      </p:sp>
      <p:sp>
        <p:nvSpPr>
          <p:cNvPr id="3" name="Content Placeholder 2">
            <a:extLst>
              <a:ext uri="{FF2B5EF4-FFF2-40B4-BE49-F238E27FC236}">
                <a16:creationId xmlns:a16="http://schemas.microsoft.com/office/drawing/2014/main" id="{C4F49300-5446-835D-9F4D-C77A11882456}"/>
              </a:ext>
            </a:extLst>
          </p:cNvPr>
          <p:cNvSpPr>
            <a:spLocks noGrp="1"/>
          </p:cNvSpPr>
          <p:nvPr>
            <p:ph idx="1"/>
          </p:nvPr>
        </p:nvSpPr>
        <p:spPr>
          <a:xfrm>
            <a:off x="838200" y="2434201"/>
            <a:ext cx="4490884" cy="3742762"/>
          </a:xfrm>
        </p:spPr>
        <p:txBody>
          <a:bodyPr>
            <a:normAutofit/>
          </a:bodyPr>
          <a:lstStyle/>
          <a:p>
            <a:endParaRPr lang="en-US" sz="1700" dirty="0"/>
          </a:p>
          <a:p>
            <a:r>
              <a:rPr lang="en-US" sz="1700" b="0" i="0" dirty="0">
                <a:effectLst/>
                <a:latin typeface="Roboto" panose="020B0604020202020204" pitchFamily="2" charset="0"/>
              </a:rPr>
              <a:t>Impact of chatbots has increased against the COVID-19 pandemic. Chatbots have effectively designed and helped in up-to-date </a:t>
            </a:r>
            <a:r>
              <a:rPr lang="en-US" sz="1700" dirty="0">
                <a:latin typeface="Roboto" panose="020B0604020202020204" pitchFamily="2" charset="0"/>
              </a:rPr>
              <a:t>Health </a:t>
            </a:r>
            <a:r>
              <a:rPr lang="en-US" sz="1700" b="0" i="0" dirty="0">
                <a:effectLst/>
                <a:latin typeface="Roboto" panose="020B0604020202020204" pitchFamily="2" charset="0"/>
              </a:rPr>
              <a:t>information quickly, and lessening the psychological damage caused by fear and isolation. Immediate collaborations between healthcare workers, companies, academics, and governments are merited and maid easy in supplying the correct medicine at the time</a:t>
            </a:r>
            <a:r>
              <a:rPr lang="en-US" sz="1700" dirty="0"/>
              <a:t>. </a:t>
            </a:r>
          </a:p>
        </p:txBody>
      </p:sp>
    </p:spTree>
    <p:extLst>
      <p:ext uri="{BB962C8B-B14F-4D97-AF65-F5344CB8AC3E}">
        <p14:creationId xmlns:p14="http://schemas.microsoft.com/office/powerpoint/2010/main" val="116412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D6DF0-4B95-064E-3BF3-B169408672E4}"/>
              </a:ext>
            </a:extLst>
          </p:cNvPr>
          <p:cNvSpPr>
            <a:spLocks noGrp="1"/>
          </p:cNvSpPr>
          <p:nvPr>
            <p:ph type="title"/>
          </p:nvPr>
        </p:nvSpPr>
        <p:spPr>
          <a:xfrm>
            <a:off x="6513788" y="365125"/>
            <a:ext cx="4840010" cy="1807305"/>
          </a:xfrm>
        </p:spPr>
        <p:txBody>
          <a:bodyPr>
            <a:normAutofit/>
          </a:bodyPr>
          <a:lstStyle/>
          <a:p>
            <a:r>
              <a:rPr lang="en-IN"/>
              <a:t>Difference ways to build a chatbot</a:t>
            </a:r>
          </a:p>
        </p:txBody>
      </p:sp>
      <p:pic>
        <p:nvPicPr>
          <p:cNvPr id="5" name="Picture 4" descr="A robot with a face">
            <a:extLst>
              <a:ext uri="{FF2B5EF4-FFF2-40B4-BE49-F238E27FC236}">
                <a16:creationId xmlns:a16="http://schemas.microsoft.com/office/drawing/2014/main" id="{AB3DCE12-9971-0258-274B-39CBF01AB0B8}"/>
              </a:ext>
            </a:extLst>
          </p:cNvPr>
          <p:cNvPicPr>
            <a:picLocks noChangeAspect="1"/>
          </p:cNvPicPr>
          <p:nvPr/>
        </p:nvPicPr>
        <p:blipFill rotWithShape="1">
          <a:blip r:embed="rId2"/>
          <a:srcRect l="37568" r="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1" name="Content Placeholder 2">
            <a:extLst>
              <a:ext uri="{FF2B5EF4-FFF2-40B4-BE49-F238E27FC236}">
                <a16:creationId xmlns:a16="http://schemas.microsoft.com/office/drawing/2014/main" id="{D608BEF6-A266-E8D0-86ED-A39AA99E6E83}"/>
              </a:ext>
            </a:extLst>
          </p:cNvPr>
          <p:cNvSpPr>
            <a:spLocks noGrp="1"/>
          </p:cNvSpPr>
          <p:nvPr>
            <p:ph idx="1"/>
          </p:nvPr>
        </p:nvSpPr>
        <p:spPr>
          <a:xfrm>
            <a:off x="6513788" y="2333297"/>
            <a:ext cx="4840010" cy="3843666"/>
          </a:xfrm>
        </p:spPr>
        <p:txBody>
          <a:bodyPr>
            <a:normAutofit/>
          </a:bodyPr>
          <a:lstStyle/>
          <a:p>
            <a:pPr marL="0" indent="0">
              <a:buNone/>
            </a:pPr>
            <a:r>
              <a:rPr lang="en-IN" sz="2000" dirty="0">
                <a:latin typeface="Arial Black" panose="020B0A04020102020204" pitchFamily="34" charset="0"/>
              </a:rPr>
              <a:t>RASA</a:t>
            </a:r>
          </a:p>
          <a:p>
            <a:pPr marL="0" indent="0">
              <a:buNone/>
            </a:pPr>
            <a:r>
              <a:rPr lang="en-IN" sz="2000" b="1" i="0" dirty="0">
                <a:effectLst/>
                <a:latin typeface="Arial Black" panose="020B0A04020102020204" pitchFamily="34" charset="0"/>
              </a:rPr>
              <a:t>Wit.ai</a:t>
            </a:r>
          </a:p>
          <a:p>
            <a:pPr marL="0" indent="0">
              <a:buNone/>
            </a:pPr>
            <a:r>
              <a:rPr lang="en-IN" sz="2000" b="1" i="0" dirty="0">
                <a:effectLst/>
                <a:latin typeface="Arial Black" panose="020B0A04020102020204" pitchFamily="34" charset="0"/>
              </a:rPr>
              <a:t>Dialog flow</a:t>
            </a:r>
            <a:endParaRPr lang="en-IN" sz="2000" b="1" dirty="0">
              <a:latin typeface="Arial Black" panose="020B0A04020102020204" pitchFamily="34" charset="0"/>
            </a:endParaRPr>
          </a:p>
          <a:p>
            <a:pPr marL="0" indent="0">
              <a:buNone/>
            </a:pPr>
            <a:r>
              <a:rPr lang="en-IN" sz="2000" b="1" i="0" dirty="0">
                <a:effectLst/>
                <a:latin typeface="Arial Black" panose="020B0A04020102020204" pitchFamily="34" charset="0"/>
              </a:rPr>
              <a:t>IBM Watson</a:t>
            </a:r>
          </a:p>
          <a:p>
            <a:pPr marL="0" indent="0">
              <a:buNone/>
            </a:pPr>
            <a:r>
              <a:rPr lang="en-IN" sz="2000" b="1" i="0" dirty="0">
                <a:effectLst/>
                <a:latin typeface="Arial Black" panose="020B0A04020102020204" pitchFamily="34" charset="0"/>
              </a:rPr>
              <a:t>Pandora bots</a:t>
            </a:r>
            <a:endParaRPr lang="en-IN" sz="2000" b="1" dirty="0">
              <a:latin typeface="Arial Black" panose="020B0A04020102020204" pitchFamily="34" charset="0"/>
            </a:endParaRPr>
          </a:p>
          <a:p>
            <a:pPr marL="0" indent="0">
              <a:buNone/>
            </a:pPr>
            <a:r>
              <a:rPr lang="en-IN" sz="2000" b="1" i="0" dirty="0">
                <a:effectLst/>
                <a:latin typeface="Arial Black" panose="020B0A04020102020204" pitchFamily="34" charset="0"/>
              </a:rPr>
              <a:t>Bot press</a:t>
            </a:r>
            <a:endParaRPr lang="en-IN" sz="2000" dirty="0">
              <a:latin typeface="Arial Black" panose="020B0A04020102020204" pitchFamily="34" charset="0"/>
            </a:endParaRPr>
          </a:p>
        </p:txBody>
      </p:sp>
    </p:spTree>
    <p:extLst>
      <p:ext uri="{BB962C8B-B14F-4D97-AF65-F5344CB8AC3E}">
        <p14:creationId xmlns:p14="http://schemas.microsoft.com/office/powerpoint/2010/main" val="309811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EFCDF-172D-1EAE-38FD-424FC130D7A0}"/>
              </a:ext>
            </a:extLst>
          </p:cNvPr>
          <p:cNvSpPr>
            <a:spLocks noGrp="1"/>
          </p:cNvSpPr>
          <p:nvPr>
            <p:ph type="title"/>
          </p:nvPr>
        </p:nvSpPr>
        <p:spPr>
          <a:xfrm>
            <a:off x="6094105" y="802955"/>
            <a:ext cx="4977976" cy="1454051"/>
          </a:xfrm>
        </p:spPr>
        <p:txBody>
          <a:bodyPr vert="horz" lIns="91440" tIns="45720" rIns="91440" bIns="45720" rtlCol="0" anchor="b">
            <a:normAutofit/>
          </a:bodyPr>
          <a:lstStyle/>
          <a:p>
            <a:r>
              <a:rPr lang="en-US">
                <a:solidFill>
                  <a:schemeClr val="tx2"/>
                </a:solidFill>
                <a:latin typeface="+mj-lt"/>
                <a:cs typeface="+mj-cs"/>
              </a:rPr>
              <a:t>Reasons to take RASA over other Frameworks</a:t>
            </a:r>
          </a:p>
        </p:txBody>
      </p:sp>
      <p:pic>
        <p:nvPicPr>
          <p:cNvPr id="58" name="Picture 57" descr="Many question marks on black background">
            <a:extLst>
              <a:ext uri="{FF2B5EF4-FFF2-40B4-BE49-F238E27FC236}">
                <a16:creationId xmlns:a16="http://schemas.microsoft.com/office/drawing/2014/main" id="{B35BB83F-968D-2DDA-5C5B-6845A8586B99}"/>
              </a:ext>
            </a:extLst>
          </p:cNvPr>
          <p:cNvPicPr>
            <a:picLocks noChangeAspect="1"/>
          </p:cNvPicPr>
          <p:nvPr/>
        </p:nvPicPr>
        <p:blipFill rotWithShape="1">
          <a:blip r:embed="rId2">
            <a:alphaModFix/>
          </a:blip>
          <a:srcRect l="41719"/>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64" name="Group 63">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76" name="Freeform: Shape 64">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8" name="Freeform: Shape 67">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ECCCE3D2-E7B7-4ABD-F24A-91C940B0C864}"/>
              </a:ext>
            </a:extLst>
          </p:cNvPr>
          <p:cNvSpPr/>
          <p:nvPr/>
        </p:nvSpPr>
        <p:spPr>
          <a:xfrm>
            <a:off x="6090574" y="2421682"/>
            <a:ext cx="5723054" cy="4084221"/>
          </a:xfrm>
          <a:prstGeom prst="roundRect">
            <a:avLst>
              <a:gd name="adj" fmla="val 3285"/>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lvl="0" indent="-342900" algn="just" fontAlgn="base">
              <a:lnSpc>
                <a:spcPct val="107000"/>
              </a:lnSpc>
              <a:spcAft>
                <a:spcPts val="800"/>
              </a:spcAft>
              <a:buSzPts val="1000"/>
              <a:buFont typeface="Symbol" panose="05050102010706020507" pitchFamily="18" charset="2"/>
              <a:buChar char=""/>
              <a:tabLst>
                <a:tab pos="914400" algn="l"/>
              </a:tabLst>
            </a:pPr>
            <a:r>
              <a:rPr lang="en-IN" sz="18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its core component is open-source and free</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914400" algn="l"/>
              </a:tabLst>
            </a:pPr>
            <a:r>
              <a:rPr lang="en-IN" sz="18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it allows the incorporation of many external state-of-the-art NLP models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914400" algn="l"/>
              </a:tabLst>
            </a:pPr>
            <a:r>
              <a:rPr lang="en-IN" sz="18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it is highly customizable and flexible</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914400" algn="l"/>
              </a:tabLst>
            </a:pPr>
            <a:r>
              <a:rPr lang="en-IN" sz="18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it uses Python which is our language of choice</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914400" algn="l"/>
              </a:tabLst>
            </a:pPr>
            <a:r>
              <a:rPr lang="en-IN" sz="18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It has an easy-to-use command-line interface for common tasks such as training, testing, or running models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914400" algn="l"/>
              </a:tabLst>
            </a:pPr>
            <a:r>
              <a:rPr lang="en-IN" sz="18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it has great documentation, written and video tutorials.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374068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EE0EC-D14B-573F-C91C-648FFC04115A}"/>
              </a:ext>
            </a:extLst>
          </p:cNvPr>
          <p:cNvSpPr>
            <a:spLocks noGrp="1"/>
          </p:cNvSpPr>
          <p:nvPr>
            <p:ph type="title"/>
          </p:nvPr>
        </p:nvSpPr>
        <p:spPr>
          <a:xfrm>
            <a:off x="1371597" y="348865"/>
            <a:ext cx="10044023" cy="877729"/>
          </a:xfrm>
        </p:spPr>
        <p:txBody>
          <a:bodyPr anchor="ctr">
            <a:normAutofit/>
          </a:bodyPr>
          <a:lstStyle/>
          <a:p>
            <a:r>
              <a:rPr lang="en-US" sz="4000" dirty="0"/>
              <a:t>ARCHITECTURE OF CHATBOT</a:t>
            </a:r>
            <a:endParaRPr lang="en-IN" sz="4000" dirty="0"/>
          </a:p>
        </p:txBody>
      </p:sp>
      <p:sp>
        <p:nvSpPr>
          <p:cNvPr id="19" name="Rectangle: Rounded Corners 18">
            <a:extLst>
              <a:ext uri="{FF2B5EF4-FFF2-40B4-BE49-F238E27FC236}">
                <a16:creationId xmlns:a16="http://schemas.microsoft.com/office/drawing/2014/main" id="{DBDDF5BB-1812-E9EE-96B6-044C5290506F}"/>
              </a:ext>
            </a:extLst>
          </p:cNvPr>
          <p:cNvSpPr/>
          <p:nvPr/>
        </p:nvSpPr>
        <p:spPr>
          <a:xfrm>
            <a:off x="7103072" y="2885390"/>
            <a:ext cx="2655628" cy="2977724"/>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5946A7FE-158D-8514-3685-ECDEDB51DE8E}"/>
              </a:ext>
            </a:extLst>
          </p:cNvPr>
          <p:cNvSpPr/>
          <p:nvPr/>
        </p:nvSpPr>
        <p:spPr>
          <a:xfrm>
            <a:off x="2489405" y="2813920"/>
            <a:ext cx="2147018" cy="6030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7472">
              <a:spcAft>
                <a:spcPts val="600"/>
              </a:spcAft>
            </a:pPr>
            <a:r>
              <a:rPr lang="en-US" sz="1368" kern="1200">
                <a:solidFill>
                  <a:schemeClr val="lt1"/>
                </a:solidFill>
                <a:latin typeface="+mn-lt"/>
                <a:ea typeface="+mn-ea"/>
                <a:cs typeface="+mn-cs"/>
              </a:rPr>
              <a:t>Web Page</a:t>
            </a:r>
            <a:endParaRPr lang="en-IN"/>
          </a:p>
        </p:txBody>
      </p:sp>
      <p:sp>
        <p:nvSpPr>
          <p:cNvPr id="8" name="Rectangle: Rounded Corners 7">
            <a:extLst>
              <a:ext uri="{FF2B5EF4-FFF2-40B4-BE49-F238E27FC236}">
                <a16:creationId xmlns:a16="http://schemas.microsoft.com/office/drawing/2014/main" id="{D287FD78-6BF8-ACBE-B945-52CAD5C9A559}"/>
              </a:ext>
            </a:extLst>
          </p:cNvPr>
          <p:cNvSpPr/>
          <p:nvPr/>
        </p:nvSpPr>
        <p:spPr>
          <a:xfrm>
            <a:off x="2489405" y="3475823"/>
            <a:ext cx="2147018" cy="603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7472">
              <a:spcAft>
                <a:spcPts val="600"/>
              </a:spcAft>
            </a:pPr>
            <a:r>
              <a:rPr lang="en-US" sz="1368" kern="1200">
                <a:solidFill>
                  <a:schemeClr val="lt1"/>
                </a:solidFill>
                <a:latin typeface="+mn-lt"/>
                <a:ea typeface="+mn-ea"/>
                <a:cs typeface="+mn-cs"/>
              </a:rPr>
              <a:t>IM/ Chat</a:t>
            </a:r>
          </a:p>
          <a:p>
            <a:pPr algn="ctr" defTabSz="347472">
              <a:spcAft>
                <a:spcPts val="600"/>
              </a:spcAft>
            </a:pPr>
            <a:r>
              <a:rPr lang="en-US" sz="1368" kern="1200">
                <a:solidFill>
                  <a:schemeClr val="lt1"/>
                </a:solidFill>
                <a:latin typeface="+mn-lt"/>
                <a:ea typeface="+mn-ea"/>
                <a:cs typeface="+mn-cs"/>
              </a:rPr>
              <a:t>Application</a:t>
            </a:r>
            <a:endParaRPr lang="en-US"/>
          </a:p>
        </p:txBody>
      </p:sp>
      <p:sp>
        <p:nvSpPr>
          <p:cNvPr id="9" name="Rectangle: Rounded Corners 8">
            <a:extLst>
              <a:ext uri="{FF2B5EF4-FFF2-40B4-BE49-F238E27FC236}">
                <a16:creationId xmlns:a16="http://schemas.microsoft.com/office/drawing/2014/main" id="{6BF5C061-9884-2A7C-DA46-7277434A11B5}"/>
              </a:ext>
            </a:extLst>
          </p:cNvPr>
          <p:cNvSpPr/>
          <p:nvPr/>
        </p:nvSpPr>
        <p:spPr>
          <a:xfrm>
            <a:off x="2489405" y="4137727"/>
            <a:ext cx="2147018" cy="60309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7472">
              <a:spcAft>
                <a:spcPts val="600"/>
              </a:spcAft>
            </a:pPr>
            <a:r>
              <a:rPr lang="en-US" sz="1368" kern="1200">
                <a:solidFill>
                  <a:schemeClr val="lt1"/>
                </a:solidFill>
                <a:latin typeface="+mn-lt"/>
                <a:ea typeface="+mn-ea"/>
                <a:cs typeface="+mn-cs"/>
              </a:rPr>
              <a:t>Mobile App</a:t>
            </a:r>
            <a:endParaRPr lang="en-IN"/>
          </a:p>
        </p:txBody>
      </p:sp>
      <p:sp>
        <p:nvSpPr>
          <p:cNvPr id="10" name="Rectangle: Rounded Corners 9">
            <a:extLst>
              <a:ext uri="{FF2B5EF4-FFF2-40B4-BE49-F238E27FC236}">
                <a16:creationId xmlns:a16="http://schemas.microsoft.com/office/drawing/2014/main" id="{3BB1F31D-6709-D63B-422E-8427E05D27E4}"/>
              </a:ext>
            </a:extLst>
          </p:cNvPr>
          <p:cNvSpPr/>
          <p:nvPr/>
        </p:nvSpPr>
        <p:spPr>
          <a:xfrm>
            <a:off x="2489405" y="4799631"/>
            <a:ext cx="2147018" cy="60309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7472">
              <a:spcAft>
                <a:spcPts val="600"/>
              </a:spcAft>
            </a:pPr>
            <a:r>
              <a:rPr lang="en-US" sz="1368" kern="1200">
                <a:solidFill>
                  <a:schemeClr val="lt1"/>
                </a:solidFill>
                <a:latin typeface="+mn-lt"/>
                <a:ea typeface="+mn-ea"/>
                <a:cs typeface="+mn-cs"/>
              </a:rPr>
              <a:t>Smart Application</a:t>
            </a:r>
            <a:endParaRPr lang="en-IN"/>
          </a:p>
        </p:txBody>
      </p:sp>
      <p:sp>
        <p:nvSpPr>
          <p:cNvPr id="11" name="Rectangle: Rounded Corners 10">
            <a:extLst>
              <a:ext uri="{FF2B5EF4-FFF2-40B4-BE49-F238E27FC236}">
                <a16:creationId xmlns:a16="http://schemas.microsoft.com/office/drawing/2014/main" id="{6538A87F-5713-5536-0499-823636FD573B}"/>
              </a:ext>
            </a:extLst>
          </p:cNvPr>
          <p:cNvSpPr/>
          <p:nvPr/>
        </p:nvSpPr>
        <p:spPr>
          <a:xfrm>
            <a:off x="2457240" y="5506834"/>
            <a:ext cx="2147018" cy="546250"/>
          </a:xfrm>
          <a:prstGeom prst="roundRect">
            <a:avLst/>
          </a:prstGeom>
          <a:solidFill>
            <a:schemeClr val="bg1"/>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7472">
              <a:spcAft>
                <a:spcPts val="600"/>
              </a:spcAft>
            </a:pPr>
            <a:r>
              <a:rPr lang="en-US" sz="1368" kern="1200">
                <a:solidFill>
                  <a:schemeClr val="tx1"/>
                </a:solidFill>
                <a:latin typeface="+mn-lt"/>
                <a:ea typeface="+mn-ea"/>
                <a:cs typeface="+mn-cs"/>
              </a:rPr>
              <a:t>…Others</a:t>
            </a:r>
            <a:endParaRPr lang="en-IN">
              <a:solidFill>
                <a:schemeClr val="tx1"/>
              </a:solidFill>
            </a:endParaRPr>
          </a:p>
        </p:txBody>
      </p:sp>
      <p:sp>
        <p:nvSpPr>
          <p:cNvPr id="12" name="Arrow: Right 11">
            <a:extLst>
              <a:ext uri="{FF2B5EF4-FFF2-40B4-BE49-F238E27FC236}">
                <a16:creationId xmlns:a16="http://schemas.microsoft.com/office/drawing/2014/main" id="{5FB759A1-BF3E-B16A-37F3-C90E46E59E32}"/>
              </a:ext>
            </a:extLst>
          </p:cNvPr>
          <p:cNvSpPr/>
          <p:nvPr/>
        </p:nvSpPr>
        <p:spPr>
          <a:xfrm>
            <a:off x="4950170" y="3023982"/>
            <a:ext cx="1929904" cy="800106"/>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7472">
              <a:spcAft>
                <a:spcPts val="600"/>
              </a:spcAft>
            </a:pPr>
            <a:r>
              <a:rPr lang="en-US" sz="1368" kern="1200">
                <a:solidFill>
                  <a:schemeClr val="lt1"/>
                </a:solidFill>
                <a:latin typeface="+mn-lt"/>
                <a:ea typeface="+mn-ea"/>
                <a:cs typeface="+mn-cs"/>
              </a:rPr>
              <a:t>Human Input – Chat</a:t>
            </a:r>
          </a:p>
          <a:p>
            <a:pPr algn="ctr" defTabSz="347472">
              <a:spcAft>
                <a:spcPts val="600"/>
              </a:spcAft>
            </a:pPr>
            <a:r>
              <a:rPr lang="en-US" sz="1368" kern="1200">
                <a:solidFill>
                  <a:schemeClr val="lt1"/>
                </a:solidFill>
                <a:latin typeface="+mn-lt"/>
                <a:ea typeface="+mn-ea"/>
                <a:cs typeface="+mn-cs"/>
              </a:rPr>
              <a:t>NLP</a:t>
            </a:r>
            <a:endParaRPr lang="en-IN"/>
          </a:p>
        </p:txBody>
      </p:sp>
      <p:sp>
        <p:nvSpPr>
          <p:cNvPr id="14" name="Arrow: Right 13">
            <a:extLst>
              <a:ext uri="{FF2B5EF4-FFF2-40B4-BE49-F238E27FC236}">
                <a16:creationId xmlns:a16="http://schemas.microsoft.com/office/drawing/2014/main" id="{AEF76DE9-2A8F-A730-A509-73EC8E98E779}"/>
              </a:ext>
            </a:extLst>
          </p:cNvPr>
          <p:cNvSpPr/>
          <p:nvPr/>
        </p:nvSpPr>
        <p:spPr>
          <a:xfrm rot="10800000">
            <a:off x="4974259" y="4299152"/>
            <a:ext cx="1929904" cy="894182"/>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974964CF-DE4E-25F3-3B00-BF7135A81846}"/>
              </a:ext>
            </a:extLst>
          </p:cNvPr>
          <p:cNvSpPr txBox="1"/>
          <p:nvPr/>
        </p:nvSpPr>
        <p:spPr>
          <a:xfrm>
            <a:off x="5327971" y="4496100"/>
            <a:ext cx="1488783" cy="513346"/>
          </a:xfrm>
          <a:prstGeom prst="rect">
            <a:avLst/>
          </a:prstGeom>
          <a:noFill/>
        </p:spPr>
        <p:txBody>
          <a:bodyPr wrap="square" rtlCol="0">
            <a:spAutoFit/>
          </a:bodyPr>
          <a:lstStyle/>
          <a:p>
            <a:pPr algn="ctr" defTabSz="347472">
              <a:spcAft>
                <a:spcPts val="600"/>
              </a:spcAft>
            </a:pPr>
            <a:r>
              <a:rPr lang="en-US" sz="1368" kern="1200">
                <a:solidFill>
                  <a:schemeClr val="tx1"/>
                </a:solidFill>
                <a:latin typeface="+mn-lt"/>
                <a:ea typeface="+mn-ea"/>
                <a:cs typeface="+mn-cs"/>
              </a:rPr>
              <a:t>Machine Response  NLG</a:t>
            </a:r>
            <a:endParaRPr lang="en-IN"/>
          </a:p>
        </p:txBody>
      </p:sp>
      <p:sp>
        <p:nvSpPr>
          <p:cNvPr id="16" name="Rectangle 15">
            <a:extLst>
              <a:ext uri="{FF2B5EF4-FFF2-40B4-BE49-F238E27FC236}">
                <a16:creationId xmlns:a16="http://schemas.microsoft.com/office/drawing/2014/main" id="{5A644786-6CF6-5D9B-A0F7-5B3BCE78976C}"/>
              </a:ext>
            </a:extLst>
          </p:cNvPr>
          <p:cNvSpPr/>
          <p:nvPr/>
        </p:nvSpPr>
        <p:spPr>
          <a:xfrm>
            <a:off x="7313853" y="3293536"/>
            <a:ext cx="1576088" cy="129295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7472">
              <a:spcAft>
                <a:spcPts val="600"/>
              </a:spcAft>
            </a:pPr>
            <a:r>
              <a:rPr lang="en-US" sz="1368" kern="1200">
                <a:solidFill>
                  <a:schemeClr val="lt1"/>
                </a:solidFill>
                <a:latin typeface="+mn-lt"/>
                <a:ea typeface="+mn-ea"/>
                <a:cs typeface="+mn-cs"/>
              </a:rPr>
              <a:t>Knowledge</a:t>
            </a:r>
            <a:endParaRPr lang="en-IN"/>
          </a:p>
        </p:txBody>
      </p:sp>
      <p:sp>
        <p:nvSpPr>
          <p:cNvPr id="17" name="Rectangle 16">
            <a:extLst>
              <a:ext uri="{FF2B5EF4-FFF2-40B4-BE49-F238E27FC236}">
                <a16:creationId xmlns:a16="http://schemas.microsoft.com/office/drawing/2014/main" id="{98BF5BDD-3964-9FBC-58C5-7DDEFA1B00F7}"/>
              </a:ext>
            </a:extLst>
          </p:cNvPr>
          <p:cNvSpPr/>
          <p:nvPr/>
        </p:nvSpPr>
        <p:spPr>
          <a:xfrm>
            <a:off x="7326374" y="4805236"/>
            <a:ext cx="1576088" cy="4945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7472">
              <a:spcAft>
                <a:spcPts val="600"/>
              </a:spcAft>
            </a:pPr>
            <a:r>
              <a:rPr lang="en-US" sz="1368" kern="1200">
                <a:solidFill>
                  <a:schemeClr val="lt1"/>
                </a:solidFill>
                <a:latin typeface="+mn-lt"/>
                <a:ea typeface="+mn-ea"/>
                <a:cs typeface="+mn-cs"/>
              </a:rPr>
              <a:t>Logic and Rules</a:t>
            </a:r>
          </a:p>
          <a:p>
            <a:pPr algn="ctr" defTabSz="347472">
              <a:spcAft>
                <a:spcPts val="600"/>
              </a:spcAft>
            </a:pPr>
            <a:r>
              <a:rPr lang="en-US" sz="1368" kern="1200">
                <a:solidFill>
                  <a:schemeClr val="lt1"/>
                </a:solidFill>
                <a:latin typeface="+mn-lt"/>
                <a:ea typeface="+mn-ea"/>
                <a:cs typeface="+mn-cs"/>
              </a:rPr>
              <a:t>Parser</a:t>
            </a:r>
            <a:endParaRPr lang="en-IN"/>
          </a:p>
        </p:txBody>
      </p:sp>
      <p:sp>
        <p:nvSpPr>
          <p:cNvPr id="18" name="Rectangle 17">
            <a:extLst>
              <a:ext uri="{FF2B5EF4-FFF2-40B4-BE49-F238E27FC236}">
                <a16:creationId xmlns:a16="http://schemas.microsoft.com/office/drawing/2014/main" id="{A8F5AEB5-A1F9-2468-14AC-2132B642BF02}"/>
              </a:ext>
            </a:extLst>
          </p:cNvPr>
          <p:cNvSpPr/>
          <p:nvPr/>
        </p:nvSpPr>
        <p:spPr>
          <a:xfrm>
            <a:off x="9100651" y="3304522"/>
            <a:ext cx="459860" cy="199525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Arrow: Down 19">
            <a:extLst>
              <a:ext uri="{FF2B5EF4-FFF2-40B4-BE49-F238E27FC236}">
                <a16:creationId xmlns:a16="http://schemas.microsoft.com/office/drawing/2014/main" id="{5A267C30-EB75-43AF-50E3-9EEB78C58070}"/>
              </a:ext>
            </a:extLst>
          </p:cNvPr>
          <p:cNvSpPr/>
          <p:nvPr/>
        </p:nvSpPr>
        <p:spPr>
          <a:xfrm rot="10800000">
            <a:off x="8121300" y="2112579"/>
            <a:ext cx="619172" cy="69959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A1983AB4-0AC4-342E-F7F4-1D7CE3A93EA0}"/>
              </a:ext>
            </a:extLst>
          </p:cNvPr>
          <p:cNvSpPr txBox="1"/>
          <p:nvPr/>
        </p:nvSpPr>
        <p:spPr>
          <a:xfrm rot="5400000">
            <a:off x="8614556" y="4147732"/>
            <a:ext cx="1535972" cy="302840"/>
          </a:xfrm>
          <a:prstGeom prst="rect">
            <a:avLst/>
          </a:prstGeom>
          <a:noFill/>
        </p:spPr>
        <p:txBody>
          <a:bodyPr wrap="square" rtlCol="0">
            <a:spAutoFit/>
          </a:bodyPr>
          <a:lstStyle/>
          <a:p>
            <a:pPr defTabSz="347472">
              <a:spcAft>
                <a:spcPts val="600"/>
              </a:spcAft>
            </a:pPr>
            <a:r>
              <a:rPr lang="en-US" sz="1368" kern="1200">
                <a:solidFill>
                  <a:schemeClr val="tx1"/>
                </a:solidFill>
                <a:latin typeface="+mn-lt"/>
                <a:ea typeface="+mn-ea"/>
                <a:cs typeface="+mn-cs"/>
              </a:rPr>
              <a:t>Machine Learning</a:t>
            </a:r>
            <a:endParaRPr lang="en-IN"/>
          </a:p>
        </p:txBody>
      </p:sp>
      <p:sp>
        <p:nvSpPr>
          <p:cNvPr id="22" name="TextBox 21">
            <a:extLst>
              <a:ext uri="{FF2B5EF4-FFF2-40B4-BE49-F238E27FC236}">
                <a16:creationId xmlns:a16="http://schemas.microsoft.com/office/drawing/2014/main" id="{E3F9A8BD-D3A5-DA76-0D4E-6FB6E7A0E7C6}"/>
              </a:ext>
            </a:extLst>
          </p:cNvPr>
          <p:cNvSpPr txBox="1"/>
          <p:nvPr/>
        </p:nvSpPr>
        <p:spPr>
          <a:xfrm rot="5400000">
            <a:off x="8020296" y="2399001"/>
            <a:ext cx="821179" cy="302840"/>
          </a:xfrm>
          <a:prstGeom prst="rect">
            <a:avLst/>
          </a:prstGeom>
          <a:noFill/>
        </p:spPr>
        <p:txBody>
          <a:bodyPr wrap="square" rtlCol="0">
            <a:spAutoFit/>
          </a:bodyPr>
          <a:lstStyle/>
          <a:p>
            <a:pPr defTabSz="347472">
              <a:spcAft>
                <a:spcPts val="600"/>
              </a:spcAft>
            </a:pPr>
            <a:r>
              <a:rPr lang="en-US" sz="1368" kern="1200">
                <a:solidFill>
                  <a:schemeClr val="bg1"/>
                </a:solidFill>
                <a:latin typeface="+mn-lt"/>
                <a:ea typeface="+mn-ea"/>
                <a:cs typeface="+mn-cs"/>
              </a:rPr>
              <a:t>Actions</a:t>
            </a:r>
            <a:endParaRPr lang="en-US">
              <a:solidFill>
                <a:schemeClr val="bg1"/>
              </a:solidFill>
            </a:endParaRPr>
          </a:p>
        </p:txBody>
      </p:sp>
      <p:sp>
        <p:nvSpPr>
          <p:cNvPr id="24" name="TextBox 23">
            <a:extLst>
              <a:ext uri="{FF2B5EF4-FFF2-40B4-BE49-F238E27FC236}">
                <a16:creationId xmlns:a16="http://schemas.microsoft.com/office/drawing/2014/main" id="{9279151A-A036-B906-5BFE-7E70524F0C4F}"/>
              </a:ext>
            </a:extLst>
          </p:cNvPr>
          <p:cNvSpPr txBox="1"/>
          <p:nvPr/>
        </p:nvSpPr>
        <p:spPr>
          <a:xfrm>
            <a:off x="7782893" y="2934512"/>
            <a:ext cx="1599648" cy="302840"/>
          </a:xfrm>
          <a:prstGeom prst="rect">
            <a:avLst/>
          </a:prstGeom>
          <a:noFill/>
        </p:spPr>
        <p:txBody>
          <a:bodyPr wrap="square" rtlCol="0">
            <a:spAutoFit/>
          </a:bodyPr>
          <a:lstStyle/>
          <a:p>
            <a:pPr defTabSz="347472">
              <a:spcAft>
                <a:spcPts val="600"/>
              </a:spcAft>
            </a:pPr>
            <a:r>
              <a:rPr lang="en-US" sz="1368" kern="1200">
                <a:solidFill>
                  <a:srgbClr val="FF0000"/>
                </a:solidFill>
                <a:latin typeface="+mn-lt"/>
                <a:ea typeface="+mn-ea"/>
                <a:cs typeface="+mn-cs"/>
              </a:rPr>
              <a:t>Chatbot Server</a:t>
            </a:r>
            <a:endParaRPr lang="en-IN">
              <a:solidFill>
                <a:srgbClr val="FF0000"/>
              </a:solidFill>
            </a:endParaRPr>
          </a:p>
        </p:txBody>
      </p:sp>
      <p:sp>
        <p:nvSpPr>
          <p:cNvPr id="25" name="Cloud 24">
            <a:extLst>
              <a:ext uri="{FF2B5EF4-FFF2-40B4-BE49-F238E27FC236}">
                <a16:creationId xmlns:a16="http://schemas.microsoft.com/office/drawing/2014/main" id="{2F8B7A85-B866-E0D9-8FFC-6FFA22663A64}"/>
              </a:ext>
            </a:extLst>
          </p:cNvPr>
          <p:cNvSpPr/>
          <p:nvPr/>
        </p:nvSpPr>
        <p:spPr>
          <a:xfrm>
            <a:off x="5064928" y="5189893"/>
            <a:ext cx="1839956" cy="1115491"/>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508611B3-A35A-0744-B547-51A3FAB1FDCF}"/>
              </a:ext>
            </a:extLst>
          </p:cNvPr>
          <p:cNvSpPr/>
          <p:nvPr/>
        </p:nvSpPr>
        <p:spPr>
          <a:xfrm>
            <a:off x="5882815" y="5307815"/>
            <a:ext cx="1495674" cy="753310"/>
          </a:xfrm>
          <a:prstGeom prst="right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7472">
              <a:spcAft>
                <a:spcPts val="600"/>
              </a:spcAft>
            </a:pPr>
            <a:r>
              <a:rPr lang="en-US" sz="1368" kern="1200">
                <a:solidFill>
                  <a:schemeClr val="tx1"/>
                </a:solidFill>
                <a:latin typeface="+mn-lt"/>
                <a:ea typeface="+mn-ea"/>
                <a:cs typeface="+mn-cs"/>
              </a:rPr>
              <a:t>Data Sources</a:t>
            </a:r>
            <a:endParaRPr lang="en-IN">
              <a:solidFill>
                <a:schemeClr val="tx1"/>
              </a:solidFill>
            </a:endParaRPr>
          </a:p>
        </p:txBody>
      </p:sp>
      <p:sp>
        <p:nvSpPr>
          <p:cNvPr id="27" name="Arrow: Left-Right 26">
            <a:extLst>
              <a:ext uri="{FF2B5EF4-FFF2-40B4-BE49-F238E27FC236}">
                <a16:creationId xmlns:a16="http://schemas.microsoft.com/office/drawing/2014/main" id="{036DC412-152F-8548-7D85-91D966521C19}"/>
              </a:ext>
            </a:extLst>
          </p:cNvPr>
          <p:cNvSpPr/>
          <p:nvPr/>
        </p:nvSpPr>
        <p:spPr>
          <a:xfrm>
            <a:off x="8813378" y="4050260"/>
            <a:ext cx="351316" cy="220233"/>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Left-Right 27">
            <a:extLst>
              <a:ext uri="{FF2B5EF4-FFF2-40B4-BE49-F238E27FC236}">
                <a16:creationId xmlns:a16="http://schemas.microsoft.com/office/drawing/2014/main" id="{B8BEC277-3340-797C-6380-F145BF0A2B5B}"/>
              </a:ext>
            </a:extLst>
          </p:cNvPr>
          <p:cNvSpPr/>
          <p:nvPr/>
        </p:nvSpPr>
        <p:spPr>
          <a:xfrm>
            <a:off x="8838500" y="4917101"/>
            <a:ext cx="351316" cy="220233"/>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Left-Right 30">
            <a:extLst>
              <a:ext uri="{FF2B5EF4-FFF2-40B4-BE49-F238E27FC236}">
                <a16:creationId xmlns:a16="http://schemas.microsoft.com/office/drawing/2014/main" id="{030FE1D0-B7C9-BED0-B6B5-548A33FD152D}"/>
              </a:ext>
            </a:extLst>
          </p:cNvPr>
          <p:cNvSpPr/>
          <p:nvPr/>
        </p:nvSpPr>
        <p:spPr>
          <a:xfrm rot="5229805">
            <a:off x="7938760" y="4585748"/>
            <a:ext cx="351316" cy="220233"/>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96584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2797</TotalTime>
  <Words>781</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Agency FB</vt:lpstr>
      <vt:lpstr>Aharoni</vt:lpstr>
      <vt:lpstr>Arial</vt:lpstr>
      <vt:lpstr>Arial Black</vt:lpstr>
      <vt:lpstr>Calibri</vt:lpstr>
      <vt:lpstr>Calibri Light</vt:lpstr>
      <vt:lpstr>gg sans</vt:lpstr>
      <vt:lpstr>inherit</vt:lpstr>
      <vt:lpstr>Roboto</vt:lpstr>
      <vt:lpstr>Symbol</vt:lpstr>
      <vt:lpstr>Wingdings</vt:lpstr>
      <vt:lpstr>Office Theme</vt:lpstr>
      <vt:lpstr>CHATBOT– HEALTHCARE DOMAIN</vt:lpstr>
      <vt:lpstr>OVERVIEW</vt:lpstr>
      <vt:lpstr>WHAT IS CHATBOT</vt:lpstr>
      <vt:lpstr>HISTORY OF CHATBOT</vt:lpstr>
      <vt:lpstr>CHATBOT IN HEALTHCARE AND MEDICAL SCIENCE</vt:lpstr>
      <vt:lpstr>Impact of Chatbot in Healthcare  </vt:lpstr>
      <vt:lpstr>Difference ways to build a chatbot</vt:lpstr>
      <vt:lpstr>Reasons to take RASA over other Frameworks</vt:lpstr>
      <vt:lpstr>ARCHITECTURE OF CHATBOT</vt:lpstr>
      <vt:lpstr>PROJECT EXECUTION</vt:lpstr>
      <vt:lpstr>PowerPoint Presentation</vt:lpstr>
      <vt:lpstr>Training the Chatbot using Rasa</vt:lpstr>
      <vt:lpstr>PowerPoint Presentation</vt:lpstr>
      <vt:lpstr> Web Application Development</vt:lpstr>
      <vt:lpstr>Final output :</vt:lpstr>
      <vt:lpstr>Challenges and limitation</vt:lpstr>
      <vt:lpstr>Future scope of ai in health care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supershasi60@outlook.com</dc:creator>
  <cp:lastModifiedBy>dinesh goud</cp:lastModifiedBy>
  <cp:revision>20</cp:revision>
  <dcterms:created xsi:type="dcterms:W3CDTF">2023-05-25T06:25:59Z</dcterms:created>
  <dcterms:modified xsi:type="dcterms:W3CDTF">2023-06-16T17:06:53Z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2023-05-26T08:04:12Z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56e06923-244a-49ca-b8a0-abf022a6fc47</vt:lpwstr>
  </property>
  <property fmtid="{D5CDD505-2E9C-101B-9397-08002B2CF9AE}" pid="7" name="MSIP_Label_defa4170-0d19-0005-0004-bc88714345d2_ActionId">
    <vt:lpwstr>2a39d79d-9e80-4adb-86e2-22a76eb11492</vt:lpwstr>
  </property>
  <property fmtid="{D5CDD505-2E9C-101B-9397-08002B2CF9AE}" pid="8" name="MSIP_Label_defa4170-0d19-0005-0004-bc88714345d2_ContentBits">
    <vt:lpwstr>0</vt:lpwstr>
  </property>
</Properties>
</file>