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94" r:id="rId2"/>
    <p:sldId id="298" r:id="rId3"/>
    <p:sldId id="317" r:id="rId4"/>
    <p:sldId id="257" r:id="rId5"/>
    <p:sldId id="301" r:id="rId6"/>
    <p:sldId id="265" r:id="rId7"/>
    <p:sldId id="299" r:id="rId8"/>
    <p:sldId id="258" r:id="rId9"/>
    <p:sldId id="262" r:id="rId10"/>
    <p:sldId id="263" r:id="rId11"/>
    <p:sldId id="267" r:id="rId12"/>
    <p:sldId id="315" r:id="rId13"/>
    <p:sldId id="314" r:id="rId14"/>
    <p:sldId id="308" r:id="rId15"/>
    <p:sldId id="300" r:id="rId16"/>
    <p:sldId id="302" r:id="rId17"/>
    <p:sldId id="309" r:id="rId18"/>
    <p:sldId id="312" r:id="rId19"/>
    <p:sldId id="304" r:id="rId20"/>
    <p:sldId id="310" r:id="rId21"/>
    <p:sldId id="311" r:id="rId22"/>
    <p:sldId id="313" r:id="rId23"/>
    <p:sldId id="303" r:id="rId24"/>
    <p:sldId id="305" r:id="rId25"/>
    <p:sldId id="316" r:id="rId26"/>
    <p:sldId id="306" r:id="rId27"/>
    <p:sldId id="307" r:id="rId28"/>
    <p:sldId id="293" r:id="rId29"/>
    <p:sldId id="318" r:id="rId30"/>
    <p:sldId id="297"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61" d="100"/>
          <a:sy n="61" d="100"/>
        </p:scale>
        <p:origin x="904" y="6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12D8B-A412-4FDD-BA9D-8A182D80F8EB}" type="datetimeFigureOut">
              <a:rPr lang="en-IN" smtClean="0"/>
              <a:t>25-02-2023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2CCFD-7177-4A92-B5AD-F4955E984C82}" type="slidenum">
              <a:rPr lang="en-IN" smtClean="0"/>
              <a:t>‹#›</a:t>
            </a:fld>
            <a:endParaRPr lang="en-IN"/>
          </a:p>
        </p:txBody>
      </p:sp>
    </p:spTree>
    <p:extLst>
      <p:ext uri="{BB962C8B-B14F-4D97-AF65-F5344CB8AC3E}">
        <p14:creationId xmlns:p14="http://schemas.microsoft.com/office/powerpoint/2010/main" val="3201619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3E5631-D076-4D84-BF40-E4FFDDEC0861}" type="datetimeFigureOut">
              <a:rPr lang="en-IN" smtClean="0"/>
              <a:t>25-02-2023</a:t>
            </a:fld>
            <a:endParaRPr lang="en-IN"/>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F8F7DE8-9C93-4ECC-BD65-705C6D9A0048}" type="slidenum">
              <a:rPr lang="en-IN" smtClean="0"/>
              <a:t>‹#›</a:t>
            </a:fld>
            <a:endParaRPr lang="en-IN"/>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127291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3E5631-D076-4D84-BF40-E4FFDDEC0861}" type="datetimeFigureOut">
              <a:rPr lang="en-IN" smtClean="0"/>
              <a:t>25-02-2023</a:t>
            </a:fld>
            <a:endParaRPr lang="en-IN"/>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F8F7DE8-9C93-4ECC-BD65-705C6D9A0048}" type="slidenum">
              <a:rPr lang="en-IN" smtClean="0"/>
              <a:t>‹#›</a:t>
            </a:fld>
            <a:endParaRPr lang="en-IN"/>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263170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3E5631-D076-4D84-BF40-E4FFDDEC0861}" type="datetimeFigureOut">
              <a:rPr lang="en-IN" smtClean="0"/>
              <a:t>25-02-2023</a:t>
            </a:fld>
            <a:endParaRPr lang="en-IN"/>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F8F7DE8-9C93-4ECC-BD65-705C6D9A0048}" type="slidenum">
              <a:rPr lang="en-IN" smtClean="0"/>
              <a:t>‹#›</a:t>
            </a:fld>
            <a:endParaRPr lang="en-IN"/>
          </a:p>
        </p:txBody>
      </p:sp>
    </p:spTree>
    <p:extLst>
      <p:ext uri="{BB962C8B-B14F-4D97-AF65-F5344CB8AC3E}">
        <p14:creationId xmlns:p14="http://schemas.microsoft.com/office/powerpoint/2010/main" val="170358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3E5631-D076-4D84-BF40-E4FFDDEC0861}" type="datetimeFigureOut">
              <a:rPr lang="en-IN" smtClean="0"/>
              <a:t>25-02-2023</a:t>
            </a:fld>
            <a:endParaRPr lang="en-IN"/>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F8F7DE8-9C93-4ECC-BD65-705C6D9A0048}" type="slidenum">
              <a:rPr lang="en-IN" smtClean="0"/>
              <a:t>‹#›</a:t>
            </a:fld>
            <a:endParaRPr lang="en-IN"/>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256309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3E5631-D076-4D84-BF40-E4FFDDEC0861}" type="datetimeFigureOut">
              <a:rPr lang="en-IN" smtClean="0"/>
              <a:t>25-02-2023</a:t>
            </a:fld>
            <a:endParaRPr lang="en-IN"/>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F8F7DE8-9C93-4ECC-BD65-705C6D9A0048}" type="slidenum">
              <a:rPr lang="en-IN" smtClean="0"/>
              <a:t>‹#›</a:t>
            </a:fld>
            <a:endParaRPr lang="en-IN"/>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28331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3E5631-D076-4D84-BF40-E4FFDDEC0861}" type="datetimeFigureOut">
              <a:rPr lang="en-IN" smtClean="0"/>
              <a:t>25-02-2023</a:t>
            </a:fld>
            <a:endParaRPr lang="en-IN"/>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F8F7DE8-9C93-4ECC-BD65-705C6D9A0048}" type="slidenum">
              <a:rPr lang="en-IN" smtClean="0"/>
              <a:t>‹#›</a:t>
            </a:fld>
            <a:endParaRPr lang="en-IN"/>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071127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3E5631-D076-4D84-BF40-E4FFDDEC0861}" type="datetimeFigureOut">
              <a:rPr lang="en-IN" smtClean="0"/>
              <a:t>25-02-2023</a:t>
            </a:fld>
            <a:endParaRPr lang="en-IN"/>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F8F7DE8-9C93-4ECC-BD65-705C6D9A0048}" type="slidenum">
              <a:rPr lang="en-IN" smtClean="0"/>
              <a:t>‹#›</a:t>
            </a:fld>
            <a:endParaRPr lang="en-IN"/>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103333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3E5631-D076-4D84-BF40-E4FFDDEC0861}" type="datetimeFigureOut">
              <a:rPr lang="en-IN" smtClean="0"/>
              <a:t>25-02-2023</a:t>
            </a:fld>
            <a:endParaRPr lang="en-IN"/>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F8F7DE8-9C93-4ECC-BD65-705C6D9A0048}" type="slidenum">
              <a:rPr lang="en-IN" smtClean="0"/>
              <a:t>‹#›</a:t>
            </a:fld>
            <a:endParaRPr lang="en-IN"/>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249331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3E5631-D076-4D84-BF40-E4FFDDEC0861}" type="datetimeFigureOut">
              <a:rPr lang="en-IN" smtClean="0"/>
              <a:t>25-02-2023</a:t>
            </a:fld>
            <a:endParaRPr lang="en-IN"/>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F8F7DE8-9C93-4ECC-BD65-705C6D9A0048}" type="slidenum">
              <a:rPr lang="en-IN" smtClean="0"/>
              <a:t>‹#›</a:t>
            </a:fld>
            <a:endParaRPr lang="en-IN"/>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37265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3E5631-D076-4D84-BF40-E4FFDDEC0861}" type="datetimeFigureOut">
              <a:rPr lang="en-IN" smtClean="0"/>
              <a:t>25-02-2023</a:t>
            </a:fld>
            <a:endParaRPr lang="en-IN"/>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F8F7DE8-9C93-4ECC-BD65-705C6D9A0048}" type="slidenum">
              <a:rPr lang="en-IN" smtClean="0"/>
              <a:t>‹#›</a:t>
            </a:fld>
            <a:endParaRPr lang="en-IN"/>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236450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33E5631-D076-4D84-BF40-E4FFDDEC0861}" type="datetimeFigureOut">
              <a:rPr lang="en-IN" smtClean="0"/>
              <a:t>25-02-2023</a:t>
            </a:fld>
            <a:endParaRPr lang="en-IN"/>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DF8F7DE8-9C93-4ECC-BD65-705C6D9A0048}" type="slidenum">
              <a:rPr lang="en-IN" smtClean="0"/>
              <a:t>‹#›</a:t>
            </a:fld>
            <a:endParaRPr lang="en-IN"/>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4426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233E5631-D076-4D84-BF40-E4FFDDEC0861}" type="datetimeFigureOut">
              <a:rPr lang="en-IN" smtClean="0"/>
              <a:t>25-02-2023</a:t>
            </a:fld>
            <a:endParaRPr lang="en-IN"/>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DF8F7DE8-9C93-4ECC-BD65-705C6D9A0048}" type="slidenum">
              <a:rPr lang="en-IN" smtClean="0"/>
              <a:t>‹#›</a:t>
            </a:fld>
            <a:endParaRPr lang="en-IN"/>
          </a:p>
        </p:txBody>
      </p:sp>
    </p:spTree>
    <p:extLst>
      <p:ext uri="{BB962C8B-B14F-4D97-AF65-F5344CB8AC3E}">
        <p14:creationId xmlns:p14="http://schemas.microsoft.com/office/powerpoint/2010/main" val="3944156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hyperlink" Target="https://www.shiksha.com/mba/colleges/mba-colleges-india-2?sby=sponsored"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9625"/>
            <a:ext cx="12190815" cy="6858000"/>
          </a:xfrm>
          <a:prstGeom prst="rect">
            <a:avLst/>
          </a:prstGeom>
          <a:noFill/>
          <a:ln>
            <a:noFill/>
          </a:ln>
        </p:spPr>
      </p:pic>
      <p:sp>
        <p:nvSpPr>
          <p:cNvPr id="99" name="Google Shape;99;p1"/>
          <p:cNvSpPr txBox="1"/>
          <p:nvPr/>
        </p:nvSpPr>
        <p:spPr>
          <a:xfrm>
            <a:off x="567891" y="3407342"/>
            <a:ext cx="10607040" cy="3539390"/>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r>
              <a:rPr lang="en-US" sz="4800" b="1" dirty="0">
                <a:solidFill>
                  <a:schemeClr val="tx1">
                    <a:lumMod val="95000"/>
                    <a:lumOff val="5000"/>
                  </a:schemeClr>
                </a:solidFill>
                <a:latin typeface="Arial" panose="020B0604020202020204" pitchFamily="34" charset="0"/>
                <a:ea typeface="Malgun Gothic" panose="020B0503020000020004" pitchFamily="34" charset="-127"/>
                <a:cs typeface="Arial" panose="020B0604020202020204" pitchFamily="34" charset="0"/>
              </a:rPr>
              <a:t>DATA ANALYSIS </a:t>
            </a:r>
          </a:p>
          <a:p>
            <a:pPr algn="ctr"/>
            <a:r>
              <a:rPr lang="en-US" sz="4800" b="1" dirty="0">
                <a:solidFill>
                  <a:schemeClr val="tx1">
                    <a:lumMod val="95000"/>
                    <a:lumOff val="5000"/>
                  </a:schemeClr>
                </a:solidFill>
                <a:latin typeface="Arial" panose="020B0604020202020204" pitchFamily="34" charset="0"/>
                <a:ea typeface="Malgun Gothic" panose="020B0503020000020004" pitchFamily="34" charset="-127"/>
                <a:cs typeface="Arial" panose="020B0604020202020204" pitchFamily="34" charset="0"/>
              </a:rPr>
              <a:t>OF  </a:t>
            </a:r>
          </a:p>
          <a:p>
            <a:pPr algn="ctr"/>
            <a:r>
              <a:rPr lang="en-US" sz="4800" b="1" dirty="0">
                <a:solidFill>
                  <a:schemeClr val="tx1">
                    <a:lumMod val="95000"/>
                    <a:lumOff val="5000"/>
                  </a:schemeClr>
                </a:solidFill>
                <a:latin typeface="Arial" panose="020B0604020202020204" pitchFamily="34" charset="0"/>
                <a:ea typeface="Malgun Gothic" panose="020B0503020000020004" pitchFamily="34" charset="-127"/>
                <a:cs typeface="Arial" panose="020B0604020202020204" pitchFamily="34" charset="0"/>
              </a:rPr>
              <a:t>MBA COLLEGES BASED IN INDIA</a:t>
            </a:r>
            <a:br>
              <a:rPr lang="en-US" sz="4800" dirty="0">
                <a:latin typeface="Malgun Gothic" panose="020B0503020000020004" pitchFamily="34" charset="-127"/>
                <a:ea typeface="Malgun Gothic" panose="020B0503020000020004" pitchFamily="34" charset="-127"/>
              </a:rPr>
            </a:br>
            <a:endParaRPr lang="en-IN" sz="4800" dirty="0">
              <a:latin typeface="Malgun Gothic" panose="020B0503020000020004" pitchFamily="34" charset="-127"/>
              <a:ea typeface="Malgun Gothic" panose="020B0503020000020004" pitchFamily="34" charset="-127"/>
            </a:endParaRPr>
          </a:p>
          <a:p>
            <a:pPr marL="0" marR="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E0D1-DBAE-3F4F-E19E-B5907A444DA1}"/>
              </a:ext>
            </a:extLst>
          </p:cNvPr>
          <p:cNvSpPr>
            <a:spLocks noGrp="1"/>
          </p:cNvSpPr>
          <p:nvPr>
            <p:ph type="title"/>
          </p:nvPr>
        </p:nvSpPr>
        <p:spPr>
          <a:xfrm>
            <a:off x="1376737" y="417469"/>
            <a:ext cx="10515600" cy="1325563"/>
          </a:xfrm>
        </p:spPr>
        <p:txBody>
          <a:bodyPr>
            <a:normAutofit/>
          </a:bodyPr>
          <a:lstStyle/>
          <a:p>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Cleaning the Data</a:t>
            </a:r>
            <a:endParaRPr lang="en-IN"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7" name="Content Placeholder 6">
            <a:extLst>
              <a:ext uri="{FF2B5EF4-FFF2-40B4-BE49-F238E27FC236}">
                <a16:creationId xmlns:a16="http://schemas.microsoft.com/office/drawing/2014/main" id="{E656FB5F-BF97-66CB-22C7-0CCB2B780B5F}"/>
              </a:ext>
            </a:extLst>
          </p:cNvPr>
          <p:cNvSpPr>
            <a:spLocks noGrp="1"/>
          </p:cNvSpPr>
          <p:nvPr>
            <p:ph type="body" idx="1"/>
          </p:nvPr>
        </p:nvSpPr>
        <p:spPr>
          <a:xfrm>
            <a:off x="1212350" y="1539246"/>
            <a:ext cx="10702492" cy="4036160"/>
          </a:xfrm>
        </p:spPr>
        <p:txBody>
          <a:bodyPr>
            <a:normAutofit fontScale="85000" lnSpcReduction="20000"/>
          </a:bodyPr>
          <a:lstStyle/>
          <a:p>
            <a:pPr marL="628650" indent="-514350">
              <a:buFont typeface="+mj-lt"/>
              <a:buAutoNum type="arabicPeriod"/>
            </a:pPr>
            <a:r>
              <a:rPr lang="en-US" sz="3300" dirty="0">
                <a:solidFill>
                  <a:schemeClr val="tx1"/>
                </a:solidFill>
                <a:latin typeface="+mn-lt"/>
              </a:rPr>
              <a:t>Removed null values.</a:t>
            </a:r>
          </a:p>
          <a:p>
            <a:pPr marL="628650" indent="-514350">
              <a:buFont typeface="+mj-lt"/>
              <a:buAutoNum type="arabicPeriod"/>
            </a:pPr>
            <a:r>
              <a:rPr lang="en-US" sz="3300" dirty="0">
                <a:solidFill>
                  <a:schemeClr val="tx1"/>
                </a:solidFill>
                <a:latin typeface="+mn-lt"/>
              </a:rPr>
              <a:t>Indexed City from Location.</a:t>
            </a:r>
          </a:p>
          <a:p>
            <a:pPr marL="628650" indent="-514350">
              <a:buFont typeface="+mj-lt"/>
              <a:buAutoNum type="arabicPeriod"/>
            </a:pPr>
            <a:r>
              <a:rPr lang="en-US" sz="3300" dirty="0">
                <a:solidFill>
                  <a:schemeClr val="tx1"/>
                </a:solidFill>
                <a:latin typeface="+mn-lt"/>
              </a:rPr>
              <a:t>Indexed numerical value from courses.</a:t>
            </a:r>
          </a:p>
          <a:p>
            <a:pPr marL="628650" indent="-514350">
              <a:buFont typeface="+mj-lt"/>
              <a:buAutoNum type="arabicPeriod"/>
            </a:pPr>
            <a:r>
              <a:rPr lang="en-US" sz="3300" dirty="0">
                <a:solidFill>
                  <a:schemeClr val="tx1"/>
                </a:solidFill>
                <a:latin typeface="+mn-lt"/>
              </a:rPr>
              <a:t>Removed special characters (</a:t>
            </a:r>
            <a:r>
              <a:rPr lang="en-US" sz="3300" dirty="0">
                <a:solidFill>
                  <a:srgbClr val="00B050"/>
                </a:solidFill>
                <a:latin typeface="+mn-lt"/>
              </a:rPr>
              <a:t>[</a:t>
            </a:r>
            <a:r>
              <a:rPr lang="en-US" sz="3300" dirty="0">
                <a:solidFill>
                  <a:schemeClr val="tx1"/>
                </a:solidFill>
                <a:latin typeface="+mn-lt"/>
              </a:rPr>
              <a:t>,</a:t>
            </a:r>
            <a:r>
              <a:rPr lang="en-US" sz="3300" dirty="0">
                <a:solidFill>
                  <a:srgbClr val="00B050"/>
                </a:solidFill>
                <a:latin typeface="+mn-lt"/>
              </a:rPr>
              <a:t>₹</a:t>
            </a:r>
            <a:r>
              <a:rPr lang="en-US" sz="3300" dirty="0">
                <a:solidFill>
                  <a:schemeClr val="tx1"/>
                </a:solidFill>
                <a:latin typeface="+mn-lt"/>
              </a:rPr>
              <a:t>)from fee and then converting </a:t>
            </a:r>
            <a:r>
              <a:rPr lang="en-US" sz="3300" dirty="0">
                <a:solidFill>
                  <a:srgbClr val="00B050"/>
                </a:solidFill>
                <a:latin typeface="+mn-lt"/>
              </a:rPr>
              <a:t>k</a:t>
            </a:r>
            <a:r>
              <a:rPr lang="en-US" sz="3300" dirty="0">
                <a:solidFill>
                  <a:schemeClr val="tx1"/>
                </a:solidFill>
                <a:latin typeface="+mn-lt"/>
              </a:rPr>
              <a:t> (</a:t>
            </a:r>
            <a:r>
              <a:rPr lang="en-US" sz="3300" dirty="0">
                <a:solidFill>
                  <a:srgbClr val="00B0F0"/>
                </a:solidFill>
                <a:latin typeface="+mn-lt"/>
              </a:rPr>
              <a:t>1000</a:t>
            </a:r>
            <a:r>
              <a:rPr lang="en-US" sz="3300" dirty="0">
                <a:solidFill>
                  <a:schemeClr val="tx1"/>
                </a:solidFill>
                <a:latin typeface="+mn-lt"/>
              </a:rPr>
              <a:t>) &amp; </a:t>
            </a:r>
            <a:r>
              <a:rPr lang="en-US" sz="3300" dirty="0">
                <a:solidFill>
                  <a:srgbClr val="00B050"/>
                </a:solidFill>
                <a:latin typeface="+mn-lt"/>
              </a:rPr>
              <a:t>L</a:t>
            </a:r>
            <a:r>
              <a:rPr lang="en-US" sz="3300" dirty="0">
                <a:solidFill>
                  <a:schemeClr val="tx1"/>
                </a:solidFill>
                <a:latin typeface="+mn-lt"/>
              </a:rPr>
              <a:t>(</a:t>
            </a:r>
            <a:r>
              <a:rPr lang="en-US" sz="3300" dirty="0">
                <a:solidFill>
                  <a:srgbClr val="00B0F0"/>
                </a:solidFill>
                <a:latin typeface="+mn-lt"/>
              </a:rPr>
              <a:t>100000</a:t>
            </a:r>
            <a:r>
              <a:rPr lang="en-US" sz="3300" dirty="0">
                <a:solidFill>
                  <a:schemeClr val="tx1"/>
                </a:solidFill>
                <a:latin typeface="+mn-lt"/>
              </a:rPr>
              <a:t>) into numerical values.</a:t>
            </a:r>
          </a:p>
          <a:p>
            <a:pPr marL="628650" indent="-514350">
              <a:buFont typeface="+mj-lt"/>
              <a:buAutoNum type="arabicPeriod"/>
            </a:pPr>
            <a:r>
              <a:rPr lang="en-US" sz="3300" dirty="0">
                <a:solidFill>
                  <a:schemeClr val="tx1"/>
                </a:solidFill>
                <a:latin typeface="+mn-lt"/>
              </a:rPr>
              <a:t>Removed special characters (</a:t>
            </a:r>
            <a:r>
              <a:rPr lang="en-US" sz="3300" dirty="0">
                <a:solidFill>
                  <a:srgbClr val="00B050"/>
                </a:solidFill>
                <a:latin typeface="+mn-lt"/>
              </a:rPr>
              <a:t>[</a:t>
            </a:r>
            <a:r>
              <a:rPr lang="en-US" sz="3300" dirty="0">
                <a:solidFill>
                  <a:schemeClr val="tx1"/>
                </a:solidFill>
                <a:latin typeface="+mn-lt"/>
              </a:rPr>
              <a:t>,</a:t>
            </a:r>
            <a:r>
              <a:rPr lang="en-US" sz="3300" dirty="0">
                <a:solidFill>
                  <a:srgbClr val="00B050"/>
                </a:solidFill>
                <a:latin typeface="+mn-lt"/>
              </a:rPr>
              <a:t>+</a:t>
            </a:r>
            <a:r>
              <a:rPr lang="en-US" sz="3300" dirty="0">
                <a:solidFill>
                  <a:schemeClr val="tx1"/>
                </a:solidFill>
                <a:latin typeface="+mn-lt"/>
              </a:rPr>
              <a:t>) to get numerical value of No of Seats.</a:t>
            </a:r>
          </a:p>
          <a:p>
            <a:pPr marL="628650" indent="-514350">
              <a:buFont typeface="+mj-lt"/>
              <a:buAutoNum type="arabicPeriod"/>
            </a:pPr>
            <a:r>
              <a:rPr lang="en-US" sz="3300" dirty="0">
                <a:solidFill>
                  <a:schemeClr val="tx1"/>
                </a:solidFill>
                <a:latin typeface="+mn-lt"/>
              </a:rPr>
              <a:t>Assigned modified columns to existing Data Frame after changing data types accordingly.</a:t>
            </a:r>
          </a:p>
          <a:p>
            <a:pPr marL="628650" indent="-514350">
              <a:buFont typeface="+mj-lt"/>
              <a:buAutoNum type="arabicPeriod"/>
            </a:pPr>
            <a:r>
              <a:rPr lang="en-US" sz="3300" dirty="0">
                <a:solidFill>
                  <a:schemeClr val="tx1"/>
                </a:solidFill>
                <a:latin typeface="+mn-lt"/>
              </a:rPr>
              <a:t>Sorted index</a:t>
            </a:r>
            <a:endParaRPr lang="en-IN" sz="3300" dirty="0">
              <a:solidFill>
                <a:schemeClr val="tx1"/>
              </a:solidFill>
              <a:latin typeface="+mn-lt"/>
            </a:endParaRPr>
          </a:p>
          <a:p>
            <a:endParaRPr lang="en-US" sz="2800" b="0" cap="none" spc="0" dirty="0">
              <a:ln w="0"/>
              <a:solidFill>
                <a:schemeClr val="tx1"/>
              </a:solidFill>
              <a:effectLst>
                <a:outerShdw blurRad="38100" dist="19050" dir="2700000" algn="tl" rotWithShape="0">
                  <a:schemeClr val="dk1">
                    <a:alpha val="40000"/>
                  </a:schemeClr>
                </a:outerShdw>
              </a:effectLst>
              <a:cs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1451255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9E14-ADC2-BF7E-43DB-5F4EF27C2F4F}"/>
              </a:ext>
            </a:extLst>
          </p:cNvPr>
          <p:cNvSpPr>
            <a:spLocks noGrp="1"/>
          </p:cNvSpPr>
          <p:nvPr>
            <p:ph type="title"/>
          </p:nvPr>
        </p:nvSpPr>
        <p:spPr>
          <a:xfrm>
            <a:off x="143838" y="-293719"/>
            <a:ext cx="5825359" cy="1325563"/>
          </a:xfrm>
        </p:spPr>
        <p:txBody>
          <a:bodyPr>
            <a:normAutofit/>
          </a:bodyPr>
          <a:lstStyle/>
          <a:p>
            <a:r>
              <a:rPr lang="en-US" sz="3600" u="sng"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CLEANED DATA </a:t>
            </a:r>
            <a:endParaRPr lang="en-IN" sz="3600" u="sng"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3" name="TextBox 12">
            <a:hlinkClick r:id="rId2" action="ppaction://hlinksldjump" tooltip="OLD DATA FRAME"/>
            <a:extLst>
              <a:ext uri="{FF2B5EF4-FFF2-40B4-BE49-F238E27FC236}">
                <a16:creationId xmlns:a16="http://schemas.microsoft.com/office/drawing/2014/main" id="{A74EB740-66A5-9AE2-9C13-BBDE925B9A3F}"/>
              </a:ext>
            </a:extLst>
          </p:cNvPr>
          <p:cNvSpPr txBox="1"/>
          <p:nvPr/>
        </p:nvSpPr>
        <p:spPr>
          <a:xfrm>
            <a:off x="5682343" y="538843"/>
            <a:ext cx="4784271" cy="923330"/>
          </a:xfrm>
          <a:prstGeom prst="rect">
            <a:avLst/>
          </a:prstGeom>
          <a:noFill/>
        </p:spPr>
        <p:txBody>
          <a:bodyPr wrap="square" rtlCol="0">
            <a:spAutoFit/>
          </a:bodyPr>
          <a:lstStyle/>
          <a:p>
            <a:endParaRPr lang="en-US" dirty="0"/>
          </a:p>
          <a:p>
            <a:endParaRPr lang="en-US" dirty="0"/>
          </a:p>
          <a:p>
            <a:endParaRPr lang="en-IN" dirty="0"/>
          </a:p>
        </p:txBody>
      </p:sp>
      <p:pic>
        <p:nvPicPr>
          <p:cNvPr id="4" name="Picture 3">
            <a:extLst>
              <a:ext uri="{FF2B5EF4-FFF2-40B4-BE49-F238E27FC236}">
                <a16:creationId xmlns:a16="http://schemas.microsoft.com/office/drawing/2014/main" id="{3E16DBA2-37C1-5031-D351-A298DE65F1DF}"/>
              </a:ext>
            </a:extLst>
          </p:cNvPr>
          <p:cNvPicPr>
            <a:picLocks noChangeAspect="1"/>
          </p:cNvPicPr>
          <p:nvPr/>
        </p:nvPicPr>
        <p:blipFill>
          <a:blip r:embed="rId3"/>
          <a:stretch>
            <a:fillRect/>
          </a:stretch>
        </p:blipFill>
        <p:spPr>
          <a:xfrm>
            <a:off x="442912" y="1085850"/>
            <a:ext cx="11306175" cy="4686300"/>
          </a:xfrm>
          <a:prstGeom prst="rect">
            <a:avLst/>
          </a:prstGeom>
        </p:spPr>
      </p:pic>
    </p:spTree>
    <p:extLst>
      <p:ext uri="{BB962C8B-B14F-4D97-AF65-F5344CB8AC3E}">
        <p14:creationId xmlns:p14="http://schemas.microsoft.com/office/powerpoint/2010/main" val="45461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087E03-DE00-24C1-DB08-54566E544E66}"/>
              </a:ext>
            </a:extLst>
          </p:cNvPr>
          <p:cNvSpPr>
            <a:spLocks noGrp="1"/>
          </p:cNvSpPr>
          <p:nvPr>
            <p:ph type="body" idx="1"/>
          </p:nvPr>
        </p:nvSpPr>
        <p:spPr>
          <a:xfrm>
            <a:off x="1451698" y="165700"/>
            <a:ext cx="6781800" cy="1169823"/>
          </a:xfrm>
        </p:spPr>
        <p:txBody>
          <a:bodyPr>
            <a:normAutofit/>
          </a:bodyPr>
          <a:lstStyle/>
          <a:p>
            <a:pPr marL="114300" indent="0">
              <a:buNone/>
            </a:pPr>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Describing Numerical Variables</a:t>
            </a:r>
            <a:endParaRPr lang="en-IN"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7" name="Picture 6">
            <a:extLst>
              <a:ext uri="{FF2B5EF4-FFF2-40B4-BE49-F238E27FC236}">
                <a16:creationId xmlns:a16="http://schemas.microsoft.com/office/drawing/2014/main" id="{6C206C33-B62C-3A8E-F3A8-FE79AD33D03C}"/>
              </a:ext>
            </a:extLst>
          </p:cNvPr>
          <p:cNvPicPr>
            <a:picLocks noChangeAspect="1"/>
          </p:cNvPicPr>
          <p:nvPr/>
        </p:nvPicPr>
        <p:blipFill>
          <a:blip r:embed="rId2"/>
          <a:stretch>
            <a:fillRect/>
          </a:stretch>
        </p:blipFill>
        <p:spPr>
          <a:xfrm>
            <a:off x="1684421" y="1026912"/>
            <a:ext cx="7050004" cy="4453974"/>
          </a:xfrm>
          <a:prstGeom prst="rect">
            <a:avLst/>
          </a:prstGeom>
        </p:spPr>
      </p:pic>
    </p:spTree>
    <p:extLst>
      <p:ext uri="{BB962C8B-B14F-4D97-AF65-F5344CB8AC3E}">
        <p14:creationId xmlns:p14="http://schemas.microsoft.com/office/powerpoint/2010/main" val="28230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8328-1C63-EFEA-CD9F-35EA0254715B}"/>
              </a:ext>
            </a:extLst>
          </p:cNvPr>
          <p:cNvSpPr>
            <a:spLocks noGrp="1"/>
          </p:cNvSpPr>
          <p:nvPr>
            <p:ph type="title"/>
          </p:nvPr>
        </p:nvSpPr>
        <p:spPr>
          <a:xfrm>
            <a:off x="540327" y="133564"/>
            <a:ext cx="11911952" cy="1116833"/>
          </a:xfrm>
        </p:spPr>
        <p:txBody>
          <a:bodyPr>
            <a:normAutofit/>
          </a:bodyPr>
          <a:lstStyle/>
          <a:p>
            <a:r>
              <a:rPr lang="en-US" sz="24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Location Based Colleges along with Fee and Number of Courses Offered</a:t>
            </a:r>
            <a:endParaRPr lang="en-IN" sz="24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6" name="Picture 5">
            <a:extLst>
              <a:ext uri="{FF2B5EF4-FFF2-40B4-BE49-F238E27FC236}">
                <a16:creationId xmlns:a16="http://schemas.microsoft.com/office/drawing/2014/main" id="{D173A133-E7AF-4582-E546-BFA534F33734}"/>
              </a:ext>
            </a:extLst>
          </p:cNvPr>
          <p:cNvPicPr>
            <a:picLocks noChangeAspect="1"/>
          </p:cNvPicPr>
          <p:nvPr/>
        </p:nvPicPr>
        <p:blipFill>
          <a:blip r:embed="rId2"/>
          <a:stretch>
            <a:fillRect/>
          </a:stretch>
        </p:blipFill>
        <p:spPr>
          <a:xfrm>
            <a:off x="666400" y="274321"/>
            <a:ext cx="8208510" cy="6130710"/>
          </a:xfrm>
          <a:prstGeom prst="rect">
            <a:avLst/>
          </a:prstGeom>
        </p:spPr>
      </p:pic>
    </p:spTree>
    <p:extLst>
      <p:ext uri="{BB962C8B-B14F-4D97-AF65-F5344CB8AC3E}">
        <p14:creationId xmlns:p14="http://schemas.microsoft.com/office/powerpoint/2010/main" val="277243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2FE8-8FBD-7DFC-C445-F64E2A332824}"/>
              </a:ext>
            </a:extLst>
          </p:cNvPr>
          <p:cNvSpPr>
            <a:spLocks noGrp="1"/>
          </p:cNvSpPr>
          <p:nvPr>
            <p:ph type="title"/>
          </p:nvPr>
        </p:nvSpPr>
        <p:spPr>
          <a:xfrm>
            <a:off x="2965599" y="143839"/>
            <a:ext cx="5459210" cy="1109609"/>
          </a:xfrm>
        </p:spPr>
        <p:txBody>
          <a:bodyPr/>
          <a:lstStyle/>
          <a:p>
            <a:pPr marL="571500" indent="-571500">
              <a:buClr>
                <a:srgbClr val="FF0000"/>
              </a:buClr>
              <a:buSzPct val="74000"/>
              <a:buFont typeface="Wingdings" panose="05000000000000000000" pitchFamily="2" charset="2"/>
              <a:buChar char="Ø"/>
            </a:pPr>
            <a:r>
              <a:rPr lang="en-US" dirty="0">
                <a:solidFill>
                  <a:srgbClr val="FF0000"/>
                </a:solidFill>
              </a:rPr>
              <a:t>Uni </a:t>
            </a:r>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Variate</a:t>
            </a:r>
            <a:r>
              <a:rPr lang="en-US" dirty="0">
                <a:solidFill>
                  <a:srgbClr val="FF0000"/>
                </a:solidFill>
              </a:rPr>
              <a:t> Analysis</a:t>
            </a:r>
            <a:endParaRPr lang="en-IN" dirty="0">
              <a:solidFill>
                <a:srgbClr val="FF0000"/>
              </a:solidFill>
            </a:endParaRPr>
          </a:p>
        </p:txBody>
      </p:sp>
      <p:sp>
        <p:nvSpPr>
          <p:cNvPr id="3" name="Text Placeholder 2">
            <a:extLst>
              <a:ext uri="{FF2B5EF4-FFF2-40B4-BE49-F238E27FC236}">
                <a16:creationId xmlns:a16="http://schemas.microsoft.com/office/drawing/2014/main" id="{EEBCE848-56DA-B411-EB63-93BAD6C88899}"/>
              </a:ext>
            </a:extLst>
          </p:cNvPr>
          <p:cNvSpPr>
            <a:spLocks noGrp="1"/>
          </p:cNvSpPr>
          <p:nvPr>
            <p:ph type="body" idx="1"/>
          </p:nvPr>
        </p:nvSpPr>
        <p:spPr>
          <a:xfrm>
            <a:off x="1016106" y="1179434"/>
            <a:ext cx="10028722" cy="4652177"/>
          </a:xfrm>
        </p:spPr>
        <p:txBody>
          <a:bodyPr>
            <a:normAutofit/>
          </a:bodyPr>
          <a:lstStyle/>
          <a:p>
            <a:r>
              <a:rPr lang="en-US" dirty="0">
                <a:latin typeface="+mn-lt"/>
              </a:rPr>
              <a:t>Uni means one and this means that the data has only one kind of variable. The major reason for univariate analysis is to use the data to describe. The analysis will take data, summaries it, and then find some pattern in the data.</a:t>
            </a:r>
          </a:p>
          <a:p>
            <a:r>
              <a:rPr lang="en-US" dirty="0">
                <a:latin typeface="+mn-lt"/>
              </a:rPr>
              <a:t>Following plot will be used for Univariate analysis: </a:t>
            </a:r>
          </a:p>
          <a:p>
            <a:pPr lvl="1"/>
            <a:r>
              <a:rPr lang="en-US" sz="2800" dirty="0">
                <a:solidFill>
                  <a:srgbClr val="00B050"/>
                </a:solidFill>
                <a:latin typeface="+mn-lt"/>
              </a:rPr>
              <a:t>Bar plot</a:t>
            </a:r>
          </a:p>
          <a:p>
            <a:pPr lvl="1"/>
            <a:r>
              <a:rPr lang="en-US" sz="2800" dirty="0">
                <a:solidFill>
                  <a:srgbClr val="00B050"/>
                </a:solidFill>
                <a:latin typeface="+mn-lt"/>
              </a:rPr>
              <a:t>Pie chart</a:t>
            </a:r>
          </a:p>
          <a:p>
            <a:pPr lvl="1"/>
            <a:r>
              <a:rPr lang="en-US" sz="2800" dirty="0">
                <a:solidFill>
                  <a:srgbClr val="00B050"/>
                </a:solidFill>
                <a:latin typeface="+mn-lt"/>
              </a:rPr>
              <a:t>Violin plot</a:t>
            </a:r>
          </a:p>
          <a:p>
            <a:pPr lvl="1"/>
            <a:r>
              <a:rPr lang="en-US" sz="2800" dirty="0">
                <a:solidFill>
                  <a:srgbClr val="00B050"/>
                </a:solidFill>
                <a:latin typeface="+mn-lt"/>
              </a:rPr>
              <a:t>Distribution Plot</a:t>
            </a:r>
          </a:p>
          <a:p>
            <a:pPr lvl="2"/>
            <a:endParaRPr lang="en-IN" dirty="0"/>
          </a:p>
        </p:txBody>
      </p:sp>
    </p:spTree>
    <p:extLst>
      <p:ext uri="{BB962C8B-B14F-4D97-AF65-F5344CB8AC3E}">
        <p14:creationId xmlns:p14="http://schemas.microsoft.com/office/powerpoint/2010/main" val="129382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1847-A991-3FB7-22F5-FDB1B77C436D}"/>
              </a:ext>
            </a:extLst>
          </p:cNvPr>
          <p:cNvSpPr>
            <a:spLocks noGrp="1"/>
          </p:cNvSpPr>
          <p:nvPr>
            <p:ph type="title"/>
          </p:nvPr>
        </p:nvSpPr>
        <p:spPr/>
        <p:txBody>
          <a:bodyPr/>
          <a:lstStyle/>
          <a:p>
            <a:br>
              <a:rPr lang="en-IN" dirty="0"/>
            </a:br>
            <a:endParaRPr lang="en-IN" dirty="0"/>
          </a:p>
        </p:txBody>
      </p:sp>
      <p:sp>
        <p:nvSpPr>
          <p:cNvPr id="3" name="Text Placeholder 2">
            <a:extLst>
              <a:ext uri="{FF2B5EF4-FFF2-40B4-BE49-F238E27FC236}">
                <a16:creationId xmlns:a16="http://schemas.microsoft.com/office/drawing/2014/main" id="{1B2AD275-05D3-DCCA-719E-6BE745A68F3A}"/>
              </a:ext>
            </a:extLst>
          </p:cNvPr>
          <p:cNvSpPr>
            <a:spLocks noGrp="1"/>
          </p:cNvSpPr>
          <p:nvPr>
            <p:ph type="body" idx="1"/>
          </p:nvPr>
        </p:nvSpPr>
        <p:spPr>
          <a:xfrm>
            <a:off x="6247598" y="256854"/>
            <a:ext cx="5944402" cy="623186"/>
          </a:xfrm>
        </p:spPr>
        <p:txBody>
          <a:bodyPr>
            <a:normAutofit/>
          </a:bodyPr>
          <a:lstStyle/>
          <a:p>
            <a:pPr marL="114300" indent="0">
              <a:buNone/>
            </a:pPr>
            <a:r>
              <a:rPr lang="en-US" sz="2000" b="1" dirty="0">
                <a:solidFill>
                  <a:srgbClr val="00B050"/>
                </a:solidFill>
                <a:latin typeface="Arial" panose="020B0604020202020204" pitchFamily="34" charset="0"/>
                <a:cs typeface="Arial" panose="020B0604020202020204" pitchFamily="34" charset="0"/>
              </a:rPr>
              <a:t>Entrance Exam widely Accepted by Colleges </a:t>
            </a:r>
            <a:endParaRPr lang="en-IN" sz="2000" b="1" dirty="0">
              <a:solidFill>
                <a:srgbClr val="00B05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C93D5B3-7CA1-8156-287B-937520FBA68D}"/>
              </a:ext>
            </a:extLst>
          </p:cNvPr>
          <p:cNvSpPr txBox="1"/>
          <p:nvPr/>
        </p:nvSpPr>
        <p:spPr>
          <a:xfrm>
            <a:off x="408588" y="338940"/>
            <a:ext cx="5053263" cy="400110"/>
          </a:xfrm>
          <a:prstGeom prst="rect">
            <a:avLst/>
          </a:prstGeom>
          <a:noFill/>
        </p:spPr>
        <p:txBody>
          <a:bodyPr wrap="square" rtlCol="0">
            <a:spAutoFit/>
          </a:bodyPr>
          <a:lstStyle/>
          <a:p>
            <a:r>
              <a:rPr lang="en-US" sz="2000" b="1" dirty="0">
                <a:solidFill>
                  <a:srgbClr val="00B050"/>
                </a:solidFill>
              </a:rPr>
              <a:t>Locations with most number of colleges </a:t>
            </a:r>
            <a:endParaRPr lang="en-IN" sz="2000" b="1" dirty="0">
              <a:solidFill>
                <a:srgbClr val="00B050"/>
              </a:solidFill>
            </a:endParaRPr>
          </a:p>
        </p:txBody>
      </p:sp>
      <p:sp>
        <p:nvSpPr>
          <p:cNvPr id="6" name="TextBox 5">
            <a:extLst>
              <a:ext uri="{FF2B5EF4-FFF2-40B4-BE49-F238E27FC236}">
                <a16:creationId xmlns:a16="http://schemas.microsoft.com/office/drawing/2014/main" id="{784B440D-D357-8143-CA65-01EEFC48CDC5}"/>
              </a:ext>
            </a:extLst>
          </p:cNvPr>
          <p:cNvSpPr txBox="1"/>
          <p:nvPr/>
        </p:nvSpPr>
        <p:spPr>
          <a:xfrm>
            <a:off x="280646" y="4635051"/>
            <a:ext cx="5339317" cy="1138773"/>
          </a:xfrm>
          <a:prstGeom prst="rect">
            <a:avLst/>
          </a:prstGeom>
          <a:noFill/>
        </p:spPr>
        <p:txBody>
          <a:bodyPr wrap="square" rtlCol="0">
            <a:spAutoFit/>
          </a:bodyPr>
          <a:lstStyle/>
          <a:p>
            <a:r>
              <a:rPr lang="en-US" sz="2000" dirty="0"/>
              <a:t>Metropolitan cities have most number of colleges.</a:t>
            </a:r>
          </a:p>
          <a:p>
            <a:endParaRPr lang="en-US" dirty="0"/>
          </a:p>
          <a:p>
            <a:endParaRPr lang="en-IN" dirty="0"/>
          </a:p>
        </p:txBody>
      </p:sp>
      <p:sp>
        <p:nvSpPr>
          <p:cNvPr id="7" name="TextBox 6">
            <a:extLst>
              <a:ext uri="{FF2B5EF4-FFF2-40B4-BE49-F238E27FC236}">
                <a16:creationId xmlns:a16="http://schemas.microsoft.com/office/drawing/2014/main" id="{E0CF8256-58A3-71C1-5727-5F65E5B8FCBD}"/>
              </a:ext>
            </a:extLst>
          </p:cNvPr>
          <p:cNvSpPr txBox="1"/>
          <p:nvPr/>
        </p:nvSpPr>
        <p:spPr>
          <a:xfrm>
            <a:off x="7592602" y="4592548"/>
            <a:ext cx="4153247" cy="1631216"/>
          </a:xfrm>
          <a:prstGeom prst="rect">
            <a:avLst/>
          </a:prstGeom>
          <a:noFill/>
        </p:spPr>
        <p:txBody>
          <a:bodyPr wrap="square" rtlCol="0">
            <a:spAutoFit/>
          </a:bodyPr>
          <a:lstStyle/>
          <a:p>
            <a:r>
              <a:rPr lang="en-US" sz="2000" dirty="0"/>
              <a:t>CAT is the most preferred exam of the </a:t>
            </a:r>
            <a:r>
              <a:rPr lang="en-US" sz="2000" dirty="0">
                <a:latin typeface="Arial" panose="020B0604020202020204" pitchFamily="34" charset="0"/>
                <a:cs typeface="Arial" panose="020B0604020202020204" pitchFamily="34" charset="0"/>
              </a:rPr>
              <a:t>colleges</a:t>
            </a:r>
            <a:r>
              <a:rPr lang="en-US" sz="2000" dirty="0"/>
              <a:t> followed by State conducted examinations like TSICET , Karnataka PGCET, APICET etc.</a:t>
            </a:r>
            <a:endParaRPr lang="en-IN" sz="2000" dirty="0"/>
          </a:p>
        </p:txBody>
      </p:sp>
      <p:pic>
        <p:nvPicPr>
          <p:cNvPr id="1026" name="Picture 2">
            <a:extLst>
              <a:ext uri="{FF2B5EF4-FFF2-40B4-BE49-F238E27FC236}">
                <a16:creationId xmlns:a16="http://schemas.microsoft.com/office/drawing/2014/main" id="{A44115A1-FCDA-9F5F-9C2A-159FC601D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46" y="765235"/>
            <a:ext cx="4979110" cy="34468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0143AB5-0A1D-9236-018C-3C2C2EF38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472" y="538995"/>
            <a:ext cx="4276725"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41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A8AF-ABA0-DA64-3568-8AB3B4218380}"/>
              </a:ext>
            </a:extLst>
          </p:cNvPr>
          <p:cNvSpPr>
            <a:spLocks noGrp="1"/>
          </p:cNvSpPr>
          <p:nvPr>
            <p:ph type="title"/>
          </p:nvPr>
        </p:nvSpPr>
        <p:spPr>
          <a:xfrm>
            <a:off x="7075371" y="4019304"/>
            <a:ext cx="4855566" cy="1240145"/>
          </a:xfrm>
        </p:spPr>
        <p:txBody>
          <a:bodyPr>
            <a:normAutofit/>
          </a:bodyPr>
          <a:lstStyle/>
          <a:p>
            <a:r>
              <a:rPr lang="en-US" sz="2000" dirty="0">
                <a:latin typeface="Arial" panose="020B0604020202020204" pitchFamily="34" charset="0"/>
                <a:cs typeface="Arial" panose="020B0604020202020204" pitchFamily="34" charset="0"/>
              </a:rPr>
              <a:t>Most of the college’s rating fall in between 3 to 4.5</a:t>
            </a: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F3F0749F-5CBE-E10C-571A-1D64DA2A0FE4}"/>
              </a:ext>
            </a:extLst>
          </p:cNvPr>
          <p:cNvSpPr>
            <a:spLocks noGrp="1"/>
          </p:cNvSpPr>
          <p:nvPr>
            <p:ph type="body" idx="1"/>
          </p:nvPr>
        </p:nvSpPr>
        <p:spPr>
          <a:xfrm>
            <a:off x="7075371" y="0"/>
            <a:ext cx="5389345" cy="478807"/>
          </a:xfrm>
        </p:spPr>
        <p:txBody>
          <a:bodyPr>
            <a:noAutofit/>
          </a:bodyPr>
          <a:lstStyle/>
          <a:p>
            <a:pPr marL="114300" indent="0">
              <a:buNone/>
            </a:pPr>
            <a:r>
              <a:rPr lang="en-US" sz="2000" b="1" dirty="0">
                <a:solidFill>
                  <a:srgbClr val="00B050"/>
                </a:solidFill>
                <a:latin typeface="Arial" panose="020B0604020202020204" pitchFamily="34" charset="0"/>
                <a:cs typeface="Arial" panose="020B0604020202020204" pitchFamily="34" charset="0"/>
              </a:rPr>
              <a:t>How colleges are rated in India ? </a:t>
            </a:r>
            <a:endParaRPr lang="en-IN" sz="2000" b="1" dirty="0">
              <a:solidFill>
                <a:srgbClr val="00B05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A4C360E-7619-7F08-65AC-B2061014EEEA}"/>
              </a:ext>
            </a:extLst>
          </p:cNvPr>
          <p:cNvSpPr txBox="1"/>
          <p:nvPr/>
        </p:nvSpPr>
        <p:spPr>
          <a:xfrm>
            <a:off x="413888" y="163629"/>
            <a:ext cx="3214838" cy="400110"/>
          </a:xfrm>
          <a:prstGeom prst="rect">
            <a:avLst/>
          </a:prstGeom>
          <a:noFill/>
        </p:spPr>
        <p:txBody>
          <a:bodyPr wrap="square" rtlCol="0">
            <a:spAutoFit/>
          </a:bodyPr>
          <a:lstStyle/>
          <a:p>
            <a:r>
              <a:rPr lang="en-US" dirty="0"/>
              <a:t> </a:t>
            </a:r>
            <a:r>
              <a:rPr lang="en-US" sz="2000" b="1" dirty="0">
                <a:solidFill>
                  <a:srgbClr val="00B050"/>
                </a:solidFill>
              </a:rPr>
              <a:t>Fee of colleges in India </a:t>
            </a:r>
            <a:endParaRPr lang="en-IN" sz="2000" b="1" dirty="0">
              <a:solidFill>
                <a:srgbClr val="00B050"/>
              </a:solidFill>
            </a:endParaRPr>
          </a:p>
        </p:txBody>
      </p:sp>
      <p:sp>
        <p:nvSpPr>
          <p:cNvPr id="5" name="TextBox 4">
            <a:extLst>
              <a:ext uri="{FF2B5EF4-FFF2-40B4-BE49-F238E27FC236}">
                <a16:creationId xmlns:a16="http://schemas.microsoft.com/office/drawing/2014/main" id="{77BD5738-FED2-CC7C-709D-6F39AFFAA67C}"/>
              </a:ext>
            </a:extLst>
          </p:cNvPr>
          <p:cNvSpPr txBox="1"/>
          <p:nvPr/>
        </p:nvSpPr>
        <p:spPr>
          <a:xfrm>
            <a:off x="423512" y="4639377"/>
            <a:ext cx="3243713" cy="707886"/>
          </a:xfrm>
          <a:prstGeom prst="rect">
            <a:avLst/>
          </a:prstGeom>
          <a:noFill/>
        </p:spPr>
        <p:txBody>
          <a:bodyPr wrap="square" rtlCol="0">
            <a:spAutoFit/>
          </a:bodyPr>
          <a:lstStyle/>
          <a:p>
            <a:r>
              <a:rPr lang="en-US" sz="2000" dirty="0"/>
              <a:t>The avg Fee ranges from 6-10lakhs</a:t>
            </a:r>
            <a:r>
              <a:rPr lang="en-US" dirty="0"/>
              <a:t>.</a:t>
            </a:r>
            <a:r>
              <a:rPr lang="en-IN" dirty="0"/>
              <a:t> </a:t>
            </a:r>
            <a:endParaRPr lang="en-US" dirty="0"/>
          </a:p>
        </p:txBody>
      </p:sp>
      <p:pic>
        <p:nvPicPr>
          <p:cNvPr id="2051" name="Picture 3">
            <a:extLst>
              <a:ext uri="{FF2B5EF4-FFF2-40B4-BE49-F238E27FC236}">
                <a16:creationId xmlns:a16="http://schemas.microsoft.com/office/drawing/2014/main" id="{A04C098D-8904-5AA8-5F22-CD14133AD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151" y="818147"/>
            <a:ext cx="3937344" cy="32565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22C59DE-4B0E-4CAD-DEB8-5F98D644D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968" y="689054"/>
            <a:ext cx="3937344"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0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731D-5890-7419-14FE-9E1C034010AD}"/>
              </a:ext>
            </a:extLst>
          </p:cNvPr>
          <p:cNvSpPr>
            <a:spLocks noGrp="1"/>
          </p:cNvSpPr>
          <p:nvPr>
            <p:ph type="title"/>
          </p:nvPr>
        </p:nvSpPr>
        <p:spPr>
          <a:xfrm>
            <a:off x="2866490" y="441789"/>
            <a:ext cx="10515600" cy="1325563"/>
          </a:xfrm>
        </p:spPr>
        <p:txBody>
          <a:bodyPr/>
          <a:lstStyle/>
          <a:p>
            <a:pPr marL="571500" indent="-571500">
              <a:buClr>
                <a:srgbClr val="FF0000"/>
              </a:buClr>
              <a:buSzPct val="77000"/>
              <a:buFont typeface="Wingdings" panose="05000000000000000000" pitchFamily="2" charset="2"/>
              <a:buChar char="Ø"/>
            </a:pPr>
            <a:r>
              <a:rPr lang="en-US" dirty="0">
                <a:solidFill>
                  <a:srgbClr val="FF0000"/>
                </a:solidFill>
              </a:rPr>
              <a:t>Bi Variate Analysis</a:t>
            </a:r>
            <a:endParaRPr lang="en-IN" dirty="0"/>
          </a:p>
        </p:txBody>
      </p:sp>
      <p:sp>
        <p:nvSpPr>
          <p:cNvPr id="3" name="Text Placeholder 2">
            <a:extLst>
              <a:ext uri="{FF2B5EF4-FFF2-40B4-BE49-F238E27FC236}">
                <a16:creationId xmlns:a16="http://schemas.microsoft.com/office/drawing/2014/main" id="{289AFFDD-32E8-3506-F062-BD4C1A556A56}"/>
              </a:ext>
            </a:extLst>
          </p:cNvPr>
          <p:cNvSpPr>
            <a:spLocks noGrp="1"/>
          </p:cNvSpPr>
          <p:nvPr>
            <p:ph type="body" idx="1"/>
          </p:nvPr>
        </p:nvSpPr>
        <p:spPr>
          <a:xfrm>
            <a:off x="1219200" y="1731779"/>
            <a:ext cx="10515600" cy="4351338"/>
          </a:xfrm>
        </p:spPr>
        <p:txBody>
          <a:bodyPr/>
          <a:lstStyle/>
          <a:p>
            <a:r>
              <a:rPr lang="en-US" dirty="0"/>
              <a:t>when two variables are to be observed against each other , Bivariate analysis is used. </a:t>
            </a:r>
          </a:p>
          <a:p>
            <a:r>
              <a:rPr lang="en-US" dirty="0"/>
              <a:t>To find how a variable is dependent on another variable.</a:t>
            </a:r>
          </a:p>
          <a:p>
            <a:r>
              <a:rPr lang="en-US" dirty="0"/>
              <a:t>The relation can be between two numerical values , two categorical values or one numerical and one categorical value.</a:t>
            </a:r>
          </a:p>
          <a:p>
            <a:endParaRPr lang="en-US" dirty="0"/>
          </a:p>
        </p:txBody>
      </p:sp>
    </p:spTree>
    <p:extLst>
      <p:ext uri="{BB962C8B-B14F-4D97-AF65-F5344CB8AC3E}">
        <p14:creationId xmlns:p14="http://schemas.microsoft.com/office/powerpoint/2010/main" val="331618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351B-7B46-4F7A-21B1-589CF608F6C1}"/>
              </a:ext>
            </a:extLst>
          </p:cNvPr>
          <p:cNvSpPr>
            <a:spLocks noGrp="1"/>
          </p:cNvSpPr>
          <p:nvPr>
            <p:ph type="title"/>
          </p:nvPr>
        </p:nvSpPr>
        <p:spPr>
          <a:xfrm>
            <a:off x="1031673" y="273269"/>
            <a:ext cx="2152962" cy="651265"/>
          </a:xfrm>
        </p:spPr>
        <p:txBody>
          <a:bodyPr>
            <a:normAutofit fontScale="90000"/>
          </a:bodyPr>
          <a:lstStyle/>
          <a:p>
            <a:br>
              <a:rPr lang="en-US" sz="2700" b="1" dirty="0">
                <a:latin typeface="+mn-lt"/>
              </a:rPr>
            </a:br>
            <a:r>
              <a:rPr lang="en-US" sz="2000" b="1" dirty="0">
                <a:solidFill>
                  <a:srgbClr val="00B050"/>
                </a:solidFill>
                <a:latin typeface="+mj-lt"/>
                <a:cs typeface="Arial" panose="020B0604020202020204" pitchFamily="34" charset="0"/>
              </a:rPr>
              <a:t>Fee</a:t>
            </a:r>
            <a:r>
              <a:rPr lang="en-US" sz="2000" b="1" dirty="0">
                <a:latin typeface="+mj-lt"/>
                <a:cs typeface="Arial" panose="020B0604020202020204" pitchFamily="34" charset="0"/>
              </a:rPr>
              <a:t> </a:t>
            </a:r>
            <a:r>
              <a:rPr lang="en-US" sz="2000" b="1" dirty="0">
                <a:solidFill>
                  <a:srgbClr val="00B050"/>
                </a:solidFill>
                <a:latin typeface="+mj-lt"/>
                <a:cs typeface="Arial" panose="020B0604020202020204" pitchFamily="34" charset="0"/>
              </a:rPr>
              <a:t>vs</a:t>
            </a:r>
            <a:r>
              <a:rPr lang="en-US" sz="2000" b="1" dirty="0">
                <a:latin typeface="+mj-lt"/>
                <a:cs typeface="Arial" panose="020B0604020202020204" pitchFamily="34" charset="0"/>
              </a:rPr>
              <a:t> </a:t>
            </a:r>
            <a:r>
              <a:rPr lang="en-US" sz="2000" b="1" dirty="0">
                <a:solidFill>
                  <a:srgbClr val="00B050"/>
                </a:solidFill>
                <a:latin typeface="+mj-lt"/>
                <a:cs typeface="Arial" panose="020B0604020202020204" pitchFamily="34" charset="0"/>
              </a:rPr>
              <a:t>Location</a:t>
            </a:r>
            <a:endParaRPr lang="en-IN" sz="2000" b="1" dirty="0">
              <a:latin typeface="+mj-lt"/>
            </a:endParaRPr>
          </a:p>
        </p:txBody>
      </p:sp>
      <p:sp>
        <p:nvSpPr>
          <p:cNvPr id="3" name="Text Placeholder 2">
            <a:extLst>
              <a:ext uri="{FF2B5EF4-FFF2-40B4-BE49-F238E27FC236}">
                <a16:creationId xmlns:a16="http://schemas.microsoft.com/office/drawing/2014/main" id="{75CE2837-2643-85C9-DF8E-C21CF600C636}"/>
              </a:ext>
            </a:extLst>
          </p:cNvPr>
          <p:cNvSpPr>
            <a:spLocks noGrp="1"/>
          </p:cNvSpPr>
          <p:nvPr>
            <p:ph type="body" idx="1"/>
          </p:nvPr>
        </p:nvSpPr>
        <p:spPr>
          <a:xfrm>
            <a:off x="7641021" y="1429407"/>
            <a:ext cx="4038891" cy="4457079"/>
          </a:xfrm>
        </p:spPr>
        <p:txBody>
          <a:bodyPr/>
          <a:lstStyle/>
          <a:p>
            <a:r>
              <a:rPr lang="en-US" dirty="0">
                <a:latin typeface="Arial" panose="020B0604020202020204" pitchFamily="34" charset="0"/>
                <a:cs typeface="Arial" panose="020B0604020202020204" pitchFamily="34" charset="0"/>
              </a:rPr>
              <a:t>Surat , Chennai and some other big cities cost you more compared to  cities like Lucknow , Kochi, etc. </a:t>
            </a:r>
            <a:endParaRPr lang="en-IN" dirty="0">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F13D0BDC-BBF2-AEFD-452E-C5AAAC8EE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672" y="1246771"/>
            <a:ext cx="5433295" cy="445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392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914F-681B-5FD1-10A6-09CAF3979966}"/>
              </a:ext>
            </a:extLst>
          </p:cNvPr>
          <p:cNvSpPr>
            <a:spLocks noGrp="1"/>
          </p:cNvSpPr>
          <p:nvPr>
            <p:ph type="title"/>
          </p:nvPr>
        </p:nvSpPr>
        <p:spPr>
          <a:xfrm>
            <a:off x="304113" y="5888483"/>
            <a:ext cx="11604859" cy="612659"/>
          </a:xfrm>
        </p:spPr>
        <p:txBody>
          <a:bodyPr>
            <a:normAutofit/>
          </a:bodyPr>
          <a:lstStyle/>
          <a:p>
            <a:r>
              <a:rPr lang="en-US" sz="2800" dirty="0">
                <a:latin typeface="Arial" panose="020B0604020202020204" pitchFamily="34" charset="0"/>
                <a:cs typeface="Arial" panose="020B0604020202020204" pitchFamily="34" charset="0"/>
              </a:rPr>
              <a:t>Colleges offering more than one type of courses</a:t>
            </a:r>
            <a:endParaRPr lang="en-IN" sz="28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641E182F-8972-A160-1BDE-EF825B4BA877}"/>
              </a:ext>
            </a:extLst>
          </p:cNvPr>
          <p:cNvSpPr>
            <a:spLocks noGrp="1"/>
          </p:cNvSpPr>
          <p:nvPr>
            <p:ph type="body" idx="1"/>
          </p:nvPr>
        </p:nvSpPr>
        <p:spPr>
          <a:xfrm>
            <a:off x="346509" y="0"/>
            <a:ext cx="7802077" cy="654518"/>
          </a:xfrm>
        </p:spPr>
        <p:txBody>
          <a:bodyPr>
            <a:normAutofit/>
          </a:bodyPr>
          <a:lstStyle/>
          <a:p>
            <a:pPr marL="114300" indent="0">
              <a:buNone/>
            </a:pPr>
            <a:r>
              <a:rPr lang="en-US" dirty="0">
                <a:solidFill>
                  <a:srgbClr val="00B050"/>
                </a:solidFill>
                <a:latin typeface="Arial" panose="020B0604020202020204" pitchFamily="34" charset="0"/>
                <a:cs typeface="Arial" panose="020B0604020202020204" pitchFamily="34" charset="0"/>
              </a:rPr>
              <a:t>Courses and Colleges </a:t>
            </a:r>
            <a:endParaRPr lang="en-IN" dirty="0">
              <a:solidFill>
                <a:srgbClr val="00B050"/>
              </a:solidFill>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685A50C9-16C4-B6A3-839A-85D8B05A8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28" y="914401"/>
            <a:ext cx="10040147" cy="4281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14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BB4D-7F9E-8683-5C19-12004A71F5F9}"/>
              </a:ext>
            </a:extLst>
          </p:cNvPr>
          <p:cNvSpPr>
            <a:spLocks noGrp="1"/>
          </p:cNvSpPr>
          <p:nvPr>
            <p:ph type="title"/>
          </p:nvPr>
        </p:nvSpPr>
        <p:spPr>
          <a:xfrm>
            <a:off x="955497" y="544530"/>
            <a:ext cx="10515600" cy="1325563"/>
          </a:xfrm>
        </p:spPr>
        <p:txBody>
          <a:bodyPr>
            <a:normAutofit/>
          </a:bodyPr>
          <a:lstStyle/>
          <a:p>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ABOUT ME</a:t>
            </a:r>
            <a:endParaRPr lang="en-IN"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 Placeholder 2">
            <a:extLst>
              <a:ext uri="{FF2B5EF4-FFF2-40B4-BE49-F238E27FC236}">
                <a16:creationId xmlns:a16="http://schemas.microsoft.com/office/drawing/2014/main" id="{E779EBF8-0100-786C-D66F-0437BE8409FD}"/>
              </a:ext>
            </a:extLst>
          </p:cNvPr>
          <p:cNvSpPr>
            <a:spLocks noGrp="1"/>
          </p:cNvSpPr>
          <p:nvPr>
            <p:ph type="body" idx="1"/>
          </p:nvPr>
        </p:nvSpPr>
        <p:spPr>
          <a:xfrm>
            <a:off x="811658" y="1568772"/>
            <a:ext cx="10515600" cy="4351338"/>
          </a:xfrm>
        </p:spPr>
        <p:txBody>
          <a:bodyPr/>
          <a:lstStyle/>
          <a:p>
            <a:r>
              <a:rPr lang="en-US" dirty="0">
                <a:solidFill>
                  <a:srgbClr val="0070C0"/>
                </a:solidFill>
                <a:latin typeface="Arial" panose="020B0604020202020204" pitchFamily="34" charset="0"/>
                <a:cs typeface="Arial" panose="020B0604020202020204" pitchFamily="34" charset="0"/>
              </a:rPr>
              <a:t>Name : </a:t>
            </a:r>
            <a:r>
              <a:rPr lang="en-US" dirty="0">
                <a:latin typeface="Arial" panose="020B0604020202020204" pitchFamily="34" charset="0"/>
                <a:cs typeface="Arial" panose="020B0604020202020204" pitchFamily="34" charset="0"/>
              </a:rPr>
              <a:t>Landa Shasi Kumar</a:t>
            </a:r>
          </a:p>
          <a:p>
            <a:r>
              <a:rPr lang="en-IN" dirty="0">
                <a:solidFill>
                  <a:srgbClr val="0070C0"/>
                </a:solidFill>
                <a:latin typeface="Arial" panose="020B0604020202020204" pitchFamily="34" charset="0"/>
                <a:cs typeface="Arial" panose="020B0604020202020204" pitchFamily="34" charset="0"/>
              </a:rPr>
              <a:t>Innomatics Batch : </a:t>
            </a:r>
            <a:r>
              <a:rPr lang="en-IN" dirty="0">
                <a:latin typeface="Arial" panose="020B0604020202020204" pitchFamily="34" charset="0"/>
                <a:cs typeface="Arial" panose="020B0604020202020204" pitchFamily="34" charset="0"/>
              </a:rPr>
              <a:t>185 </a:t>
            </a:r>
            <a:endParaRPr lang="en-US" dirty="0">
              <a:latin typeface="Arial" panose="020B0604020202020204" pitchFamily="34" charset="0"/>
              <a:cs typeface="Arial" panose="020B0604020202020204" pitchFamily="34" charset="0"/>
            </a:endParaRPr>
          </a:p>
          <a:p>
            <a:r>
              <a:rPr lang="en-US" dirty="0">
                <a:solidFill>
                  <a:srgbClr val="0070C0"/>
                </a:solidFill>
                <a:latin typeface="Arial" panose="020B0604020202020204" pitchFamily="34" charset="0"/>
                <a:cs typeface="Arial" panose="020B0604020202020204" pitchFamily="34" charset="0"/>
              </a:rPr>
              <a:t>Qualification: </a:t>
            </a:r>
            <a:r>
              <a:rPr lang="en-US" dirty="0">
                <a:latin typeface="Arial" panose="020B0604020202020204" pitchFamily="34" charset="0"/>
                <a:cs typeface="Arial" panose="020B0604020202020204" pitchFamily="34" charset="0"/>
              </a:rPr>
              <a:t>B.tech Civil Engg.</a:t>
            </a:r>
            <a:endParaRPr lang="en-IN" dirty="0">
              <a:latin typeface="Arial" panose="020B0604020202020204" pitchFamily="34" charset="0"/>
              <a:cs typeface="Arial" panose="020B0604020202020204" pitchFamily="34" charset="0"/>
            </a:endParaRPr>
          </a:p>
          <a:p>
            <a:r>
              <a:rPr lang="en-IN" dirty="0">
                <a:solidFill>
                  <a:srgbClr val="0070C0"/>
                </a:solidFill>
                <a:latin typeface="Arial" panose="020B0604020202020204" pitchFamily="34" charset="0"/>
                <a:cs typeface="Arial" panose="020B0604020202020204" pitchFamily="34" charset="0"/>
              </a:rPr>
              <a:t>Work Experience: </a:t>
            </a:r>
            <a:r>
              <a:rPr lang="en-IN" dirty="0">
                <a:solidFill>
                  <a:schemeClr val="tx1"/>
                </a:solidFill>
                <a:latin typeface="Arial" panose="020B0604020202020204" pitchFamily="34" charset="0"/>
                <a:cs typeface="Arial" panose="020B0604020202020204" pitchFamily="34" charset="0"/>
              </a:rPr>
              <a:t>Fresher</a:t>
            </a:r>
            <a:r>
              <a:rPr lang="en-IN" dirty="0">
                <a:solidFill>
                  <a:srgbClr val="FF0000"/>
                </a:solidFill>
                <a:latin typeface="Arial" panose="020B0604020202020204" pitchFamily="34" charset="0"/>
                <a:cs typeface="Arial" panose="020B0604020202020204" pitchFamily="34" charset="0"/>
              </a:rPr>
              <a:t> </a:t>
            </a:r>
          </a:p>
          <a:p>
            <a:endParaRPr lang="en-IN" sz="2400" dirty="0"/>
          </a:p>
          <a:p>
            <a:endParaRPr lang="en-US" dirty="0"/>
          </a:p>
        </p:txBody>
      </p:sp>
    </p:spTree>
    <p:extLst>
      <p:ext uri="{BB962C8B-B14F-4D97-AF65-F5344CB8AC3E}">
        <p14:creationId xmlns:p14="http://schemas.microsoft.com/office/powerpoint/2010/main" val="2115179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1F6C-B1B6-36A6-F780-6FBD5BF5F7B6}"/>
              </a:ext>
            </a:extLst>
          </p:cNvPr>
          <p:cNvSpPr>
            <a:spLocks noGrp="1"/>
          </p:cNvSpPr>
          <p:nvPr>
            <p:ph type="title"/>
          </p:nvPr>
        </p:nvSpPr>
        <p:spPr>
          <a:xfrm>
            <a:off x="391886" y="0"/>
            <a:ext cx="4386943" cy="653143"/>
          </a:xfrm>
        </p:spPr>
        <p:txBody>
          <a:bodyPr>
            <a:normAutofit/>
          </a:bodyPr>
          <a:lstStyle/>
          <a:p>
            <a:r>
              <a:rPr lang="en-US" sz="2800" dirty="0">
                <a:solidFill>
                  <a:srgbClr val="00B050"/>
                </a:solidFill>
                <a:latin typeface="Arial" panose="020B0604020202020204" pitchFamily="34" charset="0"/>
                <a:cs typeface="Arial" panose="020B0604020202020204" pitchFamily="34" charset="0"/>
              </a:rPr>
              <a:t>College vs No of Seats</a:t>
            </a:r>
            <a:endParaRPr lang="en-IN" sz="2800" dirty="0">
              <a:solidFill>
                <a:srgbClr val="00B050"/>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22686CE-DAAD-8EF2-F452-6A373A2C5BA2}"/>
              </a:ext>
            </a:extLst>
          </p:cNvPr>
          <p:cNvSpPr>
            <a:spLocks noGrp="1"/>
          </p:cNvSpPr>
          <p:nvPr>
            <p:ph type="body" idx="1"/>
          </p:nvPr>
        </p:nvSpPr>
        <p:spPr>
          <a:xfrm>
            <a:off x="177838" y="5492016"/>
            <a:ext cx="11132419" cy="1065948"/>
          </a:xfrm>
        </p:spPr>
        <p:txBody>
          <a:bodyPr/>
          <a:lstStyle/>
          <a:p>
            <a:pPr marL="114300" indent="0">
              <a:buNone/>
            </a:pPr>
            <a:r>
              <a:rPr lang="en-US" dirty="0">
                <a:latin typeface="Arial" panose="020B0604020202020204" pitchFamily="34" charset="0"/>
                <a:cs typeface="Arial" panose="020B0604020202020204" pitchFamily="34" charset="0"/>
              </a:rPr>
              <a:t>Just incase you worry about competition , these colleges can better your chances of selection.</a:t>
            </a:r>
            <a:endParaRPr lang="en-IN"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ED147E4E-330B-0D20-AB47-8DFB3310C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80" y="1042737"/>
            <a:ext cx="9739195" cy="415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065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DEF5-4CBF-3665-6EFB-2E5417CE4AC7}"/>
              </a:ext>
            </a:extLst>
          </p:cNvPr>
          <p:cNvSpPr>
            <a:spLocks noGrp="1"/>
          </p:cNvSpPr>
          <p:nvPr>
            <p:ph type="title"/>
          </p:nvPr>
        </p:nvSpPr>
        <p:spPr>
          <a:xfrm>
            <a:off x="0" y="0"/>
            <a:ext cx="10477901" cy="757037"/>
          </a:xfrm>
        </p:spPr>
        <p:txBody>
          <a:bodyPr>
            <a:normAutofit/>
          </a:bodyPr>
          <a:lstStyle/>
          <a:p>
            <a:r>
              <a:rPr lang="en-US" sz="2800" dirty="0">
                <a:solidFill>
                  <a:srgbClr val="00B050"/>
                </a:solidFill>
                <a:latin typeface="Arial" panose="020B0604020202020204" pitchFamily="34" charset="0"/>
                <a:cs typeface="Arial" panose="020B0604020202020204" pitchFamily="34" charset="0"/>
              </a:rPr>
              <a:t>Colleges vs Fees</a:t>
            </a:r>
            <a:endParaRPr lang="en-IN" sz="2800" dirty="0">
              <a:solidFill>
                <a:srgbClr val="00B05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350B03A-3AB9-BBEB-9F97-2F7224E62AE1}"/>
              </a:ext>
            </a:extLst>
          </p:cNvPr>
          <p:cNvSpPr txBox="1"/>
          <p:nvPr/>
        </p:nvSpPr>
        <p:spPr>
          <a:xfrm>
            <a:off x="206829" y="5252185"/>
            <a:ext cx="11604171" cy="954107"/>
          </a:xfrm>
          <a:prstGeom prst="rect">
            <a:avLst/>
          </a:prstGeom>
          <a:noFill/>
        </p:spPr>
        <p:txBody>
          <a:bodyPr wrap="square" rtlCol="0">
            <a:spAutoFit/>
          </a:bodyPr>
          <a:lstStyle/>
          <a:p>
            <a:r>
              <a:rPr lang="en-US" sz="2800" dirty="0"/>
              <a:t>If you are not willing to spend much on MBA , these are some of the colleges with low fees. </a:t>
            </a:r>
            <a:endParaRPr lang="en-IN" sz="2800" dirty="0"/>
          </a:p>
        </p:txBody>
      </p:sp>
      <p:pic>
        <p:nvPicPr>
          <p:cNvPr id="6146" name="Picture 2">
            <a:extLst>
              <a:ext uri="{FF2B5EF4-FFF2-40B4-BE49-F238E27FC236}">
                <a16:creationId xmlns:a16="http://schemas.microsoft.com/office/drawing/2014/main" id="{99E8C4C8-7E1E-6317-C2A4-0A538D497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12" y="1090863"/>
            <a:ext cx="10234901" cy="4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329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FF55EC-92F3-BD16-826C-38AABDCB9FDC}"/>
              </a:ext>
            </a:extLst>
          </p:cNvPr>
          <p:cNvSpPr>
            <a:spLocks noGrp="1"/>
          </p:cNvSpPr>
          <p:nvPr>
            <p:ph type="body" idx="1"/>
          </p:nvPr>
        </p:nvSpPr>
        <p:spPr>
          <a:xfrm>
            <a:off x="1238795" y="1524148"/>
            <a:ext cx="10515600" cy="4351338"/>
          </a:xfrm>
        </p:spPr>
        <p:txBody>
          <a:bodyPr/>
          <a:lstStyle/>
          <a:p>
            <a:r>
              <a:rPr lang="en-US" dirty="0"/>
              <a:t>Multivariate analysis is a more complex form of a statistical analysis technique and is used when there are more than two variables in the data set. Here, we will try to see relations between continuous variables and the 'Approved' column. To do that, we will plot a pair plot, with Hue as Approved.</a:t>
            </a:r>
            <a:endParaRPr lang="en-IN" dirty="0"/>
          </a:p>
        </p:txBody>
      </p:sp>
      <p:sp>
        <p:nvSpPr>
          <p:cNvPr id="4" name="Title 1">
            <a:extLst>
              <a:ext uri="{FF2B5EF4-FFF2-40B4-BE49-F238E27FC236}">
                <a16:creationId xmlns:a16="http://schemas.microsoft.com/office/drawing/2014/main" id="{E3FE2D86-F06B-9A78-D5DD-0C2F89FAA7AB}"/>
              </a:ext>
            </a:extLst>
          </p:cNvPr>
          <p:cNvSpPr txBox="1">
            <a:spLocks/>
          </p:cNvSpPr>
          <p:nvPr/>
        </p:nvSpPr>
        <p:spPr>
          <a:xfrm>
            <a:off x="1995633" y="3272074"/>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buClr>
                <a:srgbClr val="FF0000"/>
              </a:buClr>
              <a:buSzPct val="77000"/>
              <a:buFont typeface="Wingdings" panose="05000000000000000000" pitchFamily="2" charset="2"/>
              <a:buChar char="Ø"/>
            </a:pPr>
            <a:endParaRPr lang="en-IN" dirty="0"/>
          </a:p>
        </p:txBody>
      </p:sp>
      <p:sp>
        <p:nvSpPr>
          <p:cNvPr id="5" name="Title 1">
            <a:extLst>
              <a:ext uri="{FF2B5EF4-FFF2-40B4-BE49-F238E27FC236}">
                <a16:creationId xmlns:a16="http://schemas.microsoft.com/office/drawing/2014/main" id="{6211F41C-3CCF-9A35-B968-A5023E204F36}"/>
              </a:ext>
            </a:extLst>
          </p:cNvPr>
          <p:cNvSpPr txBox="1">
            <a:spLocks/>
          </p:cNvSpPr>
          <p:nvPr/>
        </p:nvSpPr>
        <p:spPr>
          <a:xfrm>
            <a:off x="2724976" y="289389"/>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buClr>
                <a:srgbClr val="FF0000"/>
              </a:buClr>
              <a:buSzPct val="77000"/>
              <a:buFont typeface="Wingdings" panose="05000000000000000000" pitchFamily="2" charset="2"/>
              <a:buChar char="Ø"/>
            </a:pPr>
            <a:r>
              <a:rPr lang="en-US" dirty="0">
                <a:solidFill>
                  <a:srgbClr val="FF0000"/>
                </a:solidFill>
              </a:rPr>
              <a:t>Multi - Variate Analysis</a:t>
            </a:r>
            <a:endParaRPr lang="en-IN" dirty="0"/>
          </a:p>
        </p:txBody>
      </p:sp>
    </p:spTree>
    <p:extLst>
      <p:ext uri="{BB962C8B-B14F-4D97-AF65-F5344CB8AC3E}">
        <p14:creationId xmlns:p14="http://schemas.microsoft.com/office/powerpoint/2010/main" val="3003182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03145E-EAC2-F3A1-A0AE-E978D9ADCAA5}"/>
              </a:ext>
            </a:extLst>
          </p:cNvPr>
          <p:cNvSpPr>
            <a:spLocks noGrp="1"/>
          </p:cNvSpPr>
          <p:nvPr>
            <p:ph type="body" idx="1"/>
          </p:nvPr>
        </p:nvSpPr>
        <p:spPr>
          <a:xfrm>
            <a:off x="2422242" y="5337207"/>
            <a:ext cx="8387272" cy="808523"/>
          </a:xfrm>
        </p:spPr>
        <p:txBody>
          <a:bodyPr>
            <a:normAutofit/>
          </a:bodyPr>
          <a:lstStyle/>
          <a:p>
            <a:pPr marL="114300" indent="0">
              <a:buNone/>
            </a:pPr>
            <a:r>
              <a:rPr lang="en-US" dirty="0"/>
              <a:t>Colleges in major Cities and their corresponding fee.  </a:t>
            </a:r>
            <a:endParaRPr lang="en-IN" dirty="0"/>
          </a:p>
        </p:txBody>
      </p:sp>
      <p:sp>
        <p:nvSpPr>
          <p:cNvPr id="5" name="TextBox 4">
            <a:extLst>
              <a:ext uri="{FF2B5EF4-FFF2-40B4-BE49-F238E27FC236}">
                <a16:creationId xmlns:a16="http://schemas.microsoft.com/office/drawing/2014/main" id="{CC4062C5-4144-9C63-0F4A-F44FF5AD5DF8}"/>
              </a:ext>
            </a:extLst>
          </p:cNvPr>
          <p:cNvSpPr txBox="1"/>
          <p:nvPr/>
        </p:nvSpPr>
        <p:spPr>
          <a:xfrm>
            <a:off x="3438280" y="301821"/>
            <a:ext cx="5183205" cy="523220"/>
          </a:xfrm>
          <a:prstGeom prst="rect">
            <a:avLst/>
          </a:prstGeom>
          <a:noFill/>
        </p:spPr>
        <p:txBody>
          <a:bodyPr wrap="square" rtlCol="0">
            <a:spAutoFit/>
          </a:bodyPr>
          <a:lstStyle/>
          <a:p>
            <a:r>
              <a:rPr lang="en-US" sz="2800" dirty="0">
                <a:solidFill>
                  <a:srgbClr val="00B050"/>
                </a:solidFill>
              </a:rPr>
              <a:t>Location vs Colleges vs fee</a:t>
            </a:r>
            <a:endParaRPr lang="en-IN" sz="2800" dirty="0">
              <a:solidFill>
                <a:srgbClr val="00B050"/>
              </a:solidFill>
            </a:endParaRPr>
          </a:p>
        </p:txBody>
      </p:sp>
      <p:pic>
        <p:nvPicPr>
          <p:cNvPr id="7170" name="Picture 2">
            <a:extLst>
              <a:ext uri="{FF2B5EF4-FFF2-40B4-BE49-F238E27FC236}">
                <a16:creationId xmlns:a16="http://schemas.microsoft.com/office/drawing/2014/main" id="{79D5FADD-7305-490C-6065-B75BCDBEE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83" y="994612"/>
            <a:ext cx="8777056" cy="4020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550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3887-C6EA-0CFD-3C5D-566A0826D135}"/>
              </a:ext>
            </a:extLst>
          </p:cNvPr>
          <p:cNvSpPr>
            <a:spLocks noGrp="1"/>
          </p:cNvSpPr>
          <p:nvPr>
            <p:ph type="title"/>
          </p:nvPr>
        </p:nvSpPr>
        <p:spPr>
          <a:xfrm>
            <a:off x="3167846" y="511606"/>
            <a:ext cx="5398086" cy="607028"/>
          </a:xfrm>
        </p:spPr>
        <p:txBody>
          <a:bodyPr>
            <a:normAutofit/>
          </a:bodyPr>
          <a:lstStyle/>
          <a:p>
            <a:r>
              <a:rPr lang="en-US" sz="2800" dirty="0">
                <a:solidFill>
                  <a:srgbClr val="00B050"/>
                </a:solidFill>
                <a:latin typeface="Arial" panose="020B0604020202020204" pitchFamily="34" charset="0"/>
                <a:cs typeface="Arial" panose="020B0604020202020204" pitchFamily="34" charset="0"/>
              </a:rPr>
              <a:t>Location , Fee vs Ratings</a:t>
            </a:r>
            <a:endParaRPr lang="en-IN" sz="2800" dirty="0">
              <a:solidFill>
                <a:srgbClr val="00B050"/>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E5A2C930-8F50-315F-BD50-42756F7D3ECD}"/>
              </a:ext>
            </a:extLst>
          </p:cNvPr>
          <p:cNvSpPr>
            <a:spLocks noGrp="1"/>
          </p:cNvSpPr>
          <p:nvPr>
            <p:ph type="body" idx="1"/>
          </p:nvPr>
        </p:nvSpPr>
        <p:spPr>
          <a:xfrm>
            <a:off x="756745" y="5121303"/>
            <a:ext cx="10541876" cy="1405289"/>
          </a:xfrm>
        </p:spPr>
        <p:txBody>
          <a:bodyPr/>
          <a:lstStyle/>
          <a:p>
            <a:r>
              <a:rPr lang="en-US" dirty="0"/>
              <a:t>Based on Location and Fee , we compare the Ratings of colleges.</a:t>
            </a:r>
            <a:endParaRPr lang="en-IN" dirty="0"/>
          </a:p>
        </p:txBody>
      </p:sp>
      <p:pic>
        <p:nvPicPr>
          <p:cNvPr id="8194" name="Picture 2">
            <a:extLst>
              <a:ext uri="{FF2B5EF4-FFF2-40B4-BE49-F238E27FC236}">
                <a16:creationId xmlns:a16="http://schemas.microsoft.com/office/drawing/2014/main" id="{228EC219-E225-BD41-236C-817BB9DBD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78" y="1118634"/>
            <a:ext cx="10280222" cy="408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335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DA45B51-6F30-737A-0A1B-62BD4A91ECB7}"/>
              </a:ext>
            </a:extLst>
          </p:cNvPr>
          <p:cNvSpPr txBox="1">
            <a:spLocks noGrp="1"/>
          </p:cNvSpPr>
          <p:nvPr>
            <p:ph type="body" idx="1"/>
          </p:nvPr>
        </p:nvSpPr>
        <p:spPr>
          <a:xfrm>
            <a:off x="1555531" y="5002923"/>
            <a:ext cx="8124496" cy="1512168"/>
          </a:xfrm>
          <a:prstGeom prst="rect">
            <a:avLst/>
          </a:prstGeom>
          <a:noFill/>
        </p:spPr>
        <p:txBody>
          <a:bodyPr wrap="square" rtlCol="0">
            <a:spAutoFit/>
          </a:bodyPr>
          <a:lstStyle/>
          <a:p>
            <a:pPr marL="114300" indent="0">
              <a:buNone/>
            </a:pPr>
            <a:r>
              <a:rPr lang="en-US" sz="2800" dirty="0"/>
              <a:t>All the variables are positively co-related.  </a:t>
            </a:r>
          </a:p>
          <a:p>
            <a:pPr marL="114300" indent="0">
              <a:buNone/>
            </a:pPr>
            <a:r>
              <a:rPr lang="en-US" dirty="0"/>
              <a:t>No of Courses and No of Seats highly co related among other features.</a:t>
            </a:r>
            <a:endParaRPr lang="en-IN" sz="2800" dirty="0"/>
          </a:p>
        </p:txBody>
      </p:sp>
      <p:sp>
        <p:nvSpPr>
          <p:cNvPr id="6" name="TextBox 5">
            <a:extLst>
              <a:ext uri="{FF2B5EF4-FFF2-40B4-BE49-F238E27FC236}">
                <a16:creationId xmlns:a16="http://schemas.microsoft.com/office/drawing/2014/main" id="{C1DD8AC1-6593-F987-E7DC-5AFEF19ED7CB}"/>
              </a:ext>
            </a:extLst>
          </p:cNvPr>
          <p:cNvSpPr txBox="1"/>
          <p:nvPr/>
        </p:nvSpPr>
        <p:spPr>
          <a:xfrm flipH="1">
            <a:off x="2648606" y="441435"/>
            <a:ext cx="7220607" cy="523220"/>
          </a:xfrm>
          <a:prstGeom prst="rect">
            <a:avLst/>
          </a:prstGeom>
          <a:noFill/>
        </p:spPr>
        <p:txBody>
          <a:bodyPr wrap="square" rtlCol="0">
            <a:spAutoFit/>
          </a:bodyPr>
          <a:lstStyle/>
          <a:p>
            <a:r>
              <a:rPr lang="en-US" sz="2800" dirty="0">
                <a:solidFill>
                  <a:srgbClr val="00B050"/>
                </a:solidFill>
              </a:rPr>
              <a:t>Co-Relation Between Numerical Variables</a:t>
            </a:r>
            <a:endParaRPr lang="en-IN" sz="2800" dirty="0">
              <a:solidFill>
                <a:srgbClr val="00B050"/>
              </a:solidFill>
            </a:endParaRPr>
          </a:p>
        </p:txBody>
      </p:sp>
      <p:pic>
        <p:nvPicPr>
          <p:cNvPr id="9220" name="Picture 4">
            <a:extLst>
              <a:ext uri="{FF2B5EF4-FFF2-40B4-BE49-F238E27FC236}">
                <a16:creationId xmlns:a16="http://schemas.microsoft.com/office/drawing/2014/main" id="{4ACC5608-3A93-AE1C-34AF-26005D418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605" y="1004459"/>
            <a:ext cx="6729247" cy="364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704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1B39-74CA-28AC-9B78-A0B74AF9E787}"/>
              </a:ext>
            </a:extLst>
          </p:cNvPr>
          <p:cNvSpPr>
            <a:spLocks noGrp="1"/>
          </p:cNvSpPr>
          <p:nvPr>
            <p:ph type="title"/>
          </p:nvPr>
        </p:nvSpPr>
        <p:spPr>
          <a:xfrm>
            <a:off x="0" y="367862"/>
            <a:ext cx="12000755" cy="626277"/>
          </a:xfrm>
        </p:spPr>
        <p:txBody>
          <a:bodyPr>
            <a:normAutofit fontScale="90000"/>
          </a:bodyPr>
          <a:lstStyle/>
          <a:p>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User selected Location , Minimum Seats and Entrance Exam</a:t>
            </a:r>
            <a:b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360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Output:</a:t>
            </a:r>
            <a:endParaRPr lang="en-IN" sz="360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7" name="Picture 6">
            <a:extLst>
              <a:ext uri="{FF2B5EF4-FFF2-40B4-BE49-F238E27FC236}">
                <a16:creationId xmlns:a16="http://schemas.microsoft.com/office/drawing/2014/main" id="{D1817558-DB7A-DA82-A4D2-1E7DCD333165}"/>
              </a:ext>
            </a:extLst>
          </p:cNvPr>
          <p:cNvPicPr>
            <a:picLocks noChangeAspect="1"/>
          </p:cNvPicPr>
          <p:nvPr/>
        </p:nvPicPr>
        <p:blipFill>
          <a:blip r:embed="rId2"/>
          <a:stretch>
            <a:fillRect/>
          </a:stretch>
        </p:blipFill>
        <p:spPr>
          <a:xfrm>
            <a:off x="292976" y="1565220"/>
            <a:ext cx="10744200" cy="4505325"/>
          </a:xfrm>
          <a:prstGeom prst="rect">
            <a:avLst/>
          </a:prstGeom>
        </p:spPr>
      </p:pic>
    </p:spTree>
    <p:extLst>
      <p:ext uri="{BB962C8B-B14F-4D97-AF65-F5344CB8AC3E}">
        <p14:creationId xmlns:p14="http://schemas.microsoft.com/office/powerpoint/2010/main" val="1948812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7513-093E-2674-4AAF-F04FF45CB44F}"/>
              </a:ext>
            </a:extLst>
          </p:cNvPr>
          <p:cNvSpPr>
            <a:spLocks noGrp="1"/>
          </p:cNvSpPr>
          <p:nvPr>
            <p:ph type="title"/>
          </p:nvPr>
        </p:nvSpPr>
        <p:spPr>
          <a:xfrm>
            <a:off x="77000" y="-32657"/>
            <a:ext cx="11569567" cy="1039951"/>
          </a:xfrm>
        </p:spPr>
        <p:txBody>
          <a:bodyPr>
            <a:normAutofit fontScale="90000"/>
          </a:bodyPr>
          <a:lstStyle/>
          <a:p>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User selected max and min fees along with min no of courses and min rating . </a:t>
            </a:r>
            <a:r>
              <a:rPr lang="en-US" sz="360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Output: </a:t>
            </a:r>
            <a:endParaRPr lang="en-IN" sz="360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6" name="Picture 5">
            <a:extLst>
              <a:ext uri="{FF2B5EF4-FFF2-40B4-BE49-F238E27FC236}">
                <a16:creationId xmlns:a16="http://schemas.microsoft.com/office/drawing/2014/main" id="{22B5AA22-D295-52ED-D702-023502DF252E}"/>
              </a:ext>
            </a:extLst>
          </p:cNvPr>
          <p:cNvPicPr>
            <a:picLocks noChangeAspect="1"/>
          </p:cNvPicPr>
          <p:nvPr/>
        </p:nvPicPr>
        <p:blipFill>
          <a:blip r:embed="rId2"/>
          <a:stretch>
            <a:fillRect/>
          </a:stretch>
        </p:blipFill>
        <p:spPr>
          <a:xfrm>
            <a:off x="385762" y="1007294"/>
            <a:ext cx="11420475" cy="5248275"/>
          </a:xfrm>
          <a:prstGeom prst="rect">
            <a:avLst/>
          </a:prstGeom>
        </p:spPr>
      </p:pic>
    </p:spTree>
    <p:extLst>
      <p:ext uri="{BB962C8B-B14F-4D97-AF65-F5344CB8AC3E}">
        <p14:creationId xmlns:p14="http://schemas.microsoft.com/office/powerpoint/2010/main" val="1975212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638B-E8F2-8BCE-2DBE-F770421535F9}"/>
              </a:ext>
            </a:extLst>
          </p:cNvPr>
          <p:cNvSpPr>
            <a:spLocks noGrp="1"/>
          </p:cNvSpPr>
          <p:nvPr>
            <p:ph type="title"/>
          </p:nvPr>
        </p:nvSpPr>
        <p:spPr/>
        <p:txBody>
          <a:bodyPr/>
          <a:lstStyle/>
          <a:p>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Conclusion</a:t>
            </a:r>
            <a:br>
              <a:rPr lang="en-US" dirty="0"/>
            </a:br>
            <a:endParaRPr lang="en-IN" dirty="0"/>
          </a:p>
        </p:txBody>
      </p:sp>
      <p:sp>
        <p:nvSpPr>
          <p:cNvPr id="3" name="Content Placeholder 2">
            <a:extLst>
              <a:ext uri="{FF2B5EF4-FFF2-40B4-BE49-F238E27FC236}">
                <a16:creationId xmlns:a16="http://schemas.microsoft.com/office/drawing/2014/main" id="{FF71DA8F-BA14-9166-D974-E1F8F379C918}"/>
              </a:ext>
            </a:extLst>
          </p:cNvPr>
          <p:cNvSpPr>
            <a:spLocks noGrp="1"/>
          </p:cNvSpPr>
          <p:nvPr>
            <p:ph type="body" idx="1"/>
          </p:nvPr>
        </p:nvSpPr>
        <p:spPr/>
        <p:txBody>
          <a:bodyPr/>
          <a:lstStyle/>
          <a:p>
            <a:pPr marL="514350" indent="-514350">
              <a:buAutoNum type="arabicPeriod"/>
            </a:pPr>
            <a:r>
              <a:rPr lang="en-US" dirty="0">
                <a:solidFill>
                  <a:srgbClr val="00B050"/>
                </a:solidFill>
                <a:latin typeface="+mn-lt"/>
              </a:rPr>
              <a:t>The best MBA colleges are concentrated in Big Cities like Pune, Hyderabad, Mumbai , Kolkata , Bangalore and Delhi.</a:t>
            </a:r>
          </a:p>
          <a:p>
            <a:pPr marL="514350" indent="-514350">
              <a:buAutoNum type="arabicPeriod"/>
            </a:pPr>
            <a:r>
              <a:rPr lang="en-US" dirty="0">
                <a:solidFill>
                  <a:srgbClr val="00B050"/>
                </a:solidFill>
                <a:latin typeface="+mn-lt"/>
              </a:rPr>
              <a:t>The minimum budget should be around 7L for colleges in these Cities.</a:t>
            </a:r>
          </a:p>
          <a:p>
            <a:pPr marL="514350" indent="-514350">
              <a:buAutoNum type="arabicPeriod"/>
            </a:pPr>
            <a:r>
              <a:rPr lang="en-US" dirty="0">
                <a:solidFill>
                  <a:srgbClr val="00B050"/>
                </a:solidFill>
                <a:latin typeface="+mn-lt"/>
              </a:rPr>
              <a:t>CAT is compulsory Exam before applying for MBA colleges , followed by State Conducted examinations.</a:t>
            </a:r>
          </a:p>
          <a:p>
            <a:pPr marL="514350" indent="-514350">
              <a:buAutoNum type="arabicPeriod"/>
            </a:pPr>
            <a:endParaRPr lang="en-US" dirty="0"/>
          </a:p>
          <a:p>
            <a:pPr marL="514350" indent="-514350">
              <a:buAutoNum type="arabicPeriod"/>
            </a:pPr>
            <a:endParaRPr lang="en-IN" dirty="0"/>
          </a:p>
        </p:txBody>
      </p:sp>
    </p:spTree>
    <p:extLst>
      <p:ext uri="{BB962C8B-B14F-4D97-AF65-F5344CB8AC3E}">
        <p14:creationId xmlns:p14="http://schemas.microsoft.com/office/powerpoint/2010/main" val="1829523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3E46-FC9C-E131-222B-41D8629A5216}"/>
              </a:ext>
            </a:extLst>
          </p:cNvPr>
          <p:cNvSpPr>
            <a:spLocks noGrp="1"/>
          </p:cNvSpPr>
          <p:nvPr>
            <p:ph type="title"/>
          </p:nvPr>
        </p:nvSpPr>
        <p:spPr/>
        <p:txBody>
          <a:bodyPr>
            <a:normAutofit/>
          </a:bodyPr>
          <a:lstStyle/>
          <a:p>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Experience and Problems placed</a:t>
            </a:r>
            <a:endParaRPr lang="en-IN"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 Placeholder 2">
            <a:extLst>
              <a:ext uri="{FF2B5EF4-FFF2-40B4-BE49-F238E27FC236}">
                <a16:creationId xmlns:a16="http://schemas.microsoft.com/office/drawing/2014/main" id="{743CDD3F-9A81-4176-5A6A-8F510D4D8A07}"/>
              </a:ext>
            </a:extLst>
          </p:cNvPr>
          <p:cNvSpPr>
            <a:spLocks noGrp="1"/>
          </p:cNvSpPr>
          <p:nvPr>
            <p:ph type="body" idx="1"/>
          </p:nvPr>
        </p:nvSpPr>
        <p:spPr/>
        <p:txBody>
          <a:bodyPr/>
          <a:lstStyle/>
          <a:p>
            <a:pPr marL="628650" indent="-514350">
              <a:buAutoNum type="arabicPeriod"/>
            </a:pPr>
            <a:r>
              <a:rPr lang="en-US" dirty="0"/>
              <a:t>Had some difficulties due to featured colleges (like ads</a:t>
            </a:r>
            <a:r>
              <a:rPr lang="en-IN" dirty="0"/>
              <a:t>) which change every time the website refreshes.</a:t>
            </a:r>
          </a:p>
          <a:p>
            <a:pPr marL="628650" indent="-514350">
              <a:buAutoNum type="arabicPeriod"/>
            </a:pPr>
            <a:r>
              <a:rPr lang="en-IN" dirty="0"/>
              <a:t>For most of the colleges , the median salary is not mentioned. Which could have enhanced  my analysis. </a:t>
            </a:r>
          </a:p>
          <a:p>
            <a:pPr marL="628650" indent="-514350">
              <a:buAutoNum type="arabicPeriod"/>
            </a:pPr>
            <a:endParaRPr lang="en-US" dirty="0"/>
          </a:p>
        </p:txBody>
      </p:sp>
    </p:spTree>
    <p:extLst>
      <p:ext uri="{BB962C8B-B14F-4D97-AF65-F5344CB8AC3E}">
        <p14:creationId xmlns:p14="http://schemas.microsoft.com/office/powerpoint/2010/main" val="151719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151C0-483D-2757-12B6-494B6D77C4C6}"/>
              </a:ext>
            </a:extLst>
          </p:cNvPr>
          <p:cNvSpPr>
            <a:spLocks noGrp="1"/>
          </p:cNvSpPr>
          <p:nvPr>
            <p:ph type="title"/>
          </p:nvPr>
        </p:nvSpPr>
        <p:spPr/>
        <p:txBody>
          <a:bodyPr/>
          <a:lstStyle/>
          <a:p>
            <a:r>
              <a:rPr lang="en-IN"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Agenda</a:t>
            </a:r>
            <a:r>
              <a:rPr lang="en-IN" b="1" dirty="0">
                <a:solidFill>
                  <a:srgbClr val="FF0000"/>
                </a:solidFill>
              </a:rPr>
              <a:t> </a:t>
            </a:r>
            <a:endParaRPr lang="en-IN" dirty="0"/>
          </a:p>
        </p:txBody>
      </p:sp>
      <p:sp>
        <p:nvSpPr>
          <p:cNvPr id="3" name="Text Placeholder 2">
            <a:extLst>
              <a:ext uri="{FF2B5EF4-FFF2-40B4-BE49-F238E27FC236}">
                <a16:creationId xmlns:a16="http://schemas.microsoft.com/office/drawing/2014/main" id="{3CBCEBDD-2026-24AF-CC02-802D33A9ADB3}"/>
              </a:ext>
            </a:extLst>
          </p:cNvPr>
          <p:cNvSpPr>
            <a:spLocks noGrp="1"/>
          </p:cNvSpPr>
          <p:nvPr>
            <p:ph type="body" idx="1"/>
          </p:nvPr>
        </p:nvSpPr>
        <p:spPr>
          <a:xfrm>
            <a:off x="777766" y="1492469"/>
            <a:ext cx="10576034" cy="4684494"/>
          </a:xfrm>
        </p:spPr>
        <p:txBody>
          <a:bodyPr>
            <a:noAutofit/>
          </a:bodyPr>
          <a:lstStyle/>
          <a:p>
            <a:pPr marL="228600" lvl="0" indent="-228600" algn="l" rtl="0">
              <a:lnSpc>
                <a:spcPct val="90000"/>
              </a:lnSpc>
              <a:spcBef>
                <a:spcPts val="1000"/>
              </a:spcBef>
              <a:spcAft>
                <a:spcPts val="0"/>
              </a:spcAft>
              <a:buClr>
                <a:schemeClr val="dk1"/>
              </a:buClr>
              <a:buSzPct val="100000"/>
              <a:buChar char="•"/>
            </a:pPr>
            <a:r>
              <a:rPr lang="en-US" sz="1400" b="1" dirty="0">
                <a:solidFill>
                  <a:srgbClr val="0070C0"/>
                </a:solidFill>
                <a:latin typeface="Arial" panose="020B0604020202020204" pitchFamily="34" charset="0"/>
                <a:cs typeface="Arial" panose="020B0604020202020204" pitchFamily="34" charset="0"/>
              </a:rPr>
              <a:t>Objective of the Project</a:t>
            </a:r>
            <a:endParaRPr lang="en-US" sz="1400" dirty="0">
              <a:solidFill>
                <a:srgbClr val="0070C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ct val="100000"/>
              <a:buChar char="•"/>
            </a:pPr>
            <a:r>
              <a:rPr lang="en-US" sz="1400" b="1" dirty="0">
                <a:solidFill>
                  <a:srgbClr val="0070C0"/>
                </a:solidFill>
                <a:latin typeface="Arial" panose="020B0604020202020204" pitchFamily="34" charset="0"/>
                <a:cs typeface="Arial" panose="020B0604020202020204" pitchFamily="34" charset="0"/>
              </a:rPr>
              <a:t>Web Scraping – Details (Websites, IDE ) </a:t>
            </a:r>
            <a:endParaRPr lang="en-US" sz="1400" dirty="0">
              <a:solidFill>
                <a:srgbClr val="0070C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ct val="100000"/>
              <a:buChar char="•"/>
            </a:pPr>
            <a:r>
              <a:rPr lang="en-US" sz="1400" b="1" dirty="0">
                <a:solidFill>
                  <a:srgbClr val="0070C0"/>
                </a:solidFill>
                <a:latin typeface="Arial" panose="020B0604020202020204" pitchFamily="34" charset="0"/>
                <a:cs typeface="Arial" panose="020B0604020202020204" pitchFamily="34" charset="0"/>
              </a:rPr>
              <a:t>Summary of the Data </a:t>
            </a:r>
            <a:endParaRPr lang="en-US" sz="1400" dirty="0">
              <a:solidFill>
                <a:srgbClr val="0070C0"/>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chemeClr val="dk1"/>
              </a:buClr>
              <a:buSzPct val="100000"/>
              <a:buNone/>
            </a:pPr>
            <a:endParaRPr lang="en-US" sz="1400" b="1" dirty="0">
              <a:solidFill>
                <a:srgbClr val="00B05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rgbClr val="FF0000"/>
              </a:buClr>
              <a:buSzPct val="100000"/>
              <a:buChar char="•"/>
            </a:pPr>
            <a:r>
              <a:rPr lang="en-US" sz="1400" b="1" u="sng" dirty="0">
                <a:solidFill>
                  <a:srgbClr val="0070C0"/>
                </a:solidFill>
                <a:latin typeface="Arial" panose="020B0604020202020204" pitchFamily="34" charset="0"/>
                <a:cs typeface="Arial" panose="020B0604020202020204" pitchFamily="34" charset="0"/>
              </a:rPr>
              <a:t>Exploratory &amp;  Data Analysis: </a:t>
            </a:r>
            <a:endParaRPr lang="en-US" sz="1400" dirty="0">
              <a:solidFill>
                <a:srgbClr val="0070C0"/>
              </a:solidFill>
              <a:latin typeface="Arial" panose="020B0604020202020204" pitchFamily="34" charset="0"/>
              <a:cs typeface="Arial" panose="020B060402020202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US" sz="1400" b="1" i="1" dirty="0">
                <a:solidFill>
                  <a:srgbClr val="00B050"/>
                </a:solidFill>
                <a:latin typeface="Arial" panose="020B0604020202020204" pitchFamily="34" charset="0"/>
                <a:cs typeface="Arial" panose="020B0604020202020204" pitchFamily="34" charset="0"/>
              </a:rPr>
              <a:t>Data Cleaning </a:t>
            </a:r>
            <a:endParaRPr lang="en-US" sz="1400" dirty="0">
              <a:solidFill>
                <a:srgbClr val="00B050"/>
              </a:solidFill>
              <a:latin typeface="Arial" panose="020B0604020202020204" pitchFamily="34" charset="0"/>
              <a:cs typeface="Arial" panose="020B060402020202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US" sz="1400" b="1" i="1" dirty="0">
                <a:solidFill>
                  <a:srgbClr val="00B050"/>
                </a:solidFill>
                <a:latin typeface="Arial" panose="020B0604020202020204" pitchFamily="34" charset="0"/>
                <a:cs typeface="Arial" panose="020B0604020202020204" pitchFamily="34" charset="0"/>
              </a:rPr>
              <a:t>Univariate Analysis  </a:t>
            </a:r>
            <a:endParaRPr lang="en-US" sz="1400" dirty="0">
              <a:solidFill>
                <a:srgbClr val="00B050"/>
              </a:solidFill>
              <a:latin typeface="Arial" panose="020B0604020202020204" pitchFamily="34" charset="0"/>
              <a:cs typeface="Arial" panose="020B0604020202020204" pitchFamily="34"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US" sz="1400" b="1" i="1" dirty="0">
                <a:solidFill>
                  <a:srgbClr val="00B050"/>
                </a:solidFill>
                <a:latin typeface="Arial" panose="020B0604020202020204" pitchFamily="34" charset="0"/>
                <a:cs typeface="Arial" panose="020B0604020202020204" pitchFamily="34" charset="0"/>
              </a:rPr>
              <a:t>Bivariate Analysis  </a:t>
            </a:r>
          </a:p>
          <a:p>
            <a:pPr marL="514350" lvl="0" indent="-514350" algn="just" rtl="0">
              <a:lnSpc>
                <a:spcPct val="90000"/>
              </a:lnSpc>
              <a:spcBef>
                <a:spcPts val="1000"/>
              </a:spcBef>
              <a:spcAft>
                <a:spcPts val="0"/>
              </a:spcAft>
              <a:buClr>
                <a:schemeClr val="dk1"/>
              </a:buClr>
              <a:buSzPct val="100000"/>
              <a:buFont typeface="Calibri"/>
              <a:buAutoNum type="alphaLcPeriod"/>
            </a:pPr>
            <a:r>
              <a:rPr lang="en-US" sz="1400" b="1" i="1" dirty="0">
                <a:solidFill>
                  <a:srgbClr val="00B050"/>
                </a:solidFill>
                <a:latin typeface="Arial" panose="020B0604020202020204" pitchFamily="34" charset="0"/>
                <a:cs typeface="Arial" panose="020B0604020202020204" pitchFamily="34" charset="0"/>
              </a:rPr>
              <a:t>Multi variate Analysis</a:t>
            </a:r>
          </a:p>
          <a:p>
            <a:pPr marL="0" lvl="0" indent="0" algn="just" rtl="0">
              <a:lnSpc>
                <a:spcPct val="90000"/>
              </a:lnSpc>
              <a:spcBef>
                <a:spcPts val="1000"/>
              </a:spcBef>
              <a:spcAft>
                <a:spcPts val="0"/>
              </a:spcAft>
              <a:buClr>
                <a:schemeClr val="dk1"/>
              </a:buClr>
              <a:buSzPct val="100000"/>
              <a:buNone/>
            </a:pPr>
            <a:r>
              <a:rPr lang="en-US" sz="1400" b="1" dirty="0">
                <a:solidFill>
                  <a:srgbClr val="00B050"/>
                </a:solidFill>
                <a:latin typeface="Arial" panose="020B0604020202020204" pitchFamily="34" charset="0"/>
                <a:cs typeface="Arial" panose="020B0604020202020204" pitchFamily="34" charset="0"/>
              </a:rPr>
              <a:t>  </a:t>
            </a:r>
            <a:endParaRPr lang="en-US" sz="1400" dirty="0">
              <a:solidFill>
                <a:srgbClr val="00B05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ct val="100000"/>
              <a:buChar char="•"/>
            </a:pPr>
            <a:r>
              <a:rPr lang="en-US" sz="1400" b="1" dirty="0">
                <a:solidFill>
                  <a:srgbClr val="0070C0"/>
                </a:solidFill>
                <a:latin typeface="Arial" panose="020B0604020202020204" pitchFamily="34" charset="0"/>
                <a:cs typeface="Arial" panose="020B0604020202020204" pitchFamily="34" charset="0"/>
              </a:rPr>
              <a:t>Conclusion</a:t>
            </a:r>
            <a:endParaRPr lang="en-US" sz="1400" dirty="0">
              <a:solidFill>
                <a:srgbClr val="0070C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ct val="100000"/>
              <a:buChar char="•"/>
            </a:pPr>
            <a:r>
              <a:rPr lang="en-US" sz="1400" b="1" dirty="0">
                <a:solidFill>
                  <a:srgbClr val="0070C0"/>
                </a:solidFill>
                <a:latin typeface="Arial" panose="020B0604020202020204" pitchFamily="34" charset="0"/>
                <a:cs typeface="Arial" panose="020B0604020202020204" pitchFamily="34" charset="0"/>
              </a:rPr>
              <a:t>My Experience/Challenges working on Web Scraping – Data Analysis Project.</a:t>
            </a:r>
            <a:endParaRPr lang="en-US" sz="1400" dirty="0">
              <a:solidFill>
                <a:srgbClr val="0070C0"/>
              </a:solidFill>
              <a:latin typeface="Arial" panose="020B0604020202020204" pitchFamily="34" charset="0"/>
              <a:cs typeface="Arial" panose="020B0604020202020204" pitchFamily="34" charset="0"/>
            </a:endParaRPr>
          </a:p>
          <a:p>
            <a:endParaRPr lang="en-IN"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2752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4">
            <a:alphaModFix/>
          </a:blip>
          <a:srcRect/>
          <a:stretch/>
        </p:blipFill>
        <p:spPr>
          <a:xfrm>
            <a:off x="4541178" y="4006920"/>
            <a:ext cx="3154621" cy="1407610"/>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5E23-5412-DD34-56D9-4C2F86BC967C}"/>
              </a:ext>
            </a:extLst>
          </p:cNvPr>
          <p:cNvSpPr>
            <a:spLocks noGrp="1"/>
          </p:cNvSpPr>
          <p:nvPr>
            <p:ph type="title"/>
          </p:nvPr>
        </p:nvSpPr>
        <p:spPr>
          <a:xfrm>
            <a:off x="1017023" y="1090833"/>
            <a:ext cx="10373352" cy="3255136"/>
          </a:xfrm>
        </p:spPr>
        <p:txBody>
          <a:bodyPr>
            <a:normAutofit/>
          </a:bodyPr>
          <a:lstStyle/>
          <a:p>
            <a:r>
              <a:rPr lang="en-US" sz="3100" dirty="0">
                <a:solidFill>
                  <a:srgbClr val="00B050"/>
                </a:solidFill>
                <a:latin typeface="Arial" panose="020B0604020202020204" pitchFamily="34" charset="0"/>
                <a:cs typeface="Arial" panose="020B0604020202020204" pitchFamily="34" charset="0"/>
              </a:rPr>
              <a:t>Python Language  </a:t>
            </a:r>
            <a:r>
              <a:rPr lang="en-US" sz="3100" dirty="0">
                <a:latin typeface="Arial" panose="020B0604020202020204" pitchFamily="34" charset="0"/>
                <a:cs typeface="Arial" panose="020B0604020202020204" pitchFamily="34" charset="0"/>
              </a:rPr>
              <a:t>is used for data analysis.</a:t>
            </a:r>
            <a:br>
              <a:rPr lang="en-US" sz="3100" dirty="0">
                <a:latin typeface="Arial" panose="020B0604020202020204" pitchFamily="34" charset="0"/>
                <a:cs typeface="Arial" panose="020B0604020202020204" pitchFamily="34" charset="0"/>
              </a:rPr>
            </a:br>
            <a:r>
              <a:rPr lang="en-US" sz="3100" dirty="0">
                <a:solidFill>
                  <a:srgbClr val="0070C0"/>
                </a:solidFill>
                <a:latin typeface="Arial" panose="020B0604020202020204" pitchFamily="34" charset="0"/>
                <a:cs typeface="Arial" panose="020B0604020202020204" pitchFamily="34" charset="0"/>
              </a:rPr>
              <a:t>Website: </a:t>
            </a:r>
            <a:r>
              <a:rPr lang="en-US" sz="3100" dirty="0">
                <a:solidFill>
                  <a:srgbClr val="00B050"/>
                </a:solidFill>
                <a:latin typeface="Arial" panose="020B0604020202020204" pitchFamily="34" charset="0"/>
                <a:cs typeface="Arial" panose="020B0604020202020204" pitchFamily="34" charset="0"/>
                <a:hlinkClick r:id="rId2"/>
              </a:rPr>
              <a:t>Siksha</a:t>
            </a:r>
            <a:br>
              <a:rPr lang="en-US" sz="3100" dirty="0">
                <a:latin typeface="Arial" panose="020B0604020202020204" pitchFamily="34" charset="0"/>
                <a:cs typeface="Arial" panose="020B0604020202020204" pitchFamily="34" charset="0"/>
              </a:rPr>
            </a:br>
            <a:r>
              <a:rPr lang="en-US" sz="3100" dirty="0">
                <a:solidFill>
                  <a:srgbClr val="0070C0"/>
                </a:solidFill>
                <a:latin typeface="Arial" panose="020B0604020202020204" pitchFamily="34" charset="0"/>
                <a:cs typeface="Arial" panose="020B0604020202020204" pitchFamily="34" charset="0"/>
              </a:rPr>
              <a:t>Interface: </a:t>
            </a:r>
            <a:r>
              <a:rPr lang="en-US" sz="3100" dirty="0">
                <a:solidFill>
                  <a:srgbClr val="00B050"/>
                </a:solidFill>
                <a:latin typeface="Arial" panose="020B0604020202020204" pitchFamily="34" charset="0"/>
                <a:cs typeface="Arial" panose="020B0604020202020204" pitchFamily="34" charset="0"/>
              </a:rPr>
              <a:t>Jupyter Notebook</a:t>
            </a:r>
            <a:br>
              <a:rPr lang="en-US" dirty="0">
                <a:solidFill>
                  <a:schemeClr val="accent2"/>
                </a:solidFill>
              </a:rPr>
            </a:br>
            <a:br>
              <a:rPr lang="en-US" dirty="0">
                <a:solidFill>
                  <a:schemeClr val="accent2"/>
                </a:solidFill>
              </a:rPr>
            </a:br>
            <a:br>
              <a:rPr lang="en-US" dirty="0"/>
            </a:br>
            <a:endParaRPr lang="en-IN" dirty="0"/>
          </a:p>
        </p:txBody>
      </p:sp>
      <p:sp>
        <p:nvSpPr>
          <p:cNvPr id="4" name="TextBox 3">
            <a:extLst>
              <a:ext uri="{FF2B5EF4-FFF2-40B4-BE49-F238E27FC236}">
                <a16:creationId xmlns:a16="http://schemas.microsoft.com/office/drawing/2014/main" id="{6FB16D85-A62E-D9AC-E8B1-AD23FADAF2FD}"/>
              </a:ext>
            </a:extLst>
          </p:cNvPr>
          <p:cNvSpPr txBox="1"/>
          <p:nvPr/>
        </p:nvSpPr>
        <p:spPr>
          <a:xfrm>
            <a:off x="957269" y="2762802"/>
            <a:ext cx="9322676" cy="1384995"/>
          </a:xfrm>
          <a:prstGeom prst="rect">
            <a:avLst/>
          </a:prstGeom>
          <a:noFill/>
        </p:spPr>
        <p:txBody>
          <a:bodyPr wrap="square" rtlCol="0">
            <a:spAutoFit/>
          </a:bodyPr>
          <a:lstStyle/>
          <a:p>
            <a:r>
              <a:rPr lang="en-US" sz="2800" dirty="0">
                <a:solidFill>
                  <a:srgbClr val="0070C0"/>
                </a:solidFill>
                <a:latin typeface="Microsoft Sans Serif" panose="020B0604020202020204" pitchFamily="34" charset="0"/>
                <a:ea typeface="Microsoft Sans Serif" panose="020B0604020202020204" pitchFamily="34" charset="0"/>
                <a:cs typeface="Microsoft Sans Serif" panose="020B0604020202020204" pitchFamily="34" charset="0"/>
              </a:rPr>
              <a:t>Objective of Project: </a:t>
            </a:r>
          </a:p>
          <a:p>
            <a:r>
              <a:rPr lang="en-US" sz="2800" dirty="0">
                <a:solidFill>
                  <a:schemeClr val="tx1"/>
                </a:solidFill>
              </a:rPr>
              <a:t>To find the best colleges for MBA in India based on different criteria.</a:t>
            </a:r>
          </a:p>
        </p:txBody>
      </p:sp>
    </p:spTree>
    <p:extLst>
      <p:ext uri="{BB962C8B-B14F-4D97-AF65-F5344CB8AC3E}">
        <p14:creationId xmlns:p14="http://schemas.microsoft.com/office/powerpoint/2010/main" val="21695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89AC-4821-1307-E2C9-EBF0B1E683B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64A68FC-2889-6CE0-39F8-DFAE03B60AF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B32882C8-E421-7B9F-65D5-7B8BF0052B87}"/>
              </a:ext>
            </a:extLst>
          </p:cNvPr>
          <p:cNvPicPr>
            <a:picLocks noChangeAspect="1"/>
          </p:cNvPicPr>
          <p:nvPr/>
        </p:nvPicPr>
        <p:blipFill rotWithShape="1">
          <a:blip r:embed="rId2">
            <a:extLst>
              <a:ext uri="{28A0092B-C50C-407E-A947-70E740481C1C}">
                <a14:useLocalDpi xmlns:a14="http://schemas.microsoft.com/office/drawing/2010/main" val="0"/>
              </a:ext>
            </a:extLst>
          </a:blip>
          <a:srcRect t="4751"/>
          <a:stretch/>
        </p:blipFill>
        <p:spPr>
          <a:xfrm>
            <a:off x="0" y="0"/>
            <a:ext cx="12192000" cy="6857999"/>
          </a:xfrm>
          <a:prstGeom prst="rect">
            <a:avLst/>
          </a:prstGeom>
        </p:spPr>
      </p:pic>
    </p:spTree>
    <p:extLst>
      <p:ext uri="{BB962C8B-B14F-4D97-AF65-F5344CB8AC3E}">
        <p14:creationId xmlns:p14="http://schemas.microsoft.com/office/powerpoint/2010/main" val="255054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5E17-1838-7385-DC45-558BE737F61A}"/>
              </a:ext>
            </a:extLst>
          </p:cNvPr>
          <p:cNvSpPr>
            <a:spLocks noGrp="1"/>
          </p:cNvSpPr>
          <p:nvPr>
            <p:ph type="title"/>
          </p:nvPr>
        </p:nvSpPr>
        <p:spPr>
          <a:xfrm>
            <a:off x="1356189" y="873303"/>
            <a:ext cx="10515600" cy="1325563"/>
          </a:xfrm>
        </p:spPr>
        <p:txBody>
          <a:bodyPr/>
          <a:lstStyle/>
          <a:p>
            <a:r>
              <a:rPr lang="en-US" dirty="0"/>
              <a:t> </a:t>
            </a:r>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Libraries Used </a:t>
            </a:r>
            <a:br>
              <a:rPr lang="en-US" dirty="0"/>
            </a:br>
            <a:r>
              <a:rPr lang="en-US" dirty="0"/>
              <a:t> </a:t>
            </a:r>
            <a:endParaRPr lang="en-IN" dirty="0"/>
          </a:p>
        </p:txBody>
      </p:sp>
      <p:sp>
        <p:nvSpPr>
          <p:cNvPr id="6" name="TextBox 5">
            <a:extLst>
              <a:ext uri="{FF2B5EF4-FFF2-40B4-BE49-F238E27FC236}">
                <a16:creationId xmlns:a16="http://schemas.microsoft.com/office/drawing/2014/main" id="{E73975A6-6CE1-C3F8-8C09-C4D7420B6A7B}"/>
              </a:ext>
            </a:extLst>
          </p:cNvPr>
          <p:cNvSpPr txBox="1"/>
          <p:nvPr/>
        </p:nvSpPr>
        <p:spPr>
          <a:xfrm>
            <a:off x="1453616" y="1669136"/>
            <a:ext cx="6558456" cy="4616648"/>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00B050"/>
                </a:solidFill>
              </a:rPr>
              <a:t>Pandas</a:t>
            </a:r>
          </a:p>
          <a:p>
            <a:pPr marL="457200" indent="-457200">
              <a:buFont typeface="Arial" panose="020B0604020202020204" pitchFamily="34" charset="0"/>
              <a:buChar char="•"/>
            </a:pPr>
            <a:r>
              <a:rPr lang="en-US" sz="2800" b="1" dirty="0">
                <a:solidFill>
                  <a:srgbClr val="00B050"/>
                </a:solidFill>
              </a:rPr>
              <a:t>Numpy</a:t>
            </a:r>
          </a:p>
          <a:p>
            <a:pPr marL="457200" indent="-457200">
              <a:buFont typeface="Arial" panose="020B0604020202020204" pitchFamily="34" charset="0"/>
              <a:buChar char="•"/>
            </a:pPr>
            <a:r>
              <a:rPr lang="en-US" sz="2800" b="1" dirty="0">
                <a:solidFill>
                  <a:srgbClr val="00B050"/>
                </a:solidFill>
              </a:rPr>
              <a:t>Matplotlib</a:t>
            </a:r>
          </a:p>
          <a:p>
            <a:pPr marL="457200" indent="-457200">
              <a:buFont typeface="Arial" panose="020B0604020202020204" pitchFamily="34" charset="0"/>
              <a:buChar char="•"/>
            </a:pPr>
            <a:r>
              <a:rPr lang="en-US" sz="2800" b="1" dirty="0">
                <a:solidFill>
                  <a:srgbClr val="00B050"/>
                </a:solidFill>
              </a:rPr>
              <a:t>Seaborn</a:t>
            </a:r>
          </a:p>
          <a:p>
            <a:pPr marL="457200" indent="-457200">
              <a:buFont typeface="Arial" panose="020B0604020202020204" pitchFamily="34" charset="0"/>
              <a:buChar char="•"/>
            </a:pPr>
            <a:r>
              <a:rPr lang="en-US" sz="2800" b="1" dirty="0">
                <a:solidFill>
                  <a:srgbClr val="00B050"/>
                </a:solidFill>
              </a:rPr>
              <a:t>Urlib</a:t>
            </a:r>
          </a:p>
          <a:p>
            <a:pPr marL="457200" indent="-457200">
              <a:buFont typeface="Arial" panose="020B0604020202020204" pitchFamily="34" charset="0"/>
              <a:buChar char="•"/>
            </a:pPr>
            <a:r>
              <a:rPr lang="en-US" sz="2800" b="1" dirty="0">
                <a:solidFill>
                  <a:srgbClr val="00B050"/>
                </a:solidFill>
              </a:rPr>
              <a:t>Bs4 : Beautifulsoup</a:t>
            </a:r>
          </a:p>
          <a:p>
            <a:pPr marL="457200" indent="-457200">
              <a:buFont typeface="Arial" panose="020B0604020202020204" pitchFamily="34" charset="0"/>
              <a:buChar char="•"/>
            </a:pPr>
            <a:r>
              <a:rPr lang="en-US" sz="2800" b="1" dirty="0">
                <a:solidFill>
                  <a:srgbClr val="00B050"/>
                </a:solidFill>
              </a:rPr>
              <a:t>Requests</a:t>
            </a:r>
          </a:p>
          <a:p>
            <a:pPr marL="457200" indent="-457200">
              <a:buFont typeface="Arial" panose="020B0604020202020204" pitchFamily="34" charset="0"/>
              <a:buChar char="•"/>
            </a:pPr>
            <a:r>
              <a:rPr lang="en-US" sz="2800" b="1" dirty="0">
                <a:solidFill>
                  <a:srgbClr val="00B050"/>
                </a:solidFill>
              </a:rPr>
              <a:t>re</a:t>
            </a:r>
          </a:p>
          <a:p>
            <a:pPr marL="457200" indent="-457200">
              <a:buFont typeface="Arial" panose="020B0604020202020204" pitchFamily="34" charset="0"/>
              <a:buChar char="•"/>
            </a:pPr>
            <a:r>
              <a:rPr lang="en-US" sz="2800" b="1" dirty="0">
                <a:solidFill>
                  <a:srgbClr val="00B050"/>
                </a:solidFill>
              </a:rPr>
              <a:t>Ipywidgets : Interact , interact_manual </a:t>
            </a:r>
          </a:p>
          <a:p>
            <a:pPr marL="342900" indent="-342900">
              <a:buAutoNum type="arabicPeriod"/>
            </a:pPr>
            <a:endParaRPr lang="en-IN" dirty="0"/>
          </a:p>
        </p:txBody>
      </p:sp>
    </p:spTree>
    <p:extLst>
      <p:ext uri="{BB962C8B-B14F-4D97-AF65-F5344CB8AC3E}">
        <p14:creationId xmlns:p14="http://schemas.microsoft.com/office/powerpoint/2010/main" val="403765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873AC-831D-B1C9-058D-36E836DA94FA}"/>
              </a:ext>
            </a:extLst>
          </p:cNvPr>
          <p:cNvSpPr>
            <a:spLocks noGrp="1"/>
          </p:cNvSpPr>
          <p:nvPr>
            <p:ph type="title"/>
          </p:nvPr>
        </p:nvSpPr>
        <p:spPr>
          <a:xfrm>
            <a:off x="1215532" y="0"/>
            <a:ext cx="10515600" cy="1325563"/>
          </a:xfrm>
        </p:spPr>
        <p:txBody>
          <a:bodyPr>
            <a:normAutofit/>
          </a:bodyPr>
          <a:lstStyle/>
          <a:p>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Describing</a:t>
            </a:r>
            <a:r>
              <a:rPr lang="en-US" sz="3600" dirty="0">
                <a:solidFill>
                  <a:srgbClr val="FF0000"/>
                </a:solidFill>
                <a:latin typeface="Arial Black" panose="020B0A04020102020204" pitchFamily="34" charset="0"/>
              </a:rPr>
              <a:t> </a:t>
            </a:r>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Libraries</a:t>
            </a:r>
            <a:endParaRPr lang="en-IN"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 Placeholder 2">
            <a:extLst>
              <a:ext uri="{FF2B5EF4-FFF2-40B4-BE49-F238E27FC236}">
                <a16:creationId xmlns:a16="http://schemas.microsoft.com/office/drawing/2014/main" id="{F0F71A83-6871-ADBA-21CB-12FD3C917BE7}"/>
              </a:ext>
            </a:extLst>
          </p:cNvPr>
          <p:cNvSpPr>
            <a:spLocks noGrp="1"/>
          </p:cNvSpPr>
          <p:nvPr>
            <p:ph type="body" idx="1"/>
          </p:nvPr>
        </p:nvSpPr>
        <p:spPr>
          <a:xfrm>
            <a:off x="1134529" y="1016361"/>
            <a:ext cx="10515600" cy="5232288"/>
          </a:xfrm>
        </p:spPr>
        <p:txBody>
          <a:bodyPr>
            <a:noAutofit/>
          </a:bodyPr>
          <a:lstStyle/>
          <a:p>
            <a:pPr marL="114300" indent="0">
              <a:buNone/>
            </a:pPr>
            <a:r>
              <a:rPr lang="en-US" b="1" dirty="0">
                <a:solidFill>
                  <a:srgbClr val="00B050"/>
                </a:solidFill>
                <a:latin typeface="Arial" panose="020B0604020202020204" pitchFamily="34" charset="0"/>
                <a:cs typeface="Arial" panose="020B0604020202020204" pitchFamily="34" charset="0"/>
              </a:rPr>
              <a:t>Pandas</a:t>
            </a:r>
            <a:r>
              <a:rPr lang="en-US" dirty="0">
                <a:solidFill>
                  <a:schemeClr val="tx1"/>
                </a:solidFill>
                <a:latin typeface="Arial" panose="020B0604020202020204" pitchFamily="34" charset="0"/>
                <a:cs typeface="Arial" panose="020B0604020202020204" pitchFamily="34" charset="0"/>
              </a:rPr>
              <a:t>:</a:t>
            </a:r>
            <a:r>
              <a:rPr lang="en-US" b="0" i="0" dirty="0">
                <a:solidFill>
                  <a:schemeClr val="tx1"/>
                </a:solidFill>
                <a:effectLst/>
                <a:latin typeface="Arial" panose="020B0604020202020204" pitchFamily="34" charset="0"/>
                <a:cs typeface="Arial" panose="020B0604020202020204" pitchFamily="34" charset="0"/>
              </a:rPr>
              <a:t> </a:t>
            </a:r>
            <a:r>
              <a:rPr lang="en-US" i="0" dirty="0">
                <a:solidFill>
                  <a:schemeClr val="tx1"/>
                </a:solidFill>
                <a:effectLst/>
                <a:latin typeface="Arial" panose="020B0604020202020204" pitchFamily="34" charset="0"/>
                <a:cs typeface="Arial" panose="020B0604020202020204" pitchFamily="34" charset="0"/>
              </a:rPr>
              <a:t>open source data analysis and manipulation tool</a:t>
            </a:r>
          </a:p>
          <a:p>
            <a:pPr marL="114300" indent="0">
              <a:buNone/>
            </a:pPr>
            <a:r>
              <a:rPr lang="en-US" b="1" dirty="0">
                <a:solidFill>
                  <a:srgbClr val="00B050"/>
                </a:solidFill>
                <a:latin typeface="Arial" panose="020B0604020202020204" pitchFamily="34" charset="0"/>
                <a:cs typeface="Arial" panose="020B0604020202020204" pitchFamily="34" charset="0"/>
              </a:rPr>
              <a:t>Numpy</a:t>
            </a:r>
            <a:r>
              <a:rPr lang="en-US" b="1" dirty="0">
                <a:solidFill>
                  <a:schemeClr val="tx1"/>
                </a:solidFill>
                <a:latin typeface="Arial" panose="020B0604020202020204" pitchFamily="34" charset="0"/>
                <a:cs typeface="Arial" panose="020B0604020202020204" pitchFamily="34" charset="0"/>
              </a:rPr>
              <a:t>: </a:t>
            </a:r>
            <a:r>
              <a:rPr lang="en-US" b="0" i="0" dirty="0">
                <a:solidFill>
                  <a:schemeClr val="tx1"/>
                </a:solidFill>
                <a:effectLst/>
                <a:latin typeface="Arial" panose="020B0604020202020204" pitchFamily="34" charset="0"/>
                <a:cs typeface="Arial" panose="020B0604020202020204" pitchFamily="34" charset="0"/>
              </a:rPr>
              <a:t>NumPy is a python library mainly used for working with arrays and to perform a wide variety of mathematical operations on arrays.</a:t>
            </a:r>
            <a:br>
              <a:rPr lang="en-US" b="0" i="0" dirty="0">
                <a:solidFill>
                  <a:schemeClr val="tx1"/>
                </a:solidFill>
                <a:effectLst/>
                <a:latin typeface="Arial" panose="020B0604020202020204" pitchFamily="34" charset="0"/>
                <a:cs typeface="Arial" panose="020B0604020202020204" pitchFamily="34" charset="0"/>
              </a:rPr>
            </a:br>
            <a:r>
              <a:rPr lang="en-US" b="1" dirty="0">
                <a:solidFill>
                  <a:srgbClr val="00B050"/>
                </a:solidFill>
                <a:latin typeface="Arial" panose="020B0604020202020204" pitchFamily="34" charset="0"/>
                <a:cs typeface="Arial" panose="020B0604020202020204" pitchFamily="34" charset="0"/>
              </a:rPr>
              <a:t>Matplotlib.pyplot and Seaborn </a:t>
            </a:r>
            <a:r>
              <a:rPr lang="en-US" b="1" dirty="0">
                <a:solidFill>
                  <a:schemeClr val="tx1"/>
                </a:solidFill>
                <a:latin typeface="Arial" panose="020B0604020202020204" pitchFamily="34" charset="0"/>
                <a:cs typeface="Arial" panose="020B0604020202020204" pitchFamily="34" charset="0"/>
              </a:rPr>
              <a:t>:</a:t>
            </a:r>
            <a:r>
              <a:rPr lang="en-US" b="1" i="0" dirty="0">
                <a:solidFill>
                  <a:srgbClr val="BDC1C6"/>
                </a:solidFill>
                <a:effectLst/>
                <a:latin typeface="Arial" panose="020B0604020202020204" pitchFamily="34" charset="0"/>
                <a:cs typeface="Arial" panose="020B0604020202020204" pitchFamily="34" charset="0"/>
              </a:rPr>
              <a:t> </a:t>
            </a:r>
            <a:r>
              <a:rPr lang="en-US" i="0" dirty="0">
                <a:solidFill>
                  <a:schemeClr val="tx1"/>
                </a:solidFill>
                <a:effectLst/>
                <a:latin typeface="Arial" panose="020B0604020202020204" pitchFamily="34" charset="0"/>
                <a:cs typeface="Arial" panose="020B0604020202020204" pitchFamily="34" charset="0"/>
              </a:rPr>
              <a:t>to create numerous and diverse plot types.</a:t>
            </a:r>
            <a:br>
              <a:rPr lang="en-US" b="1" dirty="0">
                <a:solidFill>
                  <a:srgbClr val="00B050"/>
                </a:solidFill>
                <a:latin typeface="Arial" panose="020B0604020202020204" pitchFamily="34" charset="0"/>
                <a:cs typeface="Arial" panose="020B0604020202020204" pitchFamily="34" charset="0"/>
              </a:rPr>
            </a:br>
            <a:r>
              <a:rPr lang="en-US" b="1" dirty="0">
                <a:solidFill>
                  <a:srgbClr val="00B050"/>
                </a:solidFill>
                <a:latin typeface="Arial" panose="020B0604020202020204" pitchFamily="34" charset="0"/>
                <a:cs typeface="Arial" panose="020B0604020202020204" pitchFamily="34" charset="0"/>
              </a:rPr>
              <a:t>Urlib.request and Requests: </a:t>
            </a:r>
            <a:r>
              <a:rPr lang="en-US" dirty="0">
                <a:solidFill>
                  <a:schemeClr val="tx1"/>
                </a:solidFill>
                <a:latin typeface="Arial" panose="020B0604020202020204" pitchFamily="34" charset="0"/>
                <a:cs typeface="Arial" panose="020B0604020202020204" pitchFamily="34" charset="0"/>
              </a:rPr>
              <a:t>To fetch URLs </a:t>
            </a:r>
            <a:br>
              <a:rPr lang="en-US" b="1" dirty="0">
                <a:solidFill>
                  <a:srgbClr val="00B050"/>
                </a:solidFill>
                <a:latin typeface="Arial" panose="020B0604020202020204" pitchFamily="34" charset="0"/>
                <a:cs typeface="Arial" panose="020B0604020202020204" pitchFamily="34" charset="0"/>
              </a:rPr>
            </a:br>
            <a:r>
              <a:rPr lang="en-US" b="1" dirty="0">
                <a:solidFill>
                  <a:srgbClr val="00B050"/>
                </a:solidFill>
                <a:latin typeface="Arial" panose="020B0604020202020204" pitchFamily="34" charset="0"/>
                <a:cs typeface="Arial" panose="020B0604020202020204" pitchFamily="34" charset="0"/>
              </a:rPr>
              <a:t>Bs4,Beautifulsoup: </a:t>
            </a:r>
            <a:r>
              <a:rPr lang="en-US" i="0" dirty="0">
                <a:solidFill>
                  <a:schemeClr val="tx1"/>
                </a:solidFill>
                <a:effectLst/>
                <a:latin typeface="Arial" panose="020B0604020202020204" pitchFamily="34" charset="0"/>
                <a:cs typeface="Arial" panose="020B0604020202020204" pitchFamily="34" charset="0"/>
              </a:rPr>
              <a:t>pulling data out of HTML</a:t>
            </a:r>
            <a:br>
              <a:rPr lang="en-US" b="1" dirty="0">
                <a:solidFill>
                  <a:srgbClr val="00B050"/>
                </a:solidFill>
                <a:latin typeface="Arial" panose="020B0604020202020204" pitchFamily="34" charset="0"/>
                <a:cs typeface="Arial" panose="020B0604020202020204" pitchFamily="34" charset="0"/>
              </a:rPr>
            </a:br>
            <a:r>
              <a:rPr lang="en-US" b="1" dirty="0">
                <a:solidFill>
                  <a:srgbClr val="00B050"/>
                </a:solidFill>
                <a:latin typeface="Arial" panose="020B0604020202020204" pitchFamily="34" charset="0"/>
                <a:cs typeface="Arial" panose="020B0604020202020204" pitchFamily="34" charset="0"/>
              </a:rPr>
              <a:t>re: </a:t>
            </a:r>
            <a:r>
              <a:rPr lang="en-US" dirty="0">
                <a:solidFill>
                  <a:schemeClr val="tx1"/>
                </a:solidFill>
                <a:latin typeface="Arial" panose="020B0604020202020204" pitchFamily="34" charset="0"/>
                <a:cs typeface="Arial" panose="020B0604020202020204" pitchFamily="34" charset="0"/>
              </a:rPr>
              <a:t>allows you to quickly check whether a given string matches a given pattern</a:t>
            </a:r>
            <a:endParaRPr lang="en-US" b="1" dirty="0">
              <a:solidFill>
                <a:srgbClr val="00B050"/>
              </a:solidFill>
              <a:latin typeface="Arial" panose="020B0604020202020204" pitchFamily="34" charset="0"/>
              <a:cs typeface="Arial" panose="020B0604020202020204" pitchFamily="34" charset="0"/>
            </a:endParaRPr>
          </a:p>
          <a:p>
            <a:pPr marL="114300" indent="0">
              <a:buNone/>
            </a:pPr>
            <a:r>
              <a:rPr lang="en-US" b="1" dirty="0">
                <a:solidFill>
                  <a:srgbClr val="00B050"/>
                </a:solidFill>
                <a:latin typeface="Arial" panose="020B0604020202020204" pitchFamily="34" charset="0"/>
                <a:cs typeface="Arial" panose="020B0604020202020204" pitchFamily="34" charset="0"/>
              </a:rPr>
              <a:t>Ipywidgets : Interact , interact_manual :</a:t>
            </a:r>
            <a:r>
              <a:rPr lang="en-US" dirty="0">
                <a:solidFill>
                  <a:schemeClr val="tx1"/>
                </a:solidFill>
                <a:latin typeface="Arial" panose="020B0604020202020204" pitchFamily="34" charset="0"/>
                <a:cs typeface="Arial" panose="020B0604020202020204" pitchFamily="34" charset="0"/>
              </a:rPr>
              <a:t>They enhance the interactive feature of Jupyter notebook application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203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A4A8-E3B5-E167-EE39-0EE10358A472}"/>
              </a:ext>
            </a:extLst>
          </p:cNvPr>
          <p:cNvSpPr>
            <a:spLocks noGrp="1"/>
          </p:cNvSpPr>
          <p:nvPr>
            <p:ph type="title"/>
          </p:nvPr>
        </p:nvSpPr>
        <p:spPr/>
        <p:txBody>
          <a:bodyPr>
            <a:normAutofit/>
          </a:bodyPr>
          <a:lstStyle/>
          <a:p>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Web scrapping / Data Collection</a:t>
            </a:r>
            <a:endParaRPr lang="en-IN"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a:extLst>
              <a:ext uri="{FF2B5EF4-FFF2-40B4-BE49-F238E27FC236}">
                <a16:creationId xmlns:a16="http://schemas.microsoft.com/office/drawing/2014/main" id="{94C9B244-5695-7133-8F12-B485EE7246EF}"/>
              </a:ext>
            </a:extLst>
          </p:cNvPr>
          <p:cNvSpPr>
            <a:spLocks noGrp="1"/>
          </p:cNvSpPr>
          <p:nvPr>
            <p:ph type="body" idx="1"/>
          </p:nvPr>
        </p:nvSpPr>
        <p:spPr>
          <a:xfrm>
            <a:off x="627993" y="1394701"/>
            <a:ext cx="10515600" cy="2052692"/>
          </a:xfrm>
        </p:spPr>
        <p:txBody>
          <a:bodyPr>
            <a:normAutofit lnSpcReduction="10000"/>
          </a:bodyPr>
          <a:lstStyle/>
          <a:p>
            <a:pPr marL="0" indent="0">
              <a:buNone/>
            </a:pPr>
            <a:r>
              <a:rPr lang="en-US" b="0" i="0" dirty="0">
                <a:solidFill>
                  <a:srgbClr val="273239"/>
                </a:solidFill>
                <a:effectLst/>
                <a:latin typeface="+mn-lt"/>
              </a:rPr>
              <a:t>Web scraping is an automatic method to obtain large amounts of data from websites. Most of this data is unstructured data in an HTML format which is then converted into structured data in a spreadsheet or a database so that it can be used in various applications.</a:t>
            </a:r>
            <a:endParaRPr lang="en-US" dirty="0">
              <a:latin typeface="+mn-lt"/>
            </a:endParaRPr>
          </a:p>
          <a:p>
            <a:endParaRPr lang="en-IN" dirty="0"/>
          </a:p>
        </p:txBody>
      </p:sp>
      <p:sp>
        <p:nvSpPr>
          <p:cNvPr id="7" name="TextBox 6">
            <a:extLst>
              <a:ext uri="{FF2B5EF4-FFF2-40B4-BE49-F238E27FC236}">
                <a16:creationId xmlns:a16="http://schemas.microsoft.com/office/drawing/2014/main" id="{C76BF540-23D4-1280-D89B-9EFA468FF37C}"/>
              </a:ext>
            </a:extLst>
          </p:cNvPr>
          <p:cNvSpPr txBox="1"/>
          <p:nvPr/>
        </p:nvSpPr>
        <p:spPr>
          <a:xfrm>
            <a:off x="662152" y="3351311"/>
            <a:ext cx="6096000" cy="3323987"/>
          </a:xfrm>
          <a:prstGeom prst="rect">
            <a:avLst/>
          </a:prstGeom>
          <a:noFill/>
        </p:spPr>
        <p:txBody>
          <a:bodyPr wrap="square">
            <a:spAutoFit/>
          </a:bodyPr>
          <a:lstStyle/>
          <a:p>
            <a:r>
              <a:rPr lang="en-US" sz="2800" dirty="0">
                <a:solidFill>
                  <a:srgbClr val="0070C0"/>
                </a:solidFill>
              </a:rPr>
              <a:t>Variables extracted:</a:t>
            </a:r>
          </a:p>
          <a:p>
            <a:pPr marL="342900" indent="-342900">
              <a:buAutoNum type="arabicPeriod"/>
            </a:pPr>
            <a:r>
              <a:rPr lang="en-US" sz="2800" dirty="0">
                <a:solidFill>
                  <a:schemeClr val="accent6"/>
                </a:solidFill>
              </a:rPr>
              <a:t>Names of the College</a:t>
            </a:r>
          </a:p>
          <a:p>
            <a:pPr marL="342900" indent="-342900">
              <a:buAutoNum type="arabicPeriod"/>
            </a:pPr>
            <a:r>
              <a:rPr lang="en-US" sz="2800" dirty="0">
                <a:solidFill>
                  <a:schemeClr val="accent6"/>
                </a:solidFill>
              </a:rPr>
              <a:t>Location of the college</a:t>
            </a:r>
          </a:p>
          <a:p>
            <a:pPr marL="342900" indent="-342900">
              <a:buAutoNum type="arabicPeriod"/>
            </a:pPr>
            <a:r>
              <a:rPr lang="en-US" sz="2800" dirty="0">
                <a:solidFill>
                  <a:schemeClr val="accent6"/>
                </a:solidFill>
              </a:rPr>
              <a:t>Fee of the college</a:t>
            </a:r>
          </a:p>
          <a:p>
            <a:pPr marL="342900" indent="-342900">
              <a:buAutoNum type="arabicPeriod"/>
            </a:pPr>
            <a:r>
              <a:rPr lang="en-US" sz="2800" dirty="0">
                <a:solidFill>
                  <a:schemeClr val="accent6"/>
                </a:solidFill>
              </a:rPr>
              <a:t>Number of Seats </a:t>
            </a:r>
          </a:p>
          <a:p>
            <a:pPr marL="342900" indent="-342900">
              <a:buAutoNum type="arabicPeriod"/>
            </a:pPr>
            <a:r>
              <a:rPr lang="en-US" sz="2800" dirty="0">
                <a:solidFill>
                  <a:schemeClr val="accent6"/>
                </a:solidFill>
              </a:rPr>
              <a:t>Entrance exam accepted </a:t>
            </a:r>
          </a:p>
          <a:p>
            <a:pPr marL="342900" indent="-342900">
              <a:buAutoNum type="arabicPeriod"/>
            </a:pPr>
            <a:r>
              <a:rPr lang="en-US" sz="2800" dirty="0">
                <a:solidFill>
                  <a:schemeClr val="accent6"/>
                </a:solidFill>
              </a:rPr>
              <a:t>Ratings on Shiksha website</a:t>
            </a:r>
          </a:p>
          <a:p>
            <a:pPr marL="342900" indent="-342900">
              <a:buAutoNum type="arabicPeriod"/>
            </a:pPr>
            <a:endParaRPr lang="en-IN" dirty="0"/>
          </a:p>
        </p:txBody>
      </p:sp>
    </p:spTree>
    <p:extLst>
      <p:ext uri="{BB962C8B-B14F-4D97-AF65-F5344CB8AC3E}">
        <p14:creationId xmlns:p14="http://schemas.microsoft.com/office/powerpoint/2010/main" val="427974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C246-B4B9-A677-F4EF-FEC1DAF07475}"/>
              </a:ext>
            </a:extLst>
          </p:cNvPr>
          <p:cNvSpPr>
            <a:spLocks noGrp="1"/>
          </p:cNvSpPr>
          <p:nvPr>
            <p:ph type="title"/>
          </p:nvPr>
        </p:nvSpPr>
        <p:spPr>
          <a:xfrm>
            <a:off x="147145" y="102368"/>
            <a:ext cx="10491952" cy="601826"/>
          </a:xfrm>
        </p:spPr>
        <p:txBody>
          <a:bodyPr>
            <a:normAutofit/>
          </a:bodyPr>
          <a:lstStyle/>
          <a:p>
            <a:r>
              <a:rPr lang="en-US"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hlinkClick r:id="rId2" action="ppaction://hlinksldjump" tooltip="New Data Frame">
                  <a:extLst>
                    <a:ext uri="{A12FA001-AC4F-418D-AE19-62706E023703}">
                      <ahyp:hlinkClr xmlns:ahyp="http://schemas.microsoft.com/office/drawing/2018/hyperlinkcolor" val="tx"/>
                    </a:ext>
                  </a:extLst>
                </a:hlinkClick>
              </a:rPr>
              <a:t>Grouping extracted data into  Data Frame </a:t>
            </a:r>
            <a:endParaRPr lang="en-IN" sz="36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hlinkClick r:id="rId2" action="ppaction://hlinksldjump" tooltip="New Data Frame">
                <a:extLst>
                  <a:ext uri="{A12FA001-AC4F-418D-AE19-62706E023703}">
                    <ahyp:hlinkClr xmlns:ahyp="http://schemas.microsoft.com/office/drawing/2018/hyperlinkcolor" val="tx"/>
                  </a:ext>
                </a:extLst>
              </a:hlinkClick>
            </a:endParaRPr>
          </a:p>
        </p:txBody>
      </p:sp>
      <p:pic>
        <p:nvPicPr>
          <p:cNvPr id="4" name="Picture 3">
            <a:extLst>
              <a:ext uri="{FF2B5EF4-FFF2-40B4-BE49-F238E27FC236}">
                <a16:creationId xmlns:a16="http://schemas.microsoft.com/office/drawing/2014/main" id="{9B418E82-D705-F342-5961-5CF2D5360577}"/>
              </a:ext>
            </a:extLst>
          </p:cNvPr>
          <p:cNvPicPr>
            <a:picLocks noChangeAspect="1"/>
          </p:cNvPicPr>
          <p:nvPr/>
        </p:nvPicPr>
        <p:blipFill>
          <a:blip r:embed="rId3"/>
          <a:stretch>
            <a:fillRect/>
          </a:stretch>
        </p:blipFill>
        <p:spPr>
          <a:xfrm>
            <a:off x="185737" y="1028700"/>
            <a:ext cx="11820525" cy="4800600"/>
          </a:xfrm>
          <a:prstGeom prst="rect">
            <a:avLst/>
          </a:prstGeom>
        </p:spPr>
      </p:pic>
    </p:spTree>
    <p:extLst>
      <p:ext uri="{BB962C8B-B14F-4D97-AF65-F5344CB8AC3E}">
        <p14:creationId xmlns:p14="http://schemas.microsoft.com/office/powerpoint/2010/main" val="4274207015"/>
      </p:ext>
    </p:extLst>
  </p:cSld>
  <p:clrMapOvr>
    <a:masterClrMapping/>
  </p:clrMapOvr>
</p:sld>
</file>

<file path=ppt/theme/theme1.xml><?xml version="1.0" encoding="utf-8"?>
<a:theme xmlns:a="http://schemas.openxmlformats.org/drawingml/2006/main" name="Innomatic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nomatics_Web_Scraping_with_EDA_Project_Student_Template_1.pptx" id="{8D283F61-D534-4A88-8F4A-01E2E6893006}" vid="{5F1158B9-AB72-47DE-87E1-A358CE6808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Innomatics</Template>
  <TotalTime>4589</TotalTime>
  <Words>937</Words>
  <Application>Microsoft Office PowerPoint</Application>
  <PresentationFormat>Widescreen</PresentationFormat>
  <Paragraphs>107</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Malgun Gothic</vt:lpstr>
      <vt:lpstr>Arial</vt:lpstr>
      <vt:lpstr>Arial Black</vt:lpstr>
      <vt:lpstr>Calibri</vt:lpstr>
      <vt:lpstr>Libre Baskerville</vt:lpstr>
      <vt:lpstr>Microsoft Sans Serif</vt:lpstr>
      <vt:lpstr>Wingdings</vt:lpstr>
      <vt:lpstr>Innomatics</vt:lpstr>
      <vt:lpstr>PowerPoint Presentation</vt:lpstr>
      <vt:lpstr>ABOUT ME</vt:lpstr>
      <vt:lpstr>Agenda </vt:lpstr>
      <vt:lpstr>Python Language  is used for data analysis. Website: Siksha Interface: Jupyter Notebook   </vt:lpstr>
      <vt:lpstr>PowerPoint Presentation</vt:lpstr>
      <vt:lpstr> Libraries Used   </vt:lpstr>
      <vt:lpstr>Describing Libraries</vt:lpstr>
      <vt:lpstr>Web scrapping / Data Collection</vt:lpstr>
      <vt:lpstr>Grouping extracted data into  Data Frame </vt:lpstr>
      <vt:lpstr>Cleaning the Data</vt:lpstr>
      <vt:lpstr>CLEANED DATA </vt:lpstr>
      <vt:lpstr>PowerPoint Presentation</vt:lpstr>
      <vt:lpstr>Location Based Colleges along with Fee and Number of Courses Offered</vt:lpstr>
      <vt:lpstr>Uni Variate Analysis</vt:lpstr>
      <vt:lpstr> </vt:lpstr>
      <vt:lpstr>Most of the college’s rating fall in between 3 to 4.5 </vt:lpstr>
      <vt:lpstr>Bi Variate Analysis</vt:lpstr>
      <vt:lpstr> Fee vs Location</vt:lpstr>
      <vt:lpstr>Colleges offering more than one type of courses</vt:lpstr>
      <vt:lpstr>College vs No of Seats</vt:lpstr>
      <vt:lpstr>Colleges vs Fees</vt:lpstr>
      <vt:lpstr>PowerPoint Presentation</vt:lpstr>
      <vt:lpstr>PowerPoint Presentation</vt:lpstr>
      <vt:lpstr>Location , Fee vs Ratings</vt:lpstr>
      <vt:lpstr>PowerPoint Presentation</vt:lpstr>
      <vt:lpstr>User selected Location , Minimum Seats and Entrance Exam Output:</vt:lpstr>
      <vt:lpstr>User selected max and min fees along with min no of courses and min rating . Output: </vt:lpstr>
      <vt:lpstr>Conclusion </vt:lpstr>
      <vt:lpstr>Experience and Problems placed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shasi kumar</dc:creator>
  <cp:lastModifiedBy>supershasi60@outlook.com</cp:lastModifiedBy>
  <cp:revision>14</cp:revision>
  <dcterms:created xsi:type="dcterms:W3CDTF">2022-11-17T07:35:36Z</dcterms:created>
  <dcterms:modified xsi:type="dcterms:W3CDTF">2023-02-24T21:25:17Z</dcterms:modified>
</cp:coreProperties>
</file>