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215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42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5.xml"/><Relationship Id="rId15" Type="http://schemas.openxmlformats.org/officeDocument/2006/relationships/tags" Target="../tags/tag24.xml"/><Relationship Id="rId14" Type="http://schemas.openxmlformats.org/officeDocument/2006/relationships/tags" Target="../tags/tag23.xml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tags" Target="../tags/tag19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41.xml"/><Relationship Id="rId15" Type="http://schemas.openxmlformats.org/officeDocument/2006/relationships/tags" Target="../tags/tag40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tags" Target="../tags/tag37.xml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tags" Target="../tags/tag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7" name="组合 16"/>
          <p:cNvGrpSpPr/>
          <p:nvPr>
            <p:custDataLst>
              <p:tags r:id="rId1"/>
            </p:custDataLst>
          </p:nvPr>
        </p:nvGrpSpPr>
        <p:grpSpPr>
          <a:xfrm>
            <a:off x="3161030" y="2262505"/>
            <a:ext cx="6823710" cy="3841750"/>
            <a:chOff x="7404" y="1999"/>
            <a:chExt cx="10746" cy="6050"/>
          </a:xfrm>
        </p:grpSpPr>
        <p:sp>
          <p:nvSpPr>
            <p:cNvPr id="2" name="矩形 1"/>
            <p:cNvSpPr/>
            <p:nvPr/>
          </p:nvSpPr>
          <p:spPr>
            <a:xfrm>
              <a:off x="7404" y="1999"/>
              <a:ext cx="4033" cy="605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>
              <p:custDataLst>
                <p:tags r:id="rId2"/>
              </p:custDataLst>
            </p:nvPr>
          </p:nvSpPr>
          <p:spPr>
            <a:xfrm>
              <a:off x="7776" y="2389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应用层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9" name="文本框 8"/>
            <p:cNvSpPr txBox="1"/>
            <p:nvPr>
              <p:custDataLst>
                <p:tags r:id="rId3"/>
              </p:custDataLst>
            </p:nvPr>
          </p:nvSpPr>
          <p:spPr>
            <a:xfrm>
              <a:off x="7776" y="3843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传输层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4"/>
              </p:custDataLst>
            </p:nvPr>
          </p:nvSpPr>
          <p:spPr>
            <a:xfrm>
              <a:off x="7776" y="5297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网络层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7776" y="6751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链路</a:t>
              </a:r>
              <a:r>
                <a:rPr lang="zh-CN" altLang="en-US" sz="2400">
                  <a:latin typeface="+mn-ea"/>
                </a:rPr>
                <a:t>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6"/>
              </p:custDataLst>
            </p:nvPr>
          </p:nvSpPr>
          <p:spPr>
            <a:xfrm>
              <a:off x="11750" y="2433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Telnet</a:t>
              </a:r>
              <a:r>
                <a:rPr lang="zh-CN" altLang="en-US"/>
                <a:t>、</a:t>
              </a:r>
              <a:r>
                <a:rPr lang="en-US" altLang="zh-CN"/>
                <a:t>FTP</a:t>
              </a:r>
              <a:r>
                <a:rPr lang="zh-CN" altLang="en-US"/>
                <a:t>和</a:t>
              </a:r>
              <a:r>
                <a:rPr lang="en-US" altLang="zh-CN"/>
                <a:t>e-mail</a:t>
              </a:r>
              <a:r>
                <a:rPr lang="zh-CN" altLang="en-US"/>
                <a:t>等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7"/>
              </p:custDataLst>
            </p:nvPr>
          </p:nvSpPr>
          <p:spPr>
            <a:xfrm>
              <a:off x="11750" y="39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TCP</a:t>
              </a:r>
              <a:r>
                <a:rPr lang="zh-CN" altLang="en-US"/>
                <a:t>和</a:t>
              </a:r>
              <a:r>
                <a:rPr lang="en-US" altLang="zh-CN"/>
                <a:t>UDP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>
              <p:custDataLst>
                <p:tags r:id="rId8"/>
              </p:custDataLst>
            </p:nvPr>
          </p:nvSpPr>
          <p:spPr>
            <a:xfrm>
              <a:off x="11750" y="5367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IP</a:t>
              </a:r>
              <a:r>
                <a:rPr lang="zh-CN" altLang="en-US"/>
                <a:t>、</a:t>
              </a:r>
              <a:r>
                <a:rPr lang="en-US" altLang="zh-CN"/>
                <a:t>ICMP</a:t>
              </a:r>
              <a:r>
                <a:rPr lang="zh-CN" altLang="en-US"/>
                <a:t>和</a:t>
              </a:r>
              <a:r>
                <a:rPr lang="en-US" altLang="zh-CN"/>
                <a:t>IGMP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>
              <p:custDataLst>
                <p:tags r:id="rId9"/>
              </p:custDataLst>
            </p:nvPr>
          </p:nvSpPr>
          <p:spPr>
            <a:xfrm>
              <a:off x="11750" y="6834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设备驱动程序及</a:t>
              </a:r>
              <a:r>
                <a:rPr lang="zh-CN" altLang="en-US"/>
                <a:t>接口卡</a:t>
              </a:r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915535" y="6224270"/>
            <a:ext cx="4227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1"/>
              <a:t>（图）</a:t>
            </a:r>
            <a:r>
              <a:rPr lang="en-US" altLang="zh-CN" sz="1600" i="1"/>
              <a:t>TCP/IP</a:t>
            </a:r>
            <a:r>
              <a:rPr lang="zh-CN" altLang="en-US" sz="1600" i="1"/>
              <a:t>分层</a:t>
            </a:r>
            <a:endParaRPr lang="zh-CN" altLang="en-US" sz="1600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路由器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405505" y="5180330"/>
            <a:ext cx="914400" cy="914400"/>
          </a:xfrm>
          <a:prstGeom prst="rect">
            <a:avLst/>
          </a:prstGeom>
        </p:spPr>
      </p:pic>
      <p:pic>
        <p:nvPicPr>
          <p:cNvPr id="6" name="图片 5" descr="核心交换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285" y="3233738"/>
            <a:ext cx="933450" cy="933450"/>
          </a:xfrm>
          <a:prstGeom prst="rect">
            <a:avLst/>
          </a:prstGeom>
        </p:spPr>
      </p:pic>
      <p:pic>
        <p:nvPicPr>
          <p:cNvPr id="7" name="图片 6" descr="电脑计算机搜索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840" y="1066165"/>
            <a:ext cx="914400" cy="914400"/>
          </a:xfrm>
          <a:prstGeom prst="rect">
            <a:avLst/>
          </a:prstGeom>
        </p:spPr>
      </p:pic>
      <p:pic>
        <p:nvPicPr>
          <p:cNvPr id="8" name="图片 7" descr="核心交换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975" y="3233738"/>
            <a:ext cx="933450" cy="933450"/>
          </a:xfrm>
          <a:prstGeom prst="rect">
            <a:avLst/>
          </a:prstGeom>
        </p:spPr>
      </p:pic>
      <p:pic>
        <p:nvPicPr>
          <p:cNvPr id="9" name="图片 8" descr="路由器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714105" y="5148580"/>
            <a:ext cx="914400" cy="914400"/>
          </a:xfrm>
          <a:prstGeom prst="rect">
            <a:avLst/>
          </a:prstGeom>
        </p:spPr>
      </p:pic>
      <p:pic>
        <p:nvPicPr>
          <p:cNvPr id="10" name="图片 9" descr="核心交换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585" y="3233738"/>
            <a:ext cx="933450" cy="933450"/>
          </a:xfrm>
          <a:prstGeom prst="rect">
            <a:avLst/>
          </a:prstGeom>
        </p:spPr>
      </p:pic>
      <p:pic>
        <p:nvPicPr>
          <p:cNvPr id="11" name="图片 10" descr="电脑计算机搜索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6035" y="1066165"/>
            <a:ext cx="914400" cy="914400"/>
          </a:xfrm>
          <a:prstGeom prst="rect">
            <a:avLst/>
          </a:prstGeom>
        </p:spPr>
      </p:pic>
      <p:pic>
        <p:nvPicPr>
          <p:cNvPr id="12" name="图片 11" descr="电脑计算机搜索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0230" y="1066165"/>
            <a:ext cx="914400" cy="914400"/>
          </a:xfrm>
          <a:prstGeom prst="rect">
            <a:avLst/>
          </a:prstGeom>
        </p:spPr>
      </p:pic>
      <p:pic>
        <p:nvPicPr>
          <p:cNvPr id="13" name="图片 12" descr="电脑计算机搜索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4425" y="1066165"/>
            <a:ext cx="914400" cy="914400"/>
          </a:xfrm>
          <a:prstGeom prst="rect">
            <a:avLst/>
          </a:prstGeom>
        </p:spPr>
      </p:pic>
      <p:pic>
        <p:nvPicPr>
          <p:cNvPr id="14" name="图片 13" descr="电脑计算机搜索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620" y="1066165"/>
            <a:ext cx="914400" cy="914400"/>
          </a:xfrm>
          <a:prstGeom prst="rect">
            <a:avLst/>
          </a:prstGeom>
        </p:spPr>
      </p:pic>
      <p:pic>
        <p:nvPicPr>
          <p:cNvPr id="15" name="图片 14" descr="电脑计算机搜索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5970" y="1066165"/>
            <a:ext cx="914400" cy="914400"/>
          </a:xfrm>
          <a:prstGeom prst="rect">
            <a:avLst/>
          </a:prstGeom>
        </p:spPr>
      </p:pic>
      <p:cxnSp>
        <p:nvCxnSpPr>
          <p:cNvPr id="21" name="直接箭头连接符 20"/>
          <p:cNvCxnSpPr/>
          <p:nvPr/>
        </p:nvCxnSpPr>
        <p:spPr>
          <a:xfrm>
            <a:off x="2500630" y="3823335"/>
            <a:ext cx="1286510" cy="133794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970020" y="3700780"/>
            <a:ext cx="1290955" cy="14757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557020" y="2002155"/>
            <a:ext cx="285115" cy="120713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2157095" y="2068195"/>
            <a:ext cx="438785" cy="11480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276850" y="1995170"/>
            <a:ext cx="285115" cy="120713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876925" y="2061210"/>
            <a:ext cx="438785" cy="11480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8714105" y="2060575"/>
            <a:ext cx="382905" cy="10731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9355455" y="2012315"/>
            <a:ext cx="438785" cy="114808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9225915" y="4231005"/>
            <a:ext cx="8890" cy="8788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4319905" y="5605780"/>
            <a:ext cx="4394200" cy="3175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765810" y="5629910"/>
            <a:ext cx="2578100" cy="1587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9822815" y="5646420"/>
            <a:ext cx="2216150" cy="63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3405505" y="6113780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路由器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8670290" y="6101715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路由器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6144895" y="5237480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光纤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500630" y="3494723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交换机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194425" y="3494723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交换机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9678035" y="3516630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交换机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9794240" y="666115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电脑</a:t>
            </a:r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8006715" y="666115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电脑</a:t>
            </a:r>
            <a:r>
              <a:rPr lang="en-US" altLang="zh-CN"/>
              <a:t>E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6240145" y="680085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电脑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4431665" y="666115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电脑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644140" y="666115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电脑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856615" y="666115"/>
            <a:ext cx="100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电脑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21030" y="495300"/>
            <a:ext cx="6644005" cy="432308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747635" y="465455"/>
            <a:ext cx="4157345" cy="4323080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401310" y="6508750"/>
            <a:ext cx="4227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1"/>
              <a:t>（图）网络</a:t>
            </a:r>
            <a:r>
              <a:rPr lang="zh-CN" altLang="en-US" sz="1600" i="1"/>
              <a:t>传输</a:t>
            </a:r>
            <a:endParaRPr lang="zh-CN" altLang="en-US" sz="16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" name="组合 22"/>
          <p:cNvGrpSpPr/>
          <p:nvPr>
            <p:custDataLst>
              <p:tags r:id="rId1"/>
            </p:custDataLst>
          </p:nvPr>
        </p:nvGrpSpPr>
        <p:grpSpPr>
          <a:xfrm>
            <a:off x="2683510" y="582295"/>
            <a:ext cx="6514465" cy="5403850"/>
            <a:chOff x="4226" y="917"/>
            <a:chExt cx="10259" cy="8510"/>
          </a:xfrm>
        </p:grpSpPr>
        <p:sp>
          <p:nvSpPr>
            <p:cNvPr id="6" name="文本框 5"/>
            <p:cNvSpPr txBox="1"/>
            <p:nvPr>
              <p:custDataLst>
                <p:tags r:id="rId2"/>
              </p:custDataLst>
            </p:nvPr>
          </p:nvSpPr>
          <p:spPr>
            <a:xfrm>
              <a:off x="4226" y="2301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表示层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3"/>
              </p:custDataLst>
            </p:nvPr>
          </p:nvSpPr>
          <p:spPr>
            <a:xfrm>
              <a:off x="4226" y="3538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会话层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4226" y="4775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传输层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4226" y="6012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网络层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6"/>
              </p:custDataLst>
            </p:nvPr>
          </p:nvSpPr>
          <p:spPr>
            <a:xfrm>
              <a:off x="8085" y="917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负责提供网络服务给最终用户，涉及</a:t>
              </a:r>
              <a:r>
                <a:rPr lang="en-US" altLang="zh-CN"/>
                <a:t>HTTP</a:t>
              </a:r>
              <a:r>
                <a:rPr lang="zh-CN" altLang="en-US"/>
                <a:t>、</a:t>
              </a:r>
              <a:r>
                <a:rPr lang="en-US" altLang="zh-CN"/>
                <a:t>FTP</a:t>
              </a:r>
              <a:r>
                <a:rPr lang="zh-CN" altLang="en-US"/>
                <a:t>、</a:t>
              </a:r>
              <a:r>
                <a:rPr lang="en-US" altLang="zh-CN"/>
                <a:t>SMTP</a:t>
              </a:r>
              <a:r>
                <a:rPr lang="zh-CN" altLang="en-US"/>
                <a:t>等协议。</a:t>
              </a:r>
              <a:endParaRPr lang="zh-CN" altLang="en-US"/>
            </a:p>
          </p:txBody>
        </p:sp>
        <p:sp>
          <p:nvSpPr>
            <p:cNvPr id="19" name="文本框 18"/>
            <p:cNvSpPr txBox="1"/>
            <p:nvPr>
              <p:custDataLst>
                <p:tags r:id="rId7"/>
              </p:custDataLst>
            </p:nvPr>
          </p:nvSpPr>
          <p:spPr>
            <a:xfrm>
              <a:off x="8085" y="3415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负责建立、管理和终止会话，涉及会话控制、同步等。</a:t>
              </a:r>
              <a:endParaRPr lang="zh-CN" altLang="en-US"/>
            </a:p>
          </p:txBody>
        </p:sp>
        <p:sp>
          <p:nvSpPr>
            <p:cNvPr id="20" name="文本框 19"/>
            <p:cNvSpPr txBox="1"/>
            <p:nvPr>
              <p:custDataLst>
                <p:tags r:id="rId8"/>
              </p:custDataLst>
            </p:nvPr>
          </p:nvSpPr>
          <p:spPr>
            <a:xfrm>
              <a:off x="8085" y="4664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负责提供端到端的数据传输服务，涉及端口号、</a:t>
              </a:r>
              <a:r>
                <a:rPr lang="en-US" altLang="zh-CN"/>
                <a:t>TCP</a:t>
              </a:r>
              <a:r>
                <a:rPr lang="zh-CN" altLang="en-US"/>
                <a:t>和</a:t>
              </a:r>
              <a:r>
                <a:rPr lang="en-US" altLang="zh-CN"/>
                <a:t>UDP</a:t>
              </a:r>
              <a:r>
                <a:rPr lang="zh-CN" altLang="en-US"/>
                <a:t>协议等。</a:t>
              </a:r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9"/>
              </p:custDataLst>
            </p:nvPr>
          </p:nvSpPr>
          <p:spPr>
            <a:xfrm>
              <a:off x="4226" y="1064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应用层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10"/>
              </p:custDataLst>
            </p:nvPr>
          </p:nvSpPr>
          <p:spPr>
            <a:xfrm>
              <a:off x="4226" y="7249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数据链路</a:t>
              </a:r>
              <a:r>
                <a:rPr lang="zh-CN" altLang="en-US" sz="2400">
                  <a:latin typeface="+mn-ea"/>
                </a:rPr>
                <a:t>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11"/>
              </p:custDataLst>
            </p:nvPr>
          </p:nvSpPr>
          <p:spPr>
            <a:xfrm>
              <a:off x="4226" y="8486"/>
              <a:ext cx="3369" cy="721"/>
            </a:xfrm>
            <a:prstGeom prst="rect">
              <a:avLst/>
            </a:prstGeom>
          </p:spPr>
          <p:style>
            <a:lnRef idx="2">
              <a:prstClr val="black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wrap="square" rtlCol="0" anchor="ctr" anchorCtr="0">
              <a:noAutofit/>
            </a:bodyPr>
            <a:p>
              <a:pPr algn="ctr"/>
              <a:r>
                <a:rPr lang="zh-CN" altLang="en-US" sz="2400">
                  <a:latin typeface="+mn-ea"/>
                </a:rPr>
                <a:t>物理层</a:t>
              </a:r>
              <a:endParaRPr lang="zh-CN" altLang="en-US" sz="2400">
                <a:latin typeface="+mn-ea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2"/>
              </p:custDataLst>
            </p:nvPr>
          </p:nvSpPr>
          <p:spPr>
            <a:xfrm>
              <a:off x="8085" y="2166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负责数据的表示、加密和压缩，涉及数据格式、编码等。</a:t>
              </a:r>
              <a:endParaRPr lang="zh-CN" altLang="en-US"/>
            </a:p>
          </p:txBody>
        </p:sp>
        <p:sp>
          <p:nvSpPr>
            <p:cNvPr id="14" name="文本框 13"/>
            <p:cNvSpPr txBox="1"/>
            <p:nvPr>
              <p:custDataLst>
                <p:tags r:id="rId13"/>
              </p:custDataLst>
            </p:nvPr>
          </p:nvSpPr>
          <p:spPr>
            <a:xfrm>
              <a:off x="8085" y="5913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负责在不同网络之间路由数据包，涉及</a:t>
              </a:r>
              <a:r>
                <a:rPr lang="en-US" altLang="zh-CN"/>
                <a:t>IP</a:t>
              </a:r>
              <a:r>
                <a:rPr lang="zh-CN" altLang="en-US"/>
                <a:t>地址、路由协议等。</a:t>
              </a:r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14"/>
              </p:custDataLst>
            </p:nvPr>
          </p:nvSpPr>
          <p:spPr>
            <a:xfrm>
              <a:off x="8085" y="7162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负责在相邻节点之间可靠地传输数据帧，涉及</a:t>
              </a:r>
              <a:r>
                <a:rPr lang="en-US" altLang="zh-CN"/>
                <a:t>MAC</a:t>
              </a:r>
              <a:r>
                <a:rPr lang="zh-CN" altLang="en-US"/>
                <a:t>地址、错误检测和纠正等。</a:t>
              </a:r>
              <a:endParaRPr lang="zh-CN" altLang="en-US"/>
            </a:p>
          </p:txBody>
        </p:sp>
        <p:sp>
          <p:nvSpPr>
            <p:cNvPr id="16" name="文本框 15"/>
            <p:cNvSpPr txBox="1"/>
            <p:nvPr>
              <p:custDataLst>
                <p:tags r:id="rId15"/>
              </p:custDataLst>
            </p:nvPr>
          </p:nvSpPr>
          <p:spPr>
            <a:xfrm>
              <a:off x="8085" y="8411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负责传输原始比特流，涉及电气和物理规范，如电缆、集线器、中继器等。</a:t>
              </a:r>
              <a:endParaRPr lang="zh-CN" altLang="en-US"/>
            </a:p>
          </p:txBody>
        </p:sp>
      </p:grpSp>
      <p:sp>
        <p:nvSpPr>
          <p:cNvPr id="17" name="矩形 16"/>
          <p:cNvSpPr/>
          <p:nvPr>
            <p:custDataLst>
              <p:tags r:id="rId16"/>
            </p:custDataLst>
          </p:nvPr>
        </p:nvSpPr>
        <p:spPr>
          <a:xfrm>
            <a:off x="2280920" y="511810"/>
            <a:ext cx="2852420" cy="553402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915535" y="6224270"/>
            <a:ext cx="42271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1"/>
              <a:t>（图）</a:t>
            </a:r>
            <a:r>
              <a:rPr lang="en-US" altLang="zh-CN" sz="1600" i="1"/>
              <a:t>OSI</a:t>
            </a:r>
            <a:r>
              <a:rPr lang="zh-CN" altLang="en-US" sz="1600" i="1"/>
              <a:t>参考模型</a:t>
            </a:r>
            <a:endParaRPr lang="zh-CN" altLang="en-US" sz="16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" name="组合 36"/>
          <p:cNvGrpSpPr/>
          <p:nvPr/>
        </p:nvGrpSpPr>
        <p:grpSpPr>
          <a:xfrm>
            <a:off x="420370" y="300990"/>
            <a:ext cx="12108815" cy="5400040"/>
            <a:chOff x="658" y="1049"/>
            <a:chExt cx="19069" cy="8504"/>
          </a:xfrm>
        </p:grpSpPr>
        <p:grpSp>
          <p:nvGrpSpPr>
            <p:cNvPr id="36" name="组合 35"/>
            <p:cNvGrpSpPr/>
            <p:nvPr/>
          </p:nvGrpSpPr>
          <p:grpSpPr>
            <a:xfrm>
              <a:off x="658" y="1049"/>
              <a:ext cx="15674" cy="8504"/>
              <a:chOff x="658" y="1049"/>
              <a:chExt cx="15674" cy="8504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3608" y="1049"/>
                <a:ext cx="12298" cy="8504"/>
                <a:chOff x="3865" y="979"/>
                <a:chExt cx="12298" cy="8504"/>
              </a:xfrm>
            </p:grpSpPr>
            <p:sp>
              <p:nvSpPr>
                <p:cNvPr id="8" name="文本框 7"/>
                <p:cNvSpPr txBox="1"/>
                <p:nvPr>
                  <p:custDataLst>
                    <p:tags r:id="rId1"/>
                  </p:custDataLst>
                </p:nvPr>
              </p:nvSpPr>
              <p:spPr>
                <a:xfrm>
                  <a:off x="11368" y="2010"/>
                  <a:ext cx="2067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>
                      <a:latin typeface="+mn-ea"/>
                    </a:rPr>
                    <a:t>用户</a:t>
                  </a:r>
                  <a:r>
                    <a:rPr lang="zh-CN" altLang="en-US">
                      <a:latin typeface="+mn-ea"/>
                    </a:rPr>
                    <a:t>数据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4" name="文本框 3"/>
                <p:cNvSpPr txBox="1"/>
                <p:nvPr>
                  <p:custDataLst>
                    <p:tags r:id="rId2"/>
                  </p:custDataLst>
                </p:nvPr>
              </p:nvSpPr>
              <p:spPr>
                <a:xfrm>
                  <a:off x="11368" y="3272"/>
                  <a:ext cx="2067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>
                      <a:latin typeface="+mn-ea"/>
                    </a:rPr>
                    <a:t>用户</a:t>
                  </a:r>
                  <a:r>
                    <a:rPr lang="zh-CN" altLang="en-US">
                      <a:latin typeface="+mn-ea"/>
                    </a:rPr>
                    <a:t>数据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5" name="文本框 4"/>
                <p:cNvSpPr txBox="1"/>
                <p:nvPr>
                  <p:custDataLst>
                    <p:tags r:id="rId3"/>
                  </p:custDataLst>
                </p:nvPr>
              </p:nvSpPr>
              <p:spPr>
                <a:xfrm>
                  <a:off x="9301" y="3272"/>
                  <a:ext cx="2067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>
                      <a:latin typeface="+mn-ea"/>
                    </a:rPr>
                    <a:t>APP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9" name="文本框 8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481" y="4534"/>
                  <a:ext cx="1821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>
                      <a:latin typeface="+mn-ea"/>
                    </a:rPr>
                    <a:t>TCP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1" name="文本框 10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7482" y="5719"/>
                  <a:ext cx="1821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>
                      <a:latin typeface="+mn-ea"/>
                    </a:rPr>
                    <a:t>TCP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11370" y="4534"/>
                  <a:ext cx="2067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>
                      <a:latin typeface="+mn-ea"/>
                    </a:rPr>
                    <a:t>用户</a:t>
                  </a:r>
                  <a:r>
                    <a:rPr lang="zh-CN" altLang="en-US">
                      <a:latin typeface="+mn-ea"/>
                    </a:rPr>
                    <a:t>数据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3" name="文本框 12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9303" y="4534"/>
                  <a:ext cx="2067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>
                      <a:latin typeface="+mn-ea"/>
                    </a:rPr>
                    <a:t>APP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4" name="文本框 13"/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1370" y="5719"/>
                  <a:ext cx="2067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>
                      <a:latin typeface="+mn-ea"/>
                    </a:rPr>
                    <a:t>用户</a:t>
                  </a:r>
                  <a:r>
                    <a:rPr lang="zh-CN" altLang="en-US">
                      <a:latin typeface="+mn-ea"/>
                    </a:rPr>
                    <a:t>数据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5" name="文本框 14"/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9303" y="5719"/>
                  <a:ext cx="2067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>
                      <a:latin typeface="+mn-ea"/>
                    </a:rPr>
                    <a:t>APP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6" name="文本框 15"/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5998" y="5719"/>
                  <a:ext cx="1484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>
                      <a:latin typeface="+mn-ea"/>
                    </a:rPr>
                    <a:t>IP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7" name="文本框 16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7482" y="7058"/>
                  <a:ext cx="1821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>
                      <a:latin typeface="+mn-ea"/>
                    </a:rPr>
                    <a:t>TCP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8" name="文本框 17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11370" y="7058"/>
                  <a:ext cx="2067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>
                      <a:latin typeface="+mn-ea"/>
                    </a:rPr>
                    <a:t>用户</a:t>
                  </a:r>
                  <a:r>
                    <a:rPr lang="zh-CN" altLang="en-US">
                      <a:latin typeface="+mn-ea"/>
                    </a:rPr>
                    <a:t>数据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19" name="文本框 18"/>
                <p:cNvSpPr txBox="1"/>
                <p:nvPr>
                  <p:custDataLst>
                    <p:tags r:id="rId13"/>
                  </p:custDataLst>
                </p:nvPr>
              </p:nvSpPr>
              <p:spPr>
                <a:xfrm>
                  <a:off x="9303" y="7058"/>
                  <a:ext cx="2067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>
                      <a:latin typeface="+mn-ea"/>
                    </a:rPr>
                    <a:t>APP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0" name="文本框 19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5998" y="7058"/>
                  <a:ext cx="1484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en-US" altLang="zh-CN">
                      <a:latin typeface="+mn-ea"/>
                    </a:rPr>
                    <a:t>IP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1" name="文本框 20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3865" y="7058"/>
                  <a:ext cx="2133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>
                      <a:latin typeface="+mn-ea"/>
                    </a:rPr>
                    <a:t>以太网</a:t>
                  </a:r>
                  <a:r>
                    <a:rPr lang="zh-CN" altLang="en-US">
                      <a:latin typeface="+mn-ea"/>
                    </a:rPr>
                    <a:t>首部</a:t>
                  </a:r>
                  <a:endParaRPr lang="zh-CN" altLang="en-US">
                    <a:latin typeface="+mn-ea"/>
                  </a:endParaRPr>
                </a:p>
              </p:txBody>
            </p:sp>
            <p:sp>
              <p:nvSpPr>
                <p:cNvPr id="22" name="文本框 21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3437" y="7058"/>
                  <a:ext cx="2726" cy="656"/>
                </a:xfrm>
                <a:prstGeom prst="rect">
                  <a:avLst/>
                </a:prstGeom>
              </p:spPr>
              <p:style>
                <a:lnRef idx="2">
                  <a:prstClr val="black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wrap="square" rtlCol="0" anchor="ctr" anchorCtr="0">
                  <a:noAutofit/>
                </a:bodyPr>
                <a:p>
                  <a:pPr algn="ctr"/>
                  <a:r>
                    <a:rPr lang="zh-CN" altLang="en-US">
                      <a:latin typeface="+mn-ea"/>
                    </a:rPr>
                    <a:t>以太网</a:t>
                  </a:r>
                  <a:r>
                    <a:rPr lang="zh-CN" altLang="en-US">
                      <a:latin typeface="+mn-ea"/>
                    </a:rPr>
                    <a:t>尾部</a:t>
                  </a:r>
                  <a:endParaRPr lang="zh-CN" altLang="en-US">
                    <a:latin typeface="+mn-ea"/>
                  </a:endParaRPr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9303" y="979"/>
                  <a:ext cx="0" cy="8504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/>
                <p:cNvCxnSpPr/>
                <p:nvPr/>
              </p:nvCxnSpPr>
              <p:spPr>
                <a:xfrm>
                  <a:off x="7482" y="979"/>
                  <a:ext cx="0" cy="8504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5998" y="979"/>
                  <a:ext cx="0" cy="8504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/>
                <p:nvPr/>
              </p:nvCxnSpPr>
              <p:spPr>
                <a:xfrm>
                  <a:off x="13435" y="979"/>
                  <a:ext cx="0" cy="8504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直接箭头连接符 26"/>
              <p:cNvCxnSpPr/>
              <p:nvPr/>
            </p:nvCxnSpPr>
            <p:spPr>
              <a:xfrm flipH="1">
                <a:off x="3125" y="1939"/>
                <a:ext cx="23" cy="706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/>
              <p:nvPr/>
            </p:nvCxnSpPr>
            <p:spPr>
              <a:xfrm flipH="1" flipV="1">
                <a:off x="16310" y="1771"/>
                <a:ext cx="23" cy="706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4" name="组合 33"/>
              <p:cNvGrpSpPr/>
              <p:nvPr/>
            </p:nvGrpSpPr>
            <p:grpSpPr>
              <a:xfrm>
                <a:off x="658" y="3995"/>
                <a:ext cx="2871" cy="3936"/>
                <a:chOff x="476" y="1939"/>
                <a:chExt cx="2871" cy="3936"/>
              </a:xfrm>
            </p:grpSpPr>
            <p:sp>
              <p:nvSpPr>
                <p:cNvPr id="30" name="文本框 29"/>
                <p:cNvSpPr txBox="1"/>
                <p:nvPr/>
              </p:nvSpPr>
              <p:spPr>
                <a:xfrm>
                  <a:off x="929" y="1939"/>
                  <a:ext cx="2419" cy="6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000" b="1"/>
                    <a:t>封装</a:t>
                  </a:r>
                  <a:endParaRPr lang="zh-CN" altLang="en-US" sz="2000" b="1"/>
                </a:p>
              </p:txBody>
            </p:sp>
            <p:sp>
              <p:nvSpPr>
                <p:cNvPr id="32" name="文本框 31"/>
                <p:cNvSpPr txBox="1"/>
                <p:nvPr/>
              </p:nvSpPr>
              <p:spPr>
                <a:xfrm>
                  <a:off x="476" y="2679"/>
                  <a:ext cx="2147" cy="3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/>
                    <a:t>本层生成首部，记录本层关键信息，将首部与数据合为一体后交给下一层。</a:t>
                  </a:r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/>
          </p:nvGrpSpPr>
          <p:grpSpPr>
            <a:xfrm>
              <a:off x="16735" y="3976"/>
              <a:ext cx="2993" cy="3955"/>
              <a:chOff x="16735" y="3976"/>
              <a:chExt cx="2993" cy="3955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7310" y="3976"/>
                <a:ext cx="2419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000" b="1"/>
                  <a:t>分用</a:t>
                </a:r>
                <a:endParaRPr lang="zh-CN" altLang="en-US" sz="2000" b="1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16735" y="4735"/>
                <a:ext cx="2147" cy="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根据首部字段找到对应的上一层协议，剥去本层首部，再把剩余数据递交给上层。</a:t>
                </a:r>
                <a:endParaRPr lang="zh-CN" altLang="en-US"/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4558665" y="5985510"/>
            <a:ext cx="41148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i="1"/>
              <a:t>（图）数据的封装和分用</a:t>
            </a:r>
            <a:endParaRPr lang="zh-CN" altLang="en-US" sz="1600" i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10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11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12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13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14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15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16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17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18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19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2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20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21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22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23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24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25.xml><?xml version="1.0" encoding="utf-8"?>
<p:tagLst xmlns:p="http://schemas.openxmlformats.org/presentationml/2006/main">
  <p:tag name="KSO_WM_DIAGRAM_VIRTUALLY_FRAME" val="{&quot;height&quot;:435.75,&quot;left&quot;:179.6,&quot;top&quot;:40.3,&quot;width&quot;:544.65}"/>
</p:tagLst>
</file>

<file path=ppt/tags/tag26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27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28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29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0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1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2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3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4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5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6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7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8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39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4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40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41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42.xml><?xml version="1.0" encoding="utf-8"?>
<p:tagLst xmlns:p="http://schemas.openxmlformats.org/presentationml/2006/main">
  <p:tag name="resource_record_key" val="{&quot;10&quot;:[50013821,8624842,20289016]}"/>
</p:tagLst>
</file>

<file path=ppt/tags/tag5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6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7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8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ags/tag9.xml><?xml version="1.0" encoding="utf-8"?>
<p:tagLst xmlns:p="http://schemas.openxmlformats.org/presentationml/2006/main">
  <p:tag name="KSO_WM_DIAGRAM_VIRTUALLY_FRAME" val="{&quot;height&quot;:302.5,&quot;left&quot;:270.25,&quot;top&quot;:135.15,&quot;width&quot;:537.3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演示</Application>
  <PresentationFormat>宽屏</PresentationFormat>
  <Paragraphs>116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二进制的向阳</cp:lastModifiedBy>
  <cp:revision>15</cp:revision>
  <dcterms:created xsi:type="dcterms:W3CDTF">2023-08-09T12:44:00Z</dcterms:created>
  <dcterms:modified xsi:type="dcterms:W3CDTF">2025-10-11T17:06:15Z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