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307" r:id="rId3"/>
    <p:sldId id="294" r:id="rId4"/>
    <p:sldId id="287" r:id="rId5"/>
    <p:sldId id="295" r:id="rId6"/>
    <p:sldId id="296" r:id="rId7"/>
    <p:sldId id="297" r:id="rId8"/>
    <p:sldId id="290" r:id="rId9"/>
    <p:sldId id="291" r:id="rId10"/>
    <p:sldId id="293" r:id="rId11"/>
    <p:sldId id="288" r:id="rId12"/>
    <p:sldId id="289" r:id="rId13"/>
    <p:sldId id="298" r:id="rId14"/>
    <p:sldId id="300" r:id="rId15"/>
    <p:sldId id="301" r:id="rId16"/>
    <p:sldId id="302" r:id="rId17"/>
    <p:sldId id="304" r:id="rId18"/>
    <p:sldId id="306" r:id="rId19"/>
    <p:sldId id="303" r:id="rId20"/>
    <p:sldId id="305" r:id="rId21"/>
    <p:sldId id="29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756" autoAdjust="0"/>
    <p:restoredTop sz="94660" autoAdjust="0"/>
  </p:normalViewPr>
  <p:slideViewPr>
    <p:cSldViewPr>
      <p:cViewPr varScale="1">
        <p:scale>
          <a:sx n="69" d="100"/>
          <a:sy n="69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1280B-FE45-49E1-B784-43EB5344F861}" type="datetimeFigureOut">
              <a:rPr lang="en-GB" smtClean="0"/>
              <a:pPr/>
              <a:t>18/02/2016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F30F4-45CB-48D7-85F1-42F85D00FE5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31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8E1B-2864-41AB-BFE7-D518BD12AFA7}" type="datetimeFigureOut">
              <a:rPr lang="en-GB" smtClean="0"/>
              <a:pPr/>
              <a:t>18/02/2016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FCF3-B74E-46B1-A24B-524F6CA42F96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8E1B-2864-41AB-BFE7-D518BD12AFA7}" type="datetimeFigureOut">
              <a:rPr lang="en-GB" smtClean="0"/>
              <a:pPr/>
              <a:t>18/02/2016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FCF3-B74E-46B1-A24B-524F6CA42F96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8E1B-2864-41AB-BFE7-D518BD12AFA7}" type="datetimeFigureOut">
              <a:rPr lang="en-GB" smtClean="0"/>
              <a:pPr/>
              <a:t>18/02/2016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FCF3-B74E-46B1-A24B-524F6CA42F96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8E1B-2864-41AB-BFE7-D518BD12AFA7}" type="datetimeFigureOut">
              <a:rPr lang="en-GB" smtClean="0"/>
              <a:pPr/>
              <a:t>18/02/2016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FCF3-B74E-46B1-A24B-524F6CA42F96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8E1B-2864-41AB-BFE7-D518BD12AFA7}" type="datetimeFigureOut">
              <a:rPr lang="en-GB" smtClean="0"/>
              <a:pPr/>
              <a:t>18/02/2016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FCF3-B74E-46B1-A24B-524F6CA42F96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8E1B-2864-41AB-BFE7-D518BD12AFA7}" type="datetimeFigureOut">
              <a:rPr lang="en-GB" smtClean="0"/>
              <a:pPr/>
              <a:t>18/02/2016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FCF3-B74E-46B1-A24B-524F6CA42F96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8E1B-2864-41AB-BFE7-D518BD12AFA7}" type="datetimeFigureOut">
              <a:rPr lang="en-GB" smtClean="0"/>
              <a:pPr/>
              <a:t>18/02/2016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FCF3-B74E-46B1-A24B-524F6CA42F96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8E1B-2864-41AB-BFE7-D518BD12AFA7}" type="datetimeFigureOut">
              <a:rPr lang="en-GB" smtClean="0"/>
              <a:pPr/>
              <a:t>18/02/2016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FCF3-B74E-46B1-A24B-524F6CA42F96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8E1B-2864-41AB-BFE7-D518BD12AFA7}" type="datetimeFigureOut">
              <a:rPr lang="en-GB" smtClean="0"/>
              <a:pPr/>
              <a:t>18/02/2016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FCF3-B74E-46B1-A24B-524F6CA42F96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8E1B-2864-41AB-BFE7-D518BD12AFA7}" type="datetimeFigureOut">
              <a:rPr lang="en-GB" smtClean="0"/>
              <a:pPr/>
              <a:t>18/02/2016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FCF3-B74E-46B1-A24B-524F6CA42F9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8E1B-2864-41AB-BFE7-D518BD12AFA7}" type="datetimeFigureOut">
              <a:rPr lang="en-GB" smtClean="0"/>
              <a:pPr/>
              <a:t>18/02/2016</a:t>
            </a:fld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3FCF3-B74E-46B1-A24B-524F6CA42F9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D03FCF3-B74E-46B1-A24B-524F6CA42F9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C1B8E1B-2864-41AB-BFE7-D518BD12AFA7}" type="datetimeFigureOut">
              <a:rPr lang="en-GB" smtClean="0"/>
              <a:pPr/>
              <a:t>18/02/2016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INFO2000</a:t>
            </a:r>
            <a:br>
              <a:rPr lang="en-US" sz="5400" dirty="0" smtClean="0"/>
            </a:br>
            <a:r>
              <a:rPr lang="en-US" sz="5400" dirty="0" smtClean="0"/>
              <a:t>Fundamentals of Systems Analysis and Design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Susan Benvenuti</a:t>
            </a:r>
          </a:p>
          <a:p>
            <a:pPr algn="r"/>
            <a:r>
              <a:rPr lang="en-US" dirty="0" smtClean="0"/>
              <a:t>Friday, 12 February 2015</a:t>
            </a:r>
          </a:p>
          <a:p>
            <a:pPr algn="r"/>
            <a:r>
              <a:rPr lang="en-US" dirty="0" smtClean="0"/>
              <a:t>LB 144</a:t>
            </a:r>
          </a:p>
        </p:txBody>
      </p:sp>
    </p:spTree>
    <p:extLst>
      <p:ext uri="{BB962C8B-B14F-4D97-AF65-F5344CB8AC3E}">
        <p14:creationId xmlns:p14="http://schemas.microsoft.com/office/powerpoint/2010/main" xmlns="" val="28377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324" y="476672"/>
            <a:ext cx="8264933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8227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620000" cy="1143000"/>
          </a:xfrm>
        </p:spPr>
        <p:txBody>
          <a:bodyPr/>
          <a:lstStyle/>
          <a:p>
            <a:r>
              <a:rPr lang="en-ZA" dirty="0" smtClean="0"/>
              <a:t>Simplified “Unified Process” SDLC</a:t>
            </a:r>
            <a:endParaRPr lang="en-GB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58824" y="1700808"/>
            <a:ext cx="8229600" cy="4375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8935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5304" y="2060848"/>
            <a:ext cx="9144000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3528" y="548680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000" dirty="0" smtClean="0"/>
              <a:t>Systems Development Planning Activities:</a:t>
            </a:r>
            <a:br>
              <a:rPr lang="en-US" altLang="en-US" sz="2000" dirty="0" smtClean="0"/>
            </a:br>
            <a:r>
              <a:rPr lang="en-US" altLang="en-US" dirty="0" smtClean="0"/>
              <a:t>Identification of Problem and Approval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53575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6" y="1124744"/>
            <a:ext cx="4950135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7620000" cy="1143000"/>
          </a:xfrm>
        </p:spPr>
        <p:txBody>
          <a:bodyPr/>
          <a:lstStyle/>
          <a:p>
            <a:r>
              <a:rPr lang="en-US" dirty="0" smtClean="0"/>
              <a:t>Methodologies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013176"/>
            <a:ext cx="8064896" cy="1488232"/>
          </a:xfrm>
        </p:spPr>
        <p:txBody>
          <a:bodyPr/>
          <a:lstStyle/>
          <a:p>
            <a:r>
              <a:rPr lang="en-US" dirty="0" smtClean="0"/>
              <a:t>Structured Methodologies </a:t>
            </a:r>
          </a:p>
          <a:p>
            <a:endParaRPr lang="en-US" dirty="0"/>
          </a:p>
          <a:p>
            <a:r>
              <a:rPr lang="en-US" dirty="0" smtClean="0"/>
              <a:t>Object Oriented Methodologies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23541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Methodologies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2776"/>
            <a:ext cx="7620000" cy="4988024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Data Flow Diagram (DFD)</a:t>
            </a:r>
            <a:endParaRPr lang="en-GB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9352" y="2132856"/>
            <a:ext cx="5268912" cy="410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34957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Methodologies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Entity Relationship Diagram (ERD)</a:t>
            </a:r>
            <a:endParaRPr lang="en-GB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333" y="2852936"/>
            <a:ext cx="7837936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48794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Methodologies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Structure Chart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1" y="1988840"/>
            <a:ext cx="4957488" cy="4548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75156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99392"/>
            <a:ext cx="7620000" cy="1143000"/>
          </a:xfrm>
        </p:spPr>
        <p:txBody>
          <a:bodyPr/>
          <a:lstStyle/>
          <a:p>
            <a:r>
              <a:rPr lang="en-US" dirty="0" smtClean="0"/>
              <a:t>Object Oriented Methodologies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Use Case Description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5496" y="1196752"/>
            <a:ext cx="5268912" cy="551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29658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Methodologies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Use Case Diagrams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3016"/>
            <a:ext cx="4571553" cy="3060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97858" y="1269926"/>
            <a:ext cx="4146550" cy="295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56804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7620000" cy="1143000"/>
          </a:xfrm>
        </p:spPr>
        <p:txBody>
          <a:bodyPr/>
          <a:lstStyle/>
          <a:p>
            <a:r>
              <a:rPr lang="en-US" dirty="0" smtClean="0"/>
              <a:t>OO Methodologies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Class Diagram</a:t>
            </a:r>
            <a:endParaRPr lang="en-GB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908720"/>
            <a:ext cx="4931593" cy="5815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8166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620000" cy="1143000"/>
          </a:xfrm>
        </p:spPr>
        <p:txBody>
          <a:bodyPr/>
          <a:lstStyle/>
          <a:p>
            <a:r>
              <a:rPr lang="en-ZA" dirty="0" smtClean="0"/>
              <a:t>Some homework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00808"/>
            <a:ext cx="7620000" cy="4248472"/>
          </a:xfrm>
        </p:spPr>
        <p:txBody>
          <a:bodyPr>
            <a:noAutofit/>
          </a:bodyPr>
          <a:lstStyle/>
          <a:p>
            <a:r>
              <a:rPr lang="en-ZA" sz="2600" dirty="0"/>
              <a:t>Using any South African recruitment web site…</a:t>
            </a:r>
          </a:p>
          <a:p>
            <a:r>
              <a:rPr lang="en-ZA" sz="2600" dirty="0"/>
              <a:t>… post the details of an IS job that you would like to apply for one day to the “IS Jobs” forum topic on Wits-e</a:t>
            </a:r>
          </a:p>
          <a:p>
            <a:r>
              <a:rPr lang="en-ZA" sz="2600" dirty="0"/>
              <a:t>Include the job title, the job description, the skills required, the company/organisation offering the position and </a:t>
            </a:r>
            <a:r>
              <a:rPr lang="en-ZA" sz="2600" dirty="0" smtClean="0"/>
              <a:t>advertised </a:t>
            </a:r>
            <a:r>
              <a:rPr lang="en-ZA" sz="2600" dirty="0"/>
              <a:t>salary (if available</a:t>
            </a:r>
            <a:r>
              <a:rPr lang="en-ZA" sz="2600" dirty="0" smtClean="0"/>
              <a:t>)</a:t>
            </a:r>
          </a:p>
          <a:p>
            <a:r>
              <a:rPr lang="en-ZA" sz="2600" dirty="0" smtClean="0"/>
              <a:t>Bring a couple of job adverts for Business Analysts, Systems Analysts and IS Project Managers to class tomorrow</a:t>
            </a:r>
            <a:endParaRPr lang="en-ZA" sz="2600" dirty="0"/>
          </a:p>
        </p:txBody>
      </p:sp>
    </p:spTree>
    <p:extLst>
      <p:ext uri="{BB962C8B-B14F-4D97-AF65-F5344CB8AC3E}">
        <p14:creationId xmlns:p14="http://schemas.microsoft.com/office/powerpoint/2010/main" xmlns="" val="3235864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vs Class Diagrams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6056" y="4581128"/>
            <a:ext cx="7837936" cy="1707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6056" y="2132856"/>
            <a:ext cx="7837936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88070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620000" cy="1143000"/>
          </a:xfrm>
        </p:spPr>
        <p:txBody>
          <a:bodyPr/>
          <a:lstStyle/>
          <a:p>
            <a:r>
              <a:rPr lang="en-ZA" dirty="0" smtClean="0"/>
              <a:t>Simplified “Unified Process” SDLC</a:t>
            </a:r>
            <a:endParaRPr lang="en-GB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411760" y="1772816"/>
            <a:ext cx="6095075" cy="3816424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-36512" y="2260998"/>
            <a:ext cx="223224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ZA" sz="2000" dirty="0" smtClean="0"/>
              <a:t>INFO2000 – </a:t>
            </a:r>
          </a:p>
          <a:p>
            <a:r>
              <a:rPr lang="en-ZA" sz="2000" dirty="0" smtClean="0"/>
              <a:t>project + tests +exam</a:t>
            </a:r>
            <a:endParaRPr lang="en-GB" sz="2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36512" y="3429000"/>
            <a:ext cx="237626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ZA" sz="2000" dirty="0" smtClean="0"/>
              <a:t>INFO2000 – portfolio  + tests + exam</a:t>
            </a:r>
            <a:endParaRPr lang="en-GB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547664" y="269304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547664" y="3068960"/>
            <a:ext cx="1008112" cy="735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619672" y="3356992"/>
            <a:ext cx="1092466" cy="447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>
            <a:off x="2058862" y="4077072"/>
            <a:ext cx="131670" cy="15121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8473" y="4401108"/>
            <a:ext cx="223224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ZA" sz="2000" dirty="0" smtClean="0"/>
              <a:t>INFO2001 – </a:t>
            </a:r>
          </a:p>
          <a:p>
            <a:r>
              <a:rPr lang="en-ZA" sz="2000" dirty="0" smtClean="0"/>
              <a:t>project + tests +exam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xmlns="" val="36749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SDLC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1" y="2060849"/>
            <a:ext cx="8064895" cy="215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3978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7620000" cy="1143000"/>
          </a:xfrm>
        </p:spPr>
        <p:txBody>
          <a:bodyPr/>
          <a:lstStyle/>
          <a:p>
            <a:r>
              <a:rPr lang="en-ZA" dirty="0"/>
              <a:t>The traditional, predictive SDLC</a:t>
            </a:r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169" y="2780928"/>
            <a:ext cx="8972327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7628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620000" cy="1143000"/>
          </a:xfrm>
        </p:spPr>
        <p:txBody>
          <a:bodyPr/>
          <a:lstStyle/>
          <a:p>
            <a:r>
              <a:rPr lang="en-ZA" dirty="0"/>
              <a:t>The traditional, predictive </a:t>
            </a:r>
            <a:r>
              <a:rPr lang="en-ZA" dirty="0" smtClean="0"/>
              <a:t>SDLC – Waterfall Approach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7972426" cy="354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385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7787208" cy="1143000"/>
          </a:xfrm>
        </p:spPr>
        <p:txBody>
          <a:bodyPr/>
          <a:lstStyle/>
          <a:p>
            <a:r>
              <a:rPr lang="en-US" dirty="0" smtClean="0"/>
              <a:t>Variation on waterfall approach – some return upstream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989" y="1772816"/>
            <a:ext cx="8137427" cy="334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44227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Iterative/Adaptive Approaches to SDLC</a:t>
            </a:r>
            <a:endParaRPr lang="en-GB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2592288" cy="252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50439"/>
            <a:ext cx="2304256" cy="2542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15627" y="1651066"/>
            <a:ext cx="2628781" cy="2642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81128"/>
            <a:ext cx="5938837" cy="203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4680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SDLC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74249"/>
            <a:ext cx="8064896" cy="171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7039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UP SDLC Phases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154" y="1628800"/>
            <a:ext cx="785124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622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3410</TotalTime>
  <Words>212</Words>
  <Application>Microsoft Office PowerPoint</Application>
  <PresentationFormat>On-screen Show (4:3)</PresentationFormat>
  <Paragraphs>41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Adjacency</vt:lpstr>
      <vt:lpstr>INFO2000 Fundamentals of Systems Analysis and Design</vt:lpstr>
      <vt:lpstr>Some homework …</vt:lpstr>
      <vt:lpstr>Types of SDLC</vt:lpstr>
      <vt:lpstr>The traditional, predictive SDLC</vt:lpstr>
      <vt:lpstr>The traditional, predictive SDLC – Waterfall Approach</vt:lpstr>
      <vt:lpstr>Variation on waterfall approach – some return upstream</vt:lpstr>
      <vt:lpstr>More Iterative/Adaptive Approaches to SDLC</vt:lpstr>
      <vt:lpstr>UP SDLC</vt:lpstr>
      <vt:lpstr>Objectives of UP SDLC Phases</vt:lpstr>
      <vt:lpstr>Slide 10</vt:lpstr>
      <vt:lpstr>Simplified “Unified Process” SDLC</vt:lpstr>
      <vt:lpstr>Slide 12</vt:lpstr>
      <vt:lpstr>Methodologies</vt:lpstr>
      <vt:lpstr>Structured Methodologies</vt:lpstr>
      <vt:lpstr>Structured Methodologies</vt:lpstr>
      <vt:lpstr>Structured Methodologies</vt:lpstr>
      <vt:lpstr>Object Oriented Methodologies</vt:lpstr>
      <vt:lpstr>Object Oriented Methodologies</vt:lpstr>
      <vt:lpstr>OO Methodologies</vt:lpstr>
      <vt:lpstr>ERD vs Class Diagrams</vt:lpstr>
      <vt:lpstr>Simplified “Unified Process” SDLC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Wits-User</dc:creator>
  <cp:lastModifiedBy>Windows User</cp:lastModifiedBy>
  <cp:revision>74</cp:revision>
  <dcterms:created xsi:type="dcterms:W3CDTF">2015-02-02T11:12:24Z</dcterms:created>
  <dcterms:modified xsi:type="dcterms:W3CDTF">2016-02-18T20:42:54Z</dcterms:modified>
</cp:coreProperties>
</file>