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5" r:id="rId3"/>
    <p:sldId id="336" r:id="rId4"/>
    <p:sldId id="324" r:id="rId5"/>
    <p:sldId id="343" r:id="rId6"/>
    <p:sldId id="341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6" autoAdjust="0"/>
    <p:restoredTop sz="94660" autoAdjust="0"/>
  </p:normalViewPr>
  <p:slideViewPr>
    <p:cSldViewPr>
      <p:cViewPr varScale="1">
        <p:scale>
          <a:sx n="81" d="100"/>
          <a:sy n="81" d="100"/>
        </p:scale>
        <p:origin x="8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E80B4-5773-4BAA-AB0B-ED8995CAEFE0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EB67-F713-4D7E-BEF0-BB91DD2ACA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28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280B-FE45-49E1-B784-43EB5344F861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30F4-45CB-48D7-85F1-42F85D00FE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D03FCF3-B74E-46B1-A24B-524F6CA42F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1B8E1B-2864-41AB-BFE7-D518BD12AFA7}" type="datetimeFigureOut">
              <a:rPr lang="en-GB" smtClean="0"/>
              <a:t>15/03/2016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700808"/>
            <a:ext cx="7543800" cy="2593975"/>
          </a:xfrm>
        </p:spPr>
        <p:txBody>
          <a:bodyPr/>
          <a:lstStyle/>
          <a:p>
            <a:r>
              <a:rPr lang="en-US" sz="4800" dirty="0" smtClean="0"/>
              <a:t>INFO2000</a:t>
            </a:r>
            <a:br>
              <a:rPr lang="en-US" sz="4800" dirty="0" smtClean="0"/>
            </a:br>
            <a:r>
              <a:rPr lang="en-US" sz="4800" dirty="0" smtClean="0"/>
              <a:t>Elaboration Phase</a:t>
            </a:r>
            <a:br>
              <a:rPr lang="en-US" sz="4800" dirty="0" smtClean="0"/>
            </a:br>
            <a:r>
              <a:rPr lang="en-US" sz="4800" dirty="0" smtClean="0"/>
              <a:t>UP SDLC Core Process 3 cont.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Susan Benvenuti</a:t>
            </a:r>
          </a:p>
          <a:p>
            <a:pPr algn="r"/>
            <a:r>
              <a:rPr lang="en-US" dirty="0" smtClean="0"/>
              <a:t>Friday, 26 February 2016</a:t>
            </a:r>
          </a:p>
          <a:p>
            <a:pPr algn="r"/>
            <a:r>
              <a:rPr lang="en-US" dirty="0" smtClean="0"/>
              <a:t>FNB113 </a:t>
            </a:r>
          </a:p>
        </p:txBody>
      </p:sp>
    </p:spTree>
    <p:extLst>
      <p:ext uri="{BB962C8B-B14F-4D97-AF65-F5344CB8AC3E}">
        <p14:creationId xmlns:p14="http://schemas.microsoft.com/office/powerpoint/2010/main" val="28377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0" y="332656"/>
            <a:ext cx="7669542" cy="601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71667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7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Users, User Stories and Use Cases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 to identify users/stakeholders and understand their needs</a:t>
            </a:r>
          </a:p>
          <a:p>
            <a:pPr marL="411480" lvl="1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2404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1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One short sentence in the everyday language of the end user that states what a user might do as </a:t>
            </a:r>
            <a:r>
              <a:rPr lang="en-US" sz="2600" u="sng" dirty="0" smtClean="0"/>
              <a:t>part</a:t>
            </a:r>
            <a:r>
              <a:rPr lang="en-US" sz="2600" dirty="0" smtClean="0"/>
              <a:t> of their work </a:t>
            </a:r>
          </a:p>
          <a:p>
            <a:r>
              <a:rPr lang="en-US" sz="2600" dirty="0" smtClean="0"/>
              <a:t>Standard Template:</a:t>
            </a:r>
          </a:p>
          <a:p>
            <a:pPr marL="11430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 dirty="0" smtClean="0"/>
              <a:t>As a   </a:t>
            </a:r>
            <a:r>
              <a:rPr lang="en-US" sz="2600" i="1" dirty="0" smtClean="0"/>
              <a:t>&lt;role played&gt;   </a:t>
            </a:r>
            <a:r>
              <a:rPr lang="en-US" sz="2600" dirty="0" smtClean="0"/>
              <a:t>I want/need to   </a:t>
            </a:r>
            <a:r>
              <a:rPr lang="en-US" sz="2600" i="1" dirty="0" smtClean="0"/>
              <a:t>&lt;goal or desire&gt;  </a:t>
            </a:r>
            <a:r>
              <a:rPr lang="en-US" sz="2600" dirty="0" smtClean="0"/>
              <a:t>so that </a:t>
            </a:r>
            <a:r>
              <a:rPr lang="en-US" sz="2600" i="1" dirty="0" smtClean="0"/>
              <a:t>&lt;reason or benefit&gt;</a:t>
            </a:r>
          </a:p>
          <a:p>
            <a:r>
              <a:rPr lang="en-US" sz="2600" dirty="0" smtClean="0"/>
              <a:t>Acceptance Criteria: </a:t>
            </a:r>
          </a:p>
          <a:p>
            <a:pPr marL="411480" lvl="1" indent="0">
              <a:buNone/>
            </a:pPr>
            <a:r>
              <a:rPr lang="en-US" sz="2600" dirty="0" smtClean="0"/>
              <a:t>The features that must/should be present for the user to be satisfied</a:t>
            </a:r>
          </a:p>
          <a:p>
            <a:r>
              <a:rPr lang="en-US" sz="2600" dirty="0" smtClean="0"/>
              <a:t>User stories help analysts to identify and define (elaborate on) </a:t>
            </a:r>
            <a:r>
              <a:rPr lang="en-US" sz="2600" b="1" dirty="0" smtClean="0"/>
              <a:t>Use Cases</a:t>
            </a:r>
            <a:endParaRPr lang="en-US" sz="2600" b="1" dirty="0"/>
          </a:p>
          <a:p>
            <a:pPr marL="777240" lvl="2" indent="0">
              <a:buNone/>
            </a:pPr>
            <a:endParaRPr lang="en-US" dirty="0"/>
          </a:p>
          <a:p>
            <a:pPr marL="411480" lvl="1" indent="0" algn="ctr">
              <a:buNone/>
            </a:pPr>
            <a:endParaRPr lang="en-US" sz="2400" i="1" dirty="0"/>
          </a:p>
          <a:p>
            <a:pPr marL="411480" lvl="1" indent="0" algn="ctr">
              <a:buNone/>
            </a:pPr>
            <a:endParaRPr lang="en-US" sz="2400" i="1" dirty="0" smtClean="0"/>
          </a:p>
          <a:p>
            <a:pPr marL="411480" lvl="1" indent="0" algn="ctr">
              <a:buNone/>
            </a:pPr>
            <a:endParaRPr lang="en-US" sz="2400" i="1" dirty="0"/>
          </a:p>
          <a:p>
            <a:pPr marL="411480" lvl="1" indent="0" algn="ctr">
              <a:buNone/>
            </a:pPr>
            <a:endParaRPr lang="en-US" sz="2400" i="1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06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dirty="0" smtClean="0"/>
              <a:t>Use Cases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 activity that the system performs in response to a request by a user</a:t>
            </a:r>
          </a:p>
          <a:p>
            <a:r>
              <a:rPr lang="en-US" dirty="0" smtClean="0"/>
              <a:t>“one case of usage” of the system …</a:t>
            </a:r>
            <a:endParaRPr lang="en-US" dirty="0"/>
          </a:p>
          <a:p>
            <a:r>
              <a:rPr lang="en-US" dirty="0" smtClean="0"/>
              <a:t>User Goal Technique</a:t>
            </a:r>
          </a:p>
          <a:p>
            <a:pPr lvl="1"/>
            <a:r>
              <a:rPr lang="en-US" dirty="0" smtClean="0"/>
              <a:t>Identify all potential users of a system</a:t>
            </a:r>
          </a:p>
          <a:p>
            <a:pPr lvl="1"/>
            <a:r>
              <a:rPr lang="en-US" dirty="0" smtClean="0"/>
              <a:t>Classify potential users by</a:t>
            </a:r>
          </a:p>
          <a:p>
            <a:pPr lvl="2"/>
            <a:r>
              <a:rPr lang="en-US" dirty="0" smtClean="0"/>
              <a:t>Functional role(s)</a:t>
            </a:r>
          </a:p>
          <a:p>
            <a:pPr lvl="2"/>
            <a:r>
              <a:rPr lang="en-US" dirty="0" smtClean="0"/>
              <a:t>Organisational Levels – operations / management / executive</a:t>
            </a:r>
          </a:p>
          <a:p>
            <a:pPr lvl="1"/>
            <a:r>
              <a:rPr lang="en-US" dirty="0" smtClean="0"/>
              <a:t>Interview to discover User Stories / Goals</a:t>
            </a:r>
          </a:p>
          <a:p>
            <a:pPr lvl="1"/>
            <a:r>
              <a:rPr lang="en-US" dirty="0" smtClean="0"/>
              <a:t>Create set of Preliminary Use Cases</a:t>
            </a:r>
          </a:p>
          <a:p>
            <a:pPr lvl="1"/>
            <a:r>
              <a:rPr lang="en-US" dirty="0" smtClean="0"/>
              <a:t>Review for similarities and overlaps of functionality</a:t>
            </a:r>
          </a:p>
          <a:p>
            <a:pPr lvl="1"/>
            <a:r>
              <a:rPr lang="en-US" dirty="0" smtClean="0"/>
              <a:t>Identify where users need similar use cases</a:t>
            </a:r>
          </a:p>
          <a:p>
            <a:pPr lvl="1"/>
            <a:r>
              <a:rPr lang="en-US" dirty="0" smtClean="0"/>
              <a:t>Review with each type of user and general stakeholders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 algn="ctr">
              <a:buNone/>
            </a:pPr>
            <a:endParaRPr lang="en-US" sz="2400" i="1" dirty="0"/>
          </a:p>
          <a:p>
            <a:pPr marL="411480" lvl="1" indent="0" algn="ctr">
              <a:buNone/>
            </a:pPr>
            <a:endParaRPr lang="en-US" sz="2400" i="1" dirty="0" smtClean="0"/>
          </a:p>
          <a:p>
            <a:pPr marL="411480" lvl="1" indent="0" algn="ctr">
              <a:buNone/>
            </a:pPr>
            <a:endParaRPr lang="en-US" sz="2400" i="1" dirty="0"/>
          </a:p>
          <a:p>
            <a:pPr marL="411480" lvl="1" indent="0" algn="ctr">
              <a:buNone/>
            </a:pPr>
            <a:endParaRPr lang="en-US" sz="2400" i="1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9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620000" cy="1143000"/>
          </a:xfrm>
        </p:spPr>
        <p:txBody>
          <a:bodyPr/>
          <a:lstStyle/>
          <a:p>
            <a:r>
              <a:rPr lang="en-ZA" dirty="0" smtClean="0"/>
              <a:t>Recap…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620000" cy="4392488"/>
          </a:xfrm>
        </p:spPr>
        <p:txBody>
          <a:bodyPr>
            <a:noAutofit/>
          </a:bodyPr>
          <a:lstStyle/>
          <a:p>
            <a:r>
              <a:rPr lang="en-ZA" sz="2800" dirty="0" smtClean="0"/>
              <a:t>Elaboration Phase of UP SDLC</a:t>
            </a:r>
          </a:p>
          <a:p>
            <a:endParaRPr lang="en-ZA" sz="2800" dirty="0"/>
          </a:p>
          <a:p>
            <a:endParaRPr lang="en-ZA" sz="2800" dirty="0" smtClean="0"/>
          </a:p>
          <a:p>
            <a:endParaRPr lang="en-ZA" sz="2800" dirty="0"/>
          </a:p>
          <a:p>
            <a:endParaRPr lang="en-ZA" sz="2800" dirty="0" smtClean="0"/>
          </a:p>
          <a:p>
            <a:pPr marL="114300" indent="0">
              <a:buNone/>
            </a:pPr>
            <a:endParaRPr lang="en-ZA" sz="2800" dirty="0"/>
          </a:p>
          <a:p>
            <a:pPr marL="114300" indent="0">
              <a:buNone/>
            </a:pPr>
            <a:endParaRPr lang="en-ZA" sz="800" dirty="0" smtClean="0"/>
          </a:p>
          <a:p>
            <a:pPr marL="114300" indent="0">
              <a:buNone/>
            </a:pPr>
            <a:endParaRPr lang="en-ZA" sz="800" dirty="0" smtClean="0"/>
          </a:p>
          <a:p>
            <a:r>
              <a:rPr lang="en-ZA" sz="2800" dirty="0" smtClean="0"/>
              <a:t>Core Process 3 (Chapter 2 – 5 – both editions)</a:t>
            </a:r>
          </a:p>
          <a:p>
            <a:endParaRPr lang="en-ZA" sz="2800" dirty="0" smtClean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9"/>
            <a:ext cx="7128792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2" r="-1000" b="38169"/>
          <a:stretch/>
        </p:blipFill>
        <p:spPr bwMode="auto">
          <a:xfrm>
            <a:off x="242689" y="3109510"/>
            <a:ext cx="7929711" cy="96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69"/>
          <a:stretch/>
        </p:blipFill>
        <p:spPr>
          <a:xfrm>
            <a:off x="179512" y="4725144"/>
            <a:ext cx="8085584" cy="813754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7" t="44432" r="789" b="40632"/>
          <a:stretch/>
        </p:blipFill>
        <p:spPr>
          <a:xfrm>
            <a:off x="107504" y="5517232"/>
            <a:ext cx="8064896" cy="606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92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Core Process 3:</a:t>
            </a:r>
            <a:br>
              <a:rPr lang="en-US" sz="3200" dirty="0" smtClean="0"/>
            </a:br>
            <a:r>
              <a:rPr lang="en-US" sz="3200" dirty="0" smtClean="0"/>
              <a:t>Discover and Understand Details</a:t>
            </a:r>
            <a:endParaRPr lang="en-GB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7" y="2015584"/>
            <a:ext cx="8608245" cy="29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2434282"/>
          </a:xfrm>
        </p:spPr>
        <p:txBody>
          <a:bodyPr/>
          <a:lstStyle/>
          <a:p>
            <a:r>
              <a:rPr lang="en-US" dirty="0" smtClean="0"/>
              <a:t>Core Process 3: Discover and Understand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7992888" cy="403244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Analysis Phase</a:t>
            </a:r>
          </a:p>
          <a:p>
            <a:r>
              <a:rPr lang="en-US" sz="3600" dirty="0" smtClean="0"/>
              <a:t>Requirements Discovery or Elicitation</a:t>
            </a:r>
          </a:p>
          <a:p>
            <a:r>
              <a:rPr lang="en-US" sz="3600" dirty="0" smtClean="0"/>
              <a:t>Understanding WHAT the system must do in order to </a:t>
            </a:r>
          </a:p>
          <a:p>
            <a:pPr lvl="1"/>
            <a:r>
              <a:rPr lang="en-US" sz="3400" dirty="0" smtClean="0"/>
              <a:t>solve the business problem </a:t>
            </a:r>
          </a:p>
          <a:p>
            <a:pPr lvl="1"/>
            <a:r>
              <a:rPr lang="en-US" sz="3400" dirty="0" smtClean="0"/>
              <a:t>or enable the opportunity </a:t>
            </a:r>
          </a:p>
          <a:p>
            <a:pPr lvl="1"/>
            <a:r>
              <a:rPr lang="en-US" sz="3400" dirty="0" smtClean="0"/>
              <a:t>or meet the directive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6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7620000" cy="1296144"/>
          </a:xfrm>
        </p:spPr>
        <p:txBody>
          <a:bodyPr/>
          <a:lstStyle/>
          <a:p>
            <a:r>
              <a:rPr lang="en-US" sz="4800" dirty="0" smtClean="0"/>
              <a:t>Analysis Plan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136904" cy="475252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What information do we have/need relating to requirements?</a:t>
            </a:r>
          </a:p>
          <a:p>
            <a:r>
              <a:rPr lang="en-US" sz="3600" dirty="0" smtClean="0"/>
              <a:t>What are the best ways of gathering / verifying the requirements?</a:t>
            </a:r>
          </a:p>
          <a:p>
            <a:pPr lvl="1"/>
            <a:r>
              <a:rPr lang="en-US" sz="3400" dirty="0" smtClean="0"/>
              <a:t>Which methods/techniques/approaches?</a:t>
            </a:r>
          </a:p>
          <a:p>
            <a:r>
              <a:rPr lang="en-US" sz="3600" dirty="0" smtClean="0"/>
              <a:t>Who/what are the best sources</a:t>
            </a:r>
          </a:p>
          <a:p>
            <a:pPr lvl="1"/>
            <a:r>
              <a:rPr lang="en-US" sz="3400" dirty="0" smtClean="0"/>
              <a:t>Which stakeholders/users ?</a:t>
            </a:r>
          </a:p>
          <a:p>
            <a:pPr lvl="1"/>
            <a:r>
              <a:rPr lang="en-US" sz="3400" dirty="0" smtClean="0"/>
              <a:t>Which processes?</a:t>
            </a:r>
          </a:p>
          <a:p>
            <a:pPr lvl="1"/>
            <a:r>
              <a:rPr lang="en-US" sz="3400" dirty="0" smtClean="0"/>
              <a:t>Which documents/data?</a:t>
            </a:r>
          </a:p>
          <a:p>
            <a:pPr lvl="1"/>
            <a:endParaRPr lang="en-US" sz="3400" dirty="0"/>
          </a:p>
          <a:p>
            <a:pPr marL="411480" lvl="1" indent="0">
              <a:buNone/>
            </a:pPr>
            <a:endParaRPr lang="en-US" sz="3400" dirty="0" smtClean="0"/>
          </a:p>
          <a:p>
            <a:endParaRPr lang="en-US" sz="3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approaches consider: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2404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Patient wants to book appointment</a:t>
            </a:r>
          </a:p>
          <a:p>
            <a:r>
              <a:rPr lang="en-US" dirty="0" smtClean="0"/>
              <a:t>Receptionist needs to check whether patient is new or existing</a:t>
            </a:r>
          </a:p>
          <a:p>
            <a:pPr marL="411480" lvl="1" indent="0">
              <a:buNone/>
            </a:pPr>
            <a:r>
              <a:rPr lang="en-US" dirty="0"/>
              <a:t>If new then need to get :</a:t>
            </a:r>
          </a:p>
          <a:p>
            <a:pPr lvl="1"/>
            <a:r>
              <a:rPr lang="en-US" dirty="0"/>
              <a:t>Personal and contact details</a:t>
            </a:r>
          </a:p>
          <a:p>
            <a:pPr lvl="1"/>
            <a:r>
              <a:rPr lang="en-US" dirty="0"/>
              <a:t>Medical aid details</a:t>
            </a:r>
          </a:p>
          <a:p>
            <a:pPr lvl="1"/>
            <a:r>
              <a:rPr lang="en-US" dirty="0"/>
              <a:t>Brief medical history</a:t>
            </a:r>
          </a:p>
          <a:p>
            <a:r>
              <a:rPr lang="en-US" dirty="0" smtClean="0"/>
              <a:t>Ask patient for preferred appointment date and time</a:t>
            </a:r>
          </a:p>
          <a:p>
            <a:r>
              <a:rPr lang="en-US" dirty="0" smtClean="0"/>
              <a:t>if available book </a:t>
            </a:r>
          </a:p>
          <a:p>
            <a:r>
              <a:rPr lang="en-US" dirty="0" smtClean="0"/>
              <a:t>If not then offer alternative</a:t>
            </a:r>
          </a:p>
          <a:p>
            <a:r>
              <a:rPr lang="en-US" dirty="0" smtClean="0"/>
              <a:t>Otherwise ask patient for another possible </a:t>
            </a:r>
            <a:r>
              <a:rPr lang="en-US" dirty="0"/>
              <a:t>appointment date and time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Symbols 	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4" y="1915251"/>
            <a:ext cx="7463522" cy="410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0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3767"/>
            <a:ext cx="5256584" cy="670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2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3709</TotalTime>
  <Words>356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INFO2000 Elaboration Phase UP SDLC Core Process 3 cont.</vt:lpstr>
      <vt:lpstr>Recap…</vt:lpstr>
      <vt:lpstr>Core Process 3: Discover and Understand Details</vt:lpstr>
      <vt:lpstr>Core Process 3: Discover and Understand Details</vt:lpstr>
      <vt:lpstr>Analysis Plan</vt:lpstr>
      <vt:lpstr>For all approaches consider:</vt:lpstr>
      <vt:lpstr>Workflow example </vt:lpstr>
      <vt:lpstr>Activity Diagram Symbols  </vt:lpstr>
      <vt:lpstr>PowerPoint Presentation</vt:lpstr>
      <vt:lpstr>PowerPoint Presentation</vt:lpstr>
      <vt:lpstr>PowerPoint Presentation</vt:lpstr>
      <vt:lpstr>Users, User Stories and Use Cases </vt:lpstr>
      <vt:lpstr>User Stories </vt:lpstr>
      <vt:lpstr>Use Cases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Wits-User</dc:creator>
  <cp:lastModifiedBy>Luyanda Makhoba</cp:lastModifiedBy>
  <cp:revision>125</cp:revision>
  <cp:lastPrinted>2016-02-19T06:46:51Z</cp:lastPrinted>
  <dcterms:created xsi:type="dcterms:W3CDTF">2015-02-02T11:12:24Z</dcterms:created>
  <dcterms:modified xsi:type="dcterms:W3CDTF">2016-03-15T21:00:22Z</dcterms:modified>
</cp:coreProperties>
</file>