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21"/>
  </p:notesMasterIdLst>
  <p:sldIdLst>
    <p:sldId id="256" r:id="rId2"/>
    <p:sldId id="285" r:id="rId3"/>
    <p:sldId id="310" r:id="rId4"/>
    <p:sldId id="345" r:id="rId5"/>
    <p:sldId id="344" r:id="rId6"/>
    <p:sldId id="346" r:id="rId7"/>
    <p:sldId id="360" r:id="rId8"/>
    <p:sldId id="370" r:id="rId9"/>
    <p:sldId id="371" r:id="rId10"/>
    <p:sldId id="372" r:id="rId11"/>
    <p:sldId id="373" r:id="rId12"/>
    <p:sldId id="374" r:id="rId13"/>
    <p:sldId id="377" r:id="rId14"/>
    <p:sldId id="375" r:id="rId15"/>
    <p:sldId id="376" r:id="rId16"/>
    <p:sldId id="378" r:id="rId17"/>
    <p:sldId id="379" r:id="rId18"/>
    <p:sldId id="380" r:id="rId19"/>
    <p:sldId id="381" r:id="rId20"/>
  </p:sldIdLst>
  <p:sldSz cx="9144000" cy="6858000" type="screen4x3"/>
  <p:notesSz cx="6797675" cy="987425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756" autoAdjust="0"/>
    <p:restoredTop sz="94660" autoAdjust="0"/>
  </p:normalViewPr>
  <p:slideViewPr>
    <p:cSldViewPr>
      <p:cViewPr varScale="1">
        <p:scale>
          <a:sx n="77" d="100"/>
          <a:sy n="77" d="100"/>
        </p:scale>
        <p:origin x="-730" y="-91"/>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298"/>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3713"/>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50443" y="0"/>
            <a:ext cx="2945659" cy="493713"/>
          </a:xfrm>
          <a:prstGeom prst="rect">
            <a:avLst/>
          </a:prstGeom>
        </p:spPr>
        <p:txBody>
          <a:bodyPr vert="horz" lIns="91440" tIns="45720" rIns="91440" bIns="45720" rtlCol="0"/>
          <a:lstStyle>
            <a:lvl1pPr algn="r">
              <a:defRPr sz="1200"/>
            </a:lvl1pPr>
          </a:lstStyle>
          <a:p>
            <a:fld id="{1841280B-FE45-49E1-B784-43EB5344F861}" type="datetimeFigureOut">
              <a:rPr lang="en-GB" smtClean="0"/>
              <a:t>28/04/2016</a:t>
            </a:fld>
            <a:endParaRPr lang="en-GB" dirty="0"/>
          </a:p>
        </p:txBody>
      </p:sp>
      <p:sp>
        <p:nvSpPr>
          <p:cNvPr id="4" name="Slide Image Placeholder 3"/>
          <p:cNvSpPr>
            <a:spLocks noGrp="1" noRot="1" noChangeAspect="1"/>
          </p:cNvSpPr>
          <p:nvPr>
            <p:ph type="sldImg" idx="2"/>
          </p:nvPr>
        </p:nvSpPr>
        <p:spPr>
          <a:xfrm>
            <a:off x="931863" y="741363"/>
            <a:ext cx="4933950" cy="370205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79768" y="4690269"/>
            <a:ext cx="5438140" cy="4443413"/>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9378824"/>
            <a:ext cx="2945659" cy="493713"/>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50443" y="9378824"/>
            <a:ext cx="2945659" cy="493713"/>
          </a:xfrm>
          <a:prstGeom prst="rect">
            <a:avLst/>
          </a:prstGeom>
        </p:spPr>
        <p:txBody>
          <a:bodyPr vert="horz" lIns="91440" tIns="45720" rIns="91440" bIns="45720" rtlCol="0" anchor="b"/>
          <a:lstStyle>
            <a:lvl1pPr algn="r">
              <a:defRPr sz="1200"/>
            </a:lvl1pPr>
          </a:lstStyle>
          <a:p>
            <a:fld id="{BCEF30F4-45CB-48D7-85F1-42F85D00FE5E}" type="slidenum">
              <a:rPr lang="en-GB" smtClean="0"/>
              <a:t>‹#›</a:t>
            </a:fld>
            <a:endParaRPr lang="en-GB" dirty="0"/>
          </a:p>
        </p:txBody>
      </p:sp>
    </p:spTree>
    <p:extLst>
      <p:ext uri="{BB962C8B-B14F-4D97-AF65-F5344CB8AC3E}">
        <p14:creationId xmlns:p14="http://schemas.microsoft.com/office/powerpoint/2010/main" val="253159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0B93EAC-DA05-472C-902B-A9A742EBE4B6}" type="datetime1">
              <a:rPr lang="en-GB" smtClean="0"/>
              <a:t>28/04/2016</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3D03FCF3-B74E-46B1-A24B-524F6CA42F96}" type="slidenum">
              <a:rPr lang="en-GB" smtClean="0"/>
              <a:t>‹#›</a:t>
            </a:fld>
            <a:endParaRPr lang="en-GB"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6A056C2-8535-4941-B8A5-FA13D5213AE5}" type="datetime1">
              <a:rPr lang="en-GB" smtClean="0"/>
              <a:t>28/04/2016</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3D03FCF3-B74E-46B1-A24B-524F6CA42F96}" type="slidenum">
              <a:rPr lang="en-GB" smtClean="0"/>
              <a:t>‹#›</a:t>
            </a:fld>
            <a:endParaRPr lang="en-GB"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6E1A2A7-FA62-4DDA-8153-B1C834A57EBB}" type="datetime1">
              <a:rPr lang="en-GB" smtClean="0"/>
              <a:t>28/04/2016</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3D03FCF3-B74E-46B1-A24B-524F6CA42F96}" type="slidenum">
              <a:rPr lang="en-GB" smtClean="0"/>
              <a:t>‹#›</a:t>
            </a:fld>
            <a:endParaRPr lang="en-GB"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42497D6-268F-4B20-B459-DB1E6ADE937C}" type="datetime1">
              <a:rPr lang="en-GB" smtClean="0"/>
              <a:t>28/04/2016</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3D03FCF3-B74E-46B1-A24B-524F6CA42F96}" type="slidenum">
              <a:rPr lang="en-GB" smtClean="0"/>
              <a:t>‹#›</a:t>
            </a:fld>
            <a:endParaRPr lang="en-GB"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A67B83E-5F29-46FB-99DB-36615E19095B}" type="datetime1">
              <a:rPr lang="en-GB" smtClean="0"/>
              <a:t>28/04/2016</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3D03FCF3-B74E-46B1-A24B-524F6CA42F96}" type="slidenum">
              <a:rPr lang="en-GB" smtClean="0"/>
              <a:t>‹#›</a:t>
            </a:fld>
            <a:endParaRPr lang="en-GB"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CE05D3A-BDBB-45CD-A0FF-055BD7C706EC}" type="datetime1">
              <a:rPr lang="en-GB" smtClean="0"/>
              <a:t>28/04/2016</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3D03FCF3-B74E-46B1-A24B-524F6CA42F96}" type="slidenum">
              <a:rPr lang="en-GB" smtClean="0"/>
              <a:t>‹#›</a:t>
            </a:fld>
            <a:endParaRPr lang="en-GB"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4A98ABC-337E-4285-A3CA-A54D9462D746}" type="datetime1">
              <a:rPr lang="en-GB" smtClean="0"/>
              <a:t>28/04/2016</a:t>
            </a:fld>
            <a:endParaRPr lang="en-GB" dirty="0"/>
          </a:p>
        </p:txBody>
      </p:sp>
      <p:sp>
        <p:nvSpPr>
          <p:cNvPr id="8" name="Footer Placeholder 7"/>
          <p:cNvSpPr>
            <a:spLocks noGrp="1"/>
          </p:cNvSpPr>
          <p:nvPr>
            <p:ph type="ftr" sz="quarter" idx="11"/>
          </p:nvPr>
        </p:nvSpPr>
        <p:spPr/>
        <p:txBody>
          <a:bodyPr/>
          <a:lstStyle/>
          <a:p>
            <a:endParaRPr lang="en-GB" dirty="0"/>
          </a:p>
        </p:txBody>
      </p:sp>
      <p:sp>
        <p:nvSpPr>
          <p:cNvPr id="9" name="Slide Number Placeholder 8"/>
          <p:cNvSpPr>
            <a:spLocks noGrp="1"/>
          </p:cNvSpPr>
          <p:nvPr>
            <p:ph type="sldNum" sz="quarter" idx="12"/>
          </p:nvPr>
        </p:nvSpPr>
        <p:spPr/>
        <p:txBody>
          <a:bodyPr/>
          <a:lstStyle/>
          <a:p>
            <a:fld id="{3D03FCF3-B74E-46B1-A24B-524F6CA42F96}" type="slidenum">
              <a:rPr lang="en-GB" smtClean="0"/>
              <a:t>‹#›</a:t>
            </a:fld>
            <a:endParaRPr lang="en-GB"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74E7EB8-491A-4C70-8F82-D7B5AC8D2C8D}" type="datetime1">
              <a:rPr lang="en-GB" smtClean="0"/>
              <a:t>28/04/2016</a:t>
            </a:fld>
            <a:endParaRPr lang="en-GB"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3D03FCF3-B74E-46B1-A24B-524F6CA42F96}" type="slidenum">
              <a:rPr lang="en-GB" smtClean="0"/>
              <a:t>‹#›</a:t>
            </a:fld>
            <a:endParaRPr lang="en-GB"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A0B692-FCC9-4842-8EE9-C418084DB182}" type="datetime1">
              <a:rPr lang="en-GB" smtClean="0"/>
              <a:t>28/04/2016</a:t>
            </a:fld>
            <a:endParaRPr lang="en-GB" dirty="0"/>
          </a:p>
        </p:txBody>
      </p:sp>
      <p:sp>
        <p:nvSpPr>
          <p:cNvPr id="3" name="Footer Placeholder 2"/>
          <p:cNvSpPr>
            <a:spLocks noGrp="1"/>
          </p:cNvSpPr>
          <p:nvPr>
            <p:ph type="ftr" sz="quarter" idx="11"/>
          </p:nvPr>
        </p:nvSpPr>
        <p:spPr/>
        <p:txBody>
          <a:bodyPr/>
          <a:lstStyle/>
          <a:p>
            <a:endParaRPr lang="en-GB" dirty="0"/>
          </a:p>
        </p:txBody>
      </p:sp>
      <p:sp>
        <p:nvSpPr>
          <p:cNvPr id="4" name="Slide Number Placeholder 3"/>
          <p:cNvSpPr>
            <a:spLocks noGrp="1"/>
          </p:cNvSpPr>
          <p:nvPr>
            <p:ph type="sldNum" sz="quarter" idx="12"/>
          </p:nvPr>
        </p:nvSpPr>
        <p:spPr/>
        <p:txBody>
          <a:bodyPr/>
          <a:lstStyle/>
          <a:p>
            <a:fld id="{3D03FCF3-B74E-46B1-A24B-524F6CA42F96}" type="slidenum">
              <a:rPr lang="en-GB" smtClean="0"/>
              <a:t>‹#›</a:t>
            </a:fld>
            <a:endParaRPr lang="en-GB"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8BDA6B6-2240-466C-B7B8-50931E4F86BE}" type="datetime1">
              <a:rPr lang="en-GB" smtClean="0"/>
              <a:t>28/04/2016</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3D03FCF3-B74E-46B1-A24B-524F6CA42F96}" type="slidenum">
              <a:rPr lang="en-GB" smtClean="0"/>
              <a:t>‹#›</a:t>
            </a:fld>
            <a:endParaRPr lang="en-GB" dirty="0"/>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ACD25D46-DB18-4CD2-B9DB-9D791FE30BD9}" type="datetime1">
              <a:rPr lang="en-GB" smtClean="0"/>
              <a:t>28/04/2016</a:t>
            </a:fld>
            <a:endParaRPr lang="en-GB" dirty="0"/>
          </a:p>
        </p:txBody>
      </p:sp>
      <p:sp>
        <p:nvSpPr>
          <p:cNvPr id="9" name="Slide Number Placeholder 8"/>
          <p:cNvSpPr>
            <a:spLocks noGrp="1"/>
          </p:cNvSpPr>
          <p:nvPr>
            <p:ph type="sldNum" sz="quarter" idx="11"/>
          </p:nvPr>
        </p:nvSpPr>
        <p:spPr/>
        <p:txBody>
          <a:bodyPr/>
          <a:lstStyle/>
          <a:p>
            <a:fld id="{3D03FCF3-B74E-46B1-A24B-524F6CA42F96}" type="slidenum">
              <a:rPr lang="en-GB" smtClean="0"/>
              <a:t>‹#›</a:t>
            </a:fld>
            <a:endParaRPr lang="en-GB" dirty="0"/>
          </a:p>
        </p:txBody>
      </p:sp>
      <p:sp>
        <p:nvSpPr>
          <p:cNvPr id="10" name="Footer Placeholder 9"/>
          <p:cNvSpPr>
            <a:spLocks noGrp="1"/>
          </p:cNvSpPr>
          <p:nvPr>
            <p:ph type="ftr" sz="quarter" idx="12"/>
          </p:nvPr>
        </p:nvSpPr>
        <p:spPr/>
        <p:txBody>
          <a:bodyPr/>
          <a:lstStyle/>
          <a:p>
            <a:endParaRPr lang="en-GB"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3D03FCF3-B74E-46B1-A24B-524F6CA42F96}" type="slidenum">
              <a:rPr lang="en-GB" smtClean="0"/>
              <a:t>‹#›</a:t>
            </a:fld>
            <a:endParaRPr lang="en-GB" dirty="0"/>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GB" dirty="0"/>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9774CE40-7BCC-4969-8C5C-145DE5A1B867}" type="datetime1">
              <a:rPr lang="en-GB" smtClean="0"/>
              <a:t>28/04/2016</a:t>
            </a:fld>
            <a:endParaRPr lang="en-GB"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ftr="0" dt="0"/>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9552" y="1700808"/>
            <a:ext cx="7543800" cy="2593975"/>
          </a:xfrm>
        </p:spPr>
        <p:txBody>
          <a:bodyPr/>
          <a:lstStyle/>
          <a:p>
            <a:r>
              <a:rPr lang="en-US" sz="4800" dirty="0" smtClean="0"/>
              <a:t>INFO2000</a:t>
            </a:r>
            <a:br>
              <a:rPr lang="en-US" sz="4800" dirty="0" smtClean="0"/>
            </a:br>
            <a:r>
              <a:rPr lang="en-US" sz="4800" dirty="0" smtClean="0"/>
              <a:t>Elaboration Phase</a:t>
            </a:r>
            <a:br>
              <a:rPr lang="en-US" sz="4800" dirty="0" smtClean="0"/>
            </a:br>
            <a:r>
              <a:rPr lang="en-US" sz="4800" dirty="0" smtClean="0"/>
              <a:t>State Machine Diagrams</a:t>
            </a:r>
            <a:endParaRPr lang="en-GB" sz="4800" dirty="0"/>
          </a:p>
        </p:txBody>
      </p:sp>
      <p:sp>
        <p:nvSpPr>
          <p:cNvPr id="3" name="Subtitle 2"/>
          <p:cNvSpPr>
            <a:spLocks noGrp="1"/>
          </p:cNvSpPr>
          <p:nvPr>
            <p:ph type="subTitle" idx="1"/>
          </p:nvPr>
        </p:nvSpPr>
        <p:spPr/>
        <p:txBody>
          <a:bodyPr>
            <a:normAutofit/>
          </a:bodyPr>
          <a:lstStyle/>
          <a:p>
            <a:r>
              <a:rPr lang="en-US" dirty="0" smtClean="0"/>
              <a:t>Susan Benvenuti</a:t>
            </a:r>
          </a:p>
          <a:p>
            <a:pPr algn="r"/>
            <a:r>
              <a:rPr lang="en-US" dirty="0" smtClean="0"/>
              <a:t>Thursday, </a:t>
            </a:r>
            <a:r>
              <a:rPr lang="en-US" dirty="0" smtClean="0"/>
              <a:t>28 </a:t>
            </a:r>
            <a:r>
              <a:rPr lang="en-US" smtClean="0"/>
              <a:t>April</a:t>
            </a:r>
            <a:r>
              <a:rPr lang="en-US" smtClean="0"/>
              <a:t> 2016</a:t>
            </a:r>
            <a:endParaRPr lang="en-US" dirty="0" smtClean="0"/>
          </a:p>
        </p:txBody>
      </p:sp>
      <p:sp>
        <p:nvSpPr>
          <p:cNvPr id="4" name="Slide Number Placeholder 3"/>
          <p:cNvSpPr>
            <a:spLocks noGrp="1"/>
          </p:cNvSpPr>
          <p:nvPr>
            <p:ph type="sldNum" sz="quarter" idx="12"/>
          </p:nvPr>
        </p:nvSpPr>
        <p:spPr/>
        <p:txBody>
          <a:bodyPr/>
          <a:lstStyle/>
          <a:p>
            <a:fld id="{3D03FCF3-B74E-46B1-A24B-524F6CA42F96}" type="slidenum">
              <a:rPr lang="en-GB" smtClean="0"/>
              <a:t>1</a:t>
            </a:fld>
            <a:endParaRPr lang="en-GB" dirty="0"/>
          </a:p>
        </p:txBody>
      </p:sp>
    </p:spTree>
    <p:extLst>
      <p:ext uri="{BB962C8B-B14F-4D97-AF65-F5344CB8AC3E}">
        <p14:creationId xmlns:p14="http://schemas.microsoft.com/office/powerpoint/2010/main" val="283772748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504" y="-171400"/>
            <a:ext cx="7620000" cy="1143000"/>
          </a:xfrm>
        </p:spPr>
        <p:txBody>
          <a:bodyPr/>
          <a:lstStyle/>
          <a:p>
            <a:r>
              <a:rPr lang="en-US" sz="4800" dirty="0"/>
              <a:t>State Machine </a:t>
            </a:r>
            <a:r>
              <a:rPr lang="en-US" sz="4800" dirty="0" smtClean="0"/>
              <a:t>Diagrams</a:t>
            </a:r>
            <a:endParaRPr lang="en-GB" dirty="0"/>
          </a:p>
        </p:txBody>
      </p:sp>
      <p:sp>
        <p:nvSpPr>
          <p:cNvPr id="5" name="Content Placeholder 4"/>
          <p:cNvSpPr>
            <a:spLocks noGrp="1"/>
          </p:cNvSpPr>
          <p:nvPr>
            <p:ph idx="1"/>
          </p:nvPr>
        </p:nvSpPr>
        <p:spPr>
          <a:xfrm>
            <a:off x="251520" y="836712"/>
            <a:ext cx="7848872" cy="3672408"/>
          </a:xfrm>
        </p:spPr>
        <p:txBody>
          <a:bodyPr>
            <a:noAutofit/>
          </a:bodyPr>
          <a:lstStyle/>
          <a:p>
            <a:r>
              <a:rPr lang="en-US" sz="2800" dirty="0"/>
              <a:t>For example, a </a:t>
            </a:r>
            <a:r>
              <a:rPr lang="en-US" sz="2800" b="1" dirty="0" err="1"/>
              <a:t>CustomerOrder</a:t>
            </a:r>
            <a:r>
              <a:rPr lang="en-US" sz="2800" dirty="0"/>
              <a:t> object might have an attribute called </a:t>
            </a:r>
            <a:r>
              <a:rPr lang="en-US" sz="2800" b="1" dirty="0" err="1"/>
              <a:t>OrderStatus</a:t>
            </a:r>
            <a:r>
              <a:rPr lang="en-US" sz="2800" dirty="0"/>
              <a:t> that allows us to track where in the business process a current order might be.  </a:t>
            </a:r>
            <a:endParaRPr lang="en-US" sz="2800" dirty="0" smtClean="0"/>
          </a:p>
          <a:p>
            <a:r>
              <a:rPr lang="en-US" sz="2800" dirty="0" smtClean="0"/>
              <a:t>The </a:t>
            </a:r>
            <a:r>
              <a:rPr lang="en-US" sz="2800" dirty="0"/>
              <a:t>customer might have “</a:t>
            </a:r>
            <a:r>
              <a:rPr lang="en-US" sz="2800" i="1" dirty="0"/>
              <a:t>placed the order</a:t>
            </a:r>
            <a:r>
              <a:rPr lang="en-US" sz="2800" dirty="0"/>
              <a:t>”, “</a:t>
            </a:r>
            <a:r>
              <a:rPr lang="en-US" sz="2800" i="1" dirty="0"/>
              <a:t>confirmed the order</a:t>
            </a:r>
            <a:r>
              <a:rPr lang="en-US" sz="2800" dirty="0"/>
              <a:t>”, “</a:t>
            </a:r>
            <a:r>
              <a:rPr lang="en-US" sz="2800" i="1" dirty="0"/>
              <a:t>paid for the order</a:t>
            </a:r>
            <a:r>
              <a:rPr lang="en-US" sz="2800" dirty="0"/>
              <a:t>”, the order might be “</a:t>
            </a:r>
            <a:r>
              <a:rPr lang="en-US" sz="2800" i="1" dirty="0"/>
              <a:t>finalized</a:t>
            </a:r>
            <a:r>
              <a:rPr lang="en-US" sz="2800" dirty="0"/>
              <a:t>”, “</a:t>
            </a:r>
            <a:r>
              <a:rPr lang="en-US" sz="2800" i="1" dirty="0"/>
              <a:t>packed</a:t>
            </a:r>
            <a:r>
              <a:rPr lang="en-US" sz="2800" dirty="0"/>
              <a:t>”, “</a:t>
            </a:r>
            <a:r>
              <a:rPr lang="en-US" sz="2800" i="1" dirty="0"/>
              <a:t>awaiting delivery</a:t>
            </a:r>
            <a:r>
              <a:rPr lang="en-US" sz="2800" dirty="0"/>
              <a:t>”, or “</a:t>
            </a:r>
            <a:r>
              <a:rPr lang="en-US" sz="2800" i="1" dirty="0"/>
              <a:t>completed</a:t>
            </a:r>
            <a:r>
              <a:rPr lang="en-US" sz="2800" dirty="0"/>
              <a:t>” (these are all </a:t>
            </a:r>
            <a:r>
              <a:rPr lang="en-US" sz="2800" dirty="0" smtClean="0"/>
              <a:t>states or state values).</a:t>
            </a:r>
            <a:endParaRPr lang="en-GB" sz="2800" dirty="0"/>
          </a:p>
        </p:txBody>
      </p:sp>
      <p:sp>
        <p:nvSpPr>
          <p:cNvPr id="8" name="Slide Number Placeholder 7"/>
          <p:cNvSpPr>
            <a:spLocks noGrp="1"/>
          </p:cNvSpPr>
          <p:nvPr>
            <p:ph type="sldNum" sz="quarter" idx="12"/>
          </p:nvPr>
        </p:nvSpPr>
        <p:spPr/>
        <p:txBody>
          <a:bodyPr/>
          <a:lstStyle/>
          <a:p>
            <a:fld id="{3D03FCF3-B74E-46B1-A24B-524F6CA42F96}" type="slidenum">
              <a:rPr lang="en-GB" smtClean="0"/>
              <a:t>10</a:t>
            </a:fld>
            <a:endParaRPr lang="en-GB" dirty="0"/>
          </a:p>
        </p:txBody>
      </p:sp>
      <p:grpSp>
        <p:nvGrpSpPr>
          <p:cNvPr id="4" name="Group 3"/>
          <p:cNvGrpSpPr/>
          <p:nvPr/>
        </p:nvGrpSpPr>
        <p:grpSpPr>
          <a:xfrm>
            <a:off x="3022724" y="4590752"/>
            <a:ext cx="2701404" cy="2006600"/>
            <a:chOff x="3022724" y="4590752"/>
            <a:chExt cx="2701404" cy="2006600"/>
          </a:xfrm>
        </p:grpSpPr>
        <p:grpSp>
          <p:nvGrpSpPr>
            <p:cNvPr id="3" name="Group 2"/>
            <p:cNvGrpSpPr/>
            <p:nvPr/>
          </p:nvGrpSpPr>
          <p:grpSpPr>
            <a:xfrm>
              <a:off x="3022724" y="4590752"/>
              <a:ext cx="2701404" cy="2006600"/>
              <a:chOff x="3022724" y="4590752"/>
              <a:chExt cx="1765300" cy="2006600"/>
            </a:xfrm>
          </p:grpSpPr>
          <p:sp>
            <p:nvSpPr>
              <p:cNvPr id="7" name="AutoShape 3"/>
              <p:cNvSpPr>
                <a:spLocks noChangeAspect="1" noChangeArrowheads="1" noTextEdit="1"/>
              </p:cNvSpPr>
              <p:nvPr/>
            </p:nvSpPr>
            <p:spPr bwMode="auto">
              <a:xfrm>
                <a:off x="3022724" y="4590752"/>
                <a:ext cx="1765300" cy="200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 name="Rectangle 5"/>
              <p:cNvSpPr>
                <a:spLocks noChangeArrowheads="1"/>
              </p:cNvSpPr>
              <p:nvPr/>
            </p:nvSpPr>
            <p:spPr bwMode="auto">
              <a:xfrm>
                <a:off x="3056062" y="4624090"/>
                <a:ext cx="1698625" cy="485775"/>
              </a:xfrm>
              <a:prstGeom prst="rect">
                <a:avLst/>
              </a:pr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0" name="Rectangle 6"/>
              <p:cNvSpPr>
                <a:spLocks noChangeArrowheads="1"/>
              </p:cNvSpPr>
              <p:nvPr/>
            </p:nvSpPr>
            <p:spPr bwMode="auto">
              <a:xfrm>
                <a:off x="3203848" y="4773315"/>
                <a:ext cx="1289584" cy="20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lang="en-US" altLang="en-US" sz="1300" dirty="0" err="1" smtClean="0">
                    <a:solidFill>
                      <a:srgbClr val="000000"/>
                    </a:solidFill>
                  </a:rPr>
                  <a:t>C</a:t>
                </a:r>
                <a:r>
                  <a:rPr lang="en-US" altLang="en-US" sz="1300" cap="small" dirty="0" err="1" smtClean="0">
                    <a:solidFill>
                      <a:srgbClr val="000000"/>
                    </a:solidFill>
                  </a:rPr>
                  <a:t>ustomerOrder</a:t>
                </a:r>
                <a:endParaRPr kumimoji="0" lang="en-US" altLang="en-US" sz="1800" b="0" i="0" u="none" strike="noStrike" cap="small" normalizeH="0" dirty="0" smtClean="0">
                  <a:ln>
                    <a:noFill/>
                  </a:ln>
                  <a:solidFill>
                    <a:schemeClr val="tx1"/>
                  </a:solidFill>
                  <a:effectLst/>
                </a:endParaRPr>
              </a:p>
            </p:txBody>
          </p:sp>
          <p:sp>
            <p:nvSpPr>
              <p:cNvPr id="11" name="Rectangle 7"/>
              <p:cNvSpPr>
                <a:spLocks noChangeArrowheads="1"/>
              </p:cNvSpPr>
              <p:nvPr/>
            </p:nvSpPr>
            <p:spPr bwMode="auto">
              <a:xfrm>
                <a:off x="3056062" y="5109865"/>
                <a:ext cx="1698625" cy="1454150"/>
              </a:xfrm>
              <a:prstGeom prst="rect">
                <a:avLst/>
              </a:pr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2" name="Rectangle 8"/>
              <p:cNvSpPr>
                <a:spLocks noChangeArrowheads="1"/>
              </p:cNvSpPr>
              <p:nvPr/>
            </p:nvSpPr>
            <p:spPr bwMode="auto">
              <a:xfrm>
                <a:off x="3141084" y="5155902"/>
                <a:ext cx="649217" cy="20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300" b="0" i="0" u="none" strike="noStrike" cap="none" normalizeH="0" baseline="0" dirty="0" err="1" smtClean="0">
                    <a:ln>
                      <a:noFill/>
                    </a:ln>
                    <a:solidFill>
                      <a:srgbClr val="000000"/>
                    </a:solidFill>
                    <a:effectLst/>
                    <a:latin typeface="Arial" pitchFamily="34" charset="0"/>
                    <a:cs typeface="Arial" pitchFamily="34" charset="0"/>
                  </a:rPr>
                  <a:t>Cust_No</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0" name="Rectangle 16"/>
              <p:cNvSpPr>
                <a:spLocks noChangeArrowheads="1"/>
              </p:cNvSpPr>
              <p:nvPr/>
            </p:nvSpPr>
            <p:spPr bwMode="auto">
              <a:xfrm>
                <a:off x="3125125" y="5944890"/>
                <a:ext cx="723516" cy="20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lang="en-US" altLang="en-US" sz="1300" dirty="0" err="1" smtClean="0">
                    <a:solidFill>
                      <a:srgbClr val="000000"/>
                    </a:solidFill>
                  </a:rPr>
                  <a:t>Order_Status</a:t>
                </a:r>
                <a:r>
                  <a:rPr lang="en-US" altLang="en-US" sz="1300" dirty="0" smtClean="0">
                    <a:solidFill>
                      <a:srgbClr val="000000"/>
                    </a:solidFill>
                  </a:rPr>
                  <a:t> :</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grpSp>
        <p:sp>
          <p:nvSpPr>
            <p:cNvPr id="22" name="Rectangle 8"/>
            <p:cNvSpPr>
              <a:spLocks noChangeArrowheads="1"/>
            </p:cNvSpPr>
            <p:nvPr/>
          </p:nvSpPr>
          <p:spPr bwMode="auto">
            <a:xfrm>
              <a:off x="3189753" y="5389185"/>
              <a:ext cx="734175" cy="20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lang="en-US" altLang="en-US" sz="1300" dirty="0" err="1" smtClean="0">
                  <a:solidFill>
                    <a:srgbClr val="000000"/>
                  </a:solidFill>
                </a:rPr>
                <a:t>Order</a:t>
              </a:r>
              <a:r>
                <a:rPr kumimoji="0" lang="en-US" altLang="en-US" sz="1300" b="0" i="0" u="none" strike="noStrike" cap="none" normalizeH="0" baseline="0" dirty="0" err="1" smtClean="0">
                  <a:ln>
                    <a:noFill/>
                  </a:ln>
                  <a:solidFill>
                    <a:srgbClr val="000000"/>
                  </a:solidFill>
                  <a:effectLst/>
                  <a:latin typeface="Arial" pitchFamily="34" charset="0"/>
                  <a:cs typeface="Arial" pitchFamily="34" charset="0"/>
                </a:rPr>
                <a:t>_No</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grpSp>
      <p:sp>
        <p:nvSpPr>
          <p:cNvPr id="23" name="Rectangle 16"/>
          <p:cNvSpPr>
            <a:spLocks noChangeArrowheads="1"/>
          </p:cNvSpPr>
          <p:nvPr/>
        </p:nvSpPr>
        <p:spPr bwMode="auto">
          <a:xfrm>
            <a:off x="4328914" y="5949280"/>
            <a:ext cx="1107182" cy="20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lang="en-US" altLang="en-US" sz="1300" dirty="0" smtClean="0">
                <a:solidFill>
                  <a:srgbClr val="000000"/>
                </a:solidFill>
              </a:rPr>
              <a:t>Placed</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4" name="Rectangle 16"/>
          <p:cNvSpPr>
            <a:spLocks noChangeArrowheads="1"/>
          </p:cNvSpPr>
          <p:nvPr/>
        </p:nvSpPr>
        <p:spPr bwMode="auto">
          <a:xfrm>
            <a:off x="4314675" y="5965249"/>
            <a:ext cx="1107182" cy="20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lang="en-US" altLang="en-US" sz="1300" dirty="0" smtClean="0">
                <a:solidFill>
                  <a:srgbClr val="000000"/>
                </a:solidFill>
              </a:rPr>
              <a:t>Confirmed</a:t>
            </a:r>
          </a:p>
        </p:txBody>
      </p:sp>
      <p:sp>
        <p:nvSpPr>
          <p:cNvPr id="25" name="Rectangle 16"/>
          <p:cNvSpPr>
            <a:spLocks noChangeArrowheads="1"/>
          </p:cNvSpPr>
          <p:nvPr/>
        </p:nvSpPr>
        <p:spPr bwMode="auto">
          <a:xfrm>
            <a:off x="4286608" y="5944890"/>
            <a:ext cx="1107182" cy="20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lang="en-US" altLang="en-US" sz="1300" dirty="0" smtClean="0">
                <a:solidFill>
                  <a:srgbClr val="000000"/>
                </a:solidFill>
              </a:rPr>
              <a:t>Paid</a:t>
            </a:r>
          </a:p>
        </p:txBody>
      </p:sp>
    </p:spTree>
    <p:extLst>
      <p:ext uri="{BB962C8B-B14F-4D97-AF65-F5344CB8AC3E}">
        <p14:creationId xmlns:p14="http://schemas.microsoft.com/office/powerpoint/2010/main" val="2057950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23"/>
                                        </p:tgtEl>
                                        <p:attrNameLst>
                                          <p:attrName>style.visibility</p:attrName>
                                        </p:attrNameLst>
                                      </p:cBhvr>
                                      <p:to>
                                        <p:strVal val="hidden"/>
                                      </p:to>
                                    </p:set>
                                  </p:childTnLst>
                                </p:cTn>
                              </p:par>
                              <p:par>
                                <p:cTn id="19" presetID="1" presetClass="entr" presetSubtype="0" fill="hold" grpId="0" nodeType="with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grpId="1" nodeType="clickEffect">
                                  <p:stCondLst>
                                    <p:cond delay="0"/>
                                  </p:stCondLst>
                                  <p:childTnLst>
                                    <p:set>
                                      <p:cBhvr>
                                        <p:cTn id="24" dur="1" fill="hold">
                                          <p:stCondLst>
                                            <p:cond delay="0"/>
                                          </p:stCondLst>
                                        </p:cTn>
                                        <p:tgtEl>
                                          <p:spTgt spid="24"/>
                                        </p:tgtEl>
                                        <p:attrNameLst>
                                          <p:attrName>style.visibility</p:attrName>
                                        </p:attrNameLst>
                                      </p:cBhvr>
                                      <p:to>
                                        <p:strVal val="hidden"/>
                                      </p:to>
                                    </p:set>
                                  </p:childTnLst>
                                </p:cTn>
                              </p:par>
                              <p:par>
                                <p:cTn id="25" presetID="1" presetClass="entr" presetSubtype="0" fill="hold" grpId="0" nodeType="with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23" grpId="0"/>
      <p:bldP spid="23" grpId="1"/>
      <p:bldP spid="24" grpId="0"/>
      <p:bldP spid="24" grpId="1"/>
      <p:bldP spid="2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504" y="-171400"/>
            <a:ext cx="7620000" cy="1143000"/>
          </a:xfrm>
        </p:spPr>
        <p:txBody>
          <a:bodyPr/>
          <a:lstStyle/>
          <a:p>
            <a:r>
              <a:rPr lang="en-US" sz="4800" dirty="0"/>
              <a:t>State Machine </a:t>
            </a:r>
            <a:r>
              <a:rPr lang="en-US" sz="4800" dirty="0" smtClean="0"/>
              <a:t>Diagrams</a:t>
            </a:r>
            <a:endParaRPr lang="en-GB" dirty="0"/>
          </a:p>
        </p:txBody>
      </p:sp>
      <p:sp>
        <p:nvSpPr>
          <p:cNvPr id="5" name="Content Placeholder 4"/>
          <p:cNvSpPr>
            <a:spLocks noGrp="1"/>
          </p:cNvSpPr>
          <p:nvPr>
            <p:ph idx="1"/>
          </p:nvPr>
        </p:nvSpPr>
        <p:spPr>
          <a:xfrm>
            <a:off x="251520" y="980728"/>
            <a:ext cx="7848872" cy="4536504"/>
          </a:xfrm>
        </p:spPr>
        <p:txBody>
          <a:bodyPr>
            <a:noAutofit/>
          </a:bodyPr>
          <a:lstStyle/>
          <a:p>
            <a:r>
              <a:rPr lang="en-US" sz="2800" dirty="0" smtClean="0"/>
              <a:t>So depending on where we are in the order process a particular </a:t>
            </a:r>
            <a:r>
              <a:rPr lang="en-US" sz="2800" dirty="0" err="1" smtClean="0"/>
              <a:t>CustomerOrder</a:t>
            </a:r>
            <a:r>
              <a:rPr lang="en-US" sz="2800" dirty="0" smtClean="0"/>
              <a:t> object might have an </a:t>
            </a:r>
            <a:r>
              <a:rPr lang="en-US" sz="2800" dirty="0" err="1" smtClean="0"/>
              <a:t>OrderStatus</a:t>
            </a:r>
            <a:r>
              <a:rPr lang="en-US" sz="2800" dirty="0" smtClean="0"/>
              <a:t> </a:t>
            </a:r>
            <a:r>
              <a:rPr lang="en-US" sz="2800" b="1" dirty="0" smtClean="0"/>
              <a:t>value</a:t>
            </a:r>
            <a:r>
              <a:rPr lang="en-US" sz="2800" dirty="0" smtClean="0"/>
              <a:t> of any of the above</a:t>
            </a:r>
          </a:p>
          <a:p>
            <a:r>
              <a:rPr lang="en-US" sz="2800" dirty="0"/>
              <a:t>If a customer phones in to check the status of their order, we can use the unique order number or customer number to look at their order and advise them of where it currently is in the process.</a:t>
            </a:r>
            <a:endParaRPr lang="en-GB" sz="2800" dirty="0"/>
          </a:p>
          <a:p>
            <a:pPr marL="114300" indent="0">
              <a:buNone/>
            </a:pPr>
            <a:endParaRPr lang="en-US" sz="2800" dirty="0"/>
          </a:p>
        </p:txBody>
      </p:sp>
      <p:sp>
        <p:nvSpPr>
          <p:cNvPr id="8" name="Slide Number Placeholder 7"/>
          <p:cNvSpPr>
            <a:spLocks noGrp="1"/>
          </p:cNvSpPr>
          <p:nvPr>
            <p:ph type="sldNum" sz="quarter" idx="12"/>
          </p:nvPr>
        </p:nvSpPr>
        <p:spPr/>
        <p:txBody>
          <a:bodyPr/>
          <a:lstStyle/>
          <a:p>
            <a:fld id="{3D03FCF3-B74E-46B1-A24B-524F6CA42F96}" type="slidenum">
              <a:rPr lang="en-GB" smtClean="0"/>
              <a:t>11</a:t>
            </a:fld>
            <a:endParaRPr lang="en-GB" dirty="0"/>
          </a:p>
        </p:txBody>
      </p:sp>
    </p:spTree>
    <p:extLst>
      <p:ext uri="{BB962C8B-B14F-4D97-AF65-F5344CB8AC3E}">
        <p14:creationId xmlns:p14="http://schemas.microsoft.com/office/powerpoint/2010/main" val="377069790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504" y="53752"/>
            <a:ext cx="8280920" cy="1143000"/>
          </a:xfrm>
        </p:spPr>
        <p:txBody>
          <a:bodyPr/>
          <a:lstStyle/>
          <a:p>
            <a:r>
              <a:rPr lang="en-US" sz="4800" dirty="0"/>
              <a:t>State Machine </a:t>
            </a:r>
            <a:r>
              <a:rPr lang="en-US" sz="4800" dirty="0" smtClean="0"/>
              <a:t>Diagrams show:</a:t>
            </a:r>
            <a:endParaRPr lang="en-GB" dirty="0"/>
          </a:p>
        </p:txBody>
      </p:sp>
      <p:sp>
        <p:nvSpPr>
          <p:cNvPr id="5" name="Content Placeholder 4"/>
          <p:cNvSpPr>
            <a:spLocks noGrp="1"/>
          </p:cNvSpPr>
          <p:nvPr>
            <p:ph idx="1"/>
          </p:nvPr>
        </p:nvSpPr>
        <p:spPr>
          <a:xfrm>
            <a:off x="251520" y="1412776"/>
            <a:ext cx="7992888" cy="4536504"/>
          </a:xfrm>
        </p:spPr>
        <p:txBody>
          <a:bodyPr>
            <a:noAutofit/>
          </a:bodyPr>
          <a:lstStyle/>
          <a:p>
            <a:pPr lvl="0"/>
            <a:r>
              <a:rPr lang="en-US" sz="2800" dirty="0" smtClean="0"/>
              <a:t>All </a:t>
            </a:r>
            <a:r>
              <a:rPr lang="en-US" sz="2800" dirty="0"/>
              <a:t>possible allowed states</a:t>
            </a:r>
            <a:endParaRPr lang="en-GB" sz="2800" dirty="0"/>
          </a:p>
          <a:p>
            <a:pPr lvl="0"/>
            <a:r>
              <a:rPr lang="en-US" sz="2800" dirty="0"/>
              <a:t>Possible first or start state(s)</a:t>
            </a:r>
            <a:endParaRPr lang="en-GB" sz="2800" dirty="0"/>
          </a:p>
          <a:p>
            <a:pPr lvl="0"/>
            <a:r>
              <a:rPr lang="en-US" sz="2800" dirty="0"/>
              <a:t>Possible final states</a:t>
            </a:r>
            <a:endParaRPr lang="en-GB" sz="2800" dirty="0"/>
          </a:p>
          <a:p>
            <a:pPr lvl="0"/>
            <a:r>
              <a:rPr lang="en-US" sz="2800" dirty="0"/>
              <a:t>Transitions (change) from one state to another (all </a:t>
            </a:r>
            <a:r>
              <a:rPr lang="en-US" sz="2800" dirty="0" smtClean="0"/>
              <a:t>possible reasons/routes)</a:t>
            </a:r>
            <a:endParaRPr lang="en-GB" sz="2800" dirty="0"/>
          </a:p>
          <a:p>
            <a:pPr lvl="0"/>
            <a:r>
              <a:rPr lang="en-US" sz="2800" dirty="0"/>
              <a:t>The events or conditions that cause the change in state</a:t>
            </a:r>
            <a:endParaRPr lang="en-GB" sz="2800" dirty="0"/>
          </a:p>
          <a:p>
            <a:pPr marL="114300" indent="0">
              <a:buNone/>
            </a:pPr>
            <a:endParaRPr lang="en-GB" sz="2800" dirty="0"/>
          </a:p>
          <a:p>
            <a:pPr marL="114300" indent="0">
              <a:buNone/>
            </a:pPr>
            <a:r>
              <a:rPr lang="en-US" sz="2800" dirty="0"/>
              <a:t>The </a:t>
            </a:r>
            <a:r>
              <a:rPr lang="en-US" sz="2800" b="1" dirty="0" smtClean="0"/>
              <a:t>State Machine Diagram </a:t>
            </a:r>
            <a:r>
              <a:rPr lang="en-US" sz="2800" dirty="0"/>
              <a:t>creates a </a:t>
            </a:r>
            <a:r>
              <a:rPr lang="en-US" sz="2800" b="1" dirty="0"/>
              <a:t>link</a:t>
            </a:r>
            <a:r>
              <a:rPr lang="en-US" sz="2800" dirty="0"/>
              <a:t> between a</a:t>
            </a:r>
            <a:r>
              <a:rPr lang="en-US" sz="2800" dirty="0" smtClean="0"/>
              <a:t> </a:t>
            </a:r>
            <a:r>
              <a:rPr lang="en-US" sz="2800" b="1" dirty="0"/>
              <a:t>C</a:t>
            </a:r>
            <a:r>
              <a:rPr lang="en-US" sz="2800" b="1" dirty="0" smtClean="0"/>
              <a:t>lass </a:t>
            </a:r>
            <a:r>
              <a:rPr lang="en-US" sz="2800" b="1" dirty="0"/>
              <a:t>D</a:t>
            </a:r>
            <a:r>
              <a:rPr lang="en-US" sz="2800" b="1" dirty="0" smtClean="0"/>
              <a:t>iagram </a:t>
            </a:r>
            <a:r>
              <a:rPr lang="en-US" sz="2800" dirty="0"/>
              <a:t>and </a:t>
            </a:r>
            <a:r>
              <a:rPr lang="en-US" sz="2800" dirty="0" smtClean="0"/>
              <a:t>the </a:t>
            </a:r>
            <a:r>
              <a:rPr lang="en-US" sz="2800" b="1" dirty="0" smtClean="0"/>
              <a:t>Use-cases</a:t>
            </a:r>
            <a:r>
              <a:rPr lang="en-US" sz="2800" dirty="0"/>
              <a:t>. </a:t>
            </a:r>
            <a:endParaRPr lang="en-GB" sz="2800" dirty="0"/>
          </a:p>
          <a:p>
            <a:pPr marL="114300" indent="0">
              <a:buNone/>
            </a:pPr>
            <a:endParaRPr lang="en-US" sz="2800" dirty="0"/>
          </a:p>
        </p:txBody>
      </p:sp>
      <p:sp>
        <p:nvSpPr>
          <p:cNvPr id="8" name="Slide Number Placeholder 7"/>
          <p:cNvSpPr>
            <a:spLocks noGrp="1"/>
          </p:cNvSpPr>
          <p:nvPr>
            <p:ph type="sldNum" sz="quarter" idx="12"/>
          </p:nvPr>
        </p:nvSpPr>
        <p:spPr/>
        <p:txBody>
          <a:bodyPr/>
          <a:lstStyle/>
          <a:p>
            <a:fld id="{3D03FCF3-B74E-46B1-A24B-524F6CA42F96}" type="slidenum">
              <a:rPr lang="en-GB" smtClean="0"/>
              <a:t>12</a:t>
            </a:fld>
            <a:endParaRPr lang="en-GB" dirty="0"/>
          </a:p>
        </p:txBody>
      </p:sp>
    </p:spTree>
    <p:extLst>
      <p:ext uri="{BB962C8B-B14F-4D97-AF65-F5344CB8AC3E}">
        <p14:creationId xmlns:p14="http://schemas.microsoft.com/office/powerpoint/2010/main" val="411218609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 Machine Diagram Syntax</a:t>
            </a:r>
            <a:endParaRPr lang="en-GB" dirty="0"/>
          </a:p>
        </p:txBody>
      </p:sp>
      <p:sp>
        <p:nvSpPr>
          <p:cNvPr id="4" name="Slide Number Placeholder 3"/>
          <p:cNvSpPr>
            <a:spLocks noGrp="1"/>
          </p:cNvSpPr>
          <p:nvPr>
            <p:ph type="sldNum" sz="quarter" idx="12"/>
          </p:nvPr>
        </p:nvSpPr>
        <p:spPr/>
        <p:txBody>
          <a:bodyPr/>
          <a:lstStyle/>
          <a:p>
            <a:fld id="{3D03FCF3-B74E-46B1-A24B-524F6CA42F96}" type="slidenum">
              <a:rPr lang="en-GB" smtClean="0"/>
              <a:t>13</a:t>
            </a:fld>
            <a:endParaRPr lang="en-GB"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23528" y="1628800"/>
            <a:ext cx="7793579" cy="4608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7804642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504" y="53752"/>
            <a:ext cx="8280920" cy="1143000"/>
          </a:xfrm>
        </p:spPr>
        <p:txBody>
          <a:bodyPr/>
          <a:lstStyle/>
          <a:p>
            <a:r>
              <a:rPr lang="en-US" sz="4800" dirty="0" smtClean="0"/>
              <a:t>States</a:t>
            </a:r>
            <a:endParaRPr lang="en-GB" dirty="0"/>
          </a:p>
        </p:txBody>
      </p:sp>
      <p:sp>
        <p:nvSpPr>
          <p:cNvPr id="5" name="Content Placeholder 4"/>
          <p:cNvSpPr>
            <a:spLocks noGrp="1"/>
          </p:cNvSpPr>
          <p:nvPr>
            <p:ph idx="1"/>
          </p:nvPr>
        </p:nvSpPr>
        <p:spPr>
          <a:xfrm>
            <a:off x="179512" y="1052736"/>
            <a:ext cx="7992888" cy="4536504"/>
          </a:xfrm>
        </p:spPr>
        <p:txBody>
          <a:bodyPr>
            <a:noAutofit/>
          </a:bodyPr>
          <a:lstStyle/>
          <a:p>
            <a:r>
              <a:rPr lang="en-US" sz="2800" b="1" dirty="0"/>
              <a:t>State:</a:t>
            </a:r>
            <a:r>
              <a:rPr lang="en-US" sz="2800" dirty="0"/>
              <a:t> (of an object) is a condition that occurs at some point in its lifetime when </a:t>
            </a:r>
            <a:endParaRPr lang="en-GB" sz="2800" dirty="0"/>
          </a:p>
          <a:p>
            <a:pPr marL="708660" lvl="2">
              <a:buClr>
                <a:schemeClr val="accent1"/>
              </a:buClr>
            </a:pPr>
            <a:r>
              <a:rPr lang="en-US" sz="2800" dirty="0"/>
              <a:t>it satisfies a particular condition or criterion, </a:t>
            </a:r>
            <a:endParaRPr lang="en-GB" sz="2800" dirty="0"/>
          </a:p>
          <a:p>
            <a:pPr marL="708660" lvl="2">
              <a:buClr>
                <a:schemeClr val="accent1"/>
              </a:buClr>
            </a:pPr>
            <a:r>
              <a:rPr lang="en-US" sz="2800" dirty="0"/>
              <a:t>or as a result of some event, </a:t>
            </a:r>
            <a:endParaRPr lang="en-GB" sz="2800" dirty="0"/>
          </a:p>
          <a:p>
            <a:pPr marL="708660" lvl="2">
              <a:buClr>
                <a:schemeClr val="accent1"/>
              </a:buClr>
            </a:pPr>
            <a:r>
              <a:rPr lang="en-US" sz="2800" dirty="0"/>
              <a:t>or is waiting for an event</a:t>
            </a:r>
            <a:endParaRPr lang="en-GB" sz="2800" dirty="0"/>
          </a:p>
          <a:p>
            <a:pPr marL="114300" indent="0">
              <a:buNone/>
            </a:pPr>
            <a:endParaRPr lang="en-GB" sz="1000" dirty="0"/>
          </a:p>
          <a:p>
            <a:r>
              <a:rPr lang="en-US" sz="2800" dirty="0"/>
              <a:t>States are labeled using a simple condition such as on, off, expired, etc. or by a verb phrase e.g. on order, awaiting shipment. </a:t>
            </a:r>
            <a:endParaRPr lang="en-GB" sz="2800" dirty="0"/>
          </a:p>
          <a:p>
            <a:r>
              <a:rPr lang="en-US" sz="2800" dirty="0"/>
              <a:t>States are semi-permanent – something will happen to change the object from one state to another.</a:t>
            </a:r>
            <a:endParaRPr lang="en-GB" sz="2800" dirty="0"/>
          </a:p>
          <a:p>
            <a:pPr marL="114300" indent="0">
              <a:buNone/>
            </a:pPr>
            <a:endParaRPr lang="en-US" sz="2800" dirty="0"/>
          </a:p>
        </p:txBody>
      </p:sp>
      <p:sp>
        <p:nvSpPr>
          <p:cNvPr id="8" name="Slide Number Placeholder 7"/>
          <p:cNvSpPr>
            <a:spLocks noGrp="1"/>
          </p:cNvSpPr>
          <p:nvPr>
            <p:ph type="sldNum" sz="quarter" idx="12"/>
          </p:nvPr>
        </p:nvSpPr>
        <p:spPr/>
        <p:txBody>
          <a:bodyPr/>
          <a:lstStyle/>
          <a:p>
            <a:fld id="{3D03FCF3-B74E-46B1-A24B-524F6CA42F96}" type="slidenum">
              <a:rPr lang="en-GB" smtClean="0"/>
              <a:t>14</a:t>
            </a:fld>
            <a:endParaRPr lang="en-GB" dirty="0"/>
          </a:p>
        </p:txBody>
      </p:sp>
    </p:spTree>
    <p:extLst>
      <p:ext uri="{BB962C8B-B14F-4D97-AF65-F5344CB8AC3E}">
        <p14:creationId xmlns:p14="http://schemas.microsoft.com/office/powerpoint/2010/main" val="353118355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504" y="53752"/>
            <a:ext cx="8280920" cy="1143000"/>
          </a:xfrm>
        </p:spPr>
        <p:txBody>
          <a:bodyPr/>
          <a:lstStyle/>
          <a:p>
            <a:r>
              <a:rPr lang="en-US" sz="4800" dirty="0" smtClean="0"/>
              <a:t>Transitions</a:t>
            </a:r>
            <a:endParaRPr lang="en-GB" dirty="0"/>
          </a:p>
        </p:txBody>
      </p:sp>
      <p:sp>
        <p:nvSpPr>
          <p:cNvPr id="5" name="Content Placeholder 4"/>
          <p:cNvSpPr>
            <a:spLocks noGrp="1"/>
          </p:cNvSpPr>
          <p:nvPr>
            <p:ph idx="1"/>
          </p:nvPr>
        </p:nvSpPr>
        <p:spPr>
          <a:xfrm>
            <a:off x="179512" y="1052736"/>
            <a:ext cx="8136904" cy="4536504"/>
          </a:xfrm>
        </p:spPr>
        <p:txBody>
          <a:bodyPr>
            <a:noAutofit/>
          </a:bodyPr>
          <a:lstStyle/>
          <a:p>
            <a:pPr>
              <a:lnSpc>
                <a:spcPts val="3600"/>
              </a:lnSpc>
              <a:spcBef>
                <a:spcPts val="600"/>
              </a:spcBef>
            </a:pPr>
            <a:r>
              <a:rPr lang="en-US" sz="2800" b="1" dirty="0"/>
              <a:t>Transition:</a:t>
            </a:r>
            <a:r>
              <a:rPr lang="en-US" sz="2800" dirty="0"/>
              <a:t> shows the change of state of an object from one state to another as a result of an event, lapse of time or change in conditions</a:t>
            </a:r>
            <a:r>
              <a:rPr lang="en-US" sz="2800" dirty="0" smtClean="0"/>
              <a:t>.</a:t>
            </a:r>
            <a:endParaRPr lang="en-GB" sz="2800" dirty="0"/>
          </a:p>
          <a:p>
            <a:pPr>
              <a:lnSpc>
                <a:spcPts val="3600"/>
              </a:lnSpc>
              <a:spcBef>
                <a:spcPts val="600"/>
              </a:spcBef>
            </a:pPr>
            <a:r>
              <a:rPr lang="en-US" sz="2800" b="1" dirty="0"/>
              <a:t>Transition label: </a:t>
            </a:r>
            <a:endParaRPr lang="en-US" sz="2800" b="1" dirty="0" smtClean="0"/>
          </a:p>
          <a:p>
            <a:pPr marL="411480" lvl="1" indent="0">
              <a:lnSpc>
                <a:spcPts val="3600"/>
              </a:lnSpc>
              <a:spcBef>
                <a:spcPts val="600"/>
              </a:spcBef>
              <a:buNone/>
            </a:pPr>
            <a:r>
              <a:rPr lang="en-US" sz="2600" dirty="0" smtClean="0"/>
              <a:t>transition </a:t>
            </a:r>
            <a:r>
              <a:rPr lang="en-US" sz="2600" dirty="0"/>
              <a:t>name (parameters)[guard condition]/action event</a:t>
            </a:r>
            <a:endParaRPr lang="en-GB" sz="2600" dirty="0"/>
          </a:p>
          <a:p>
            <a:pPr>
              <a:lnSpc>
                <a:spcPts val="3600"/>
              </a:lnSpc>
              <a:spcBef>
                <a:spcPts val="600"/>
              </a:spcBef>
            </a:pPr>
            <a:r>
              <a:rPr lang="en-US" sz="2800" b="1" dirty="0" smtClean="0"/>
              <a:t>Path</a:t>
            </a:r>
            <a:r>
              <a:rPr lang="en-US" sz="2800" b="1" dirty="0"/>
              <a:t>: </a:t>
            </a:r>
            <a:r>
              <a:rPr lang="en-US" sz="2800" dirty="0"/>
              <a:t>sequential set of connected states and </a:t>
            </a:r>
            <a:r>
              <a:rPr lang="en-US" sz="2800" dirty="0" smtClean="0"/>
              <a:t>transitions</a:t>
            </a:r>
            <a:endParaRPr lang="en-GB" sz="2800" dirty="0"/>
          </a:p>
          <a:p>
            <a:pPr>
              <a:lnSpc>
                <a:spcPts val="3600"/>
              </a:lnSpc>
              <a:spcBef>
                <a:spcPts val="600"/>
              </a:spcBef>
            </a:pPr>
            <a:r>
              <a:rPr lang="en-US" sz="2800" b="1" dirty="0"/>
              <a:t>Concurrent states: </a:t>
            </a:r>
            <a:r>
              <a:rPr lang="en-US" sz="2800" dirty="0"/>
              <a:t>when an object may be in two or more states at the same time</a:t>
            </a:r>
            <a:endParaRPr lang="en-GB" sz="2800" dirty="0"/>
          </a:p>
          <a:p>
            <a:pPr>
              <a:lnSpc>
                <a:spcPts val="3600"/>
              </a:lnSpc>
              <a:spcBef>
                <a:spcPts val="600"/>
              </a:spcBef>
            </a:pPr>
            <a:r>
              <a:rPr lang="en-US" sz="2800" b="1" dirty="0" smtClean="0"/>
              <a:t>Composite </a:t>
            </a:r>
            <a:r>
              <a:rPr lang="en-US" sz="2800" b="1" dirty="0"/>
              <a:t>state: </a:t>
            </a:r>
            <a:r>
              <a:rPr lang="en-US" sz="2800" dirty="0"/>
              <a:t>a state containing a path</a:t>
            </a:r>
            <a:endParaRPr lang="en-GB" sz="2800" dirty="0"/>
          </a:p>
          <a:p>
            <a:pPr marL="114300" indent="0">
              <a:buNone/>
            </a:pPr>
            <a:endParaRPr lang="en-US" sz="2800" dirty="0"/>
          </a:p>
        </p:txBody>
      </p:sp>
      <p:sp>
        <p:nvSpPr>
          <p:cNvPr id="8" name="Slide Number Placeholder 7"/>
          <p:cNvSpPr>
            <a:spLocks noGrp="1"/>
          </p:cNvSpPr>
          <p:nvPr>
            <p:ph type="sldNum" sz="quarter" idx="12"/>
          </p:nvPr>
        </p:nvSpPr>
        <p:spPr/>
        <p:txBody>
          <a:bodyPr/>
          <a:lstStyle/>
          <a:p>
            <a:fld id="{3D03FCF3-B74E-46B1-A24B-524F6CA42F96}" type="slidenum">
              <a:rPr lang="en-GB" smtClean="0"/>
              <a:t>15</a:t>
            </a:fld>
            <a:endParaRPr lang="en-GB" dirty="0"/>
          </a:p>
        </p:txBody>
      </p:sp>
    </p:spTree>
    <p:extLst>
      <p:ext uri="{BB962C8B-B14F-4D97-AF65-F5344CB8AC3E}">
        <p14:creationId xmlns:p14="http://schemas.microsoft.com/office/powerpoint/2010/main" val="18005322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 Machine Diagram Syntax</a:t>
            </a:r>
            <a:endParaRPr lang="en-GB" dirty="0"/>
          </a:p>
        </p:txBody>
      </p:sp>
      <p:sp>
        <p:nvSpPr>
          <p:cNvPr id="4" name="Slide Number Placeholder 3"/>
          <p:cNvSpPr>
            <a:spLocks noGrp="1"/>
          </p:cNvSpPr>
          <p:nvPr>
            <p:ph type="sldNum" sz="quarter" idx="12"/>
          </p:nvPr>
        </p:nvSpPr>
        <p:spPr/>
        <p:txBody>
          <a:bodyPr/>
          <a:lstStyle/>
          <a:p>
            <a:fld id="{3D03FCF3-B74E-46B1-A24B-524F6CA42F96}" type="slidenum">
              <a:rPr lang="en-GB" smtClean="0"/>
              <a:t>16</a:t>
            </a:fld>
            <a:endParaRPr lang="en-GB"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23528" y="1628800"/>
            <a:ext cx="7793579" cy="4608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0994724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Syntax – Composite State</a:t>
            </a:r>
            <a:endParaRPr lang="en-GB" dirty="0"/>
          </a:p>
        </p:txBody>
      </p:sp>
      <p:sp>
        <p:nvSpPr>
          <p:cNvPr id="4" name="Slide Number Placeholder 3"/>
          <p:cNvSpPr>
            <a:spLocks noGrp="1"/>
          </p:cNvSpPr>
          <p:nvPr>
            <p:ph type="sldNum" sz="quarter" idx="12"/>
          </p:nvPr>
        </p:nvSpPr>
        <p:spPr/>
        <p:txBody>
          <a:bodyPr/>
          <a:lstStyle/>
          <a:p>
            <a:fld id="{3D03FCF3-B74E-46B1-A24B-524F6CA42F96}" type="slidenum">
              <a:rPr lang="en-GB" smtClean="0"/>
              <a:t>17</a:t>
            </a:fld>
            <a:endParaRPr lang="en-GB" dirty="0"/>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87624" y="1844824"/>
            <a:ext cx="5605025" cy="35168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9550845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496" y="116632"/>
            <a:ext cx="8352928" cy="1143000"/>
          </a:xfrm>
        </p:spPr>
        <p:txBody>
          <a:bodyPr/>
          <a:lstStyle/>
          <a:p>
            <a:r>
              <a:rPr lang="en-US" dirty="0" smtClean="0"/>
              <a:t>Syntax – Concurrent States/Paths</a:t>
            </a:r>
            <a:endParaRPr lang="en-GB" dirty="0"/>
          </a:p>
        </p:txBody>
      </p:sp>
      <p:sp>
        <p:nvSpPr>
          <p:cNvPr id="4" name="Slide Number Placeholder 3"/>
          <p:cNvSpPr>
            <a:spLocks noGrp="1"/>
          </p:cNvSpPr>
          <p:nvPr>
            <p:ph type="sldNum" sz="quarter" idx="12"/>
          </p:nvPr>
        </p:nvSpPr>
        <p:spPr/>
        <p:txBody>
          <a:bodyPr/>
          <a:lstStyle/>
          <a:p>
            <a:fld id="{3D03FCF3-B74E-46B1-A24B-524F6CA42F96}" type="slidenum">
              <a:rPr lang="en-GB" smtClean="0"/>
              <a:t>18</a:t>
            </a:fld>
            <a:endParaRPr lang="en-GB" dirty="0"/>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95807" y="1906885"/>
            <a:ext cx="6928521" cy="3970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6727109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504" y="-99392"/>
            <a:ext cx="8280920" cy="1143000"/>
          </a:xfrm>
        </p:spPr>
        <p:txBody>
          <a:bodyPr/>
          <a:lstStyle/>
          <a:p>
            <a:r>
              <a:rPr lang="en-US" sz="4800" dirty="0" smtClean="0"/>
              <a:t>Some pitfalls to avoid</a:t>
            </a:r>
            <a:endParaRPr lang="en-GB" dirty="0"/>
          </a:p>
        </p:txBody>
      </p:sp>
      <p:sp>
        <p:nvSpPr>
          <p:cNvPr id="5" name="Content Placeholder 4"/>
          <p:cNvSpPr>
            <a:spLocks noGrp="1"/>
          </p:cNvSpPr>
          <p:nvPr>
            <p:ph idx="1"/>
          </p:nvPr>
        </p:nvSpPr>
        <p:spPr>
          <a:xfrm>
            <a:off x="179512" y="980728"/>
            <a:ext cx="8136904" cy="4536504"/>
          </a:xfrm>
        </p:spPr>
        <p:txBody>
          <a:bodyPr>
            <a:noAutofit/>
          </a:bodyPr>
          <a:lstStyle/>
          <a:p>
            <a:pPr>
              <a:lnSpc>
                <a:spcPts val="3600"/>
              </a:lnSpc>
              <a:spcBef>
                <a:spcPts val="600"/>
              </a:spcBef>
            </a:pPr>
            <a:r>
              <a:rPr lang="en-US" sz="2800" dirty="0" smtClean="0"/>
              <a:t>Every diagram must have a </a:t>
            </a:r>
            <a:r>
              <a:rPr lang="en-US" sz="2800" b="1" dirty="0" smtClean="0"/>
              <a:t>start</a:t>
            </a:r>
            <a:r>
              <a:rPr lang="en-US" sz="2800" dirty="0" smtClean="0"/>
              <a:t> and </a:t>
            </a:r>
            <a:r>
              <a:rPr lang="en-US" sz="2800" b="1" dirty="0" smtClean="0"/>
              <a:t>end state – </a:t>
            </a:r>
            <a:r>
              <a:rPr lang="en-US" sz="2800" dirty="0" smtClean="0"/>
              <a:t>sometimes the start and end state are the same thing (these are called pseudo states)</a:t>
            </a:r>
          </a:p>
          <a:p>
            <a:pPr>
              <a:lnSpc>
                <a:spcPts val="3600"/>
              </a:lnSpc>
              <a:spcBef>
                <a:spcPts val="600"/>
              </a:spcBef>
            </a:pPr>
            <a:r>
              <a:rPr lang="en-US" sz="2800" dirty="0" smtClean="0"/>
              <a:t>Every state must have a transition </a:t>
            </a:r>
            <a:r>
              <a:rPr lang="en-US" sz="2800" b="1" dirty="0" smtClean="0"/>
              <a:t>into</a:t>
            </a:r>
            <a:r>
              <a:rPr lang="en-US" sz="2800" dirty="0" smtClean="0"/>
              <a:t> and </a:t>
            </a:r>
            <a:r>
              <a:rPr lang="en-US" sz="2800" b="1" dirty="0" smtClean="0"/>
              <a:t>out of </a:t>
            </a:r>
            <a:r>
              <a:rPr lang="en-US" sz="2800" dirty="0" smtClean="0"/>
              <a:t>that state (sometimes these are connections to either the start or end pseudo states)</a:t>
            </a:r>
          </a:p>
          <a:p>
            <a:pPr>
              <a:lnSpc>
                <a:spcPts val="3600"/>
              </a:lnSpc>
              <a:spcBef>
                <a:spcPts val="600"/>
              </a:spcBef>
            </a:pPr>
            <a:r>
              <a:rPr lang="en-US" sz="2800" dirty="0" smtClean="0"/>
              <a:t>A transition may be circular – from a state back to itself (a loop) – but there must still be others into and out of that state</a:t>
            </a:r>
          </a:p>
          <a:p>
            <a:pPr>
              <a:lnSpc>
                <a:spcPts val="3600"/>
              </a:lnSpc>
              <a:spcBef>
                <a:spcPts val="600"/>
              </a:spcBef>
            </a:pPr>
            <a:r>
              <a:rPr lang="en-US" sz="2800" dirty="0" smtClean="0"/>
              <a:t>This helps us to ensure that we have catered for all possible states and the rules/conditions/events that move an object from one state value to the next</a:t>
            </a:r>
          </a:p>
          <a:p>
            <a:pPr>
              <a:lnSpc>
                <a:spcPts val="3600"/>
              </a:lnSpc>
              <a:spcBef>
                <a:spcPts val="600"/>
              </a:spcBef>
            </a:pPr>
            <a:endParaRPr lang="en-US" sz="2800" dirty="0" smtClean="0"/>
          </a:p>
          <a:p>
            <a:pPr>
              <a:lnSpc>
                <a:spcPts val="3600"/>
              </a:lnSpc>
              <a:spcBef>
                <a:spcPts val="600"/>
              </a:spcBef>
            </a:pPr>
            <a:endParaRPr lang="en-GB" sz="2800" dirty="0" smtClean="0"/>
          </a:p>
          <a:p>
            <a:pPr marL="114300" indent="0">
              <a:buNone/>
            </a:pPr>
            <a:endParaRPr lang="en-US" sz="2800" dirty="0"/>
          </a:p>
        </p:txBody>
      </p:sp>
      <p:sp>
        <p:nvSpPr>
          <p:cNvPr id="8" name="Slide Number Placeholder 7"/>
          <p:cNvSpPr>
            <a:spLocks noGrp="1"/>
          </p:cNvSpPr>
          <p:nvPr>
            <p:ph type="sldNum" sz="quarter" idx="12"/>
          </p:nvPr>
        </p:nvSpPr>
        <p:spPr/>
        <p:txBody>
          <a:bodyPr/>
          <a:lstStyle/>
          <a:p>
            <a:fld id="{3D03FCF3-B74E-46B1-A24B-524F6CA42F96}" type="slidenum">
              <a:rPr lang="en-GB" smtClean="0"/>
              <a:t>19</a:t>
            </a:fld>
            <a:endParaRPr lang="en-GB" dirty="0"/>
          </a:p>
        </p:txBody>
      </p:sp>
    </p:spTree>
    <p:extLst>
      <p:ext uri="{BB962C8B-B14F-4D97-AF65-F5344CB8AC3E}">
        <p14:creationId xmlns:p14="http://schemas.microsoft.com/office/powerpoint/2010/main" val="197746212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188640"/>
            <a:ext cx="7620000" cy="1143000"/>
          </a:xfrm>
        </p:spPr>
        <p:txBody>
          <a:bodyPr/>
          <a:lstStyle/>
          <a:p>
            <a:r>
              <a:rPr lang="en-ZA" dirty="0" smtClean="0"/>
              <a:t>A quick recap…</a:t>
            </a:r>
            <a:endParaRPr lang="en-GB" dirty="0"/>
          </a:p>
        </p:txBody>
      </p:sp>
      <p:sp>
        <p:nvSpPr>
          <p:cNvPr id="3" name="Content Placeholder 2"/>
          <p:cNvSpPr>
            <a:spLocks noGrp="1"/>
          </p:cNvSpPr>
          <p:nvPr>
            <p:ph idx="1"/>
          </p:nvPr>
        </p:nvSpPr>
        <p:spPr>
          <a:xfrm>
            <a:off x="251520" y="1484784"/>
            <a:ext cx="7776864" cy="4680520"/>
          </a:xfrm>
        </p:spPr>
        <p:txBody>
          <a:bodyPr>
            <a:noAutofit/>
          </a:bodyPr>
          <a:lstStyle/>
          <a:p>
            <a:r>
              <a:rPr lang="en-ZA" sz="2800" dirty="0" smtClean="0"/>
              <a:t>Use-Cases</a:t>
            </a:r>
            <a:r>
              <a:rPr lang="en-ZA" sz="2800" dirty="0"/>
              <a:t> </a:t>
            </a:r>
            <a:r>
              <a:rPr lang="en-ZA" sz="2800" dirty="0" smtClean="0"/>
              <a:t>– descriptions and diagrams</a:t>
            </a:r>
          </a:p>
          <a:p>
            <a:r>
              <a:rPr lang="en-ZA" sz="2800" dirty="0" smtClean="0"/>
              <a:t>System Sequence Diagrams</a:t>
            </a:r>
          </a:p>
          <a:p>
            <a:r>
              <a:rPr lang="en-ZA" sz="2800" dirty="0" smtClean="0"/>
              <a:t>Activity Diagram </a:t>
            </a:r>
          </a:p>
          <a:p>
            <a:pPr marL="114300" indent="0">
              <a:buNone/>
            </a:pPr>
            <a:r>
              <a:rPr lang="en-ZA" sz="2800" dirty="0" smtClean="0"/>
              <a:t>All the above are “</a:t>
            </a:r>
            <a:r>
              <a:rPr lang="en-ZA" sz="2800" dirty="0" err="1" smtClean="0"/>
              <a:t>behavioral</a:t>
            </a:r>
            <a:r>
              <a:rPr lang="en-ZA" sz="2800" dirty="0" smtClean="0"/>
              <a:t>” or “functional” diagrams as they show what the system will be doing </a:t>
            </a:r>
          </a:p>
          <a:p>
            <a:r>
              <a:rPr lang="en-ZA" sz="2800" dirty="0" smtClean="0"/>
              <a:t>Domain Class Diagram</a:t>
            </a:r>
            <a:endParaRPr lang="en-ZA" sz="2800" dirty="0"/>
          </a:p>
          <a:p>
            <a:pPr marL="114300" indent="0">
              <a:buNone/>
            </a:pPr>
            <a:r>
              <a:rPr lang="en-ZA" sz="2800" dirty="0" smtClean="0"/>
              <a:t>Structural diagram – models “things” used and produced by proposed system</a:t>
            </a:r>
          </a:p>
          <a:p>
            <a:pPr marL="114300" indent="0">
              <a:buNone/>
            </a:pPr>
            <a:r>
              <a:rPr lang="en-ZA" sz="2800" dirty="0" smtClean="0"/>
              <a:t> </a:t>
            </a:r>
          </a:p>
          <a:p>
            <a:endParaRPr lang="en-ZA" sz="2800" dirty="0" smtClean="0"/>
          </a:p>
        </p:txBody>
      </p:sp>
      <p:sp>
        <p:nvSpPr>
          <p:cNvPr id="4" name="Slide Number Placeholder 3"/>
          <p:cNvSpPr>
            <a:spLocks noGrp="1"/>
          </p:cNvSpPr>
          <p:nvPr>
            <p:ph type="sldNum" sz="quarter" idx="12"/>
          </p:nvPr>
        </p:nvSpPr>
        <p:spPr/>
        <p:txBody>
          <a:bodyPr/>
          <a:lstStyle/>
          <a:p>
            <a:fld id="{3D03FCF3-B74E-46B1-A24B-524F6CA42F96}" type="slidenum">
              <a:rPr lang="en-GB" smtClean="0"/>
              <a:t>2</a:t>
            </a:fld>
            <a:endParaRPr lang="en-GB" dirty="0"/>
          </a:p>
        </p:txBody>
      </p:sp>
    </p:spTree>
    <p:extLst>
      <p:ext uri="{BB962C8B-B14F-4D97-AF65-F5344CB8AC3E}">
        <p14:creationId xmlns:p14="http://schemas.microsoft.com/office/powerpoint/2010/main" val="302120905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269776"/>
            <a:ext cx="7620000" cy="1143000"/>
          </a:xfrm>
        </p:spPr>
        <p:txBody>
          <a:bodyPr/>
          <a:lstStyle/>
          <a:p>
            <a:r>
              <a:rPr lang="en-ZA" dirty="0" smtClean="0"/>
              <a:t>This week …</a:t>
            </a:r>
            <a:endParaRPr lang="en-GB" dirty="0"/>
          </a:p>
        </p:txBody>
      </p:sp>
      <p:sp>
        <p:nvSpPr>
          <p:cNvPr id="5" name="Content Placeholder 4"/>
          <p:cNvSpPr>
            <a:spLocks noGrp="1"/>
          </p:cNvSpPr>
          <p:nvPr>
            <p:ph idx="1"/>
          </p:nvPr>
        </p:nvSpPr>
        <p:spPr>
          <a:xfrm>
            <a:off x="457200" y="1628800"/>
            <a:ext cx="7571184" cy="4536504"/>
          </a:xfrm>
        </p:spPr>
        <p:txBody>
          <a:bodyPr>
            <a:normAutofit/>
          </a:bodyPr>
          <a:lstStyle/>
          <a:p>
            <a:pPr marL="114300" indent="0">
              <a:buNone/>
            </a:pPr>
            <a:r>
              <a:rPr lang="en-US" sz="3200" dirty="0" smtClean="0"/>
              <a:t>State Machine Diagrams</a:t>
            </a:r>
          </a:p>
          <a:p>
            <a:r>
              <a:rPr lang="en-US" sz="3000" dirty="0"/>
              <a:t>M</a:t>
            </a:r>
            <a:r>
              <a:rPr lang="en-US" sz="3000" dirty="0" smtClean="0"/>
              <a:t>odelling how events </a:t>
            </a:r>
            <a:r>
              <a:rPr lang="en-US" sz="3000" b="1" dirty="0" smtClean="0"/>
              <a:t>change the state </a:t>
            </a:r>
            <a:r>
              <a:rPr lang="en-US" sz="3000" dirty="0" smtClean="0"/>
              <a:t>of objects in the system</a:t>
            </a:r>
          </a:p>
          <a:p>
            <a:r>
              <a:rPr lang="en-US" sz="3000" dirty="0" smtClean="0"/>
              <a:t>Behavioral diagram – shows results of </a:t>
            </a:r>
            <a:r>
              <a:rPr lang="en-US" sz="3000" b="1" dirty="0" smtClean="0"/>
              <a:t>events</a:t>
            </a:r>
            <a:r>
              <a:rPr lang="en-US" sz="3000" dirty="0" smtClean="0"/>
              <a:t> affecting </a:t>
            </a:r>
            <a:r>
              <a:rPr lang="en-US" sz="3000" b="1" dirty="0" smtClean="0"/>
              <a:t>things</a:t>
            </a:r>
          </a:p>
          <a:p>
            <a:endParaRPr lang="en-US" sz="3000" b="1" dirty="0"/>
          </a:p>
          <a:p>
            <a:r>
              <a:rPr lang="en-US" sz="3000" b="1" dirty="0" smtClean="0"/>
              <a:t>Textbook </a:t>
            </a:r>
            <a:r>
              <a:rPr lang="en-US" sz="3000" dirty="0" smtClean="0"/>
              <a:t>pages 122 </a:t>
            </a:r>
            <a:r>
              <a:rPr lang="en-US" sz="3000" dirty="0" smtClean="0"/>
              <a:t>– 133 (6</a:t>
            </a:r>
            <a:r>
              <a:rPr lang="en-US" sz="3000" baseline="30000" dirty="0" smtClean="0"/>
              <a:t>th</a:t>
            </a:r>
            <a:r>
              <a:rPr lang="en-US" sz="3000" dirty="0" smtClean="0"/>
              <a:t> edit) or 114 -122 (7</a:t>
            </a:r>
            <a:r>
              <a:rPr lang="en-US" sz="3000" baseline="30000" dirty="0" smtClean="0"/>
              <a:t>th</a:t>
            </a:r>
            <a:r>
              <a:rPr lang="en-US" sz="3000" dirty="0" smtClean="0"/>
              <a:t> edit)</a:t>
            </a:r>
            <a:endParaRPr lang="en-US" sz="3000" dirty="0" smtClean="0"/>
          </a:p>
        </p:txBody>
      </p:sp>
      <p:sp>
        <p:nvSpPr>
          <p:cNvPr id="8" name="Slide Number Placeholder 7"/>
          <p:cNvSpPr>
            <a:spLocks noGrp="1"/>
          </p:cNvSpPr>
          <p:nvPr>
            <p:ph type="sldNum" sz="quarter" idx="12"/>
          </p:nvPr>
        </p:nvSpPr>
        <p:spPr/>
        <p:txBody>
          <a:bodyPr/>
          <a:lstStyle/>
          <a:p>
            <a:fld id="{3D03FCF3-B74E-46B1-A24B-524F6CA42F96}" type="slidenum">
              <a:rPr lang="en-GB" smtClean="0"/>
              <a:t>3</a:t>
            </a:fld>
            <a:endParaRPr lang="en-GB" dirty="0"/>
          </a:p>
        </p:txBody>
      </p:sp>
    </p:spTree>
    <p:extLst>
      <p:ext uri="{BB962C8B-B14F-4D97-AF65-F5344CB8AC3E}">
        <p14:creationId xmlns:p14="http://schemas.microsoft.com/office/powerpoint/2010/main" val="157455470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Objects (Things …)</a:t>
            </a:r>
            <a:endParaRPr lang="en-GB" dirty="0"/>
          </a:p>
        </p:txBody>
      </p:sp>
      <p:pic>
        <p:nvPicPr>
          <p:cNvPr id="4" name="Picture 2" descr="http://www.scifiradio.net/austi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5160" y="2965557"/>
            <a:ext cx="2646680" cy="1471555"/>
          </a:xfrm>
          <a:prstGeom prst="rect">
            <a:avLst/>
          </a:prstGeom>
          <a:noFill/>
          <a:extLst>
            <a:ext uri="{909E8E84-426E-40DD-AFC4-6F175D3DCCD1}">
              <a14:hiddenFill xmlns:a14="http://schemas.microsoft.com/office/drawing/2010/main">
                <a:solidFill>
                  <a:srgbClr val="FFFFFF"/>
                </a:solidFill>
              </a14:hiddenFill>
            </a:ext>
          </a:extLst>
        </p:spPr>
      </p:pic>
      <p:sp>
        <p:nvSpPr>
          <p:cNvPr id="5" name="Right Arrow 4"/>
          <p:cNvSpPr/>
          <p:nvPr/>
        </p:nvSpPr>
        <p:spPr>
          <a:xfrm>
            <a:off x="3768079" y="3073049"/>
            <a:ext cx="1091953" cy="932015"/>
          </a:xfrm>
          <a:prstGeom prst="rightArrow">
            <a:avLst/>
          </a:prstGeom>
          <a:solidFill>
            <a:schemeClr val="accent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7" name="Rectangle 6"/>
          <p:cNvSpPr/>
          <p:nvPr/>
        </p:nvSpPr>
        <p:spPr>
          <a:xfrm>
            <a:off x="467544" y="5517232"/>
            <a:ext cx="2512419" cy="369332"/>
          </a:xfrm>
          <a:prstGeom prst="rect">
            <a:avLst/>
          </a:prstGeom>
        </p:spPr>
        <p:txBody>
          <a:bodyPr wrap="none">
            <a:spAutoFit/>
          </a:bodyPr>
          <a:lstStyle/>
          <a:p>
            <a:r>
              <a:rPr lang="en-ZA" dirty="0"/>
              <a:t>Source:  </a:t>
            </a:r>
            <a:r>
              <a:rPr lang="en-ZA" dirty="0" smtClean="0"/>
              <a:t>Mitchell Hughes</a:t>
            </a:r>
            <a:endParaRPr lang="en-ZA" dirty="0"/>
          </a:p>
        </p:txBody>
      </p:sp>
      <p:sp>
        <p:nvSpPr>
          <p:cNvPr id="8" name="Rounded Rectangle 7"/>
          <p:cNvSpPr/>
          <p:nvPr/>
        </p:nvSpPr>
        <p:spPr>
          <a:xfrm>
            <a:off x="553310" y="2665626"/>
            <a:ext cx="2644803" cy="1910955"/>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solidFill>
                <a:schemeClr val="accent1"/>
              </a:solidFill>
            </a:endParaRPr>
          </a:p>
        </p:txBody>
      </p:sp>
      <p:sp>
        <p:nvSpPr>
          <p:cNvPr id="9" name="TextBox 8"/>
          <p:cNvSpPr txBox="1"/>
          <p:nvPr/>
        </p:nvSpPr>
        <p:spPr>
          <a:xfrm>
            <a:off x="1187624" y="4725144"/>
            <a:ext cx="1352624" cy="461665"/>
          </a:xfrm>
          <a:prstGeom prst="rect">
            <a:avLst/>
          </a:prstGeom>
          <a:noFill/>
          <a:ln w="38100">
            <a:noFill/>
          </a:ln>
        </p:spPr>
        <p:txBody>
          <a:bodyPr wrap="square" rtlCol="0">
            <a:spAutoFit/>
          </a:bodyPr>
          <a:lstStyle/>
          <a:p>
            <a:pPr algn="ctr"/>
            <a:r>
              <a:rPr lang="en-ZA" sz="1200" b="1" dirty="0" smtClean="0">
                <a:solidFill>
                  <a:schemeClr val="accent1"/>
                </a:solidFill>
              </a:rPr>
              <a:t>Domain concept: Vehicle</a:t>
            </a:r>
            <a:endParaRPr lang="en-ZA" sz="1200" b="1" dirty="0">
              <a:solidFill>
                <a:schemeClr val="accent1"/>
              </a:solidFill>
            </a:endParaRPr>
          </a:p>
        </p:txBody>
      </p:sp>
      <p:sp>
        <p:nvSpPr>
          <p:cNvPr id="10" name="Rounded Rectangle 9"/>
          <p:cNvSpPr/>
          <p:nvPr/>
        </p:nvSpPr>
        <p:spPr>
          <a:xfrm>
            <a:off x="5220072" y="1988840"/>
            <a:ext cx="2448272" cy="3110787"/>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solidFill>
                <a:schemeClr val="accent1"/>
              </a:solidFill>
            </a:endParaRPr>
          </a:p>
        </p:txBody>
      </p:sp>
      <p:sp>
        <p:nvSpPr>
          <p:cNvPr id="11" name="TextBox 10"/>
          <p:cNvSpPr txBox="1"/>
          <p:nvPr/>
        </p:nvSpPr>
        <p:spPr>
          <a:xfrm>
            <a:off x="5707283" y="5230941"/>
            <a:ext cx="1529013" cy="646331"/>
          </a:xfrm>
          <a:prstGeom prst="rect">
            <a:avLst/>
          </a:prstGeom>
          <a:noFill/>
          <a:ln w="38100">
            <a:noFill/>
          </a:ln>
        </p:spPr>
        <p:txBody>
          <a:bodyPr wrap="square" rtlCol="0">
            <a:spAutoFit/>
          </a:bodyPr>
          <a:lstStyle/>
          <a:p>
            <a:pPr algn="ctr"/>
            <a:r>
              <a:rPr lang="en-ZA" sz="1200" b="1" dirty="0" smtClean="0">
                <a:solidFill>
                  <a:schemeClr val="accent1"/>
                </a:solidFill>
              </a:rPr>
              <a:t>Visualisation of domain concept, i.e. a CLASS</a:t>
            </a:r>
            <a:endParaRPr lang="en-ZA" sz="1200" b="1" dirty="0">
              <a:solidFill>
                <a:schemeClr val="accent1"/>
              </a:solidFill>
            </a:endParaRPr>
          </a:p>
        </p:txBody>
      </p:sp>
      <p:sp>
        <p:nvSpPr>
          <p:cNvPr id="3" name="Slide Number Placeholder 2"/>
          <p:cNvSpPr>
            <a:spLocks noGrp="1"/>
          </p:cNvSpPr>
          <p:nvPr>
            <p:ph type="sldNum" sz="quarter" idx="12"/>
          </p:nvPr>
        </p:nvSpPr>
        <p:spPr/>
        <p:txBody>
          <a:bodyPr/>
          <a:lstStyle/>
          <a:p>
            <a:fld id="{3D03FCF3-B74E-46B1-A24B-524F6CA42F96}" type="slidenum">
              <a:rPr lang="en-GB" smtClean="0"/>
              <a:t>4</a:t>
            </a:fld>
            <a:endParaRPr lang="en-GB" dirty="0"/>
          </a:p>
        </p:txBody>
      </p:sp>
      <p:grpSp>
        <p:nvGrpSpPr>
          <p:cNvPr id="28" name="Group 27"/>
          <p:cNvGrpSpPr/>
          <p:nvPr/>
        </p:nvGrpSpPr>
        <p:grpSpPr>
          <a:xfrm>
            <a:off x="5364163" y="2325688"/>
            <a:ext cx="2105025" cy="2393950"/>
            <a:chOff x="5364163" y="2325688"/>
            <a:chExt cx="2105025" cy="2393950"/>
          </a:xfrm>
        </p:grpSpPr>
        <p:grpSp>
          <p:nvGrpSpPr>
            <p:cNvPr id="12" name="Group 4"/>
            <p:cNvGrpSpPr>
              <a:grpSpLocks noChangeAspect="1"/>
            </p:cNvGrpSpPr>
            <p:nvPr/>
          </p:nvGrpSpPr>
          <p:grpSpPr bwMode="auto">
            <a:xfrm>
              <a:off x="5364163" y="2325688"/>
              <a:ext cx="2105025" cy="2393950"/>
              <a:chOff x="3379" y="1465"/>
              <a:chExt cx="1326" cy="1508"/>
            </a:xfrm>
          </p:grpSpPr>
          <p:sp>
            <p:nvSpPr>
              <p:cNvPr id="13" name="AutoShape 3"/>
              <p:cNvSpPr>
                <a:spLocks noChangeAspect="1" noChangeArrowheads="1" noTextEdit="1"/>
              </p:cNvSpPr>
              <p:nvPr/>
            </p:nvSpPr>
            <p:spPr bwMode="auto">
              <a:xfrm>
                <a:off x="3379" y="1465"/>
                <a:ext cx="1326" cy="15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4" name="Rectangle 5"/>
              <p:cNvSpPr>
                <a:spLocks noChangeArrowheads="1"/>
              </p:cNvSpPr>
              <p:nvPr/>
            </p:nvSpPr>
            <p:spPr bwMode="auto">
              <a:xfrm>
                <a:off x="3405" y="1491"/>
                <a:ext cx="1275" cy="364"/>
              </a:xfrm>
              <a:prstGeom prst="rect">
                <a:avLst/>
              </a:prstGeom>
              <a:noFill/>
              <a:ln w="793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5" name="Rectangle 6"/>
              <p:cNvSpPr>
                <a:spLocks noChangeArrowheads="1"/>
              </p:cNvSpPr>
              <p:nvPr/>
            </p:nvSpPr>
            <p:spPr bwMode="auto">
              <a:xfrm>
                <a:off x="3789" y="1602"/>
                <a:ext cx="577" cy="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500" b="0" i="0" u="none" strike="noStrike" cap="none" normalizeH="0" baseline="0" smtClean="0">
                    <a:ln>
                      <a:noFill/>
                    </a:ln>
                    <a:solidFill>
                      <a:srgbClr val="000000"/>
                    </a:solidFill>
                    <a:effectLst/>
                    <a:latin typeface="Arial" pitchFamily="34" charset="0"/>
                    <a:cs typeface="Arial" pitchFamily="34" charset="0"/>
                  </a:rPr>
                  <a:t>VEHICLE</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6" name="Rectangle 7"/>
              <p:cNvSpPr>
                <a:spLocks noChangeArrowheads="1"/>
              </p:cNvSpPr>
              <p:nvPr/>
            </p:nvSpPr>
            <p:spPr bwMode="auto">
              <a:xfrm>
                <a:off x="3405" y="1855"/>
                <a:ext cx="1275" cy="1093"/>
              </a:xfrm>
              <a:prstGeom prst="rect">
                <a:avLst/>
              </a:prstGeom>
              <a:noFill/>
              <a:ln w="793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7" name="Rectangle 8"/>
              <p:cNvSpPr>
                <a:spLocks noChangeArrowheads="1"/>
              </p:cNvSpPr>
              <p:nvPr/>
            </p:nvSpPr>
            <p:spPr bwMode="auto">
              <a:xfrm>
                <a:off x="3485" y="1890"/>
                <a:ext cx="653" cy="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500" b="0" i="0" u="none" strike="noStrike" cap="none" normalizeH="0" baseline="0" smtClean="0">
                    <a:ln>
                      <a:noFill/>
                    </a:ln>
                    <a:solidFill>
                      <a:srgbClr val="000000"/>
                    </a:solidFill>
                    <a:effectLst/>
                    <a:latin typeface="Arial" pitchFamily="34" charset="0"/>
                    <a:cs typeface="Arial" pitchFamily="34" charset="0"/>
                  </a:rPr>
                  <a:t>registration</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8" name="Rectangle 9"/>
              <p:cNvSpPr>
                <a:spLocks noChangeArrowheads="1"/>
              </p:cNvSpPr>
              <p:nvPr/>
            </p:nvSpPr>
            <p:spPr bwMode="auto">
              <a:xfrm>
                <a:off x="4093" y="1890"/>
                <a:ext cx="91" cy="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500" b="0" i="0" u="none" strike="noStrike" cap="none" normalizeH="0" baseline="0" smtClean="0">
                    <a:ln>
                      <a:noFill/>
                    </a:ln>
                    <a:solidFill>
                      <a:srgbClr val="000000"/>
                    </a:solidFill>
                    <a:effectLst/>
                    <a:latin typeface="Arial" pitchFamily="34" charset="0"/>
                    <a:cs typeface="Arial" pitchFamily="34" charset="0"/>
                  </a:rPr>
                  <a:t>:</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9" name="Rectangle 10"/>
              <p:cNvSpPr>
                <a:spLocks noChangeArrowheads="1"/>
              </p:cNvSpPr>
              <p:nvPr/>
            </p:nvSpPr>
            <p:spPr bwMode="auto">
              <a:xfrm>
                <a:off x="3485" y="2042"/>
                <a:ext cx="349" cy="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500" b="0" i="0" u="none" strike="noStrike" cap="none" normalizeH="0" baseline="0" smtClean="0">
                    <a:ln>
                      <a:noFill/>
                    </a:ln>
                    <a:solidFill>
                      <a:srgbClr val="000000"/>
                    </a:solidFill>
                    <a:effectLst/>
                    <a:latin typeface="Arial" pitchFamily="34" charset="0"/>
                    <a:cs typeface="Arial" pitchFamily="34" charset="0"/>
                  </a:rPr>
                  <a:t>make</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0" name="Rectangle 11"/>
              <p:cNvSpPr>
                <a:spLocks noChangeArrowheads="1"/>
              </p:cNvSpPr>
              <p:nvPr/>
            </p:nvSpPr>
            <p:spPr bwMode="auto">
              <a:xfrm>
                <a:off x="3789" y="2042"/>
                <a:ext cx="91" cy="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500" b="0" i="0" u="none" strike="noStrike" cap="none" normalizeH="0" baseline="0" smtClean="0">
                    <a:ln>
                      <a:noFill/>
                    </a:ln>
                    <a:solidFill>
                      <a:srgbClr val="000000"/>
                    </a:solidFill>
                    <a:effectLst/>
                    <a:latin typeface="Arial" pitchFamily="34" charset="0"/>
                    <a:cs typeface="Arial" pitchFamily="34" charset="0"/>
                  </a:rPr>
                  <a:t>:</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1" name="Rectangle 12"/>
              <p:cNvSpPr>
                <a:spLocks noChangeArrowheads="1"/>
              </p:cNvSpPr>
              <p:nvPr/>
            </p:nvSpPr>
            <p:spPr bwMode="auto">
              <a:xfrm>
                <a:off x="3485" y="2179"/>
                <a:ext cx="395" cy="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500" b="0" i="0" u="none" strike="noStrike" cap="none" normalizeH="0" baseline="0" smtClean="0">
                    <a:ln>
                      <a:noFill/>
                    </a:ln>
                    <a:solidFill>
                      <a:srgbClr val="000000"/>
                    </a:solidFill>
                    <a:effectLst/>
                    <a:latin typeface="Arial" pitchFamily="34" charset="0"/>
                    <a:cs typeface="Arial" pitchFamily="34" charset="0"/>
                  </a:rPr>
                  <a:t>model</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2" name="Rectangle 13"/>
              <p:cNvSpPr>
                <a:spLocks noChangeArrowheads="1"/>
              </p:cNvSpPr>
              <p:nvPr/>
            </p:nvSpPr>
            <p:spPr bwMode="auto">
              <a:xfrm>
                <a:off x="3819" y="2179"/>
                <a:ext cx="91" cy="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500" b="0" i="0" u="none" strike="noStrike" cap="none" normalizeH="0" baseline="0" smtClean="0">
                    <a:ln>
                      <a:noFill/>
                    </a:ln>
                    <a:solidFill>
                      <a:srgbClr val="000000"/>
                    </a:solidFill>
                    <a:effectLst/>
                    <a:latin typeface="Arial" pitchFamily="34" charset="0"/>
                    <a:cs typeface="Arial" pitchFamily="34" charset="0"/>
                  </a:rPr>
                  <a:t>:</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3" name="Rectangle 14"/>
              <p:cNvSpPr>
                <a:spLocks noChangeArrowheads="1"/>
              </p:cNvSpPr>
              <p:nvPr/>
            </p:nvSpPr>
            <p:spPr bwMode="auto">
              <a:xfrm>
                <a:off x="3485" y="2331"/>
                <a:ext cx="289" cy="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500" b="0" i="0" u="none" strike="noStrike" cap="none" normalizeH="0" baseline="0" smtClean="0">
                    <a:ln>
                      <a:noFill/>
                    </a:ln>
                    <a:solidFill>
                      <a:srgbClr val="000000"/>
                    </a:solidFill>
                    <a:effectLst/>
                    <a:latin typeface="Arial" pitchFamily="34" charset="0"/>
                    <a:cs typeface="Arial" pitchFamily="34" charset="0"/>
                  </a:rPr>
                  <a:t>year</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4" name="Rectangle 15"/>
              <p:cNvSpPr>
                <a:spLocks noChangeArrowheads="1"/>
              </p:cNvSpPr>
              <p:nvPr/>
            </p:nvSpPr>
            <p:spPr bwMode="auto">
              <a:xfrm>
                <a:off x="3728" y="2331"/>
                <a:ext cx="91" cy="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500" b="0" i="0" u="none" strike="noStrike" cap="none" normalizeH="0" baseline="0" smtClean="0">
                    <a:ln>
                      <a:noFill/>
                    </a:ln>
                    <a:solidFill>
                      <a:srgbClr val="000000"/>
                    </a:solidFill>
                    <a:effectLst/>
                    <a:latin typeface="Arial" pitchFamily="34" charset="0"/>
                    <a:cs typeface="Arial" pitchFamily="34" charset="0"/>
                  </a:rPr>
                  <a:t>:</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5" name="Rectangle 16"/>
              <p:cNvSpPr>
                <a:spLocks noChangeArrowheads="1"/>
              </p:cNvSpPr>
              <p:nvPr/>
            </p:nvSpPr>
            <p:spPr bwMode="auto">
              <a:xfrm>
                <a:off x="3485" y="2482"/>
                <a:ext cx="395" cy="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500" b="0" i="0" u="none" strike="noStrike" cap="none" normalizeH="0" baseline="0" dirty="0" err="1" smtClean="0">
                    <a:ln>
                      <a:noFill/>
                    </a:ln>
                    <a:solidFill>
                      <a:srgbClr val="000000"/>
                    </a:solidFill>
                    <a:effectLst/>
                    <a:latin typeface="Arial" pitchFamily="34" charset="0"/>
                    <a:cs typeface="Arial" pitchFamily="34" charset="0"/>
                  </a:rPr>
                  <a:t>colour</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6" name="Rectangle 17"/>
              <p:cNvSpPr>
                <a:spLocks noChangeArrowheads="1"/>
              </p:cNvSpPr>
              <p:nvPr/>
            </p:nvSpPr>
            <p:spPr bwMode="auto">
              <a:xfrm>
                <a:off x="3819" y="2482"/>
                <a:ext cx="91" cy="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500" b="0" i="0" u="none" strike="noStrike" cap="none" normalizeH="0" baseline="0" smtClean="0">
                    <a:ln>
                      <a:noFill/>
                    </a:ln>
                    <a:solidFill>
                      <a:srgbClr val="000000"/>
                    </a:solidFill>
                    <a:effectLst/>
                    <a:latin typeface="Arial" pitchFamily="34" charset="0"/>
                    <a:cs typeface="Arial" pitchFamily="34" charset="0"/>
                  </a:rPr>
                  <a:t>:</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grpSp>
        <p:sp>
          <p:nvSpPr>
            <p:cNvPr id="27" name="Rectangle 16"/>
            <p:cNvSpPr>
              <a:spLocks noChangeArrowheads="1"/>
            </p:cNvSpPr>
            <p:nvPr/>
          </p:nvSpPr>
          <p:spPr bwMode="auto">
            <a:xfrm>
              <a:off x="5529113" y="4221088"/>
              <a:ext cx="814325"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lang="en-US" altLang="en-US" sz="1500" dirty="0" err="1">
                  <a:solidFill>
                    <a:srgbClr val="000000"/>
                  </a:solidFill>
                </a:rPr>
                <a:t>l</a:t>
              </a:r>
              <a:r>
                <a:rPr lang="en-US" altLang="en-US" sz="1500" dirty="0" err="1" smtClean="0">
                  <a:solidFill>
                    <a:srgbClr val="000000"/>
                  </a:solidFill>
                </a:rPr>
                <a:t>icenced</a:t>
              </a:r>
              <a:r>
                <a:rPr lang="en-US" altLang="en-US" sz="1500" dirty="0" smtClean="0">
                  <a:solidFill>
                    <a:srgbClr val="000000"/>
                  </a:solidFill>
                </a:rPr>
                <a:t>: </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grpSp>
    </p:spTree>
    <p:extLst>
      <p:ext uri="{BB962C8B-B14F-4D97-AF65-F5344CB8AC3E}">
        <p14:creationId xmlns:p14="http://schemas.microsoft.com/office/powerpoint/2010/main" val="1660499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P spid="10" grpId="0" animBg="1"/>
      <p:bldP spid="1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Classes and Objects</a:t>
            </a:r>
            <a:endParaRPr lang="en-GB" dirty="0"/>
          </a:p>
        </p:txBody>
      </p:sp>
      <p:sp>
        <p:nvSpPr>
          <p:cNvPr id="4" name="Content Placeholder 2"/>
          <p:cNvSpPr txBox="1">
            <a:spLocks/>
          </p:cNvSpPr>
          <p:nvPr/>
        </p:nvSpPr>
        <p:spPr>
          <a:xfrm>
            <a:off x="550168" y="1556792"/>
            <a:ext cx="7046168" cy="2467471"/>
          </a:xfrm>
          <a:prstGeom prst="rect">
            <a:avLst/>
          </a:prstGeom>
        </p:spPr>
        <p:txBody>
          <a:bodyPr vert="horz" lIns="91440" tIns="45720" rIns="91440" bIns="45720" rtlCol="0">
            <a:normAutofit/>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r>
              <a:rPr lang="en-ZA" dirty="0" smtClean="0"/>
              <a:t>A </a:t>
            </a:r>
            <a:r>
              <a:rPr lang="en-ZA" i="1" dirty="0" smtClean="0"/>
              <a:t>class </a:t>
            </a:r>
            <a:r>
              <a:rPr lang="en-ZA" dirty="0" smtClean="0"/>
              <a:t>is essentially a template for all objects of a certain type, e.g. VEHICLE</a:t>
            </a:r>
          </a:p>
          <a:p>
            <a:r>
              <a:rPr lang="en-ZA" dirty="0" smtClean="0"/>
              <a:t>An </a:t>
            </a:r>
            <a:r>
              <a:rPr lang="en-ZA" i="1" dirty="0" smtClean="0"/>
              <a:t>object</a:t>
            </a:r>
            <a:r>
              <a:rPr lang="en-ZA" dirty="0" smtClean="0"/>
              <a:t> is a specific </a:t>
            </a:r>
            <a:r>
              <a:rPr lang="en-ZA" i="1" dirty="0" smtClean="0"/>
              <a:t>instance</a:t>
            </a:r>
            <a:r>
              <a:rPr lang="en-ZA" dirty="0" smtClean="0"/>
              <a:t> of a class</a:t>
            </a:r>
            <a:endParaRPr lang="en-ZA" dirty="0"/>
          </a:p>
        </p:txBody>
      </p:sp>
      <p:sp>
        <p:nvSpPr>
          <p:cNvPr id="6" name="TextBox 5"/>
          <p:cNvSpPr txBox="1"/>
          <p:nvPr/>
        </p:nvSpPr>
        <p:spPr>
          <a:xfrm>
            <a:off x="3738758" y="4192235"/>
            <a:ext cx="504515" cy="480131"/>
          </a:xfrm>
          <a:prstGeom prst="rect">
            <a:avLst/>
          </a:prstGeom>
        </p:spPr>
        <p:txBody>
          <a:bodyPr vert="horz" lIns="91440" tIns="45720" rIns="91440" bIns="45720" rtlCol="0">
            <a:normAutofit/>
          </a:bodyPr>
          <a:lstStyle>
            <a:lvl1pPr marL="228600" indent="-228600">
              <a:lnSpc>
                <a:spcPct val="90000"/>
              </a:lnSpc>
              <a:spcBef>
                <a:spcPts val="1000"/>
              </a:spcBef>
              <a:buFont typeface="Arial" panose="020B0604020202020204" pitchFamily="34" charset="0"/>
              <a:buChar char="•"/>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indent="0">
              <a:buNone/>
            </a:pPr>
            <a:r>
              <a:rPr lang="en-ZA" dirty="0" smtClean="0"/>
              <a:t>vs</a:t>
            </a:r>
            <a:endParaRPr lang="en-ZA" dirty="0"/>
          </a:p>
        </p:txBody>
      </p:sp>
      <p:sp>
        <p:nvSpPr>
          <p:cNvPr id="8" name="Rectangle 7"/>
          <p:cNvSpPr/>
          <p:nvPr/>
        </p:nvSpPr>
        <p:spPr>
          <a:xfrm>
            <a:off x="763437" y="6084004"/>
            <a:ext cx="2512419" cy="369332"/>
          </a:xfrm>
          <a:prstGeom prst="rect">
            <a:avLst/>
          </a:prstGeom>
        </p:spPr>
        <p:txBody>
          <a:bodyPr wrap="none">
            <a:spAutoFit/>
          </a:bodyPr>
          <a:lstStyle/>
          <a:p>
            <a:r>
              <a:rPr lang="en-ZA" dirty="0"/>
              <a:t>Source:  </a:t>
            </a:r>
            <a:r>
              <a:rPr lang="en-ZA" dirty="0" smtClean="0"/>
              <a:t>Mitchell Hughes</a:t>
            </a:r>
            <a:endParaRPr lang="en-ZA" dirty="0"/>
          </a:p>
        </p:txBody>
      </p:sp>
      <p:sp>
        <p:nvSpPr>
          <p:cNvPr id="9" name="Rounded Rectangle 8"/>
          <p:cNvSpPr/>
          <p:nvPr/>
        </p:nvSpPr>
        <p:spPr>
          <a:xfrm>
            <a:off x="755576" y="3329818"/>
            <a:ext cx="2055465" cy="2467946"/>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solidFill>
                <a:schemeClr val="accent1"/>
              </a:solidFill>
            </a:endParaRPr>
          </a:p>
        </p:txBody>
      </p:sp>
      <p:sp>
        <p:nvSpPr>
          <p:cNvPr id="10" name="TextBox 9"/>
          <p:cNvSpPr txBox="1"/>
          <p:nvPr/>
        </p:nvSpPr>
        <p:spPr>
          <a:xfrm>
            <a:off x="1365553" y="5844229"/>
            <a:ext cx="835510" cy="276999"/>
          </a:xfrm>
          <a:prstGeom prst="rect">
            <a:avLst/>
          </a:prstGeom>
          <a:noFill/>
          <a:ln w="38100">
            <a:noFill/>
          </a:ln>
        </p:spPr>
        <p:txBody>
          <a:bodyPr wrap="square" rtlCol="0">
            <a:spAutoFit/>
          </a:bodyPr>
          <a:lstStyle/>
          <a:p>
            <a:pPr algn="ctr"/>
            <a:r>
              <a:rPr lang="en-ZA" sz="1200" b="1" dirty="0" smtClean="0">
                <a:solidFill>
                  <a:schemeClr val="accent1"/>
                </a:solidFill>
              </a:rPr>
              <a:t>Class</a:t>
            </a:r>
            <a:endParaRPr lang="en-ZA" sz="1200" b="1" dirty="0">
              <a:solidFill>
                <a:schemeClr val="accent1"/>
              </a:solidFill>
            </a:endParaRPr>
          </a:p>
        </p:txBody>
      </p:sp>
      <p:sp>
        <p:nvSpPr>
          <p:cNvPr id="11" name="Rounded Rectangle 10"/>
          <p:cNvSpPr/>
          <p:nvPr/>
        </p:nvSpPr>
        <p:spPr>
          <a:xfrm>
            <a:off x="4892799" y="3284984"/>
            <a:ext cx="2055465" cy="2467946"/>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solidFill>
                <a:schemeClr val="accent1"/>
              </a:solidFill>
            </a:endParaRPr>
          </a:p>
        </p:txBody>
      </p:sp>
      <p:sp>
        <p:nvSpPr>
          <p:cNvPr id="12" name="TextBox 11"/>
          <p:cNvSpPr txBox="1"/>
          <p:nvPr/>
        </p:nvSpPr>
        <p:spPr>
          <a:xfrm>
            <a:off x="5502776" y="5799395"/>
            <a:ext cx="835510" cy="276999"/>
          </a:xfrm>
          <a:prstGeom prst="rect">
            <a:avLst/>
          </a:prstGeom>
          <a:noFill/>
          <a:ln w="38100">
            <a:noFill/>
          </a:ln>
        </p:spPr>
        <p:txBody>
          <a:bodyPr wrap="square" rtlCol="0">
            <a:spAutoFit/>
          </a:bodyPr>
          <a:lstStyle/>
          <a:p>
            <a:pPr algn="ctr"/>
            <a:r>
              <a:rPr lang="en-ZA" sz="1200" b="1" dirty="0" smtClean="0">
                <a:solidFill>
                  <a:schemeClr val="accent1"/>
                </a:solidFill>
              </a:rPr>
              <a:t>Object</a:t>
            </a:r>
            <a:endParaRPr lang="en-ZA" sz="1200" b="1" dirty="0">
              <a:solidFill>
                <a:schemeClr val="accent1"/>
              </a:solidFill>
            </a:endParaRPr>
          </a:p>
        </p:txBody>
      </p:sp>
      <p:sp>
        <p:nvSpPr>
          <p:cNvPr id="13" name="Slide Number Placeholder 12"/>
          <p:cNvSpPr>
            <a:spLocks noGrp="1"/>
          </p:cNvSpPr>
          <p:nvPr>
            <p:ph type="sldNum" sz="quarter" idx="12"/>
          </p:nvPr>
        </p:nvSpPr>
        <p:spPr/>
        <p:txBody>
          <a:bodyPr/>
          <a:lstStyle/>
          <a:p>
            <a:fld id="{3D03FCF3-B74E-46B1-A24B-524F6CA42F96}" type="slidenum">
              <a:rPr lang="en-GB" smtClean="0"/>
              <a:t>5</a:t>
            </a:fld>
            <a:endParaRPr lang="en-GB" dirty="0"/>
          </a:p>
        </p:txBody>
      </p:sp>
      <p:grpSp>
        <p:nvGrpSpPr>
          <p:cNvPr id="14" name="Group 4"/>
          <p:cNvGrpSpPr>
            <a:grpSpLocks noChangeAspect="1"/>
          </p:cNvGrpSpPr>
          <p:nvPr/>
        </p:nvGrpSpPr>
        <p:grpSpPr bwMode="auto">
          <a:xfrm>
            <a:off x="935038" y="3476625"/>
            <a:ext cx="1765300" cy="2006600"/>
            <a:chOff x="589" y="2190"/>
            <a:chExt cx="1112" cy="1264"/>
          </a:xfrm>
        </p:grpSpPr>
        <p:sp>
          <p:nvSpPr>
            <p:cNvPr id="15" name="AutoShape 3"/>
            <p:cNvSpPr>
              <a:spLocks noChangeAspect="1" noChangeArrowheads="1" noTextEdit="1"/>
            </p:cNvSpPr>
            <p:nvPr/>
          </p:nvSpPr>
          <p:spPr bwMode="auto">
            <a:xfrm>
              <a:off x="589" y="2190"/>
              <a:ext cx="1112" cy="1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6" name="Rectangle 5"/>
            <p:cNvSpPr>
              <a:spLocks noChangeArrowheads="1"/>
            </p:cNvSpPr>
            <p:nvPr/>
          </p:nvSpPr>
          <p:spPr bwMode="auto">
            <a:xfrm>
              <a:off x="610" y="2211"/>
              <a:ext cx="1070" cy="306"/>
            </a:xfrm>
            <a:prstGeom prst="rect">
              <a:avLst/>
            </a:pr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7" name="Rectangle 6"/>
            <p:cNvSpPr>
              <a:spLocks noChangeArrowheads="1"/>
            </p:cNvSpPr>
            <p:nvPr/>
          </p:nvSpPr>
          <p:spPr bwMode="auto">
            <a:xfrm>
              <a:off x="933" y="2305"/>
              <a:ext cx="484"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300" b="0" i="0" u="none" strike="noStrike" cap="none" normalizeH="0" baseline="0" smtClean="0">
                  <a:ln>
                    <a:noFill/>
                  </a:ln>
                  <a:solidFill>
                    <a:srgbClr val="000000"/>
                  </a:solidFill>
                  <a:effectLst/>
                  <a:latin typeface="Arial" pitchFamily="34" charset="0"/>
                  <a:cs typeface="Arial" pitchFamily="34" charset="0"/>
                </a:rPr>
                <a:t>VEHICLE</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8" name="Rectangle 7"/>
            <p:cNvSpPr>
              <a:spLocks noChangeArrowheads="1"/>
            </p:cNvSpPr>
            <p:nvPr/>
          </p:nvSpPr>
          <p:spPr bwMode="auto">
            <a:xfrm>
              <a:off x="610" y="2517"/>
              <a:ext cx="1070" cy="916"/>
            </a:xfrm>
            <a:prstGeom prst="rect">
              <a:avLst/>
            </a:pr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9" name="Rectangle 8"/>
            <p:cNvSpPr>
              <a:spLocks noChangeArrowheads="1"/>
            </p:cNvSpPr>
            <p:nvPr/>
          </p:nvSpPr>
          <p:spPr bwMode="auto">
            <a:xfrm>
              <a:off x="678" y="2546"/>
              <a:ext cx="560"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300" b="0" i="0" u="none" strike="noStrike" cap="none" normalizeH="0" baseline="0" smtClean="0">
                  <a:ln>
                    <a:noFill/>
                  </a:ln>
                  <a:solidFill>
                    <a:srgbClr val="000000"/>
                  </a:solidFill>
                  <a:effectLst/>
                  <a:latin typeface="Arial" pitchFamily="34" charset="0"/>
                  <a:cs typeface="Arial" pitchFamily="34" charset="0"/>
                </a:rPr>
                <a:t>registration</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0" name="Rectangle 9"/>
            <p:cNvSpPr>
              <a:spLocks noChangeArrowheads="1"/>
            </p:cNvSpPr>
            <p:nvPr/>
          </p:nvSpPr>
          <p:spPr bwMode="auto">
            <a:xfrm>
              <a:off x="1188" y="2546"/>
              <a:ext cx="76"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300" b="0" i="0" u="none" strike="noStrike" cap="none" normalizeH="0" baseline="0" smtClean="0">
                  <a:ln>
                    <a:noFill/>
                  </a:ln>
                  <a:solidFill>
                    <a:srgbClr val="000000"/>
                  </a:solidFill>
                  <a:effectLst/>
                  <a:latin typeface="Arial" pitchFamily="34" charset="0"/>
                  <a:cs typeface="Arial" pitchFamily="34" charset="0"/>
                </a:rPr>
                <a:t>:</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1" name="Rectangle 10"/>
            <p:cNvSpPr>
              <a:spLocks noChangeArrowheads="1"/>
            </p:cNvSpPr>
            <p:nvPr/>
          </p:nvSpPr>
          <p:spPr bwMode="auto">
            <a:xfrm>
              <a:off x="678" y="2674"/>
              <a:ext cx="306"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300" b="0" i="0" u="none" strike="noStrike" cap="none" normalizeH="0" baseline="0" smtClean="0">
                  <a:ln>
                    <a:noFill/>
                  </a:ln>
                  <a:solidFill>
                    <a:srgbClr val="000000"/>
                  </a:solidFill>
                  <a:effectLst/>
                  <a:latin typeface="Arial" pitchFamily="34" charset="0"/>
                  <a:cs typeface="Arial" pitchFamily="34" charset="0"/>
                </a:rPr>
                <a:t>make</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2" name="Rectangle 11"/>
            <p:cNvSpPr>
              <a:spLocks noChangeArrowheads="1"/>
            </p:cNvSpPr>
            <p:nvPr/>
          </p:nvSpPr>
          <p:spPr bwMode="auto">
            <a:xfrm>
              <a:off x="933" y="2674"/>
              <a:ext cx="76"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300" b="0" i="0" u="none" strike="noStrike" cap="none" normalizeH="0" baseline="0" smtClean="0">
                  <a:ln>
                    <a:noFill/>
                  </a:ln>
                  <a:solidFill>
                    <a:srgbClr val="000000"/>
                  </a:solidFill>
                  <a:effectLst/>
                  <a:latin typeface="Arial" pitchFamily="34" charset="0"/>
                  <a:cs typeface="Arial" pitchFamily="34" charset="0"/>
                </a:rPr>
                <a:t>:</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3" name="Rectangle 12"/>
            <p:cNvSpPr>
              <a:spLocks noChangeArrowheads="1"/>
            </p:cNvSpPr>
            <p:nvPr/>
          </p:nvSpPr>
          <p:spPr bwMode="auto">
            <a:xfrm>
              <a:off x="678" y="2788"/>
              <a:ext cx="331"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300" b="0" i="0" u="none" strike="noStrike" cap="none" normalizeH="0" baseline="0" smtClean="0">
                  <a:ln>
                    <a:noFill/>
                  </a:ln>
                  <a:solidFill>
                    <a:srgbClr val="000000"/>
                  </a:solidFill>
                  <a:effectLst/>
                  <a:latin typeface="Arial" pitchFamily="34" charset="0"/>
                  <a:cs typeface="Arial" pitchFamily="34" charset="0"/>
                </a:rPr>
                <a:t>model</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4" name="Rectangle 13"/>
            <p:cNvSpPr>
              <a:spLocks noChangeArrowheads="1"/>
            </p:cNvSpPr>
            <p:nvPr/>
          </p:nvSpPr>
          <p:spPr bwMode="auto">
            <a:xfrm>
              <a:off x="958" y="2788"/>
              <a:ext cx="76"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300" b="0" i="0" u="none" strike="noStrike" cap="none" normalizeH="0" baseline="0" smtClean="0">
                  <a:ln>
                    <a:noFill/>
                  </a:ln>
                  <a:solidFill>
                    <a:srgbClr val="000000"/>
                  </a:solidFill>
                  <a:effectLst/>
                  <a:latin typeface="Arial" pitchFamily="34" charset="0"/>
                  <a:cs typeface="Arial" pitchFamily="34" charset="0"/>
                </a:rPr>
                <a:t>:</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5" name="Rectangle 14"/>
            <p:cNvSpPr>
              <a:spLocks noChangeArrowheads="1"/>
            </p:cNvSpPr>
            <p:nvPr/>
          </p:nvSpPr>
          <p:spPr bwMode="auto">
            <a:xfrm>
              <a:off x="678" y="2915"/>
              <a:ext cx="242"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300" b="0" i="0" u="none" strike="noStrike" cap="none" normalizeH="0" baseline="0" smtClean="0">
                  <a:ln>
                    <a:noFill/>
                  </a:ln>
                  <a:solidFill>
                    <a:srgbClr val="000000"/>
                  </a:solidFill>
                  <a:effectLst/>
                  <a:latin typeface="Arial" pitchFamily="34" charset="0"/>
                  <a:cs typeface="Arial" pitchFamily="34" charset="0"/>
                </a:rPr>
                <a:t>year</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6" name="Rectangle 15"/>
            <p:cNvSpPr>
              <a:spLocks noChangeArrowheads="1"/>
            </p:cNvSpPr>
            <p:nvPr/>
          </p:nvSpPr>
          <p:spPr bwMode="auto">
            <a:xfrm>
              <a:off x="882" y="2915"/>
              <a:ext cx="76"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300" b="0" i="0" u="none" strike="noStrike" cap="none" normalizeH="0" baseline="0" smtClean="0">
                  <a:ln>
                    <a:noFill/>
                  </a:ln>
                  <a:solidFill>
                    <a:srgbClr val="000000"/>
                  </a:solidFill>
                  <a:effectLst/>
                  <a:latin typeface="Arial" pitchFamily="34" charset="0"/>
                  <a:cs typeface="Arial" pitchFamily="34" charset="0"/>
                </a:rPr>
                <a:t>:</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7" name="Rectangle 16"/>
            <p:cNvSpPr>
              <a:spLocks noChangeArrowheads="1"/>
            </p:cNvSpPr>
            <p:nvPr/>
          </p:nvSpPr>
          <p:spPr bwMode="auto">
            <a:xfrm>
              <a:off x="678" y="3043"/>
              <a:ext cx="331"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300" b="0" i="0" u="none" strike="noStrike" cap="none" normalizeH="0" baseline="0" dirty="0" err="1" smtClean="0">
                  <a:ln>
                    <a:noFill/>
                  </a:ln>
                  <a:solidFill>
                    <a:srgbClr val="000000"/>
                  </a:solidFill>
                  <a:effectLst/>
                  <a:latin typeface="Arial" pitchFamily="34" charset="0"/>
                  <a:cs typeface="Arial" pitchFamily="34" charset="0"/>
                </a:rPr>
                <a:t>colour</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8" name="Rectangle 17"/>
            <p:cNvSpPr>
              <a:spLocks noChangeArrowheads="1"/>
            </p:cNvSpPr>
            <p:nvPr/>
          </p:nvSpPr>
          <p:spPr bwMode="auto">
            <a:xfrm>
              <a:off x="958" y="3043"/>
              <a:ext cx="76"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300" b="0" i="0" u="none" strike="noStrike" cap="none" normalizeH="0" baseline="0" smtClean="0">
                  <a:ln>
                    <a:noFill/>
                  </a:ln>
                  <a:solidFill>
                    <a:srgbClr val="000000"/>
                  </a:solidFill>
                  <a:effectLst/>
                  <a:latin typeface="Arial" pitchFamily="34" charset="0"/>
                  <a:cs typeface="Arial" pitchFamily="34" charset="0"/>
                </a:rPr>
                <a:t>:</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grpSp>
      <p:sp>
        <p:nvSpPr>
          <p:cNvPr id="29" name="Rectangle 16"/>
          <p:cNvSpPr>
            <a:spLocks noChangeArrowheads="1"/>
          </p:cNvSpPr>
          <p:nvPr/>
        </p:nvSpPr>
        <p:spPr bwMode="auto">
          <a:xfrm>
            <a:off x="1094209" y="5078958"/>
            <a:ext cx="658835" cy="20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lang="en-US" altLang="en-US" sz="1300" dirty="0" err="1" smtClean="0">
                <a:solidFill>
                  <a:srgbClr val="000000"/>
                </a:solidFill>
              </a:rPr>
              <a:t>licenced</a:t>
            </a:r>
            <a:r>
              <a:rPr lang="en-US" altLang="en-US" sz="1300" dirty="0" smtClean="0">
                <a:solidFill>
                  <a:srgbClr val="000000"/>
                </a:solidFill>
              </a:rPr>
              <a:t>:</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grpSp>
        <p:nvGrpSpPr>
          <p:cNvPr id="30" name="Group 20"/>
          <p:cNvGrpSpPr>
            <a:grpSpLocks noChangeAspect="1"/>
          </p:cNvGrpSpPr>
          <p:nvPr/>
        </p:nvGrpSpPr>
        <p:grpSpPr bwMode="auto">
          <a:xfrm>
            <a:off x="5076825" y="3509963"/>
            <a:ext cx="1763713" cy="2006600"/>
            <a:chOff x="3198" y="2211"/>
            <a:chExt cx="1111" cy="1264"/>
          </a:xfrm>
        </p:grpSpPr>
        <p:sp>
          <p:nvSpPr>
            <p:cNvPr id="31" name="AutoShape 19"/>
            <p:cNvSpPr>
              <a:spLocks noChangeAspect="1" noChangeArrowheads="1" noTextEdit="1"/>
            </p:cNvSpPr>
            <p:nvPr/>
          </p:nvSpPr>
          <p:spPr bwMode="auto">
            <a:xfrm>
              <a:off x="3198" y="2211"/>
              <a:ext cx="1111" cy="1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2" name="Rectangle 21"/>
            <p:cNvSpPr>
              <a:spLocks noChangeArrowheads="1"/>
            </p:cNvSpPr>
            <p:nvPr/>
          </p:nvSpPr>
          <p:spPr bwMode="auto">
            <a:xfrm>
              <a:off x="3219" y="2232"/>
              <a:ext cx="1069" cy="306"/>
            </a:xfrm>
            <a:prstGeom prst="rect">
              <a:avLst/>
            </a:pr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3" name="Rectangle 22"/>
            <p:cNvSpPr>
              <a:spLocks noChangeArrowheads="1"/>
            </p:cNvSpPr>
            <p:nvPr/>
          </p:nvSpPr>
          <p:spPr bwMode="auto">
            <a:xfrm>
              <a:off x="3542" y="2326"/>
              <a:ext cx="483"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300" b="0" i="0" u="none" strike="noStrike" cap="none" normalizeH="0" baseline="0" smtClean="0">
                  <a:ln>
                    <a:noFill/>
                  </a:ln>
                  <a:solidFill>
                    <a:srgbClr val="000000"/>
                  </a:solidFill>
                  <a:effectLst/>
                  <a:latin typeface="Arial" pitchFamily="34" charset="0"/>
                  <a:cs typeface="Arial" pitchFamily="34" charset="0"/>
                </a:rPr>
                <a:t>VEHICLE</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4" name="Rectangle 23"/>
            <p:cNvSpPr>
              <a:spLocks noChangeArrowheads="1"/>
            </p:cNvSpPr>
            <p:nvPr/>
          </p:nvSpPr>
          <p:spPr bwMode="auto">
            <a:xfrm>
              <a:off x="3219" y="2538"/>
              <a:ext cx="1069" cy="916"/>
            </a:xfrm>
            <a:prstGeom prst="rect">
              <a:avLst/>
            </a:pr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5" name="Rectangle 24"/>
            <p:cNvSpPr>
              <a:spLocks noChangeArrowheads="1"/>
            </p:cNvSpPr>
            <p:nvPr/>
          </p:nvSpPr>
          <p:spPr bwMode="auto">
            <a:xfrm>
              <a:off x="3287" y="2567"/>
              <a:ext cx="560"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300" b="0" i="0" u="none" strike="noStrike" cap="none" normalizeH="0" baseline="0" smtClean="0">
                  <a:ln>
                    <a:noFill/>
                  </a:ln>
                  <a:solidFill>
                    <a:srgbClr val="000000"/>
                  </a:solidFill>
                  <a:effectLst/>
                  <a:latin typeface="Arial" pitchFamily="34" charset="0"/>
                  <a:cs typeface="Arial" pitchFamily="34" charset="0"/>
                </a:rPr>
                <a:t>registration</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6" name="Rectangle 25"/>
            <p:cNvSpPr>
              <a:spLocks noChangeArrowheads="1"/>
            </p:cNvSpPr>
            <p:nvPr/>
          </p:nvSpPr>
          <p:spPr bwMode="auto">
            <a:xfrm>
              <a:off x="3796" y="2567"/>
              <a:ext cx="102"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300" b="0" i="0" u="none" strike="noStrike" cap="none" normalizeH="0" baseline="0" dirty="0" smtClean="0">
                  <a:ln>
                    <a:noFill/>
                  </a:ln>
                  <a:solidFill>
                    <a:srgbClr val="000000"/>
                  </a:solidFill>
                  <a:effectLst/>
                  <a:latin typeface="Arial" pitchFamily="34" charset="0"/>
                  <a:cs typeface="Arial" pitchFamily="34" charset="0"/>
                </a:rPr>
                <a:t>: </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37" name="Rectangle 26"/>
            <p:cNvSpPr>
              <a:spLocks noChangeArrowheads="1"/>
            </p:cNvSpPr>
            <p:nvPr/>
          </p:nvSpPr>
          <p:spPr bwMode="auto">
            <a:xfrm>
              <a:off x="3847" y="2567"/>
              <a:ext cx="165"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300" b="0" i="0" u="none" strike="noStrike" cap="none" normalizeH="0" baseline="0" smtClean="0">
                  <a:ln>
                    <a:noFill/>
                  </a:ln>
                  <a:solidFill>
                    <a:srgbClr val="000000"/>
                  </a:solidFill>
                  <a:effectLst/>
                  <a:latin typeface="Arial" pitchFamily="34" charset="0"/>
                  <a:cs typeface="Arial" pitchFamily="34" charset="0"/>
                </a:rPr>
                <a:t>JB</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8" name="Rectangle 27"/>
            <p:cNvSpPr>
              <a:spLocks noChangeArrowheads="1"/>
            </p:cNvSpPr>
            <p:nvPr/>
          </p:nvSpPr>
          <p:spPr bwMode="auto">
            <a:xfrm>
              <a:off x="3961" y="2567"/>
              <a:ext cx="216"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300" b="0" i="0" u="none" strike="noStrike" cap="none" normalizeH="0" baseline="0" smtClean="0">
                  <a:ln>
                    <a:noFill/>
                  </a:ln>
                  <a:solidFill>
                    <a:srgbClr val="000000"/>
                  </a:solidFill>
                  <a:effectLst/>
                  <a:latin typeface="Arial" pitchFamily="34" charset="0"/>
                  <a:cs typeface="Arial" pitchFamily="34" charset="0"/>
                </a:rPr>
                <a:t>007</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9" name="Rectangle 28"/>
            <p:cNvSpPr>
              <a:spLocks noChangeArrowheads="1"/>
            </p:cNvSpPr>
            <p:nvPr/>
          </p:nvSpPr>
          <p:spPr bwMode="auto">
            <a:xfrm>
              <a:off x="3287" y="2695"/>
              <a:ext cx="305"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300" b="0" i="0" u="none" strike="noStrike" cap="none" normalizeH="0" baseline="0" smtClean="0">
                  <a:ln>
                    <a:noFill/>
                  </a:ln>
                  <a:solidFill>
                    <a:srgbClr val="000000"/>
                  </a:solidFill>
                  <a:effectLst/>
                  <a:latin typeface="Arial" pitchFamily="34" charset="0"/>
                  <a:cs typeface="Arial" pitchFamily="34" charset="0"/>
                </a:rPr>
                <a:t>make</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0" name="Rectangle 29"/>
            <p:cNvSpPr>
              <a:spLocks noChangeArrowheads="1"/>
            </p:cNvSpPr>
            <p:nvPr/>
          </p:nvSpPr>
          <p:spPr bwMode="auto">
            <a:xfrm>
              <a:off x="3542" y="2695"/>
              <a:ext cx="102"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300" b="0" i="0" u="none" strike="noStrike" cap="none" normalizeH="0" baseline="0" smtClean="0">
                  <a:ln>
                    <a:noFill/>
                  </a:ln>
                  <a:solidFill>
                    <a:srgbClr val="000000"/>
                  </a:solidFill>
                  <a:effectLst/>
                  <a:latin typeface="Arial" pitchFamily="34" charset="0"/>
                  <a:cs typeface="Arial" pitchFamily="34" charset="0"/>
                </a:rPr>
                <a:t>: </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1" name="Rectangle 30"/>
            <p:cNvSpPr>
              <a:spLocks noChangeArrowheads="1"/>
            </p:cNvSpPr>
            <p:nvPr/>
          </p:nvSpPr>
          <p:spPr bwMode="auto">
            <a:xfrm>
              <a:off x="3592" y="2695"/>
              <a:ext cx="623"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300" b="0" i="0" u="none" strike="noStrike" cap="none" normalizeH="0" baseline="0" smtClean="0">
                  <a:ln>
                    <a:noFill/>
                  </a:ln>
                  <a:solidFill>
                    <a:srgbClr val="000000"/>
                  </a:solidFill>
                  <a:effectLst/>
                  <a:latin typeface="Arial" pitchFamily="34" charset="0"/>
                  <a:cs typeface="Arial" pitchFamily="34" charset="0"/>
                </a:rPr>
                <a:t>Aston Martin</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2" name="Rectangle 31"/>
            <p:cNvSpPr>
              <a:spLocks noChangeArrowheads="1"/>
            </p:cNvSpPr>
            <p:nvPr/>
          </p:nvSpPr>
          <p:spPr bwMode="auto">
            <a:xfrm>
              <a:off x="3287" y="2809"/>
              <a:ext cx="331"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300" b="0" i="0" u="none" strike="noStrike" cap="none" normalizeH="0" baseline="0" smtClean="0">
                  <a:ln>
                    <a:noFill/>
                  </a:ln>
                  <a:solidFill>
                    <a:srgbClr val="000000"/>
                  </a:solidFill>
                  <a:effectLst/>
                  <a:latin typeface="Arial" pitchFamily="34" charset="0"/>
                  <a:cs typeface="Arial" pitchFamily="34" charset="0"/>
                </a:rPr>
                <a:t>model</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3" name="Rectangle 32"/>
            <p:cNvSpPr>
              <a:spLocks noChangeArrowheads="1"/>
            </p:cNvSpPr>
            <p:nvPr/>
          </p:nvSpPr>
          <p:spPr bwMode="auto">
            <a:xfrm>
              <a:off x="3567" y="2809"/>
              <a:ext cx="102"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300" b="0" i="0" u="none" strike="noStrike" cap="none" normalizeH="0" baseline="0" smtClean="0">
                  <a:ln>
                    <a:noFill/>
                  </a:ln>
                  <a:solidFill>
                    <a:srgbClr val="000000"/>
                  </a:solidFill>
                  <a:effectLst/>
                  <a:latin typeface="Arial" pitchFamily="34" charset="0"/>
                  <a:cs typeface="Arial" pitchFamily="34" charset="0"/>
                </a:rPr>
                <a:t>: </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4" name="Rectangle 33"/>
            <p:cNvSpPr>
              <a:spLocks noChangeArrowheads="1"/>
            </p:cNvSpPr>
            <p:nvPr/>
          </p:nvSpPr>
          <p:spPr bwMode="auto">
            <a:xfrm>
              <a:off x="3618" y="2809"/>
              <a:ext cx="191"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300" b="0" i="0" u="none" strike="noStrike" cap="none" normalizeH="0" baseline="0" smtClean="0">
                  <a:ln>
                    <a:noFill/>
                  </a:ln>
                  <a:solidFill>
                    <a:srgbClr val="000000"/>
                  </a:solidFill>
                  <a:effectLst/>
                  <a:latin typeface="Arial" pitchFamily="34" charset="0"/>
                  <a:cs typeface="Arial" pitchFamily="34" charset="0"/>
                </a:rPr>
                <a:t>DB</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5" name="Rectangle 34"/>
            <p:cNvSpPr>
              <a:spLocks noChangeArrowheads="1"/>
            </p:cNvSpPr>
            <p:nvPr/>
          </p:nvSpPr>
          <p:spPr bwMode="auto">
            <a:xfrm>
              <a:off x="3758" y="2809"/>
              <a:ext cx="102"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300" b="0" i="0" u="none" strike="noStrike" cap="none" normalizeH="0" baseline="0" smtClean="0">
                  <a:ln>
                    <a:noFill/>
                  </a:ln>
                  <a:solidFill>
                    <a:srgbClr val="000000"/>
                  </a:solidFill>
                  <a:effectLst/>
                  <a:latin typeface="Arial" pitchFamily="34" charset="0"/>
                  <a:cs typeface="Arial" pitchFamily="34" charset="0"/>
                </a:rPr>
                <a:t>5</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6" name="Rectangle 35"/>
            <p:cNvSpPr>
              <a:spLocks noChangeArrowheads="1"/>
            </p:cNvSpPr>
            <p:nvPr/>
          </p:nvSpPr>
          <p:spPr bwMode="auto">
            <a:xfrm>
              <a:off x="3287" y="2936"/>
              <a:ext cx="242"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300" b="0" i="0" u="none" strike="noStrike" cap="none" normalizeH="0" baseline="0" smtClean="0">
                  <a:ln>
                    <a:noFill/>
                  </a:ln>
                  <a:solidFill>
                    <a:srgbClr val="000000"/>
                  </a:solidFill>
                  <a:effectLst/>
                  <a:latin typeface="Arial" pitchFamily="34" charset="0"/>
                  <a:cs typeface="Arial" pitchFamily="34" charset="0"/>
                </a:rPr>
                <a:t>year</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7" name="Rectangle 36"/>
            <p:cNvSpPr>
              <a:spLocks noChangeArrowheads="1"/>
            </p:cNvSpPr>
            <p:nvPr/>
          </p:nvSpPr>
          <p:spPr bwMode="auto">
            <a:xfrm>
              <a:off x="3491" y="2936"/>
              <a:ext cx="102"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300" b="0" i="0" u="none" strike="noStrike" cap="none" normalizeH="0" baseline="0" smtClean="0">
                  <a:ln>
                    <a:noFill/>
                  </a:ln>
                  <a:solidFill>
                    <a:srgbClr val="000000"/>
                  </a:solidFill>
                  <a:effectLst/>
                  <a:latin typeface="Arial" pitchFamily="34" charset="0"/>
                  <a:cs typeface="Arial" pitchFamily="34" charset="0"/>
                </a:rPr>
                <a:t>: </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8" name="Rectangle 37"/>
            <p:cNvSpPr>
              <a:spLocks noChangeArrowheads="1"/>
            </p:cNvSpPr>
            <p:nvPr/>
          </p:nvSpPr>
          <p:spPr bwMode="auto">
            <a:xfrm>
              <a:off x="3542" y="2936"/>
              <a:ext cx="280"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300" b="0" i="0" u="none" strike="noStrike" cap="none" normalizeH="0" baseline="0" smtClean="0">
                  <a:ln>
                    <a:noFill/>
                  </a:ln>
                  <a:solidFill>
                    <a:srgbClr val="000000"/>
                  </a:solidFill>
                  <a:effectLst/>
                  <a:latin typeface="Arial" pitchFamily="34" charset="0"/>
                  <a:cs typeface="Arial" pitchFamily="34" charset="0"/>
                </a:rPr>
                <a:t>1963</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9" name="Rectangle 38"/>
            <p:cNvSpPr>
              <a:spLocks noChangeArrowheads="1"/>
            </p:cNvSpPr>
            <p:nvPr/>
          </p:nvSpPr>
          <p:spPr bwMode="auto">
            <a:xfrm>
              <a:off x="3287" y="3064"/>
              <a:ext cx="331"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300" b="0" i="0" u="none" strike="noStrike" cap="none" normalizeH="0" baseline="0" smtClean="0">
                  <a:ln>
                    <a:noFill/>
                  </a:ln>
                  <a:solidFill>
                    <a:srgbClr val="000000"/>
                  </a:solidFill>
                  <a:effectLst/>
                  <a:latin typeface="Arial" pitchFamily="34" charset="0"/>
                  <a:cs typeface="Arial" pitchFamily="34" charset="0"/>
                </a:rPr>
                <a:t>colour</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0" name="Rectangle 39"/>
            <p:cNvSpPr>
              <a:spLocks noChangeArrowheads="1"/>
            </p:cNvSpPr>
            <p:nvPr/>
          </p:nvSpPr>
          <p:spPr bwMode="auto">
            <a:xfrm>
              <a:off x="3567" y="3064"/>
              <a:ext cx="102"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300" b="0" i="0" u="none" strike="noStrike" cap="none" normalizeH="0" baseline="0" smtClean="0">
                  <a:ln>
                    <a:noFill/>
                  </a:ln>
                  <a:solidFill>
                    <a:srgbClr val="000000"/>
                  </a:solidFill>
                  <a:effectLst/>
                  <a:latin typeface="Arial" pitchFamily="34" charset="0"/>
                  <a:cs typeface="Arial" pitchFamily="34" charset="0"/>
                </a:rPr>
                <a:t>: </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1" name="Rectangle 40"/>
            <p:cNvSpPr>
              <a:spLocks noChangeArrowheads="1"/>
            </p:cNvSpPr>
            <p:nvPr/>
          </p:nvSpPr>
          <p:spPr bwMode="auto">
            <a:xfrm>
              <a:off x="3618" y="3064"/>
              <a:ext cx="267"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300" b="0" i="0" u="none" strike="noStrike" cap="none" normalizeH="0" baseline="0" dirty="0" smtClean="0">
                  <a:ln>
                    <a:noFill/>
                  </a:ln>
                  <a:solidFill>
                    <a:srgbClr val="000000"/>
                  </a:solidFill>
                  <a:effectLst/>
                  <a:latin typeface="Arial" pitchFamily="34" charset="0"/>
                  <a:cs typeface="Arial" pitchFamily="34" charset="0"/>
                </a:rPr>
                <a:t>Grey</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grpSp>
      <p:sp>
        <p:nvSpPr>
          <p:cNvPr id="52" name="Rectangle 16"/>
          <p:cNvSpPr>
            <a:spLocks noChangeArrowheads="1"/>
          </p:cNvSpPr>
          <p:nvPr/>
        </p:nvSpPr>
        <p:spPr bwMode="auto">
          <a:xfrm>
            <a:off x="5220072" y="5085184"/>
            <a:ext cx="1118214" cy="20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lang="en-US" altLang="en-US" sz="1300" dirty="0" err="1" smtClean="0">
                <a:solidFill>
                  <a:srgbClr val="000000"/>
                </a:solidFill>
              </a:rPr>
              <a:t>licenced</a:t>
            </a:r>
            <a:r>
              <a:rPr lang="en-US" altLang="en-US" sz="1300" dirty="0" smtClean="0">
                <a:solidFill>
                  <a:srgbClr val="000000"/>
                </a:solidFill>
              </a:rPr>
              <a:t>: Yes</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609126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6" grpId="0"/>
      <p:bldP spid="8" grpId="0"/>
      <p:bldP spid="9" grpId="0" animBg="1"/>
      <p:bldP spid="10" grpId="0"/>
      <p:bldP spid="11" grpId="0" animBg="1"/>
      <p:bldP spid="12" grpId="0"/>
      <p:bldP spid="29" grpId="0"/>
      <p:bldP spid="5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Objects</a:t>
            </a:r>
            <a:endParaRPr lang="en-GB" dirty="0"/>
          </a:p>
        </p:txBody>
      </p:sp>
      <p:sp>
        <p:nvSpPr>
          <p:cNvPr id="3" name="Rectangle 2"/>
          <p:cNvSpPr/>
          <p:nvPr/>
        </p:nvSpPr>
        <p:spPr>
          <a:xfrm>
            <a:off x="395536" y="1443840"/>
            <a:ext cx="7560840" cy="4290405"/>
          </a:xfrm>
          <a:prstGeom prst="rect">
            <a:avLst/>
          </a:prstGeom>
        </p:spPr>
        <p:txBody>
          <a:bodyPr wrap="square">
            <a:spAutoFit/>
          </a:bodyPr>
          <a:lstStyle/>
          <a:p>
            <a:pPr marL="342900" indent="-228600">
              <a:spcBef>
                <a:spcPct val="20000"/>
              </a:spcBef>
              <a:buClr>
                <a:schemeClr val="accent1"/>
              </a:buClr>
              <a:buFont typeface="Arial" pitchFamily="34" charset="0"/>
              <a:buChar char="•"/>
            </a:pPr>
            <a:r>
              <a:rPr lang="en-ZA" sz="2200" dirty="0"/>
              <a:t>The creation of an object is called instantiation</a:t>
            </a:r>
          </a:p>
          <a:p>
            <a:pPr marL="342900" indent="-228600">
              <a:spcBef>
                <a:spcPct val="20000"/>
              </a:spcBef>
              <a:buClr>
                <a:schemeClr val="accent1"/>
              </a:buClr>
              <a:buFont typeface="Arial" pitchFamily="34" charset="0"/>
              <a:buChar char="•"/>
            </a:pPr>
            <a:r>
              <a:rPr lang="en-ZA" sz="2200" dirty="0"/>
              <a:t>Objects contain both…</a:t>
            </a:r>
          </a:p>
          <a:p>
            <a:pPr marL="114300" lvl="1">
              <a:spcBef>
                <a:spcPct val="20000"/>
              </a:spcBef>
              <a:buClr>
                <a:schemeClr val="accent1"/>
              </a:buClr>
            </a:pPr>
            <a:r>
              <a:rPr lang="en-ZA" sz="2200" dirty="0" smtClean="0"/>
              <a:t>	… </a:t>
            </a:r>
            <a:r>
              <a:rPr lang="en-ZA" sz="2200" dirty="0"/>
              <a:t>data (in the form of attributes), and…</a:t>
            </a:r>
          </a:p>
          <a:p>
            <a:pPr marL="114300" lvl="1">
              <a:spcBef>
                <a:spcPct val="20000"/>
              </a:spcBef>
              <a:buClr>
                <a:schemeClr val="accent1"/>
              </a:buClr>
            </a:pPr>
            <a:r>
              <a:rPr lang="en-ZA" sz="2200" dirty="0" smtClean="0"/>
              <a:t>	… </a:t>
            </a:r>
            <a:r>
              <a:rPr lang="en-ZA" sz="2200" dirty="0"/>
              <a:t>methods (functionality associated with the object</a:t>
            </a:r>
            <a:r>
              <a:rPr lang="en-ZA" sz="2200" dirty="0" smtClean="0"/>
              <a:t>) - 	also sometimes called behaviours</a:t>
            </a:r>
            <a:endParaRPr lang="en-ZA" sz="2200" dirty="0"/>
          </a:p>
          <a:p>
            <a:pPr marL="342900" indent="-228600">
              <a:spcBef>
                <a:spcPct val="20000"/>
              </a:spcBef>
              <a:buClr>
                <a:schemeClr val="accent1"/>
              </a:buClr>
              <a:buFont typeface="Arial" pitchFamily="34" charset="0"/>
              <a:buChar char="•"/>
            </a:pPr>
            <a:r>
              <a:rPr lang="en-ZA" sz="2200" dirty="0"/>
              <a:t>Messages are sent to objects to tell them to perform methods</a:t>
            </a:r>
          </a:p>
          <a:p>
            <a:pPr marL="342900" indent="-228600">
              <a:spcBef>
                <a:spcPct val="20000"/>
              </a:spcBef>
              <a:buClr>
                <a:schemeClr val="accent1"/>
              </a:buClr>
              <a:buFont typeface="Arial" pitchFamily="34" charset="0"/>
              <a:buChar char="•"/>
            </a:pPr>
            <a:r>
              <a:rPr lang="en-ZA" sz="2200" dirty="0"/>
              <a:t>Objects can also have state, which is determined by values stored in its attributes, e.g.</a:t>
            </a:r>
          </a:p>
          <a:p>
            <a:pPr marL="571500" lvl="2">
              <a:spcBef>
                <a:spcPct val="20000"/>
              </a:spcBef>
              <a:buClr>
                <a:schemeClr val="accent1"/>
              </a:buClr>
            </a:pPr>
            <a:r>
              <a:rPr lang="en-ZA" sz="2200" dirty="0" smtClean="0"/>
              <a:t>A vehicle </a:t>
            </a:r>
            <a:r>
              <a:rPr lang="en-ZA" sz="2200" dirty="0"/>
              <a:t>is in the </a:t>
            </a:r>
            <a:r>
              <a:rPr lang="en-ZA" sz="2200" dirty="0" smtClean="0"/>
              <a:t>“Licenced</a:t>
            </a:r>
            <a:r>
              <a:rPr lang="en-ZA" sz="2200" dirty="0"/>
              <a:t>” state if </a:t>
            </a:r>
            <a:r>
              <a:rPr lang="en-ZA" sz="2200" dirty="0" smtClean="0"/>
              <a:t>an </a:t>
            </a:r>
            <a:r>
              <a:rPr lang="en-ZA" sz="2200" dirty="0"/>
              <a:t>attribute </a:t>
            </a:r>
            <a:r>
              <a:rPr lang="en-ZA" sz="2200" dirty="0" smtClean="0"/>
              <a:t>“licenced” </a:t>
            </a:r>
            <a:r>
              <a:rPr lang="en-ZA" sz="2200" dirty="0"/>
              <a:t>is set to “Yes” </a:t>
            </a:r>
            <a:r>
              <a:rPr lang="en-ZA" sz="2200" dirty="0" smtClean="0"/>
              <a:t>(it might also be “No” or “Pending”)</a:t>
            </a:r>
            <a:endParaRPr lang="en-ZA" sz="2200" dirty="0"/>
          </a:p>
          <a:p>
            <a:pPr marL="342900" indent="-228600">
              <a:spcBef>
                <a:spcPct val="20000"/>
              </a:spcBef>
              <a:buClr>
                <a:schemeClr val="accent1"/>
              </a:buClr>
              <a:buFont typeface="Arial" pitchFamily="34" charset="0"/>
              <a:buChar char="•"/>
            </a:pPr>
            <a:r>
              <a:rPr lang="en-ZA" sz="2200" dirty="0"/>
              <a:t>Object state changes are shown in state machine diagrams</a:t>
            </a:r>
          </a:p>
        </p:txBody>
      </p:sp>
      <p:sp>
        <p:nvSpPr>
          <p:cNvPr id="13" name="Slide Number Placeholder 12"/>
          <p:cNvSpPr>
            <a:spLocks noGrp="1"/>
          </p:cNvSpPr>
          <p:nvPr>
            <p:ph type="sldNum" sz="quarter" idx="12"/>
          </p:nvPr>
        </p:nvSpPr>
        <p:spPr/>
        <p:txBody>
          <a:bodyPr/>
          <a:lstStyle/>
          <a:p>
            <a:fld id="{3D03FCF3-B74E-46B1-A24B-524F6CA42F96}" type="slidenum">
              <a:rPr lang="en-GB" smtClean="0"/>
              <a:t>6</a:t>
            </a:fld>
            <a:endParaRPr lang="en-GB" dirty="0"/>
          </a:p>
        </p:txBody>
      </p:sp>
    </p:spTree>
    <p:extLst>
      <p:ext uri="{BB962C8B-B14F-4D97-AF65-F5344CB8AC3E}">
        <p14:creationId xmlns:p14="http://schemas.microsoft.com/office/powerpoint/2010/main" val="1023669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27384"/>
            <a:ext cx="7620000" cy="1143000"/>
          </a:xfrm>
        </p:spPr>
        <p:txBody>
          <a:bodyPr/>
          <a:lstStyle/>
          <a:p>
            <a:r>
              <a:rPr lang="en-ZA" dirty="0" smtClean="0"/>
              <a:t>A quick recap…</a:t>
            </a:r>
            <a:endParaRPr lang="en-GB" dirty="0"/>
          </a:p>
        </p:txBody>
      </p:sp>
      <p:sp>
        <p:nvSpPr>
          <p:cNvPr id="3" name="Content Placeholder 2"/>
          <p:cNvSpPr>
            <a:spLocks noGrp="1"/>
          </p:cNvSpPr>
          <p:nvPr>
            <p:ph idx="1"/>
          </p:nvPr>
        </p:nvSpPr>
        <p:spPr>
          <a:xfrm>
            <a:off x="35496" y="1052736"/>
            <a:ext cx="8352928" cy="5184576"/>
          </a:xfrm>
        </p:spPr>
        <p:txBody>
          <a:bodyPr>
            <a:noAutofit/>
          </a:bodyPr>
          <a:lstStyle/>
          <a:p>
            <a:r>
              <a:rPr lang="en-ZA" sz="2800" dirty="0" smtClean="0"/>
              <a:t>Use-case descriptions and diagrams, (system) sequence diagrams and activity diagrams all show what the business operations entail – what happens…</a:t>
            </a:r>
          </a:p>
          <a:p>
            <a:r>
              <a:rPr lang="en-ZA" sz="2800" dirty="0" smtClean="0"/>
              <a:t>Class Diagrams allow us to model the </a:t>
            </a:r>
            <a:r>
              <a:rPr lang="en-ZA" sz="2800" b="1" dirty="0" smtClean="0"/>
              <a:t>classes of objects</a:t>
            </a:r>
            <a:r>
              <a:rPr lang="en-ZA" sz="2800" dirty="0" smtClean="0"/>
              <a:t> used in business processes:  what they are (</a:t>
            </a:r>
            <a:r>
              <a:rPr lang="en-ZA" sz="2800" b="1" dirty="0" smtClean="0"/>
              <a:t>attributes</a:t>
            </a:r>
            <a:r>
              <a:rPr lang="en-ZA" sz="2800" dirty="0" smtClean="0"/>
              <a:t>), how they are linked (</a:t>
            </a:r>
            <a:r>
              <a:rPr lang="en-ZA" sz="2800" b="1" dirty="0" smtClean="0"/>
              <a:t>relationships / associations</a:t>
            </a:r>
            <a:r>
              <a:rPr lang="en-ZA" sz="2800" dirty="0" smtClean="0"/>
              <a:t>) and what functionality they are involved in (</a:t>
            </a:r>
            <a:r>
              <a:rPr lang="en-ZA" sz="2800" b="1" dirty="0" smtClean="0"/>
              <a:t>methods</a:t>
            </a:r>
            <a:r>
              <a:rPr lang="en-ZA" sz="2800" dirty="0" smtClean="0"/>
              <a:t>)</a:t>
            </a:r>
          </a:p>
          <a:p>
            <a:r>
              <a:rPr lang="en-ZA" sz="2800" dirty="0" smtClean="0"/>
              <a:t>Class Diagrams allow us to define the </a:t>
            </a:r>
            <a:r>
              <a:rPr lang="en-ZA" sz="2800" b="1" dirty="0" smtClean="0"/>
              <a:t>underlying structure</a:t>
            </a:r>
            <a:r>
              <a:rPr lang="en-ZA" sz="2800" dirty="0" smtClean="0"/>
              <a:t> of the system</a:t>
            </a:r>
          </a:p>
          <a:p>
            <a:r>
              <a:rPr lang="en-ZA" sz="2800" dirty="0" smtClean="0"/>
              <a:t>During analysis we concentrate on the attributes and relationships – we leave methods to design</a:t>
            </a:r>
          </a:p>
          <a:p>
            <a:endParaRPr lang="en-ZA" sz="2800" dirty="0" smtClean="0"/>
          </a:p>
        </p:txBody>
      </p:sp>
      <p:sp>
        <p:nvSpPr>
          <p:cNvPr id="4" name="Slide Number Placeholder 3"/>
          <p:cNvSpPr>
            <a:spLocks noGrp="1"/>
          </p:cNvSpPr>
          <p:nvPr>
            <p:ph type="sldNum" sz="quarter" idx="12"/>
          </p:nvPr>
        </p:nvSpPr>
        <p:spPr/>
        <p:txBody>
          <a:bodyPr/>
          <a:lstStyle/>
          <a:p>
            <a:fld id="{3D03FCF3-B74E-46B1-A24B-524F6CA42F96}" type="slidenum">
              <a:rPr lang="en-GB" smtClean="0"/>
              <a:t>7</a:t>
            </a:fld>
            <a:endParaRPr lang="en-GB" dirty="0"/>
          </a:p>
        </p:txBody>
      </p:sp>
    </p:spTree>
    <p:extLst>
      <p:ext uri="{BB962C8B-B14F-4D97-AF65-F5344CB8AC3E}">
        <p14:creationId xmlns:p14="http://schemas.microsoft.com/office/powerpoint/2010/main" val="3606130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Resolving *..* relationships: an example</a:t>
            </a:r>
            <a:endParaRPr lang="en-ZA" dirty="0"/>
          </a:p>
        </p:txBody>
      </p:sp>
      <p:sp>
        <p:nvSpPr>
          <p:cNvPr id="4" name="Slide Number Placeholder 3"/>
          <p:cNvSpPr>
            <a:spLocks noGrp="1"/>
          </p:cNvSpPr>
          <p:nvPr>
            <p:ph type="sldNum" sz="quarter" idx="12"/>
          </p:nvPr>
        </p:nvSpPr>
        <p:spPr/>
        <p:txBody>
          <a:bodyPr/>
          <a:lstStyle/>
          <a:p>
            <a:fld id="{602C6253-6285-415F-958E-1FD11ED575D3}" type="slidenum">
              <a:rPr lang="en-ZA" smtClean="0"/>
              <a:pPr/>
              <a:t>8</a:t>
            </a:fld>
            <a:endParaRPr lang="en-ZA"/>
          </a:p>
        </p:txBody>
      </p:sp>
      <p:pic>
        <p:nvPicPr>
          <p:cNvPr id="3" name="Picture 2"/>
          <p:cNvPicPr>
            <a:picLocks noChangeAspect="1"/>
          </p:cNvPicPr>
          <p:nvPr/>
        </p:nvPicPr>
        <p:blipFill>
          <a:blip r:embed="rId2"/>
          <a:stretch>
            <a:fillRect/>
          </a:stretch>
        </p:blipFill>
        <p:spPr>
          <a:xfrm>
            <a:off x="179512" y="2721629"/>
            <a:ext cx="3143250" cy="1479059"/>
          </a:xfrm>
          <a:prstGeom prst="rect">
            <a:avLst/>
          </a:prstGeom>
        </p:spPr>
      </p:pic>
      <p:pic>
        <p:nvPicPr>
          <p:cNvPr id="5" name="Picture 4"/>
          <p:cNvPicPr>
            <a:picLocks noChangeAspect="1"/>
          </p:cNvPicPr>
          <p:nvPr/>
        </p:nvPicPr>
        <p:blipFill>
          <a:blip r:embed="rId3"/>
          <a:stretch>
            <a:fillRect/>
          </a:stretch>
        </p:blipFill>
        <p:spPr>
          <a:xfrm>
            <a:off x="4572000" y="1983792"/>
            <a:ext cx="3447366" cy="3842791"/>
          </a:xfrm>
          <a:prstGeom prst="rect">
            <a:avLst/>
          </a:prstGeom>
        </p:spPr>
      </p:pic>
      <p:sp>
        <p:nvSpPr>
          <p:cNvPr id="7" name="Right Arrow 6"/>
          <p:cNvSpPr/>
          <p:nvPr/>
        </p:nvSpPr>
        <p:spPr>
          <a:xfrm>
            <a:off x="3491880" y="2785018"/>
            <a:ext cx="991118" cy="1345047"/>
          </a:xfrm>
          <a:prstGeom prst="rightArrow">
            <a:avLst/>
          </a:prstGeom>
          <a:solidFill>
            <a:schemeClr val="accent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8" name="Rounded Rectangle 7"/>
          <p:cNvSpPr/>
          <p:nvPr/>
        </p:nvSpPr>
        <p:spPr>
          <a:xfrm>
            <a:off x="6012160" y="4129492"/>
            <a:ext cx="1230406" cy="1841003"/>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solidFill>
                <a:schemeClr val="accent1"/>
              </a:solidFill>
            </a:endParaRPr>
          </a:p>
        </p:txBody>
      </p:sp>
      <p:sp>
        <p:nvSpPr>
          <p:cNvPr id="9" name="TextBox 8"/>
          <p:cNvSpPr txBox="1"/>
          <p:nvPr/>
        </p:nvSpPr>
        <p:spPr>
          <a:xfrm>
            <a:off x="7308304" y="4542161"/>
            <a:ext cx="1173337" cy="1015663"/>
          </a:xfrm>
          <a:prstGeom prst="rect">
            <a:avLst/>
          </a:prstGeom>
          <a:noFill/>
          <a:ln w="38100">
            <a:noFill/>
          </a:ln>
        </p:spPr>
        <p:txBody>
          <a:bodyPr wrap="square" rtlCol="0">
            <a:spAutoFit/>
          </a:bodyPr>
          <a:lstStyle/>
          <a:p>
            <a:pPr algn="ctr"/>
            <a:r>
              <a:rPr lang="en-ZA" sz="1200" b="1" dirty="0" smtClean="0">
                <a:solidFill>
                  <a:schemeClr val="accent1"/>
                </a:solidFill>
              </a:rPr>
              <a:t>Association class created with appropriate label</a:t>
            </a:r>
            <a:endParaRPr lang="en-ZA" sz="1200" b="1" dirty="0">
              <a:solidFill>
                <a:schemeClr val="accent1"/>
              </a:solidFill>
            </a:endParaRPr>
          </a:p>
        </p:txBody>
      </p:sp>
      <p:sp>
        <p:nvSpPr>
          <p:cNvPr id="10" name="Rounded Rectangle 9"/>
          <p:cNvSpPr/>
          <p:nvPr/>
        </p:nvSpPr>
        <p:spPr>
          <a:xfrm>
            <a:off x="6228184" y="3161791"/>
            <a:ext cx="560701" cy="591498"/>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solidFill>
                <a:schemeClr val="accent1"/>
              </a:solidFill>
            </a:endParaRPr>
          </a:p>
        </p:txBody>
      </p:sp>
      <p:sp>
        <p:nvSpPr>
          <p:cNvPr id="11" name="TextBox 10"/>
          <p:cNvSpPr txBox="1"/>
          <p:nvPr/>
        </p:nvSpPr>
        <p:spPr>
          <a:xfrm>
            <a:off x="6156176" y="3226708"/>
            <a:ext cx="735443" cy="461665"/>
          </a:xfrm>
          <a:prstGeom prst="rect">
            <a:avLst/>
          </a:prstGeom>
          <a:noFill/>
          <a:ln w="38100">
            <a:noFill/>
          </a:ln>
        </p:spPr>
        <p:txBody>
          <a:bodyPr wrap="square" rtlCol="0">
            <a:spAutoFit/>
          </a:bodyPr>
          <a:lstStyle/>
          <a:p>
            <a:pPr algn="ctr"/>
            <a:r>
              <a:rPr lang="en-ZA" sz="1200" b="1" dirty="0" smtClean="0">
                <a:solidFill>
                  <a:schemeClr val="accent1"/>
                </a:solidFill>
              </a:rPr>
              <a:t>Dashed </a:t>
            </a:r>
          </a:p>
          <a:p>
            <a:pPr algn="ctr"/>
            <a:r>
              <a:rPr lang="en-ZA" sz="1200" b="1" dirty="0" smtClean="0">
                <a:solidFill>
                  <a:schemeClr val="accent1"/>
                </a:solidFill>
              </a:rPr>
              <a:t>line</a:t>
            </a:r>
            <a:endParaRPr lang="en-ZA" sz="1200" b="1" dirty="0">
              <a:solidFill>
                <a:schemeClr val="accent1"/>
              </a:solidFill>
            </a:endParaRPr>
          </a:p>
        </p:txBody>
      </p:sp>
      <p:sp>
        <p:nvSpPr>
          <p:cNvPr id="6" name="TextBox 5"/>
          <p:cNvSpPr txBox="1"/>
          <p:nvPr/>
        </p:nvSpPr>
        <p:spPr>
          <a:xfrm>
            <a:off x="3987439" y="4516499"/>
            <a:ext cx="1823593" cy="1015663"/>
          </a:xfrm>
          <a:prstGeom prst="rect">
            <a:avLst/>
          </a:prstGeom>
          <a:noFill/>
        </p:spPr>
        <p:txBody>
          <a:bodyPr wrap="square" rtlCol="0">
            <a:spAutoFit/>
          </a:bodyPr>
          <a:lstStyle/>
          <a:p>
            <a:pPr algn="ctr"/>
            <a:r>
              <a:rPr lang="en-ZA" sz="1200" b="1" dirty="0">
                <a:solidFill>
                  <a:schemeClr val="accent1"/>
                </a:solidFill>
              </a:rPr>
              <a:t>Note: </a:t>
            </a:r>
            <a:endParaRPr lang="en-ZA" sz="1200" b="1" dirty="0" smtClean="0">
              <a:solidFill>
                <a:schemeClr val="accent1"/>
              </a:solidFill>
            </a:endParaRPr>
          </a:p>
          <a:p>
            <a:pPr algn="ctr"/>
            <a:r>
              <a:rPr lang="en-ZA" sz="1200" b="1" dirty="0" smtClean="0">
                <a:solidFill>
                  <a:schemeClr val="accent1"/>
                </a:solidFill>
              </a:rPr>
              <a:t>We </a:t>
            </a:r>
            <a:r>
              <a:rPr lang="en-ZA" sz="1200" b="1" dirty="0">
                <a:solidFill>
                  <a:schemeClr val="accent1"/>
                </a:solidFill>
              </a:rPr>
              <a:t>can also </a:t>
            </a:r>
          </a:p>
          <a:p>
            <a:pPr algn="ctr"/>
            <a:r>
              <a:rPr lang="en-ZA" sz="1200" b="1" dirty="0">
                <a:solidFill>
                  <a:schemeClr val="accent1"/>
                </a:solidFill>
              </a:rPr>
              <a:t>now introduce new</a:t>
            </a:r>
          </a:p>
          <a:p>
            <a:pPr algn="ctr"/>
            <a:r>
              <a:rPr lang="en-ZA" sz="1200" b="1" dirty="0">
                <a:solidFill>
                  <a:schemeClr val="accent1"/>
                </a:solidFill>
              </a:rPr>
              <a:t>attributes specific to </a:t>
            </a:r>
            <a:r>
              <a:rPr lang="en-ZA" sz="1200" b="1" dirty="0" smtClean="0">
                <a:solidFill>
                  <a:schemeClr val="accent1"/>
                </a:solidFill>
              </a:rPr>
              <a:t>the new </a:t>
            </a:r>
            <a:r>
              <a:rPr lang="en-ZA" sz="1200" b="1" dirty="0">
                <a:solidFill>
                  <a:schemeClr val="accent1"/>
                </a:solidFill>
              </a:rPr>
              <a:t>class</a:t>
            </a:r>
          </a:p>
        </p:txBody>
      </p:sp>
    </p:spTree>
    <p:extLst>
      <p:ext uri="{BB962C8B-B14F-4D97-AF65-F5344CB8AC3E}">
        <p14:creationId xmlns:p14="http://schemas.microsoft.com/office/powerpoint/2010/main" val="1739556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P spid="10" grpId="0" animBg="1"/>
      <p:bldP spid="11" grpId="0"/>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44624"/>
            <a:ext cx="7620000" cy="1143000"/>
          </a:xfrm>
        </p:spPr>
        <p:txBody>
          <a:bodyPr/>
          <a:lstStyle/>
          <a:p>
            <a:r>
              <a:rPr lang="en-US" sz="4800" dirty="0"/>
              <a:t>State Machine </a:t>
            </a:r>
            <a:r>
              <a:rPr lang="en-US" sz="4800" dirty="0" smtClean="0"/>
              <a:t>Diagrams</a:t>
            </a:r>
            <a:endParaRPr lang="en-GB" dirty="0"/>
          </a:p>
        </p:txBody>
      </p:sp>
      <p:sp>
        <p:nvSpPr>
          <p:cNvPr id="5" name="Content Placeholder 4"/>
          <p:cNvSpPr>
            <a:spLocks noGrp="1"/>
          </p:cNvSpPr>
          <p:nvPr>
            <p:ph idx="1"/>
          </p:nvPr>
        </p:nvSpPr>
        <p:spPr>
          <a:xfrm>
            <a:off x="457200" y="1196752"/>
            <a:ext cx="7571184" cy="4536504"/>
          </a:xfrm>
        </p:spPr>
        <p:txBody>
          <a:bodyPr>
            <a:noAutofit/>
          </a:bodyPr>
          <a:lstStyle/>
          <a:p>
            <a:r>
              <a:rPr lang="en-US" sz="2800" dirty="0"/>
              <a:t>Modelling </a:t>
            </a:r>
            <a:r>
              <a:rPr lang="en-US" sz="2800" dirty="0" smtClean="0"/>
              <a:t>how </a:t>
            </a:r>
            <a:r>
              <a:rPr lang="en-US" sz="2800" dirty="0"/>
              <a:t>problem domain objects </a:t>
            </a:r>
            <a:r>
              <a:rPr lang="en-US" sz="2800" dirty="0" smtClean="0"/>
              <a:t>might </a:t>
            </a:r>
            <a:r>
              <a:rPr lang="en-US" sz="2800" b="1" dirty="0" smtClean="0"/>
              <a:t>change </a:t>
            </a:r>
            <a:r>
              <a:rPr lang="en-US" sz="2800" b="1" dirty="0"/>
              <a:t>status over time </a:t>
            </a:r>
            <a:r>
              <a:rPr lang="en-US" sz="2800" dirty="0"/>
              <a:t>in </a:t>
            </a:r>
            <a:r>
              <a:rPr lang="en-US" sz="2800" b="1" dirty="0"/>
              <a:t>response</a:t>
            </a:r>
            <a:r>
              <a:rPr lang="en-US" sz="2800" dirty="0"/>
              <a:t> to </a:t>
            </a:r>
            <a:r>
              <a:rPr lang="en-US" sz="2800" b="1" dirty="0"/>
              <a:t>events, conditions or time.</a:t>
            </a:r>
            <a:endParaRPr lang="en-GB" sz="2800" b="1" dirty="0"/>
          </a:p>
          <a:p>
            <a:r>
              <a:rPr lang="en-US" sz="2800" dirty="0"/>
              <a:t>Behavioral diagram – shows results of events affecting things</a:t>
            </a:r>
          </a:p>
          <a:p>
            <a:r>
              <a:rPr lang="en-US" sz="2800" dirty="0"/>
              <a:t>Creates a useful check and balance to ensure that we have identified </a:t>
            </a:r>
            <a:r>
              <a:rPr lang="en-US" sz="2800" b="1" dirty="0"/>
              <a:t>all the possible states </a:t>
            </a:r>
            <a:r>
              <a:rPr lang="en-US" sz="2800" dirty="0"/>
              <a:t>of any one object AND </a:t>
            </a:r>
            <a:r>
              <a:rPr lang="en-US" sz="2800" b="1" dirty="0"/>
              <a:t>what causes </a:t>
            </a:r>
            <a:r>
              <a:rPr lang="en-US" sz="2800" dirty="0"/>
              <a:t>an object to </a:t>
            </a:r>
            <a:r>
              <a:rPr lang="en-US" sz="2800" b="1" dirty="0"/>
              <a:t>switch</a:t>
            </a:r>
            <a:r>
              <a:rPr lang="en-US" sz="2800" dirty="0"/>
              <a:t> from one state to another</a:t>
            </a:r>
          </a:p>
          <a:p>
            <a:r>
              <a:rPr lang="en-US" sz="2800" dirty="0"/>
              <a:t>S</a:t>
            </a:r>
            <a:r>
              <a:rPr lang="en-US" sz="2800" dirty="0" smtClean="0"/>
              <a:t>ometimes </a:t>
            </a:r>
            <a:r>
              <a:rPr lang="en-US" sz="2800" dirty="0"/>
              <a:t>referred to as Behavior State Machines </a:t>
            </a:r>
            <a:r>
              <a:rPr lang="en-US" sz="2800" dirty="0" smtClean="0"/>
              <a:t>(structured modelling)</a:t>
            </a:r>
            <a:endParaRPr lang="en-US" sz="2800" dirty="0"/>
          </a:p>
        </p:txBody>
      </p:sp>
      <p:sp>
        <p:nvSpPr>
          <p:cNvPr id="8" name="Slide Number Placeholder 7"/>
          <p:cNvSpPr>
            <a:spLocks noGrp="1"/>
          </p:cNvSpPr>
          <p:nvPr>
            <p:ph type="sldNum" sz="quarter" idx="12"/>
          </p:nvPr>
        </p:nvSpPr>
        <p:spPr/>
        <p:txBody>
          <a:bodyPr/>
          <a:lstStyle/>
          <a:p>
            <a:fld id="{3D03FCF3-B74E-46B1-A24B-524F6CA42F96}" type="slidenum">
              <a:rPr lang="en-GB" smtClean="0"/>
              <a:t>9</a:t>
            </a:fld>
            <a:endParaRPr lang="en-GB" dirty="0"/>
          </a:p>
        </p:txBody>
      </p:sp>
    </p:spTree>
    <p:extLst>
      <p:ext uri="{BB962C8B-B14F-4D97-AF65-F5344CB8AC3E}">
        <p14:creationId xmlns:p14="http://schemas.microsoft.com/office/powerpoint/2010/main" val="150757105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5570</TotalTime>
  <Words>944</Words>
  <Application>Microsoft Office PowerPoint</Application>
  <PresentationFormat>On-screen Show (4:3)</PresentationFormat>
  <Paragraphs>163</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Adjacency</vt:lpstr>
      <vt:lpstr>INFO2000 Elaboration Phase State Machine Diagrams</vt:lpstr>
      <vt:lpstr>A quick recap…</vt:lpstr>
      <vt:lpstr>This week …</vt:lpstr>
      <vt:lpstr>Objects (Things …)</vt:lpstr>
      <vt:lpstr>Classes and Objects</vt:lpstr>
      <vt:lpstr>Creating Objects</vt:lpstr>
      <vt:lpstr>A quick recap…</vt:lpstr>
      <vt:lpstr>Resolving *..* relationships: an example</vt:lpstr>
      <vt:lpstr>State Machine Diagrams</vt:lpstr>
      <vt:lpstr>State Machine Diagrams</vt:lpstr>
      <vt:lpstr>State Machine Diagrams</vt:lpstr>
      <vt:lpstr>State Machine Diagrams show:</vt:lpstr>
      <vt:lpstr>State Machine Diagram Syntax</vt:lpstr>
      <vt:lpstr>States</vt:lpstr>
      <vt:lpstr>Transitions</vt:lpstr>
      <vt:lpstr>State Machine Diagram Syntax</vt:lpstr>
      <vt:lpstr>Syntax – Composite State</vt:lpstr>
      <vt:lpstr>Syntax – Concurrent States/Paths</vt:lpstr>
      <vt:lpstr>Some pitfalls to avoid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Wits-User</dc:creator>
  <cp:lastModifiedBy>Wits-User</cp:lastModifiedBy>
  <cp:revision>172</cp:revision>
  <cp:lastPrinted>2015-04-24T06:20:59Z</cp:lastPrinted>
  <dcterms:created xsi:type="dcterms:W3CDTF">2015-02-02T11:12:24Z</dcterms:created>
  <dcterms:modified xsi:type="dcterms:W3CDTF">2016-04-28T05:23:27Z</dcterms:modified>
</cp:coreProperties>
</file>