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88" r:id="rId3"/>
    <p:sldId id="290" r:id="rId4"/>
    <p:sldId id="285" r:id="rId5"/>
    <p:sldId id="289" r:id="rId6"/>
    <p:sldId id="287" r:id="rId7"/>
    <p:sldId id="284" r:id="rId8"/>
  </p:sldIdLst>
  <p:sldSz cx="9144000" cy="5143500" type="screen16x9"/>
  <p:notesSz cx="6858000" cy="9144000"/>
  <p:embeddedFontLst>
    <p:embeddedFont>
      <p:font typeface="Barlow Light" pitchFamily="2" charset="77"/>
      <p:regular r:id="rId10"/>
      <p:bold r:id="rId11"/>
      <p:italic r:id="rId12"/>
      <p:boldItalic r:id="rId13"/>
    </p:embeddedFont>
    <p:embeddedFont>
      <p:font typeface="Barlow SemiBold" pitchFamily="2" charset="77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2083E2-55B0-46FF-8E56-0E872A22A989}">
  <a:tblStyle styleId="{C02083E2-55B0-46FF-8E56-0E872A22A9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27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053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298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99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351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24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 varian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13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0.0.0.0:5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iqi.li15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hyperlink" Target="https://github.com/LSQI15/2020-msia423-Li-Siq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469738" y="2019631"/>
            <a:ext cx="6487653" cy="221978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4400" dirty="0"/>
              <a:t>Customer</a:t>
            </a:r>
            <a:r>
              <a:rPr lang="zh-CN" altLang="en-US" sz="4400" dirty="0"/>
              <a:t> </a:t>
            </a:r>
            <a:r>
              <a:rPr lang="en-US" altLang="zh-CN" sz="4400" dirty="0"/>
              <a:t>Churn</a:t>
            </a:r>
            <a:r>
              <a:rPr lang="zh-CN" altLang="en-US" sz="4400" dirty="0"/>
              <a:t> </a:t>
            </a:r>
            <a:r>
              <a:rPr lang="en-US" altLang="zh-CN" sz="4400" dirty="0"/>
              <a:t>Predictor</a:t>
            </a:r>
            <a:br>
              <a:rPr lang="en-US" altLang="zh-CN" sz="4400" dirty="0"/>
            </a:br>
            <a:br>
              <a:rPr lang="en-US" altLang="zh-CN" sz="1600" dirty="0"/>
            </a:br>
            <a:r>
              <a:rPr lang="zh-CN" altLang="en-US" sz="1600" dirty="0"/>
              <a:t>              </a:t>
            </a:r>
            <a:r>
              <a:rPr lang="en-US" altLang="zh-CN" sz="1600" dirty="0"/>
              <a:t>A Machine learning prediction engine for customer churn analysis</a:t>
            </a:r>
            <a:br>
              <a:rPr lang="en-US" altLang="zh-CN" sz="4400" dirty="0"/>
            </a:br>
            <a:br>
              <a:rPr lang="en-US" altLang="zh-CN" sz="4400" dirty="0"/>
            </a:b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27923-0FC4-C644-BB48-4BFC1D3F8794}"/>
              </a:ext>
            </a:extLst>
          </p:cNvPr>
          <p:cNvSpPr txBox="1"/>
          <p:nvPr/>
        </p:nvSpPr>
        <p:spPr>
          <a:xfrm>
            <a:off x="6378613" y="3967703"/>
            <a:ext cx="2534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Roboto" panose="02000000000000000000" pitchFamily="2" charset="0"/>
                <a:ea typeface="Roboto" panose="02000000000000000000" pitchFamily="2" charset="0"/>
              </a:rPr>
              <a:t>Siqi</a:t>
            </a:r>
            <a:r>
              <a:rPr lang="zh-CN" altLang="en-US" sz="2400" dirty="0">
                <a:latin typeface="Roboto" panose="02000000000000000000" pitchFamily="2" charset="0"/>
              </a:rPr>
              <a:t> </a:t>
            </a:r>
            <a:r>
              <a:rPr lang="en-US" altLang="zh-CN" sz="2400" dirty="0">
                <a:latin typeface="Roboto" panose="02000000000000000000" pitchFamily="2" charset="0"/>
                <a:ea typeface="Roboto" panose="02000000000000000000" pitchFamily="2" charset="0"/>
              </a:rPr>
              <a:t>Li</a:t>
            </a:r>
          </a:p>
          <a:p>
            <a:r>
              <a:rPr lang="en-US" altLang="zh-CN" sz="2400" dirty="0">
                <a:latin typeface="Roboto" panose="02000000000000000000" pitchFamily="2" charset="0"/>
                <a:ea typeface="Roboto" panose="02000000000000000000" pitchFamily="2" charset="0"/>
              </a:rPr>
              <a:t>June</a:t>
            </a:r>
            <a:r>
              <a:rPr lang="zh-CN" altLang="en-US" sz="2400" dirty="0">
                <a:latin typeface="Roboto" panose="02000000000000000000" pitchFamily="2" charset="0"/>
              </a:rPr>
              <a:t> </a:t>
            </a:r>
            <a:r>
              <a:rPr lang="en-US" altLang="zh-CN" sz="2400" dirty="0">
                <a:latin typeface="Roboto" panose="02000000000000000000" pitchFamily="2" charset="0"/>
                <a:ea typeface="Roboto" panose="02000000000000000000" pitchFamily="2" charset="0"/>
              </a:rPr>
              <a:t>8,</a:t>
            </a:r>
            <a:r>
              <a:rPr lang="zh-CN" altLang="en-US" sz="2400" dirty="0">
                <a:latin typeface="Roboto" panose="02000000000000000000" pitchFamily="2" charset="0"/>
              </a:rPr>
              <a:t> </a:t>
            </a:r>
            <a:r>
              <a:rPr lang="en-US" altLang="zh-CN" sz="2400" dirty="0">
                <a:latin typeface="Roboto" panose="02000000000000000000" pitchFamily="2" charset="0"/>
                <a:ea typeface="Roboto" panose="02000000000000000000" pitchFamily="2" charset="0"/>
              </a:rPr>
              <a:t>2020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Motivation</a:t>
            </a:r>
            <a:endParaRPr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1037209" y="1664762"/>
            <a:ext cx="7069582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altLang="zh-CN" sz="1600" dirty="0"/>
              <a:t>Motivation: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 indent="-342900">
              <a:lnSpc>
                <a:spcPct val="150000"/>
              </a:lnSpc>
              <a:buSzPts val="1800"/>
            </a:pPr>
            <a:r>
              <a:rPr lang="en-US" sz="1600" dirty="0"/>
              <a:t>Customer attrition is undesirable, as in most of the cases, the cost to retain a customer is lower than that to acquire a new customer. </a:t>
            </a:r>
          </a:p>
          <a:p>
            <a:pPr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altLang="zh-CN" sz="1600" dirty="0"/>
              <a:t>Goal:</a:t>
            </a:r>
            <a:r>
              <a:rPr lang="zh-CN" altLang="en-US" sz="1600" dirty="0"/>
              <a:t>  </a:t>
            </a:r>
            <a:endParaRPr lang="en-US" altLang="zh-CN" sz="1600" dirty="0"/>
          </a:p>
          <a:p>
            <a:pPr lvl="1" indent="-342900">
              <a:lnSpc>
                <a:spcPct val="150000"/>
              </a:lnSpc>
              <a:buSzPts val="1800"/>
            </a:pPr>
            <a:r>
              <a:rPr lang="en-US" altLang="zh-CN" sz="1600" dirty="0"/>
              <a:t>H</a:t>
            </a:r>
            <a:r>
              <a:rPr lang="en-US" sz="1600" dirty="0"/>
              <a:t>elp a telecom company make reliable predictions for customer churn</a:t>
            </a:r>
            <a:r>
              <a:rPr lang="en-US" altLang="zh-CN" sz="1600" dirty="0"/>
              <a:t>.</a:t>
            </a:r>
            <a:endParaRPr lang="en-US" sz="1600" dirty="0"/>
          </a:p>
          <a:p>
            <a:pPr lvl="1" indent="-342900">
              <a:lnSpc>
                <a:spcPct val="150000"/>
              </a:lnSpc>
              <a:buSzPts val="1800"/>
            </a:pPr>
            <a:r>
              <a:rPr lang="en-US" altLang="zh-CN" sz="1600" dirty="0"/>
              <a:t>C</a:t>
            </a:r>
            <a:r>
              <a:rPr lang="en-US" sz="1600" dirty="0"/>
              <a:t>ompany can implement remedial actions for customer retention.</a:t>
            </a:r>
            <a:br>
              <a:rPr lang="en-US" sz="1600" dirty="0"/>
            </a:br>
            <a:endParaRPr sz="1600" dirty="0"/>
          </a:p>
        </p:txBody>
      </p:sp>
      <p:sp>
        <p:nvSpPr>
          <p:cNvPr id="770" name="Google Shape;770;p3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2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"/>
          <p:cNvSpPr/>
          <p:nvPr/>
        </p:nvSpPr>
        <p:spPr>
          <a:xfrm>
            <a:off x="44381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3933249" y="1241129"/>
            <a:ext cx="4542205" cy="2661224"/>
            <a:chOff x="1177450" y="241631"/>
            <a:chExt cx="6173152" cy="3616776"/>
          </a:xfrm>
        </p:grpSpPr>
        <p:sp>
          <p:nvSpPr>
            <p:cNvPr id="743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1101719" y="1059263"/>
            <a:ext cx="2785824" cy="278260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4400" dirty="0">
                <a:latin typeface="Barlow SemiBold"/>
                <a:ea typeface="Barlow SemiBold"/>
                <a:cs typeface="Barlow SemiBold"/>
                <a:sym typeface="Barlow SemiBold"/>
                <a:hlinkClick r:id="rId3"/>
              </a:rPr>
              <a:t>Live</a:t>
            </a:r>
            <a:r>
              <a:rPr lang="zh-CN" altLang="en-US" sz="4400" dirty="0">
                <a:latin typeface="Barlow SemiBold"/>
                <a:ea typeface="Barlow SemiBold"/>
                <a:cs typeface="Barlow SemiBold"/>
                <a:sym typeface="Barlow SemiBold"/>
                <a:hlinkClick r:id="rId3"/>
              </a:rPr>
              <a:t> </a:t>
            </a:r>
            <a:r>
              <a:rPr lang="en-US" altLang="zh-CN" sz="4400" dirty="0">
                <a:latin typeface="Barlow SemiBold"/>
                <a:ea typeface="Barlow SemiBold"/>
                <a:cs typeface="Barlow SemiBold"/>
                <a:sym typeface="Barlow SemiBold"/>
                <a:hlinkClick r:id="rId3"/>
              </a:rPr>
              <a:t>Demo</a:t>
            </a:r>
            <a:endParaRPr sz="4400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FCDE51-83BB-8340-A9DD-841B80C6DC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2"/>
          <a:stretch/>
        </p:blipFill>
        <p:spPr>
          <a:xfrm>
            <a:off x="4436685" y="1385432"/>
            <a:ext cx="3554343" cy="22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Dataset</a:t>
            </a:r>
            <a:endParaRPr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969186" y="1593200"/>
            <a:ext cx="7535067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dirty="0"/>
              <a:t>I</a:t>
            </a:r>
            <a:r>
              <a:rPr lang="en-US" sz="1600" dirty="0"/>
              <a:t>nformation about a telecom company which provides services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sz="1600" dirty="0"/>
              <a:t>customers in California.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 err="1"/>
              <a:t>Kaggle.com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altLang="zh-CN" sz="1600" dirty="0"/>
              <a:t>7,</a:t>
            </a:r>
            <a:r>
              <a:rPr lang="zh-CN" altLang="en-US" sz="1600" dirty="0"/>
              <a:t> </a:t>
            </a:r>
            <a:r>
              <a:rPr lang="en-US" altLang="zh-CN" sz="1600" dirty="0"/>
              <a:t>043</a:t>
            </a:r>
            <a:r>
              <a:rPr lang="zh-CN" altLang="en-US" sz="1600" dirty="0"/>
              <a:t> </a:t>
            </a:r>
            <a:r>
              <a:rPr lang="en-US" altLang="zh-CN" sz="1600" dirty="0"/>
              <a:t>observations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altLang="zh-CN" sz="1600" dirty="0"/>
              <a:t>Binary</a:t>
            </a:r>
            <a:r>
              <a:rPr lang="zh-CN" altLang="en-US" sz="1600" dirty="0"/>
              <a:t> </a:t>
            </a:r>
            <a:r>
              <a:rPr lang="en-US" altLang="zh-CN" sz="1600" dirty="0"/>
              <a:t>Response</a:t>
            </a:r>
            <a:r>
              <a:rPr lang="zh-CN" altLang="en-US" sz="1600" dirty="0"/>
              <a:t> </a:t>
            </a:r>
            <a:r>
              <a:rPr lang="en-US" altLang="zh-CN" sz="1600" dirty="0"/>
              <a:t>Variable:</a:t>
            </a:r>
            <a:r>
              <a:rPr lang="zh-CN" altLang="en-US" sz="1600" dirty="0"/>
              <a:t> </a:t>
            </a:r>
            <a:r>
              <a:rPr lang="en-US" altLang="zh-CN" sz="1600" dirty="0"/>
              <a:t>Churn</a:t>
            </a:r>
            <a:r>
              <a:rPr lang="zh-CN" altLang="en-US" sz="1600" dirty="0"/>
              <a:t> </a:t>
            </a:r>
            <a:r>
              <a:rPr lang="en-US" altLang="zh-CN" sz="1600" dirty="0"/>
              <a:t>(Yes/No)</a:t>
            </a:r>
            <a:endParaRPr lang="en" sz="1600" dirty="0"/>
          </a:p>
          <a:p>
            <a:pPr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altLang="zh-CN" sz="1600" dirty="0"/>
              <a:t>20</a:t>
            </a:r>
            <a:r>
              <a:rPr lang="zh-CN" altLang="en-US" sz="1600" dirty="0"/>
              <a:t> </a:t>
            </a:r>
            <a:r>
              <a:rPr lang="en-US" altLang="zh-CN" sz="1600" dirty="0"/>
              <a:t>features</a:t>
            </a:r>
            <a:r>
              <a:rPr lang="zh-CN" altLang="en-US" sz="1600" dirty="0"/>
              <a:t> </a:t>
            </a:r>
            <a:r>
              <a:rPr lang="en-US" altLang="zh-CN" sz="1600" dirty="0"/>
              <a:t>including:</a:t>
            </a:r>
            <a:r>
              <a:rPr lang="zh-CN" altLang="en-US" sz="1600" dirty="0"/>
              <a:t> </a:t>
            </a:r>
            <a:r>
              <a:rPr lang="en-US" altLang="zh-CN" sz="1600" dirty="0"/>
              <a:t>Gender,</a:t>
            </a:r>
            <a:r>
              <a:rPr lang="zh-CN" altLang="en-US" sz="1600" dirty="0"/>
              <a:t> </a:t>
            </a:r>
            <a:r>
              <a:rPr lang="en-US" altLang="zh-CN" sz="1600" dirty="0"/>
              <a:t>Monthly</a:t>
            </a:r>
            <a:r>
              <a:rPr lang="zh-CN" altLang="en-US" sz="1600" dirty="0"/>
              <a:t> </a:t>
            </a:r>
            <a:r>
              <a:rPr lang="en-US" altLang="zh-CN" sz="1600" dirty="0"/>
              <a:t>charges,</a:t>
            </a:r>
            <a:r>
              <a:rPr lang="zh-CN" altLang="en-US" sz="1600" dirty="0"/>
              <a:t> </a:t>
            </a:r>
            <a:r>
              <a:rPr lang="en-US" altLang="zh-CN" sz="1600" dirty="0"/>
              <a:t>Contract</a:t>
            </a:r>
            <a:r>
              <a:rPr lang="zh-CN" altLang="en-US" sz="1600" dirty="0"/>
              <a:t> </a:t>
            </a:r>
            <a:r>
              <a:rPr lang="en-US" altLang="zh-CN" sz="1600" dirty="0"/>
              <a:t>type,</a:t>
            </a:r>
            <a:r>
              <a:rPr lang="zh-CN" altLang="en-US" sz="1600" dirty="0"/>
              <a:t> </a:t>
            </a:r>
            <a:r>
              <a:rPr lang="en-US" altLang="zh-CN" sz="1600" dirty="0"/>
              <a:t>Payment</a:t>
            </a:r>
            <a:r>
              <a:rPr lang="zh-CN" altLang="en-US" sz="1600" dirty="0"/>
              <a:t> </a:t>
            </a:r>
            <a:r>
              <a:rPr lang="en-US" altLang="zh-CN" sz="1600" dirty="0"/>
              <a:t>Methods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70" name="Google Shape;770;p3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859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Model</a:t>
            </a:r>
            <a:endParaRPr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969187" y="15932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altLang="zh-CN" sz="1600" dirty="0"/>
              <a:t>Random</a:t>
            </a:r>
            <a:r>
              <a:rPr lang="zh-CN" altLang="en-US" sz="1600" dirty="0"/>
              <a:t> </a:t>
            </a:r>
            <a:r>
              <a:rPr lang="en-US" altLang="zh-CN" sz="1600" dirty="0"/>
              <a:t>Forest</a:t>
            </a:r>
            <a:r>
              <a:rPr lang="zh-CN" altLang="en-US" sz="1600" dirty="0"/>
              <a:t> </a:t>
            </a:r>
            <a:r>
              <a:rPr lang="en-US" altLang="zh-CN" sz="1600" dirty="0"/>
              <a:t>Classifier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altLang="zh-CN" sz="1600" dirty="0"/>
              <a:t>80%</a:t>
            </a:r>
            <a:r>
              <a:rPr lang="zh-CN" altLang="en-US" sz="1600" dirty="0"/>
              <a:t> </a:t>
            </a:r>
            <a:r>
              <a:rPr lang="en-US" altLang="zh-CN" sz="1600" dirty="0"/>
              <a:t>Training</a:t>
            </a:r>
            <a:r>
              <a:rPr lang="zh-CN" altLang="en-US" sz="1600" dirty="0"/>
              <a:t> </a:t>
            </a:r>
            <a:r>
              <a:rPr lang="en-US" altLang="zh-CN" sz="1600" dirty="0"/>
              <a:t>set;</a:t>
            </a:r>
            <a:r>
              <a:rPr lang="zh-CN" altLang="en-US" sz="1600" dirty="0"/>
              <a:t> </a:t>
            </a:r>
            <a:r>
              <a:rPr lang="en-US" altLang="zh-CN" sz="1600" dirty="0"/>
              <a:t>20</a:t>
            </a:r>
            <a:r>
              <a:rPr lang="zh-CN" altLang="en-US" sz="1600" dirty="0"/>
              <a:t> </a:t>
            </a:r>
            <a:r>
              <a:rPr lang="en-US" altLang="zh-CN" sz="1600" dirty="0"/>
              <a:t>%</a:t>
            </a:r>
            <a:r>
              <a:rPr lang="zh-CN" altLang="en-US" sz="1600" dirty="0"/>
              <a:t> </a:t>
            </a:r>
            <a:r>
              <a:rPr lang="en-US" altLang="zh-CN" sz="1600" dirty="0"/>
              <a:t>Test</a:t>
            </a:r>
            <a:r>
              <a:rPr lang="zh-CN" altLang="en-US" sz="1600" dirty="0"/>
              <a:t> </a:t>
            </a:r>
            <a:r>
              <a:rPr lang="en-US" altLang="zh-CN" sz="1600" dirty="0"/>
              <a:t>set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altLang="zh-CN" sz="1600" dirty="0"/>
              <a:t>Success criteria</a:t>
            </a:r>
          </a:p>
          <a:p>
            <a:pPr lvl="1" indent="-342900">
              <a:lnSpc>
                <a:spcPct val="150000"/>
              </a:lnSpc>
              <a:buSzPts val="1800"/>
            </a:pPr>
            <a:r>
              <a:rPr lang="en-US" altLang="zh-CN" sz="1600" dirty="0"/>
              <a:t>Model performance metric</a:t>
            </a:r>
          </a:p>
          <a:p>
            <a:pPr lvl="2" indent="-342900">
              <a:lnSpc>
                <a:spcPct val="150000"/>
              </a:lnSpc>
              <a:buSzPts val="1800"/>
            </a:pPr>
            <a:r>
              <a:rPr lang="en-US" altLang="zh-CN" sz="1600" dirty="0"/>
              <a:t>Accuracy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test</a:t>
            </a:r>
            <a:r>
              <a:rPr lang="zh-CN" altLang="en-US" sz="1600" dirty="0"/>
              <a:t> </a:t>
            </a:r>
            <a:r>
              <a:rPr lang="en-US" altLang="zh-CN" sz="1600" dirty="0"/>
              <a:t>set:</a:t>
            </a:r>
            <a:r>
              <a:rPr lang="zh-CN" altLang="en-US" sz="1600" dirty="0"/>
              <a:t> </a:t>
            </a:r>
            <a:r>
              <a:rPr lang="en-US" altLang="zh-CN" sz="1600" dirty="0"/>
              <a:t>81.02%;</a:t>
            </a:r>
            <a:r>
              <a:rPr lang="zh-CN" altLang="en-US" sz="1600" dirty="0"/>
              <a:t> </a:t>
            </a:r>
            <a:r>
              <a:rPr lang="en-US" altLang="zh-CN" sz="1600" dirty="0"/>
              <a:t>AUC:</a:t>
            </a:r>
            <a:r>
              <a:rPr lang="zh-CN" altLang="en-US" sz="1600" dirty="0"/>
              <a:t> </a:t>
            </a:r>
            <a:r>
              <a:rPr lang="en-US" altLang="zh-CN" sz="1600" dirty="0"/>
              <a:t>0.8346</a:t>
            </a:r>
            <a:r>
              <a:rPr lang="zh-CN" altLang="en-US" sz="1600" dirty="0"/>
              <a:t>  </a:t>
            </a:r>
            <a:r>
              <a:rPr lang="en-US" altLang="zh-CN" sz="1600" dirty="0"/>
              <a:t>(Goal</a:t>
            </a:r>
            <a:r>
              <a:rPr lang="zh-CN" altLang="en-US" sz="1600" dirty="0"/>
              <a:t> </a:t>
            </a:r>
            <a:r>
              <a:rPr lang="en-US" altLang="zh-CN" sz="1600" dirty="0"/>
              <a:t>Achieved!)</a:t>
            </a:r>
          </a:p>
          <a:p>
            <a:pPr lvl="1" indent="-342900">
              <a:lnSpc>
                <a:spcPct val="150000"/>
              </a:lnSpc>
              <a:buSzPts val="1800"/>
            </a:pPr>
            <a:r>
              <a:rPr lang="en-US" altLang="zh-CN" sz="1600" dirty="0"/>
              <a:t>Business outcome metrics: </a:t>
            </a:r>
          </a:p>
          <a:p>
            <a:pPr lvl="2" indent="-342900">
              <a:lnSpc>
                <a:spcPct val="150000"/>
              </a:lnSpc>
              <a:buSzPts val="1800"/>
            </a:pPr>
            <a:r>
              <a:rPr lang="en-US" altLang="zh-CN" sz="1600" dirty="0"/>
              <a:t>10% decrease in customer attrition rate in the month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endParaRPr lang="en-US" altLang="zh-CN" sz="16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70" name="Google Shape;770;p3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564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Insights</a:t>
            </a:r>
            <a:endParaRPr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661101" y="1593200"/>
            <a:ext cx="4247802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900">
              <a:lnSpc>
                <a:spcPct val="150000"/>
              </a:lnSpc>
              <a:buSzPts val="1800"/>
            </a:pPr>
            <a:r>
              <a:rPr lang="en-US" altLang="zh-CN" sz="1400" dirty="0"/>
              <a:t>Tenure,</a:t>
            </a:r>
            <a:r>
              <a:rPr lang="zh-CN" altLang="en-US" sz="1400" dirty="0"/>
              <a:t> </a:t>
            </a:r>
            <a:r>
              <a:rPr lang="en-US" altLang="zh-CN" sz="1400" dirty="0"/>
              <a:t>Total</a:t>
            </a:r>
            <a:r>
              <a:rPr lang="zh-CN" altLang="en-US" sz="1400" dirty="0"/>
              <a:t> </a:t>
            </a:r>
            <a:r>
              <a:rPr lang="en-US" altLang="zh-CN" sz="1400" dirty="0"/>
              <a:t>Charges,</a:t>
            </a:r>
            <a:r>
              <a:rPr lang="zh-CN" altLang="en-US" sz="1400" dirty="0"/>
              <a:t> </a:t>
            </a:r>
            <a:r>
              <a:rPr lang="en-US" altLang="zh-CN" sz="1400" dirty="0"/>
              <a:t>Monthly</a:t>
            </a:r>
            <a:r>
              <a:rPr lang="zh-CN" altLang="en-US" sz="1400" dirty="0"/>
              <a:t> </a:t>
            </a:r>
            <a:r>
              <a:rPr lang="en-US" altLang="zh-CN" sz="1400" dirty="0"/>
              <a:t>Charges,</a:t>
            </a:r>
            <a:r>
              <a:rPr lang="zh-CN" altLang="en-US" sz="1400" dirty="0"/>
              <a:t> </a:t>
            </a:r>
            <a:r>
              <a:rPr lang="en-US" altLang="zh-CN" sz="1400" dirty="0"/>
              <a:t>Contact</a:t>
            </a:r>
            <a:r>
              <a:rPr lang="zh-CN" altLang="en-US" sz="1400" dirty="0"/>
              <a:t> </a:t>
            </a:r>
            <a:r>
              <a:rPr lang="en-US" altLang="zh-CN" sz="1400" dirty="0"/>
              <a:t>Type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Internet</a:t>
            </a:r>
            <a:r>
              <a:rPr lang="zh-CN" altLang="en-US" sz="1400" dirty="0"/>
              <a:t> </a:t>
            </a:r>
            <a:r>
              <a:rPr lang="en-US" altLang="zh-CN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top</a:t>
            </a:r>
            <a:r>
              <a:rPr lang="zh-CN" altLang="en-US" sz="1400" dirty="0"/>
              <a:t> </a:t>
            </a:r>
            <a:r>
              <a:rPr lang="en-US" altLang="zh-CN" sz="1400" dirty="0"/>
              <a:t>5</a:t>
            </a:r>
            <a:r>
              <a:rPr lang="zh-CN" altLang="en-US" sz="1400" dirty="0"/>
              <a:t> </a:t>
            </a:r>
            <a:r>
              <a:rPr lang="en-US" altLang="zh-CN" sz="1400" dirty="0"/>
              <a:t>most</a:t>
            </a:r>
            <a:r>
              <a:rPr lang="zh-CN" altLang="en-US" sz="1400" dirty="0"/>
              <a:t> </a:t>
            </a:r>
            <a:r>
              <a:rPr lang="en-US" altLang="zh-CN" sz="1400" dirty="0"/>
              <a:t>important</a:t>
            </a:r>
            <a:r>
              <a:rPr lang="zh-CN" altLang="en-US" sz="1400" dirty="0"/>
              <a:t> </a:t>
            </a:r>
            <a:r>
              <a:rPr lang="en-US" altLang="zh-CN" sz="1400" dirty="0"/>
              <a:t>features.</a:t>
            </a:r>
          </a:p>
          <a:p>
            <a:pPr indent="-342900">
              <a:lnSpc>
                <a:spcPct val="150000"/>
              </a:lnSpc>
              <a:buSzPts val="1800"/>
            </a:pPr>
            <a:r>
              <a:rPr lang="en-US" altLang="zh-CN" sz="1400" dirty="0"/>
              <a:t>Female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male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equally</a:t>
            </a:r>
            <a:r>
              <a:rPr lang="zh-CN" altLang="en-US" sz="1400" dirty="0"/>
              <a:t> </a:t>
            </a:r>
            <a:r>
              <a:rPr lang="en-US" altLang="zh-CN" sz="1400" dirty="0"/>
              <a:t>likely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churn.</a:t>
            </a:r>
          </a:p>
          <a:p>
            <a:pPr indent="-342900">
              <a:lnSpc>
                <a:spcPct val="150000"/>
              </a:lnSpc>
              <a:buSzPts val="1800"/>
            </a:pPr>
            <a:r>
              <a:rPr lang="en-US" altLang="zh-CN" sz="1400" dirty="0"/>
              <a:t>Customer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Paperless</a:t>
            </a:r>
            <a:r>
              <a:rPr lang="zh-CN" altLang="en-US" sz="1400" dirty="0"/>
              <a:t> </a:t>
            </a:r>
            <a:r>
              <a:rPr lang="en-US" altLang="zh-CN" sz="1400" dirty="0"/>
              <a:t>Billing</a:t>
            </a:r>
            <a:r>
              <a:rPr lang="zh-CN" altLang="en-US" sz="1400" dirty="0"/>
              <a:t> </a:t>
            </a:r>
            <a:r>
              <a:rPr lang="en-US" altLang="zh-CN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more</a:t>
            </a:r>
            <a:r>
              <a:rPr lang="zh-CN" altLang="en-US" sz="1400" dirty="0"/>
              <a:t> </a:t>
            </a:r>
            <a:r>
              <a:rPr lang="en-US" altLang="zh-CN" sz="1400" dirty="0"/>
              <a:t>likely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churn</a:t>
            </a:r>
            <a:r>
              <a:rPr lang="zh-CN" altLang="en-US" sz="1400" dirty="0"/>
              <a:t> </a:t>
            </a:r>
            <a:r>
              <a:rPr lang="en-US" altLang="zh-CN" sz="1400" dirty="0"/>
              <a:t>(74.9%</a:t>
            </a:r>
            <a:r>
              <a:rPr lang="zh-CN" altLang="en-US" sz="1400" dirty="0"/>
              <a:t> </a:t>
            </a:r>
            <a:r>
              <a:rPr lang="en-US" altLang="zh-CN" sz="1400" dirty="0"/>
              <a:t>among</a:t>
            </a:r>
            <a:r>
              <a:rPr lang="zh-CN" altLang="en-US" sz="1400" dirty="0"/>
              <a:t> </a:t>
            </a:r>
            <a:r>
              <a:rPr lang="en-US" altLang="zh-CN" sz="1400" dirty="0"/>
              <a:t>churn</a:t>
            </a:r>
            <a:r>
              <a:rPr lang="zh-CN" altLang="en-US" sz="1400" dirty="0"/>
              <a:t> </a:t>
            </a:r>
            <a:r>
              <a:rPr lang="en-US" altLang="zh-CN" sz="1400" dirty="0"/>
              <a:t>customers</a:t>
            </a:r>
            <a:r>
              <a:rPr lang="zh-CN" altLang="en-US" sz="1400" dirty="0"/>
              <a:t> </a:t>
            </a:r>
            <a:r>
              <a:rPr lang="en-US" altLang="zh-CN" sz="1400" dirty="0"/>
              <a:t>vs.53.6%</a:t>
            </a:r>
            <a:r>
              <a:rPr lang="zh-CN" altLang="en-US" sz="1400" dirty="0"/>
              <a:t> </a:t>
            </a:r>
            <a:r>
              <a:rPr lang="en-US" altLang="zh-CN" sz="1400" dirty="0"/>
              <a:t>non-churn</a:t>
            </a:r>
            <a:r>
              <a:rPr lang="zh-CN" altLang="en-US" sz="1400" dirty="0"/>
              <a:t> </a:t>
            </a:r>
            <a:r>
              <a:rPr lang="en-US" altLang="zh-CN" sz="1400" dirty="0"/>
              <a:t>customer)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0" name="Google Shape;770;p3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 descr="A picture containing comb&#10;&#10;Description automatically generated">
            <a:extLst>
              <a:ext uri="{FF2B5EF4-FFF2-40B4-BE49-F238E27FC236}">
                <a16:creationId xmlns:a16="http://schemas.microsoft.com/office/drawing/2014/main" id="{25BBA3DA-0E6B-4640-AF13-5DC7C0D5F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903" y="1318000"/>
            <a:ext cx="3573997" cy="3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4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7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>
            <a:spLocks noGrp="1"/>
          </p:cNvSpPr>
          <p:nvPr>
            <p:ph type="ctrTitle" idx="4294967295"/>
          </p:nvPr>
        </p:nvSpPr>
        <p:spPr>
          <a:xfrm>
            <a:off x="4201550" y="540507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4294967295"/>
          </p:nvPr>
        </p:nvSpPr>
        <p:spPr>
          <a:xfrm>
            <a:off x="4039263" y="1633050"/>
            <a:ext cx="4451087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42900">
              <a:buSzPts val="1800"/>
            </a:pPr>
            <a:r>
              <a:rPr lang="en-US" altLang="zh-CN" sz="2000" dirty="0"/>
              <a:t>Siqi</a:t>
            </a:r>
            <a:r>
              <a:rPr lang="zh-CN" altLang="en-US" sz="2000" dirty="0"/>
              <a:t> </a:t>
            </a:r>
            <a:r>
              <a:rPr lang="en-US" altLang="zh-CN" sz="2000" dirty="0"/>
              <a:t>Li</a:t>
            </a:r>
          </a:p>
          <a:p>
            <a:pPr lvl="0" indent="-342900">
              <a:buSzPts val="1800"/>
            </a:pPr>
            <a:r>
              <a:rPr lang="en-US" altLang="zh-CN" sz="2000" dirty="0"/>
              <a:t>Northwestern</a:t>
            </a:r>
            <a:r>
              <a:rPr lang="zh-CN" altLang="en-US" sz="2000" dirty="0"/>
              <a:t> </a:t>
            </a:r>
            <a:r>
              <a:rPr lang="en-US" altLang="zh-CN" sz="2000" dirty="0" err="1"/>
              <a:t>MSiA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2020</a:t>
            </a:r>
            <a:endParaRPr lang="en-US" sz="2000" dirty="0"/>
          </a:p>
          <a:p>
            <a:pPr lvl="0" indent="-342900">
              <a:spcBef>
                <a:spcPts val="0"/>
              </a:spcBef>
              <a:buSzPts val="1800"/>
            </a:pPr>
            <a:r>
              <a:rPr lang="en-US" altLang="zh-CN" sz="2000" dirty="0"/>
              <a:t>Email:</a:t>
            </a:r>
            <a:r>
              <a:rPr lang="zh-CN" altLang="en-US" sz="2000" dirty="0"/>
              <a:t> </a:t>
            </a:r>
            <a:r>
              <a:rPr lang="en-US" altLang="zh-CN" sz="1600" dirty="0">
                <a:hlinkClick r:id="rId3"/>
              </a:rPr>
              <a:t>siqi.li15@gmail.com</a:t>
            </a:r>
            <a:endParaRPr lang="en-US" altLang="zh-CN" sz="1600" dirty="0"/>
          </a:p>
          <a:p>
            <a:pPr lvl="0" indent="-342900">
              <a:spcBef>
                <a:spcPts val="0"/>
              </a:spcBef>
              <a:buSzPts val="1800"/>
            </a:pPr>
            <a:r>
              <a:rPr lang="en-US" altLang="zh-CN" sz="2000" dirty="0" err="1"/>
              <a:t>Github</a:t>
            </a:r>
            <a:r>
              <a:rPr lang="en-US" altLang="zh-CN" sz="2000" dirty="0"/>
              <a:t>:</a:t>
            </a:r>
            <a:r>
              <a:rPr lang="en-US" sz="2000" dirty="0">
                <a:hlinkClick r:id="rId4"/>
              </a:rPr>
              <a:t> </a:t>
            </a:r>
            <a:r>
              <a:rPr lang="en-US" sz="1600" dirty="0">
                <a:hlinkClick r:id="rId4"/>
              </a:rPr>
              <a:t>https://github.com/LSQI15/2020-msia423-Li-Siqi</a:t>
            </a:r>
            <a:endParaRPr lang="en-US" sz="1600" dirty="0"/>
          </a:p>
        </p:txBody>
      </p:sp>
      <p:pic>
        <p:nvPicPr>
          <p:cNvPr id="755" name="Google Shape;755;p35"/>
          <p:cNvPicPr preferRelativeResize="0"/>
          <p:nvPr/>
        </p:nvPicPr>
        <p:blipFill rotWithShape="1">
          <a:blip r:embed="rId5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696123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263</Words>
  <Application>Microsoft Macintosh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Roboto</vt:lpstr>
      <vt:lpstr>Barlow Light</vt:lpstr>
      <vt:lpstr>Barlow SemiBold</vt:lpstr>
      <vt:lpstr>Calibri</vt:lpstr>
      <vt:lpstr>Lodovico template</vt:lpstr>
      <vt:lpstr>Customer Churn Predictor                A Machine learning prediction engine for customer churn analysis  </vt:lpstr>
      <vt:lpstr>Motivation</vt:lpstr>
      <vt:lpstr>PowerPoint Presentation</vt:lpstr>
      <vt:lpstr>Dataset</vt:lpstr>
      <vt:lpstr>Model</vt:lpstr>
      <vt:lpstr>Insights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Siqi Li</cp:lastModifiedBy>
  <cp:revision>35</cp:revision>
  <dcterms:modified xsi:type="dcterms:W3CDTF">2020-06-07T00:12:31Z</dcterms:modified>
</cp:coreProperties>
</file>