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34"/>
  </p:normalViewPr>
  <p:slideViewPr>
    <p:cSldViewPr snapToGrid="0" snapToObjects="1">
      <p:cViewPr>
        <p:scale>
          <a:sx n="103" d="100"/>
          <a:sy n="103" d="100"/>
        </p:scale>
        <p:origin x="8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QI15/MSiA490-AmazonReviewTextClassification" TargetMode="External"/><Relationship Id="rId2" Type="http://schemas.openxmlformats.org/officeDocument/2006/relationships/hyperlink" Target="https://www.linkedin.com/in/siqi-li-011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7FB9-A8F0-DC4F-A15C-985FC5F2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904" y="5144803"/>
            <a:ext cx="6372695" cy="1093708"/>
          </a:xfrm>
        </p:spPr>
        <p:txBody>
          <a:bodyPr/>
          <a:lstStyle/>
          <a:p>
            <a:pPr algn="l"/>
            <a:r>
              <a:rPr lang="en-US" dirty="0"/>
              <a:t>Amazon Review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92E3-A1F7-724A-9A25-AF484A9A6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Siqi Li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 3,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98164-1882-BE43-ACD3-BDFF57218FE5}"/>
              </a:ext>
            </a:extLst>
          </p:cNvPr>
          <p:cNvSpPr txBox="1"/>
          <p:nvPr/>
        </p:nvSpPr>
        <p:spPr>
          <a:xfrm>
            <a:off x="1856904" y="6238511"/>
            <a:ext cx="833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Classifying Amazon video reviews through machine learning and deep learning models </a:t>
            </a:r>
          </a:p>
        </p:txBody>
      </p:sp>
    </p:spTree>
    <p:extLst>
      <p:ext uri="{BB962C8B-B14F-4D97-AF65-F5344CB8AC3E}">
        <p14:creationId xmlns:p14="http://schemas.microsoft.com/office/powerpoint/2010/main" val="100338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6F20-1CD1-2F47-8F17-AFD76D4C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ED1B-FB61-EF41-9E38-B53718C6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Text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Assigning tags or categories to text based on its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One of the fundamental tasks in natural language processing (NLP).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Trained 3 machine learning models and 2 deep learning models and evaluated their performances using Amazon video review data.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99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3245-8DFB-6646-A713-0B62BA8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BC94-1FB0-0140-A042-ECAC4E92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905060" cy="114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Amazon video review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500,000 reviews and review scores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9016FE9-3F9B-F844-AD4C-0C8F2535F68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" r="9360" b="2666"/>
          <a:stretch/>
        </p:blipFill>
        <p:spPr bwMode="auto">
          <a:xfrm>
            <a:off x="1024128" y="3381852"/>
            <a:ext cx="4091569" cy="2890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3BBE91-D08D-BA4B-9C67-2302D0AE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30343"/>
              </p:ext>
            </p:extLst>
          </p:nvPr>
        </p:nvGraphicFramePr>
        <p:xfrm>
          <a:off x="6260221" y="1335024"/>
          <a:ext cx="4907650" cy="4707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608">
                  <a:extLst>
                    <a:ext uri="{9D8B030D-6E8A-4147-A177-3AD203B41FA5}">
                      <a16:colId xmlns:a16="http://schemas.microsoft.com/office/drawing/2014/main" val="2227126282"/>
                    </a:ext>
                  </a:extLst>
                </a:gridCol>
                <a:gridCol w="1359042">
                  <a:extLst>
                    <a:ext uri="{9D8B030D-6E8A-4147-A177-3AD203B41FA5}">
                      <a16:colId xmlns:a16="http://schemas.microsoft.com/office/drawing/2014/main" val="3777861976"/>
                    </a:ext>
                  </a:extLst>
                </a:gridCol>
              </a:tblGrid>
              <a:tr h="49731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 Statistics </a:t>
                      </a:r>
                      <a:endParaRPr lang="en-US" sz="1400" kern="800" spc="-1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63864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Reviews</a:t>
                      </a:r>
                      <a:endParaRPr lang="en-US" sz="1400" kern="800" spc="-1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500,000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861876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Length of Reviews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775.50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982720"/>
                  </a:ext>
                </a:extLst>
              </a:tr>
              <a:tr h="954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Deviation of Length of Reviews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984.28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130062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Length of Reviews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130711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 of Reviews (25 percentiles)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558202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 of Reviews (50 percentiles)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621972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 of Reviews (75 percentiles)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948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722289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Reviews</a:t>
                      </a:r>
                      <a:endParaRPr lang="en-US" sz="1400" kern="800" spc="-1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800" spc="-1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31,713</a:t>
                      </a:r>
                      <a:endParaRPr lang="en-US" sz="1400" kern="800" spc="-1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99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BD37-8E93-034A-83E3-8C273220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A239-5374-8942-B399-E93AFD51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57688" cy="402336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 model with TF-IDF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vector machine model with TF-IDF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Multinomial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Naïve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Bayes model with TF-IDF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69E2BD-F879-DF49-B292-4307797CD2E1}"/>
              </a:ext>
            </a:extLst>
          </p:cNvPr>
          <p:cNvSpPr txBox="1">
            <a:spLocks/>
          </p:cNvSpPr>
          <p:nvPr/>
        </p:nvSpPr>
        <p:spPr>
          <a:xfrm>
            <a:off x="6310183" y="2286000"/>
            <a:ext cx="485768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Deep Learning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BERT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LSTM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One-directional LSTM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Bidirectional LSTM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Bidirectional LSTM with self-attention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6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1CCF-794A-E04A-A1D8-622CBC9D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6D69-763A-6E42-8B59-5AC170FC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Preprocess Raw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Removed special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Removed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Removed English stop-words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Removed extract 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Converted texts to lower cases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E1C8B-A457-FE42-B8B8-9805219251B1}"/>
              </a:ext>
            </a:extLst>
          </p:cNvPr>
          <p:cNvSpPr txBox="1">
            <a:spLocks/>
          </p:cNvSpPr>
          <p:nvPr/>
        </p:nvSpPr>
        <p:spPr>
          <a:xfrm>
            <a:off x="609599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 / Test Split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80% of data for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20% of data for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9175-E0FF-2742-A9AA-0F817068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A2965D-3BF6-E647-845C-11DA80F11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42608"/>
              </p:ext>
            </p:extLst>
          </p:nvPr>
        </p:nvGraphicFramePr>
        <p:xfrm>
          <a:off x="1023938" y="2286000"/>
          <a:ext cx="97202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00793416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027039469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7516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5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0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3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Bi-LSTM with Self-Attention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0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4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Multinomial Naïve Bayes</a:t>
                      </a:r>
                      <a:r>
                        <a:rPr lang="en-US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endParaRPr lang="en-US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0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87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E773-D863-B24D-B462-14DC22D9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050F-2F1D-A840-8F85-03508E33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191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Deep learning models don’t always perform better than do machine learning models, and deep learning models require more fine-tunning.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For BERT, the greater the max input length, the better it performed.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BERT had the best performance, but it required a much longer time to train (6 hours per epoch). SVM is the 2nd best model, and its entire training only took 35 minutes.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839C173-89B3-2C4A-9A1E-4B931D09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90" y="2286000"/>
            <a:ext cx="5296971" cy="3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4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801-4446-C344-BC7C-7E4A0E69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Demo</a:t>
            </a:r>
          </a:p>
        </p:txBody>
      </p:sp>
      <p:grpSp>
        <p:nvGrpSpPr>
          <p:cNvPr id="4" name="Google Shape;742;p34">
            <a:extLst>
              <a:ext uri="{FF2B5EF4-FFF2-40B4-BE49-F238E27FC236}">
                <a16:creationId xmlns:a16="http://schemas.microsoft.com/office/drawing/2014/main" id="{B3BD869B-0119-CB40-9081-044F101421FA}"/>
              </a:ext>
            </a:extLst>
          </p:cNvPr>
          <p:cNvGrpSpPr/>
          <p:nvPr/>
        </p:nvGrpSpPr>
        <p:grpSpPr>
          <a:xfrm>
            <a:off x="4151871" y="1053785"/>
            <a:ext cx="7883611" cy="5218999"/>
            <a:chOff x="1177450" y="241631"/>
            <a:chExt cx="6173152" cy="3616776"/>
          </a:xfrm>
        </p:grpSpPr>
        <p:sp>
          <p:nvSpPr>
            <p:cNvPr id="5" name="Google Shape;743;p34">
              <a:extLst>
                <a:ext uri="{FF2B5EF4-FFF2-40B4-BE49-F238E27FC236}">
                  <a16:creationId xmlns:a16="http://schemas.microsoft.com/office/drawing/2014/main" id="{3400B3A0-05E4-3D43-BE0D-7AE2DFC5D1C4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4;p34">
              <a:extLst>
                <a:ext uri="{FF2B5EF4-FFF2-40B4-BE49-F238E27FC236}">
                  <a16:creationId xmlns:a16="http://schemas.microsoft.com/office/drawing/2014/main" id="{17E6A181-FC27-3B4A-85A7-1A196A6D12F3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5;p34">
              <a:extLst>
                <a:ext uri="{FF2B5EF4-FFF2-40B4-BE49-F238E27FC236}">
                  <a16:creationId xmlns:a16="http://schemas.microsoft.com/office/drawing/2014/main" id="{1A841B78-79AD-EF4F-8EEA-79184B036B40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6;p34">
              <a:extLst>
                <a:ext uri="{FF2B5EF4-FFF2-40B4-BE49-F238E27FC236}">
                  <a16:creationId xmlns:a16="http://schemas.microsoft.com/office/drawing/2014/main" id="{01F426FD-C0D1-4F46-9E04-DB95AA3630C2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CC0AD4-727C-7F42-A3F6-3B4B0B662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4" t="2250" r="5165"/>
          <a:stretch/>
        </p:blipFill>
        <p:spPr>
          <a:xfrm>
            <a:off x="5041557" y="1335104"/>
            <a:ext cx="6126316" cy="4469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C85A41-9D8C-7441-A195-E525447E7A79}"/>
              </a:ext>
            </a:extLst>
          </p:cNvPr>
          <p:cNvSpPr txBox="1"/>
          <p:nvPr/>
        </p:nvSpPr>
        <p:spPr>
          <a:xfrm>
            <a:off x="863768" y="2967335"/>
            <a:ext cx="3286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the predicted rating for review: “This is the best movie of this type that I have ever seen”?</a:t>
            </a:r>
          </a:p>
        </p:txBody>
      </p:sp>
    </p:spTree>
    <p:extLst>
      <p:ext uri="{BB962C8B-B14F-4D97-AF65-F5344CB8AC3E}">
        <p14:creationId xmlns:p14="http://schemas.microsoft.com/office/powerpoint/2010/main" val="246429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F72-37D9-0C45-8FF6-8461B57F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52D5-86A2-8F4B-A7F4-793AC705A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565612" cy="402336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Siqi Li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Northwestern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MSiA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 of 2020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LinkedIn: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https://www.linkedin.com/in/siqi-li-0115/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https://github.com/LSQI15/MSiA490-AmazonReviewTextClassification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1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376</Words>
  <Application>Microsoft Macintosh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Tw Cen MT Condensed</vt:lpstr>
      <vt:lpstr>Wingdings 3</vt:lpstr>
      <vt:lpstr>Integral</vt:lpstr>
      <vt:lpstr>Amazon Review Classifier</vt:lpstr>
      <vt:lpstr>Problem Statement</vt:lpstr>
      <vt:lpstr>Data</vt:lpstr>
      <vt:lpstr>Models</vt:lpstr>
      <vt:lpstr>Model Training</vt:lpstr>
      <vt:lpstr>Model Evaluation</vt:lpstr>
      <vt:lpstr>Insights</vt:lpstr>
      <vt:lpstr>Web App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Classifier</dc:title>
  <dc:creator>Siqi Li</dc:creator>
  <cp:lastModifiedBy>Siqi Li</cp:lastModifiedBy>
  <cp:revision>49</cp:revision>
  <dcterms:created xsi:type="dcterms:W3CDTF">2020-11-21T21:07:48Z</dcterms:created>
  <dcterms:modified xsi:type="dcterms:W3CDTF">2020-11-21T22:24:08Z</dcterms:modified>
</cp:coreProperties>
</file>