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61" r:id="rId4"/>
    <p:sldId id="258" r:id="rId5"/>
    <p:sldId id="259" r:id="rId6"/>
    <p:sldId id="287" r:id="rId7"/>
    <p:sldId id="280" r:id="rId8"/>
    <p:sldId id="281" r:id="rId9"/>
    <p:sldId id="282" r:id="rId10"/>
    <p:sldId id="283" r:id="rId11"/>
    <p:sldId id="288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472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00F80-FE24-FC40-9287-5315D88473E9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B8EB9-2F14-2841-ADC7-FE51F9FCD7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71C52-16F3-DD43-9D7B-C29C052C14E1}" type="datetimeFigureOut">
              <a:rPr lang="en-US" smtClean="0"/>
              <a:pPr/>
              <a:t>11/16/16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954FD-28F4-C34D-89A7-46232F559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Effects of 1% systematic uncertainty in </a:t>
            </a:r>
            <a:r>
              <a:rPr lang="en-US" dirty="0" err="1" smtClean="0"/>
              <a:t>g</a:t>
            </a:r>
            <a:r>
              <a:rPr lang="en-US" dirty="0" smtClean="0"/>
              <a:t> band on left side and </a:t>
            </a:r>
            <a:r>
              <a:rPr lang="en-US" dirty="0" err="1" smtClean="0"/>
              <a:t>z</a:t>
            </a:r>
            <a:r>
              <a:rPr lang="en-US" dirty="0" smtClean="0"/>
              <a:t> band on</a:t>
            </a:r>
            <a:r>
              <a:rPr lang="en-US" baseline="0" dirty="0" smtClean="0"/>
              <a:t> right </a:t>
            </a:r>
            <a:r>
              <a:rPr lang="en-US" baseline="0" dirty="0" smtClean="0"/>
              <a:t>side</a:t>
            </a:r>
          </a:p>
          <a:p>
            <a:endParaRPr lang="en-US" baseline="0" dirty="0" smtClean="0"/>
          </a:p>
          <a:p>
            <a:r>
              <a:rPr lang="en-US" dirty="0" smtClean="0"/>
              <a:t>This bias results from the bias</a:t>
            </a:r>
            <a:r>
              <a:rPr lang="en-US" baseline="0" dirty="0" smtClean="0"/>
              <a:t> in light curve fit due to the additional systematic error in photometry. The flat line represents regions of </a:t>
            </a:r>
            <a:r>
              <a:rPr lang="en-US" baseline="0" dirty="0" err="1" smtClean="0"/>
              <a:t>redshift</a:t>
            </a:r>
            <a:r>
              <a:rPr lang="en-US" baseline="0" dirty="0" smtClean="0"/>
              <a:t> space where the light curve fitter does not use that band.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954FD-28F4-C34D-89A7-46232F5596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13606-9667-450B-92FE-BB7A688EF7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11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DD0A7-1F47-3F4D-861A-408ABCAC4089}" type="datetime1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EF9E-4D8B-9C44-83AE-F9145F90B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E2A9-0879-7548-ACE6-9C9BB1DA3CB3}" type="datetime1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EF9E-4D8B-9C44-83AE-F9145F90B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D57E-1C1A-954A-949B-0242137D11D3}" type="datetime1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EF9E-4D8B-9C44-83AE-F9145F90B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9875-10C0-5044-A712-25B27ED33B5A}" type="datetime1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EF9E-4D8B-9C44-83AE-F9145F90B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4163-9E1E-1F4E-ACE7-EFC197F8105E}" type="datetime1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EF9E-4D8B-9C44-83AE-F9145F90B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A76E-719D-D949-BD8F-1FB0B4DADE6B}" type="datetime1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EF9E-4D8B-9C44-83AE-F9145F90B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BB05-28E0-0D44-BECC-CEF57836EB3F}" type="datetime1">
              <a:rPr lang="en-US" smtClean="0"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EF9E-4D8B-9C44-83AE-F9145F90B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6DA3-AAC3-E44F-8191-CCC00A81316F}" type="datetime1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EF9E-4D8B-9C44-83AE-F9145F90B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CEB-A213-7346-97F7-7832AE8D1809}" type="datetime1">
              <a:rPr lang="en-US" smtClean="0"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EF9E-4D8B-9C44-83AE-F9145F90B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4FEF-D5F0-694D-B6FF-8B6517355BDD}" type="datetime1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EF9E-4D8B-9C44-83AE-F9145F90B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8A7-024C-4A45-9D02-88F507C24B3F}" type="datetime1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EF9E-4D8B-9C44-83AE-F9145F90B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D40B-3298-E145-B9AE-836D3B0AC34B}" type="datetime1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FEF9E-4D8B-9C44-83AE-F9145F90B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Photometric Calibration of 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Lasker</a:t>
            </a:r>
            <a:endParaRPr lang="en-US" dirty="0" smtClean="0"/>
          </a:p>
          <a:p>
            <a:r>
              <a:rPr lang="en-US" dirty="0" smtClean="0"/>
              <a:t>LSST SN Cosmology Workshop @ Pitt</a:t>
            </a:r>
          </a:p>
          <a:p>
            <a:r>
              <a:rPr lang="en-US" dirty="0" smtClean="0"/>
              <a:t>November 17, </a:t>
            </a:r>
            <a:r>
              <a:rPr lang="en-US" dirty="0" smtClean="0"/>
              <a:t>2016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90"/>
            <a:ext cx="8229600" cy="12827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Field to Field </a:t>
            </a:r>
            <a:r>
              <a:rPr lang="en-US" dirty="0" smtClean="0"/>
              <a:t>Relative Calibration of DES and PS1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EF9E-4D8B-9C44-83AE-F9145F90B0B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5" name="Picture 14" descr="Screen Shot 2016-11-17 at 12.41.5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02" y="1412554"/>
            <a:ext cx="4705398" cy="50075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6200" y="5900733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arrows on the previous slide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32000" y="6237289"/>
            <a:ext cx="641305" cy="1588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1300" y="3216360"/>
            <a:ext cx="203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Calibration uncertainty goal is 0.5 % (5 </a:t>
            </a:r>
            <a:r>
              <a:rPr lang="en-US" dirty="0" err="1" smtClean="0"/>
              <a:t>mmag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184400" y="3805025"/>
            <a:ext cx="1016000" cy="855875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8600" y="4928969"/>
            <a:ext cx="203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Shaded area indicates current uncertainty.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070100" y="4928969"/>
            <a:ext cx="1130300" cy="354231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90"/>
            <a:ext cx="8229600" cy="12827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Field to Field </a:t>
            </a:r>
            <a:r>
              <a:rPr lang="en-US" dirty="0" smtClean="0"/>
              <a:t>Relative Calibration of DES and PS1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EF9E-4D8B-9C44-83AE-F9145F90B0B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3" name="Picture 12" descr="OffsetArrowChart_Cut_160_215_NoCalSpec.png"/>
          <p:cNvPicPr>
            <a:picLocks noChangeAspect="1"/>
          </p:cNvPicPr>
          <p:nvPr/>
        </p:nvPicPr>
        <p:blipFill>
          <a:blip r:embed="rId2"/>
          <a:srcRect l="10000" t="9375" r="8125" b="5625"/>
          <a:stretch>
            <a:fillRect/>
          </a:stretch>
        </p:blipFill>
        <p:spPr>
          <a:xfrm>
            <a:off x="2232521" y="1450654"/>
            <a:ext cx="5006479" cy="519756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80137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496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Difference Imaging only requires ~2% calibration</a:t>
            </a:r>
          </a:p>
          <a:p>
            <a:r>
              <a:rPr lang="en-US" dirty="0" smtClean="0"/>
              <a:t>Current Calibration is ~1% (includes errors from standard stars not shown here)</a:t>
            </a:r>
          </a:p>
          <a:p>
            <a:r>
              <a:rPr lang="en-US" dirty="0" smtClean="0"/>
              <a:t>In order to reduce </a:t>
            </a:r>
            <a:r>
              <a:rPr lang="en-US" dirty="0" smtClean="0"/>
              <a:t>Calibration systematic to be subdominant to statistics, need 0.5%</a:t>
            </a:r>
          </a:p>
          <a:p>
            <a:r>
              <a:rPr lang="en-US" dirty="0" smtClean="0"/>
              <a:t>Still </a:t>
            </a:r>
            <a:r>
              <a:rPr lang="en-US" dirty="0" smtClean="0"/>
              <a:t>working to improve both mean and scatter using chromatic corrections from SN </a:t>
            </a:r>
            <a:r>
              <a:rPr lang="en-US" dirty="0" err="1" smtClean="0"/>
              <a:t>SEDs</a:t>
            </a:r>
            <a:r>
              <a:rPr lang="en-US" dirty="0" smtClean="0"/>
              <a:t>,  atmospheric models, and CCD-by-CCD transmission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EF9E-4D8B-9C44-83AE-F9145F90B0B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7379" y="5849811"/>
            <a:ext cx="803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Li, T. S</a:t>
            </a:r>
            <a:r>
              <a:rPr lang="en-US" dirty="0" smtClean="0"/>
              <a:t>., </a:t>
            </a:r>
            <a:r>
              <a:rPr lang="en-US" dirty="0" err="1" smtClean="0"/>
              <a:t>DePoy</a:t>
            </a:r>
            <a:r>
              <a:rPr lang="en-US" dirty="0" smtClean="0"/>
              <a:t>, D. L., Marshall, J. L., Tucker, D. L., Bernstein, G. M., et al.</a:t>
            </a:r>
            <a:r>
              <a:rPr lang="en-US" dirty="0" smtClean="0"/>
              <a:t>, "</a:t>
            </a:r>
            <a:r>
              <a:rPr lang="en-US" dirty="0" smtClean="0"/>
              <a:t>Assessment of </a:t>
            </a:r>
            <a:r>
              <a:rPr lang="en-US" dirty="0" smtClean="0"/>
              <a:t>Systematic Chromatic </a:t>
            </a:r>
            <a:r>
              <a:rPr lang="en-US" dirty="0" smtClean="0"/>
              <a:t>Errors that Impact Sub</a:t>
            </a:r>
            <a:r>
              <a:rPr lang="en-US" dirty="0" smtClean="0"/>
              <a:t>-1% Photometric Precision </a:t>
            </a:r>
            <a:r>
              <a:rPr lang="en-US" dirty="0" smtClean="0"/>
              <a:t>in Large-Area Sky </a:t>
            </a:r>
            <a:r>
              <a:rPr lang="en-US" dirty="0" smtClean="0"/>
              <a:t>Surveys”, 2016, </a:t>
            </a:r>
            <a:r>
              <a:rPr lang="en-US" dirty="0" smtClean="0"/>
              <a:t>AJ</a:t>
            </a:r>
            <a:r>
              <a:rPr lang="en-US" dirty="0" smtClean="0"/>
              <a:t>, 151,157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Photometric Calibration?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 measures fluxes of stars, galaxies, supernovae, etc as counts of photoelectrons on </a:t>
            </a:r>
            <a:r>
              <a:rPr lang="en-US" dirty="0" err="1" smtClean="0"/>
              <a:t>CCDs</a:t>
            </a:r>
            <a:endParaRPr lang="en-US" dirty="0" smtClean="0"/>
          </a:p>
          <a:p>
            <a:r>
              <a:rPr lang="en-US" dirty="0" smtClean="0"/>
              <a:t>Converting those counts to physical fluxes and magnitudes is the purpose of </a:t>
            </a:r>
            <a:r>
              <a:rPr lang="en-US" dirty="0" smtClean="0"/>
              <a:t>calibration</a:t>
            </a:r>
          </a:p>
          <a:p>
            <a:r>
              <a:rPr lang="en-US" dirty="0" smtClean="0"/>
              <a:t>Major effort from the calibration working group in DES.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EF9E-4D8B-9C44-83AE-F9145F90B0B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Photometric Calibration is the largest systematic error in Supernova Cosmology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99484919"/>
              </p:ext>
            </p:extLst>
          </p:nvPr>
        </p:nvGraphicFramePr>
        <p:xfrm>
          <a:off x="628650" y="2510521"/>
          <a:ext cx="78867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667489502"/>
                    </a:ext>
                  </a:extLst>
                </a:gridCol>
                <a:gridCol w="3943350">
                  <a:extLst>
                    <a:ext uri="{9D8B030D-6E8A-4147-A177-3AD203B41FA5}">
                      <a16:col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865756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Systematic Error Source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Contribution to </a:t>
                      </a:r>
                      <a:r>
                        <a:rPr lang="en-US" sz="2400" dirty="0" err="1"/>
                        <a:t>dw</a:t>
                      </a:r>
                      <a:endParaRPr lang="en-US" sz="24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60852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Photometric Calibration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0.045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65659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SN Color Model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0.023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46116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Host Galaxy Dependence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0.015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89625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MW Extinction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0.013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83757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Selection Bias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20620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Coherent Flow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0.007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1239519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39537" y="1317572"/>
            <a:ext cx="6864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Pan-STARRS Supernova Survey Systematic Error Budget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EF9E-4D8B-9C44-83AE-F9145F90B0B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8150" y="5850621"/>
            <a:ext cx="8248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Scolnic</a:t>
            </a:r>
            <a:r>
              <a:rPr lang="en-US" dirty="0" smtClean="0"/>
              <a:t> D, Rest A, </a:t>
            </a:r>
            <a:r>
              <a:rPr lang="en-US" dirty="0" err="1" smtClean="0"/>
              <a:t>Riess</a:t>
            </a:r>
            <a:r>
              <a:rPr lang="en-US" dirty="0" smtClean="0"/>
              <a:t> A, Huber ME, Foley RJ, </a:t>
            </a:r>
            <a:r>
              <a:rPr lang="en-US" dirty="0" err="1" smtClean="0"/>
              <a:t>Brout</a:t>
            </a:r>
            <a:r>
              <a:rPr lang="en-US" dirty="0" smtClean="0"/>
              <a:t> D, </a:t>
            </a:r>
            <a:r>
              <a:rPr lang="en-US" dirty="0" err="1" smtClean="0"/>
              <a:t>Chornock</a:t>
            </a:r>
            <a:r>
              <a:rPr lang="en-US" dirty="0" smtClean="0"/>
              <a:t> R, </a:t>
            </a:r>
            <a:r>
              <a:rPr lang="en-US" dirty="0" err="1" smtClean="0"/>
              <a:t>Narayan</a:t>
            </a:r>
            <a:r>
              <a:rPr lang="en-US" dirty="0" smtClean="0"/>
              <a:t> G, </a:t>
            </a:r>
            <a:r>
              <a:rPr lang="en-US" dirty="0" err="1" smtClean="0"/>
              <a:t>Tonry</a:t>
            </a:r>
            <a:r>
              <a:rPr lang="en-US" dirty="0" smtClean="0"/>
              <a:t> JL, Berger E, </a:t>
            </a:r>
            <a:r>
              <a:rPr lang="en-US" dirty="0" smtClean="0"/>
              <a:t>et al. (</a:t>
            </a:r>
            <a:r>
              <a:rPr lang="en-US" dirty="0" smtClean="0"/>
              <a:t>2014) Systematic uncertainties associated with the</a:t>
            </a:r>
            <a:r>
              <a:rPr lang="en-US" dirty="0" smtClean="0"/>
              <a:t> Cosmological Analysis </a:t>
            </a:r>
            <a:r>
              <a:rPr lang="en-US" dirty="0" smtClean="0"/>
              <a:t>of the</a:t>
            </a:r>
            <a:r>
              <a:rPr lang="en-US" dirty="0" smtClean="0"/>
              <a:t> First </a:t>
            </a:r>
            <a:r>
              <a:rPr lang="en-US" dirty="0" smtClean="0"/>
              <a:t>P</a:t>
            </a:r>
            <a:r>
              <a:rPr lang="en-US" dirty="0" smtClean="0"/>
              <a:t>an</a:t>
            </a:r>
            <a:r>
              <a:rPr lang="en-US" dirty="0" smtClean="0"/>
              <a:t>-</a:t>
            </a:r>
            <a:r>
              <a:rPr lang="en-US" dirty="0" smtClean="0"/>
              <a:t>STARRS1 Type </a:t>
            </a:r>
            <a:r>
              <a:rPr lang="en-US" dirty="0" err="1" smtClean="0"/>
              <a:t>Ia</a:t>
            </a:r>
            <a:r>
              <a:rPr lang="en-US" dirty="0" smtClean="0"/>
              <a:t> Supernova Sample</a:t>
            </a:r>
            <a:r>
              <a:rPr lang="en-US" dirty="0" smtClean="0"/>
              <a:t>. </a:t>
            </a:r>
            <a:r>
              <a:rPr lang="en-US" dirty="0" smtClean="0"/>
              <a:t>APJ </a:t>
            </a:r>
            <a:r>
              <a:rPr lang="en-US" dirty="0" smtClean="0"/>
              <a:t>795:45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203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 A 1% c</a:t>
            </a:r>
            <a:r>
              <a:rPr lang="en-US" sz="2800" dirty="0" smtClean="0"/>
              <a:t>alibration </a:t>
            </a:r>
            <a:r>
              <a:rPr lang="en-US" sz="2800" dirty="0" smtClean="0"/>
              <a:t>uncertainty </a:t>
            </a:r>
            <a:r>
              <a:rPr lang="en-US" sz="2800" dirty="0" smtClean="0"/>
              <a:t>causes light curve fitter to add </a:t>
            </a:r>
            <a:r>
              <a:rPr lang="en-US" sz="2800" dirty="0" smtClean="0"/>
              <a:t>systematic bias in Distance Modulus with </a:t>
            </a:r>
            <a:r>
              <a:rPr lang="en-US" sz="2800" dirty="0" err="1" smtClean="0"/>
              <a:t>redshift</a:t>
            </a:r>
            <a:r>
              <a:rPr lang="en-US" sz="2800" dirty="0" smtClean="0"/>
              <a:t> as well as introducing scatter</a:t>
            </a:r>
            <a:endParaRPr lang="en-US" sz="2800" dirty="0"/>
          </a:p>
        </p:txBody>
      </p:sp>
      <p:pic>
        <p:nvPicPr>
          <p:cNvPr id="4" name="Content Placeholder 3" descr="DistVsZ_gsys.png"/>
          <p:cNvPicPr>
            <a:picLocks noGrp="1" noChangeAspect="1"/>
          </p:cNvPicPr>
          <p:nvPr>
            <p:ph idx="1"/>
          </p:nvPr>
        </p:nvPicPr>
        <p:blipFill>
          <a:blip r:embed="rId3"/>
          <a:srcRect l="625" t="6667" r="6875" b="1667"/>
          <a:stretch>
            <a:fillRect/>
          </a:stretch>
        </p:blipFill>
        <p:spPr>
          <a:xfrm>
            <a:off x="160551" y="2140036"/>
            <a:ext cx="4432619" cy="3294446"/>
          </a:xfrm>
        </p:spPr>
      </p:pic>
      <p:pic>
        <p:nvPicPr>
          <p:cNvPr id="7" name="Picture 6" descr="DistVsZ_zsys.png"/>
          <p:cNvPicPr>
            <a:picLocks noChangeAspect="1"/>
          </p:cNvPicPr>
          <p:nvPr/>
        </p:nvPicPr>
        <p:blipFill>
          <a:blip r:embed="rId4"/>
          <a:srcRect l="1250" t="6667" r="7500" b="1667"/>
          <a:stretch>
            <a:fillRect/>
          </a:stretch>
        </p:blipFill>
        <p:spPr>
          <a:xfrm>
            <a:off x="4721538" y="2149307"/>
            <a:ext cx="4372630" cy="3294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2250" y="5249816"/>
            <a:ext cx="3244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z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1692" y="5249816"/>
            <a:ext cx="3244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845" y="3523604"/>
            <a:ext cx="4449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Δμ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471580" y="3523603"/>
            <a:ext cx="444975" cy="3693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Δμ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EF9E-4D8B-9C44-83AE-F9145F90B0B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6300" y="2349500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97500" y="2349500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z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 has several paths attacking the photometric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 of standard </a:t>
            </a:r>
            <a:r>
              <a:rPr lang="en-US" dirty="0" smtClean="0"/>
              <a:t>stars (</a:t>
            </a:r>
            <a:r>
              <a:rPr lang="en-US" dirty="0" err="1" smtClean="0"/>
              <a:t>CalSpec</a:t>
            </a:r>
            <a:r>
              <a:rPr lang="en-US" dirty="0" smtClean="0"/>
              <a:t> and Other independently calibrated stars)</a:t>
            </a:r>
          </a:p>
          <a:p>
            <a:r>
              <a:rPr lang="en-US" b="1" dirty="0" smtClean="0"/>
              <a:t>Cross</a:t>
            </a:r>
            <a:r>
              <a:rPr lang="en-US" b="1" dirty="0" smtClean="0"/>
              <a:t>-checking the Calibration with previous well-calibrated surveys like Pan-STARRS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EF9E-4D8B-9C44-83AE-F9145F90B0B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31295" t="48447" r="34183" b="19968"/>
          <a:stretch/>
        </p:blipFill>
        <p:spPr>
          <a:xfrm>
            <a:off x="4675229" y="1688664"/>
            <a:ext cx="3969408" cy="2723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0" y="365126"/>
            <a:ext cx="7975947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FGCM </a:t>
            </a:r>
            <a:r>
              <a:rPr lang="en-US" dirty="0"/>
              <a:t>Calibration is cross-checked by prior surveys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2417" y="1688663"/>
            <a:ext cx="3872219" cy="2605152"/>
          </a:xfrm>
          <a:prstGeom prst="rect">
            <a:avLst/>
          </a:prstGeom>
          <a:blipFill dpi="0" rotWithShape="1">
            <a:blip r:embed="rId4">
              <a:alphaModFix amt="6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2127" y="1690688"/>
            <a:ext cx="3962985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/>
              <a:t>Largest and best-calibrated survey, Pan-STARRS (PS1) overlaps with 8 DES Supernova Fields</a:t>
            </a:r>
            <a:endParaRPr lang="en-US" sz="3200" dirty="0" smtClean="0"/>
          </a:p>
          <a:p>
            <a:pPr marL="457200" indent="-457200">
              <a:buFontTx/>
              <a:buChar char="-"/>
            </a:pPr>
            <a:r>
              <a:rPr lang="en-US" sz="3200" dirty="0" smtClean="0"/>
              <a:t>PS1 is calibrated to 5 </a:t>
            </a:r>
            <a:r>
              <a:rPr lang="en-US" sz="3200" dirty="0" err="1" smtClean="0"/>
              <a:t>mmag</a:t>
            </a:r>
            <a:r>
              <a:rPr lang="en-US" sz="3200" dirty="0" smtClean="0"/>
              <a:t> across 3π of the sky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774149" y="4396510"/>
            <a:ext cx="3872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Yellow and black = PS1</a:t>
            </a:r>
          </a:p>
          <a:p>
            <a:r>
              <a:rPr lang="en-US" dirty="0"/>
              <a:t>Purple = DES wide field</a:t>
            </a:r>
          </a:p>
          <a:p>
            <a:r>
              <a:rPr lang="en-US" dirty="0"/>
              <a:t>Blue = DES supernova fields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293" y="5876448"/>
            <a:ext cx="8841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Scolnic</a:t>
            </a:r>
            <a:r>
              <a:rPr lang="en-US" sz="1200" dirty="0" smtClean="0"/>
              <a:t>, D., S. </a:t>
            </a:r>
            <a:r>
              <a:rPr lang="en-US" sz="1200" dirty="0" err="1" smtClean="0"/>
              <a:t>Casertano</a:t>
            </a:r>
            <a:r>
              <a:rPr lang="en-US" sz="1200" dirty="0" smtClean="0"/>
              <a:t>, A. </a:t>
            </a:r>
            <a:r>
              <a:rPr lang="en-US" sz="1200" dirty="0" err="1" smtClean="0"/>
              <a:t>Riess</a:t>
            </a:r>
            <a:r>
              <a:rPr lang="en-US" sz="1200" dirty="0" smtClean="0"/>
              <a:t>, A. Rest, E. </a:t>
            </a:r>
            <a:r>
              <a:rPr lang="en-US" sz="1200" dirty="0" err="1" smtClean="0"/>
              <a:t>Schlafly</a:t>
            </a:r>
            <a:r>
              <a:rPr lang="en-US" sz="1200" dirty="0" smtClean="0"/>
              <a:t>, R. J. Foley, D. </a:t>
            </a:r>
            <a:r>
              <a:rPr lang="en-US" sz="1200" dirty="0" err="1" smtClean="0"/>
              <a:t>Finkbeiner</a:t>
            </a:r>
            <a:r>
              <a:rPr lang="en-US" sz="1200" dirty="0" smtClean="0"/>
              <a:t>, et </a:t>
            </a:r>
            <a:r>
              <a:rPr lang="en-US" sz="1200" dirty="0" smtClean="0"/>
              <a:t>al. 2015</a:t>
            </a:r>
            <a:r>
              <a:rPr lang="en-US" sz="1200" dirty="0" smtClean="0"/>
              <a:t>. “</a:t>
            </a:r>
            <a:r>
              <a:rPr lang="en-US" sz="1200" dirty="0" err="1" smtClean="0"/>
              <a:t>Supercal</a:t>
            </a:r>
            <a:r>
              <a:rPr lang="en-US" sz="1200" dirty="0" smtClean="0"/>
              <a:t>: Cross-Calibration </a:t>
            </a:r>
            <a:r>
              <a:rPr lang="en-US" sz="1200" dirty="0" smtClean="0"/>
              <a:t>of Multiple </a:t>
            </a:r>
            <a:r>
              <a:rPr lang="en-US" sz="1200" dirty="0" smtClean="0"/>
              <a:t>Photometric Systems to Improve </a:t>
            </a:r>
            <a:r>
              <a:rPr lang="en-US" sz="1200" dirty="0" smtClean="0"/>
              <a:t>Cosmological Measurements </a:t>
            </a:r>
            <a:r>
              <a:rPr lang="en-US" sz="1200" dirty="0" smtClean="0"/>
              <a:t>with Type </a:t>
            </a:r>
            <a:r>
              <a:rPr lang="en-US" sz="1200" dirty="0" err="1" smtClean="0"/>
              <a:t>Ia</a:t>
            </a:r>
            <a:r>
              <a:rPr lang="en-US" sz="1200" dirty="0" smtClean="0"/>
              <a:t> Supernovae.” The </a:t>
            </a:r>
            <a:r>
              <a:rPr lang="en-US" sz="1200" dirty="0" smtClean="0"/>
              <a:t>Astrophysical Journal </a:t>
            </a:r>
            <a:r>
              <a:rPr lang="en-US" sz="1200" dirty="0" smtClean="0"/>
              <a:t>815 (2) (December 16): 117. doi:10.1088/0004</a:t>
            </a:r>
            <a:r>
              <a:rPr lang="en-US" sz="1200" dirty="0" smtClean="0"/>
              <a:t>-637x</a:t>
            </a:r>
            <a:r>
              <a:rPr lang="en-US" sz="1200" dirty="0" smtClean="0"/>
              <a:t>/815/2/117.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3469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cross-calibration of DES and PS1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the measured filter transmission functions of</a:t>
            </a:r>
            <a:r>
              <a:rPr lang="en-US" dirty="0" smtClean="0"/>
              <a:t> DES + PS1, </a:t>
            </a:r>
            <a:r>
              <a:rPr lang="en-US" dirty="0"/>
              <a:t>we calculate synthetic magnitudes for a library of standard stars</a:t>
            </a:r>
          </a:p>
          <a:p>
            <a:r>
              <a:rPr lang="en-US" dirty="0"/>
              <a:t>Then compute the expected magnitude difference between the two </a:t>
            </a:r>
            <a:r>
              <a:rPr lang="en-US" dirty="0" smtClean="0"/>
              <a:t>surveys as a function of color.</a:t>
            </a:r>
          </a:p>
          <a:p>
            <a:r>
              <a:rPr lang="en-US" dirty="0" smtClean="0"/>
              <a:t>Compare the expected difference with the observed difference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EF9E-4D8B-9C44-83AE-F9145F90B0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7669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6-11-17 at 12.02.0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832" y="1240600"/>
            <a:ext cx="5023790" cy="5259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cross calibration of DES and PS1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801808" y="3083768"/>
            <a:ext cx="32731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PS1 mag – DES mag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52892" y="6158984"/>
            <a:ext cx="21066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PS1 g – </a:t>
            </a:r>
            <a:r>
              <a:rPr lang="en-US" dirty="0" err="1"/>
              <a:t>i</a:t>
            </a:r>
            <a:r>
              <a:rPr lang="en-US" dirty="0"/>
              <a:t> mag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3544894" y="2825209"/>
            <a:ext cx="313878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02968" y="2298938"/>
            <a:ext cx="13988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0.013 </a:t>
            </a:r>
            <a:r>
              <a:rPr lang="en-US" dirty="0"/>
              <a:t>mag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EF9E-4D8B-9C44-83AE-F9145F90B0B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38522" y="1417638"/>
            <a:ext cx="2867378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plot is using the stars in DES field C1</a:t>
            </a:r>
          </a:p>
          <a:p>
            <a:endParaRPr lang="en-US" dirty="0" smtClean="0"/>
          </a:p>
          <a:p>
            <a:r>
              <a:rPr lang="en-US" dirty="0" smtClean="0"/>
              <a:t>Ideally, slopes are identical and the offset is zero.</a:t>
            </a:r>
          </a:p>
          <a:p>
            <a:endParaRPr lang="en-US" dirty="0" smtClean="0"/>
          </a:p>
          <a:p>
            <a:r>
              <a:rPr lang="en-US" dirty="0" smtClean="0"/>
              <a:t>Slopes here are very close to identical, but the offset is 13 </a:t>
            </a:r>
            <a:r>
              <a:rPr lang="en-US" dirty="0" err="1" smtClean="0"/>
              <a:t>mmag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For individual fields this offset can vary by a few </a:t>
            </a:r>
            <a:r>
              <a:rPr lang="en-US" dirty="0" err="1" smtClean="0"/>
              <a:t>mmag</a:t>
            </a:r>
            <a:r>
              <a:rPr lang="en-US" dirty="0" smtClean="0"/>
              <a:t> from zero, but this is too much. </a:t>
            </a:r>
          </a:p>
          <a:p>
            <a:endParaRPr lang="en-US" dirty="0" smtClean="0"/>
          </a:p>
          <a:p>
            <a:r>
              <a:rPr lang="en-US" dirty="0" smtClean="0"/>
              <a:t>However, there are still unapplied corrections.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4968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46" y="1293106"/>
            <a:ext cx="5092332" cy="5151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961603" y="2335572"/>
            <a:ext cx="24234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PS1 mag – DES mag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cross calibration of DES and PS1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11325" y="6287839"/>
            <a:ext cx="9981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PS1 g – </a:t>
            </a:r>
            <a:r>
              <a:rPr lang="en-US" sz="1200" dirty="0" err="1"/>
              <a:t>i</a:t>
            </a:r>
            <a:r>
              <a:rPr lang="en-US" sz="1200" dirty="0"/>
              <a:t> mag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28194" y="6306381"/>
            <a:ext cx="10830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PS1 g – </a:t>
            </a:r>
            <a:r>
              <a:rPr lang="en-US" sz="1200" dirty="0" err="1"/>
              <a:t>i</a:t>
            </a:r>
            <a:r>
              <a:rPr lang="en-US" sz="1200" dirty="0"/>
              <a:t> mag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56920" y="3698051"/>
            <a:ext cx="852556" cy="161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55767" y="3717361"/>
            <a:ext cx="346587" cy="101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4667892" y="2036610"/>
            <a:ext cx="51620" cy="1158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72159" y="3868994"/>
            <a:ext cx="346587" cy="101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670908" y="4544970"/>
            <a:ext cx="51620" cy="1158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287116" y="2907355"/>
            <a:ext cx="298938" cy="57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3368381" y="4939649"/>
            <a:ext cx="130613" cy="812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42975" y="4777749"/>
            <a:ext cx="5858" cy="16596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935926" y="2036610"/>
            <a:ext cx="5858" cy="16596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14228" y="3130159"/>
            <a:ext cx="8252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0.016 </a:t>
            </a:r>
            <a:r>
              <a:rPr lang="en-US" sz="1000" dirty="0"/>
              <a:t>mag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39484" y="5074325"/>
            <a:ext cx="81221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0.009 </a:t>
            </a:r>
            <a:r>
              <a:rPr lang="en-US" sz="1000" dirty="0"/>
              <a:t>mag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97411" y="5074325"/>
            <a:ext cx="83409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-</a:t>
            </a:r>
            <a:r>
              <a:rPr lang="en-US" sz="1000" dirty="0" smtClean="0"/>
              <a:t>0.001 </a:t>
            </a:r>
            <a:r>
              <a:rPr lang="en-US" sz="1000" dirty="0"/>
              <a:t>mag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42975" y="2298001"/>
            <a:ext cx="88853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0.013 </a:t>
            </a:r>
            <a:r>
              <a:rPr lang="en-US" sz="1000" dirty="0"/>
              <a:t>mag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EF9E-4D8B-9C44-83AE-F9145F90B0B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961604" y="4911461"/>
            <a:ext cx="24234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PS1 mag – DES mag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3564949" y="2396047"/>
            <a:ext cx="2423488" cy="21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5702354" y="3688779"/>
            <a:ext cx="852556" cy="161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967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779</Words>
  <Application>Microsoft Macintosh PowerPoint</Application>
  <PresentationFormat>On-screen Show (4:3)</PresentationFormat>
  <Paragraphs>94</Paragraphs>
  <Slides>12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Photometric Calibration of DES</vt:lpstr>
      <vt:lpstr>What is Photometric Calibration?</vt:lpstr>
      <vt:lpstr>Photometric Calibration is the largest systematic error in Supernova Cosmology</vt:lpstr>
      <vt:lpstr> A 1% calibration uncertainty causes light curve fitter to add systematic bias in Distance Modulus with redshift as well as introducing scatter</vt:lpstr>
      <vt:lpstr>DES has several paths attacking the photometric calibration</vt:lpstr>
      <vt:lpstr>FGCM Calibration is cross-checked by prior surveys</vt:lpstr>
      <vt:lpstr>The cross-calibration of DES and PS1</vt:lpstr>
      <vt:lpstr>The cross calibration of DES and PS1</vt:lpstr>
      <vt:lpstr>The cross calibration of DES and PS1</vt:lpstr>
      <vt:lpstr>Field to Field Relative Calibration of DES and PS1</vt:lpstr>
      <vt:lpstr>Field to Field Relative Calibration of DES and PS1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Calibration Update</dc:title>
  <dc:creator>James Lasker</dc:creator>
  <cp:lastModifiedBy>James Lasker</cp:lastModifiedBy>
  <cp:revision>39</cp:revision>
  <dcterms:created xsi:type="dcterms:W3CDTF">2016-11-16T13:35:20Z</dcterms:created>
  <dcterms:modified xsi:type="dcterms:W3CDTF">2016-11-17T15:01:02Z</dcterms:modified>
</cp:coreProperties>
</file>