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0058400" cy="7315200"/>
  <p:notesSz cx="6858000" cy="9144000"/>
  <p:defaultTextStyle>
    <a:defPPr>
      <a:defRPr lang="en-US"/>
    </a:defPPr>
    <a:lvl1pPr marL="0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281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561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8842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122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403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7684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3965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0246" algn="l" defTabSz="4962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44" y="-112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D444-450F-684E-B2DA-E62F2440D795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17989-F9AA-AF4F-938D-676653086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5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281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561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8842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122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403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7684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3965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0246" algn="l" defTabSz="4962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6"/>
            <a:ext cx="854964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8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7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3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0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326" y="391161"/>
            <a:ext cx="3167698" cy="8321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3739" y="391161"/>
            <a:ext cx="9338945" cy="8321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7"/>
            <a:ext cx="854964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62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5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8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1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4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76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39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02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3741" y="2275841"/>
            <a:ext cx="6253321" cy="643636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4700" y="2275841"/>
            <a:ext cx="6253322" cy="643636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3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281" indent="0">
              <a:buNone/>
              <a:defRPr sz="2100" b="1"/>
            </a:lvl2pPr>
            <a:lvl3pPr marL="992561" indent="0">
              <a:buNone/>
              <a:defRPr sz="2000" b="1"/>
            </a:lvl3pPr>
            <a:lvl4pPr marL="1488842" indent="0">
              <a:buNone/>
              <a:defRPr sz="1700" b="1"/>
            </a:lvl4pPr>
            <a:lvl5pPr marL="1985122" indent="0">
              <a:buNone/>
              <a:defRPr sz="1700" b="1"/>
            </a:lvl5pPr>
            <a:lvl6pPr marL="2481403" indent="0">
              <a:buNone/>
              <a:defRPr sz="1700" b="1"/>
            </a:lvl6pPr>
            <a:lvl7pPr marL="2977684" indent="0">
              <a:buNone/>
              <a:defRPr sz="1700" b="1"/>
            </a:lvl7pPr>
            <a:lvl8pPr marL="3473965" indent="0">
              <a:buNone/>
              <a:defRPr sz="1700" b="1"/>
            </a:lvl8pPr>
            <a:lvl9pPr marL="397024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637453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281" indent="0">
              <a:buNone/>
              <a:defRPr sz="2100" b="1"/>
            </a:lvl2pPr>
            <a:lvl3pPr marL="992561" indent="0">
              <a:buNone/>
              <a:defRPr sz="2000" b="1"/>
            </a:lvl3pPr>
            <a:lvl4pPr marL="1488842" indent="0">
              <a:buNone/>
              <a:defRPr sz="1700" b="1"/>
            </a:lvl4pPr>
            <a:lvl5pPr marL="1985122" indent="0">
              <a:buNone/>
              <a:defRPr sz="1700" b="1"/>
            </a:lvl5pPr>
            <a:lvl6pPr marL="2481403" indent="0">
              <a:buNone/>
              <a:defRPr sz="1700" b="1"/>
            </a:lvl6pPr>
            <a:lvl7pPr marL="2977684" indent="0">
              <a:buNone/>
              <a:defRPr sz="1700" b="1"/>
            </a:lvl7pPr>
            <a:lvl8pPr marL="3473965" indent="0">
              <a:buNone/>
              <a:defRPr sz="1700" b="1"/>
            </a:lvl8pPr>
            <a:lvl9pPr marL="397024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291254"/>
            <a:ext cx="3309144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6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530776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281" indent="0">
              <a:buNone/>
              <a:defRPr sz="1300"/>
            </a:lvl2pPr>
            <a:lvl3pPr marL="992561" indent="0">
              <a:buNone/>
              <a:defRPr sz="1100"/>
            </a:lvl3pPr>
            <a:lvl4pPr marL="1488842" indent="0">
              <a:buNone/>
              <a:defRPr sz="900"/>
            </a:lvl4pPr>
            <a:lvl5pPr marL="1985122" indent="0">
              <a:buNone/>
              <a:defRPr sz="900"/>
            </a:lvl5pPr>
            <a:lvl6pPr marL="2481403" indent="0">
              <a:buNone/>
              <a:defRPr sz="900"/>
            </a:lvl6pPr>
            <a:lvl7pPr marL="2977684" indent="0">
              <a:buNone/>
              <a:defRPr sz="900"/>
            </a:lvl7pPr>
            <a:lvl8pPr marL="3473965" indent="0">
              <a:buNone/>
              <a:defRPr sz="900"/>
            </a:lvl8pPr>
            <a:lvl9pPr marL="39702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1"/>
            <a:ext cx="603504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6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281" indent="0">
              <a:buNone/>
              <a:defRPr sz="3000"/>
            </a:lvl2pPr>
            <a:lvl3pPr marL="992561" indent="0">
              <a:buNone/>
              <a:defRPr sz="2600"/>
            </a:lvl3pPr>
            <a:lvl4pPr marL="1488842" indent="0">
              <a:buNone/>
              <a:defRPr sz="2100"/>
            </a:lvl4pPr>
            <a:lvl5pPr marL="1985122" indent="0">
              <a:buNone/>
              <a:defRPr sz="2100"/>
            </a:lvl5pPr>
            <a:lvl6pPr marL="2481403" indent="0">
              <a:buNone/>
              <a:defRPr sz="2100"/>
            </a:lvl6pPr>
            <a:lvl7pPr marL="2977684" indent="0">
              <a:buNone/>
              <a:defRPr sz="2100"/>
            </a:lvl7pPr>
            <a:lvl8pPr marL="3473965" indent="0">
              <a:buNone/>
              <a:defRPr sz="2100"/>
            </a:lvl8pPr>
            <a:lvl9pPr marL="3970246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2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281" indent="0">
              <a:buNone/>
              <a:defRPr sz="1300"/>
            </a:lvl2pPr>
            <a:lvl3pPr marL="992561" indent="0">
              <a:buNone/>
              <a:defRPr sz="1100"/>
            </a:lvl3pPr>
            <a:lvl4pPr marL="1488842" indent="0">
              <a:buNone/>
              <a:defRPr sz="900"/>
            </a:lvl4pPr>
            <a:lvl5pPr marL="1985122" indent="0">
              <a:buNone/>
              <a:defRPr sz="900"/>
            </a:lvl5pPr>
            <a:lvl6pPr marL="2481403" indent="0">
              <a:buNone/>
              <a:defRPr sz="900"/>
            </a:lvl6pPr>
            <a:lvl7pPr marL="2977684" indent="0">
              <a:buNone/>
              <a:defRPr sz="900"/>
            </a:lvl7pPr>
            <a:lvl8pPr marL="3473965" indent="0">
              <a:buNone/>
              <a:defRPr sz="900"/>
            </a:lvl8pPr>
            <a:lvl9pPr marL="39702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56" tIns="49629" rIns="99256" bIns="496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2"/>
            <a:ext cx="9052560" cy="4827694"/>
          </a:xfrm>
          <a:prstGeom prst="rect">
            <a:avLst/>
          </a:prstGeom>
        </p:spPr>
        <p:txBody>
          <a:bodyPr vert="horz" lIns="99256" tIns="49629" rIns="99256" bIns="496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9"/>
            <a:ext cx="2346960" cy="389466"/>
          </a:xfrm>
          <a:prstGeom prst="rect">
            <a:avLst/>
          </a:prstGeom>
        </p:spPr>
        <p:txBody>
          <a:bodyPr vert="horz" lIns="99256" tIns="49629" rIns="99256" bIns="4962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AC41-BFCB-2242-9D39-ABF0920C307E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9"/>
            <a:ext cx="3185160" cy="389466"/>
          </a:xfrm>
          <a:prstGeom prst="rect">
            <a:avLst/>
          </a:prstGeom>
        </p:spPr>
        <p:txBody>
          <a:bodyPr vert="horz" lIns="99256" tIns="49629" rIns="99256" bIns="4962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9"/>
            <a:ext cx="2346960" cy="389466"/>
          </a:xfrm>
          <a:prstGeom prst="rect">
            <a:avLst/>
          </a:prstGeom>
        </p:spPr>
        <p:txBody>
          <a:bodyPr vert="horz" lIns="99256" tIns="49629" rIns="99256" bIns="4962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A8A6F-C9EE-BE43-81B8-3B74820AA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281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10" indent="-372210" algn="l" defTabSz="496281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57" indent="-310176" algn="l" defTabSz="496281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702" indent="-248140" algn="l" defTabSz="496281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6982" indent="-248140" algn="l" defTabSz="496281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264" indent="-248140" algn="l" defTabSz="496281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9543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25825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106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8387" indent="-248140" algn="l" defTabSz="4962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281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561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842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122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403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7684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3965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0246" algn="l" defTabSz="4962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" y="146527"/>
            <a:ext cx="6784350" cy="678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12064" y="6111030"/>
            <a:ext cx="2438400" cy="977900"/>
          </a:xfrm>
          <a:prstGeom prst="wedgeRectCallout">
            <a:avLst>
              <a:gd name="adj1" fmla="val 39924"/>
              <a:gd name="adj2" fmla="val -271325"/>
            </a:avLst>
          </a:prstGeom>
          <a:solidFill>
            <a:srgbClr val="C6D9F1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1F497D"/>
                </a:solidFill>
                <a:latin typeface="Calibri"/>
              </a:rPr>
              <a:t>HQ Site</a:t>
            </a:r>
            <a:endParaRPr lang="en-US" sz="2400" b="1" dirty="0">
              <a:solidFill>
                <a:srgbClr val="1F497D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Science Operations</a:t>
            </a:r>
            <a:br>
              <a:rPr lang="en-US" sz="1200" dirty="0">
                <a:solidFill>
                  <a:srgbClr val="1F497D"/>
                </a:solidFill>
                <a:latin typeface="Calibri"/>
              </a:rPr>
            </a:br>
            <a:r>
              <a:rPr lang="en-US" sz="1200" dirty="0">
                <a:solidFill>
                  <a:srgbClr val="1F497D"/>
                </a:solidFill>
                <a:latin typeface="Calibri"/>
              </a:rPr>
              <a:t>Observatory Management</a:t>
            </a:r>
            <a:br>
              <a:rPr lang="en-US" sz="1200" dirty="0">
                <a:solidFill>
                  <a:srgbClr val="1F497D"/>
                </a:solidFill>
                <a:latin typeface="Calibri"/>
              </a:rPr>
            </a:br>
            <a:r>
              <a:rPr lang="en-US" sz="1200" dirty="0">
                <a:solidFill>
                  <a:srgbClr val="1F497D"/>
                </a:solidFill>
                <a:latin typeface="Calibri"/>
              </a:rPr>
              <a:t>Education and Public Outreach</a:t>
            </a:r>
            <a:endParaRPr lang="en-US" sz="1200" dirty="0">
              <a:solidFill>
                <a:srgbClr val="1F497D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84364" y="663313"/>
            <a:ext cx="2717800" cy="1926977"/>
            <a:chOff x="6146800" y="953083"/>
            <a:chExt cx="2717800" cy="1926977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146800" y="953083"/>
              <a:ext cx="2717800" cy="1926977"/>
            </a:xfrm>
            <a:prstGeom prst="wedgeRectCallout">
              <a:avLst>
                <a:gd name="adj1" fmla="val -180735"/>
                <a:gd name="adj2" fmla="val 101591"/>
              </a:avLst>
            </a:prstGeom>
            <a:solidFill>
              <a:srgbClr val="C6D9F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1F497D"/>
                  </a:solidFill>
                  <a:latin typeface="Calibri"/>
                </a:rPr>
                <a:t>Archive Site</a:t>
              </a:r>
            </a:p>
            <a:p>
              <a:pPr algn="r">
                <a:lnSpc>
                  <a:spcPct val="90000"/>
                </a:lnSpc>
              </a:pPr>
              <a:r>
                <a:rPr lang="en-US" sz="1600" b="1" dirty="0">
                  <a:solidFill>
                    <a:srgbClr val="1F497D"/>
                  </a:solidFill>
                  <a:latin typeface="Calibri"/>
                </a:rPr>
                <a:t>Archive Center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Alert Production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Data Release Production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Calibration Products Production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EPO Infrastructure</a:t>
              </a:r>
            </a:p>
            <a:p>
              <a:pPr marL="0" lvl="1" algn="r">
                <a:lnSpc>
                  <a:spcPts val="1325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 Long-term Storage (copy 2)</a:t>
              </a:r>
              <a:endParaRPr lang="en-US" sz="1600" b="1" dirty="0">
                <a:solidFill>
                  <a:srgbClr val="1F497D"/>
                </a:solidFill>
                <a:latin typeface="Calibri"/>
              </a:endParaRPr>
            </a:p>
            <a:p>
              <a:pPr algn="r">
                <a:lnSpc>
                  <a:spcPct val="90000"/>
                </a:lnSpc>
              </a:pPr>
              <a:r>
                <a:rPr lang="en-US" sz="1600" b="1" dirty="0">
                  <a:solidFill>
                    <a:srgbClr val="1F497D"/>
                  </a:solidFill>
                  <a:latin typeface="Calibri"/>
                </a:rPr>
                <a:t>Data Access Center</a:t>
              </a:r>
            </a:p>
            <a:p>
              <a:pPr marL="0" lvl="1" algn="r">
                <a:lnSpc>
                  <a:spcPct val="90000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Data Access and User Services</a:t>
              </a:r>
              <a:endParaRPr lang="en-US" sz="1600" b="1" dirty="0">
                <a:solidFill>
                  <a:srgbClr val="1F497D"/>
                </a:solidFill>
                <a:latin typeface="Calibri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83342" y="1111935"/>
              <a:ext cx="793715" cy="487816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865"/>
          <a:stretch/>
        </p:blipFill>
        <p:spPr>
          <a:xfrm>
            <a:off x="1670282" y="6212835"/>
            <a:ext cx="826589" cy="298107"/>
          </a:xfrm>
          <a:prstGeom prst="rect">
            <a:avLst/>
          </a:prstGeom>
        </p:spPr>
      </p:pic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568920" y="5745420"/>
            <a:ext cx="3233244" cy="1343510"/>
          </a:xfrm>
          <a:prstGeom prst="wedgeRectCallout">
            <a:avLst>
              <a:gd name="adj1" fmla="val -113964"/>
              <a:gd name="adj2" fmla="val 7541"/>
            </a:avLst>
          </a:prstGeom>
          <a:solidFill>
            <a:srgbClr val="C6D9F1"/>
          </a:solidFill>
          <a:ln w="381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pPr algn="r">
              <a:lnSpc>
                <a:spcPct val="90000"/>
              </a:lnSpc>
            </a:pPr>
            <a:r>
              <a:rPr lang="en-US" sz="2400" b="1" dirty="0">
                <a:solidFill>
                  <a:srgbClr val="1F497D"/>
                </a:solidFill>
                <a:latin typeface="Calibri"/>
              </a:rPr>
              <a:t>Summit </a:t>
            </a:r>
            <a:r>
              <a:rPr lang="en-US" sz="2400" b="1" dirty="0">
                <a:solidFill>
                  <a:srgbClr val="1F497D"/>
                </a:solidFill>
                <a:latin typeface="Calibri"/>
              </a:rPr>
              <a:t>and Base Sites</a:t>
            </a:r>
            <a:endParaRPr lang="en-US" sz="2400" b="1" dirty="0">
              <a:solidFill>
                <a:srgbClr val="1F497D"/>
              </a:solidFill>
              <a:latin typeface="Calibri"/>
            </a:endParaRP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Telescope 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and Camera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Data Acquisition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Crosstalk Correction</a:t>
            </a:r>
            <a:br>
              <a:rPr lang="en-US" sz="1200" dirty="0">
                <a:solidFill>
                  <a:srgbClr val="1F497D"/>
                </a:solidFill>
                <a:latin typeface="Calibri"/>
              </a:rPr>
            </a:br>
            <a:r>
              <a:rPr lang="en-US" sz="1200" dirty="0">
                <a:solidFill>
                  <a:srgbClr val="1F497D"/>
                </a:solidFill>
                <a:latin typeface="Calibri"/>
              </a:rPr>
              <a:t>Long-term storage (copy 1)</a:t>
            </a:r>
          </a:p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rgbClr val="1F497D"/>
                </a:solidFill>
                <a:latin typeface="Calibri"/>
              </a:rPr>
              <a:t>Chilean Data 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Access </a:t>
            </a:r>
            <a:r>
              <a:rPr lang="en-US" sz="1200" dirty="0">
                <a:solidFill>
                  <a:srgbClr val="1F497D"/>
                </a:solidFill>
                <a:latin typeface="Calibri"/>
              </a:rPr>
              <a:t>Center</a:t>
            </a:r>
            <a:endParaRPr lang="en-US" sz="1200" dirty="0">
              <a:solidFill>
                <a:srgbClr val="1F497D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88756" y="3378104"/>
            <a:ext cx="8113409" cy="3266425"/>
            <a:chOff x="497192" y="2550273"/>
            <a:chExt cx="8113409" cy="3266425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 rot="18288150" flipV="1">
              <a:off x="1399803" y="2655601"/>
              <a:ext cx="594214" cy="2399436"/>
            </a:xfrm>
            <a:custGeom>
              <a:avLst/>
              <a:gdLst>
                <a:gd name="T0" fmla="*/ 2147483647 w 10000"/>
                <a:gd name="T1" fmla="*/ 2147483647 h 10000"/>
                <a:gd name="T2" fmla="*/ 2147483647 w 10000"/>
                <a:gd name="T3" fmla="*/ 2147483647 h 10000"/>
                <a:gd name="T4" fmla="*/ 2147483647 w 10000"/>
                <a:gd name="T5" fmla="*/ 2147483647 h 10000"/>
                <a:gd name="T6" fmla="*/ 2147483647 w 10000"/>
                <a:gd name="T7" fmla="*/ 2147483647 h 10000"/>
                <a:gd name="T8" fmla="*/ 2147483647 w 10000"/>
                <a:gd name="T9" fmla="*/ 2147483647 h 10000"/>
                <a:gd name="T10" fmla="*/ 2147483647 w 10000"/>
                <a:gd name="T11" fmla="*/ 2147483647 h 10000"/>
                <a:gd name="T12" fmla="*/ 2147483647 w 10000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00"/>
                <a:gd name="T22" fmla="*/ 0 h 10000"/>
                <a:gd name="T23" fmla="*/ 10000 w 10000"/>
                <a:gd name="T24" fmla="*/ 10000 h 10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00" h="10000">
                  <a:moveTo>
                    <a:pt x="10000" y="10000"/>
                  </a:moveTo>
                  <a:cubicBezTo>
                    <a:pt x="8703" y="9739"/>
                    <a:pt x="7418" y="9478"/>
                    <a:pt x="6181" y="9061"/>
                  </a:cubicBezTo>
                  <a:cubicBezTo>
                    <a:pt x="4943" y="8643"/>
                    <a:pt x="3540" y="8095"/>
                    <a:pt x="2573" y="7510"/>
                  </a:cubicBezTo>
                  <a:cubicBezTo>
                    <a:pt x="1607" y="6926"/>
                    <a:pt x="734" y="6310"/>
                    <a:pt x="346" y="5537"/>
                  </a:cubicBezTo>
                  <a:cubicBezTo>
                    <a:pt x="-44" y="4764"/>
                    <a:pt x="-138" y="3627"/>
                    <a:pt x="239" y="2859"/>
                  </a:cubicBezTo>
                  <a:cubicBezTo>
                    <a:pt x="616" y="2092"/>
                    <a:pt x="1795" y="1403"/>
                    <a:pt x="2573" y="933"/>
                  </a:cubicBezTo>
                  <a:cubicBezTo>
                    <a:pt x="3352" y="464"/>
                    <a:pt x="4636" y="188"/>
                    <a:pt x="5119" y="0"/>
                  </a:cubicBezTo>
                </a:path>
              </a:pathLst>
            </a:custGeom>
            <a:ln>
              <a:solidFill>
                <a:srgbClr val="FFFF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 rot="10026741" flipV="1">
              <a:off x="852084" y="2550273"/>
              <a:ext cx="1397748" cy="334525"/>
            </a:xfrm>
            <a:custGeom>
              <a:avLst/>
              <a:gdLst>
                <a:gd name="T0" fmla="*/ 2147483647 w 1116"/>
                <a:gd name="T1" fmla="*/ 2147483647 h 273"/>
                <a:gd name="T2" fmla="*/ 2147483647 w 1116"/>
                <a:gd name="T3" fmla="*/ 2147483647 h 273"/>
                <a:gd name="T4" fmla="*/ 2147483647 w 1116"/>
                <a:gd name="T5" fmla="*/ 2147483647 h 273"/>
                <a:gd name="T6" fmla="*/ 2147483647 w 1116"/>
                <a:gd name="T7" fmla="*/ 2147483647 h 273"/>
                <a:gd name="T8" fmla="*/ 2147483647 w 1116"/>
                <a:gd name="T9" fmla="*/ 2147483647 h 273"/>
                <a:gd name="T10" fmla="*/ 2147483647 w 1116"/>
                <a:gd name="T11" fmla="*/ 2147483647 h 273"/>
                <a:gd name="T12" fmla="*/ 0 w 1116"/>
                <a:gd name="T13" fmla="*/ 2147483647 h 2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6"/>
                <a:gd name="T22" fmla="*/ 0 h 273"/>
                <a:gd name="T23" fmla="*/ 1116 w 1116"/>
                <a:gd name="T24" fmla="*/ 273 h 2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6" h="273">
                  <a:moveTo>
                    <a:pt x="1116" y="183"/>
                  </a:moveTo>
                  <a:cubicBezTo>
                    <a:pt x="1076" y="152"/>
                    <a:pt x="1036" y="121"/>
                    <a:pt x="963" y="93"/>
                  </a:cubicBezTo>
                  <a:cubicBezTo>
                    <a:pt x="890" y="65"/>
                    <a:pt x="775" y="24"/>
                    <a:pt x="675" y="12"/>
                  </a:cubicBezTo>
                  <a:cubicBezTo>
                    <a:pt x="575" y="0"/>
                    <a:pt x="442" y="11"/>
                    <a:pt x="360" y="21"/>
                  </a:cubicBezTo>
                  <a:cubicBezTo>
                    <a:pt x="278" y="31"/>
                    <a:pt x="232" y="50"/>
                    <a:pt x="180" y="75"/>
                  </a:cubicBezTo>
                  <a:cubicBezTo>
                    <a:pt x="128" y="100"/>
                    <a:pt x="75" y="141"/>
                    <a:pt x="45" y="174"/>
                  </a:cubicBezTo>
                  <a:cubicBezTo>
                    <a:pt x="15" y="207"/>
                    <a:pt x="9" y="253"/>
                    <a:pt x="0" y="273"/>
                  </a:cubicBezTo>
                </a:path>
              </a:pathLst>
            </a:custGeom>
            <a:ln>
              <a:solidFill>
                <a:srgbClr val="FFFF00"/>
              </a:solidFill>
              <a:headEnd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00"/>
                </a:solidFill>
                <a:latin typeface="Calibri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 rot="19176861" flipV="1">
              <a:off x="2581465" y="4563006"/>
              <a:ext cx="590137" cy="1253692"/>
            </a:xfrm>
            <a:custGeom>
              <a:avLst/>
              <a:gdLst>
                <a:gd name="T0" fmla="*/ 2147483647 w 10000"/>
                <a:gd name="T1" fmla="*/ 2147483647 h 10000"/>
                <a:gd name="T2" fmla="*/ 2147483647 w 10000"/>
                <a:gd name="T3" fmla="*/ 2147483647 h 10000"/>
                <a:gd name="T4" fmla="*/ 2147483647 w 10000"/>
                <a:gd name="T5" fmla="*/ 2147483647 h 10000"/>
                <a:gd name="T6" fmla="*/ 2147483647 w 10000"/>
                <a:gd name="T7" fmla="*/ 2147483647 h 10000"/>
                <a:gd name="T8" fmla="*/ 2147483647 w 10000"/>
                <a:gd name="T9" fmla="*/ 2147483647 h 10000"/>
                <a:gd name="T10" fmla="*/ 2147483647 w 10000"/>
                <a:gd name="T11" fmla="*/ 2147483647 h 10000"/>
                <a:gd name="T12" fmla="*/ 2147483647 w 10000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00"/>
                <a:gd name="T22" fmla="*/ 0 h 10000"/>
                <a:gd name="T23" fmla="*/ 10000 w 10000"/>
                <a:gd name="T24" fmla="*/ 10000 h 10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00" h="10000">
                  <a:moveTo>
                    <a:pt x="10000" y="10000"/>
                  </a:moveTo>
                  <a:cubicBezTo>
                    <a:pt x="8703" y="9739"/>
                    <a:pt x="7418" y="9478"/>
                    <a:pt x="6181" y="9061"/>
                  </a:cubicBezTo>
                  <a:cubicBezTo>
                    <a:pt x="4943" y="8643"/>
                    <a:pt x="3540" y="8095"/>
                    <a:pt x="2573" y="7510"/>
                  </a:cubicBezTo>
                  <a:cubicBezTo>
                    <a:pt x="1607" y="6926"/>
                    <a:pt x="734" y="6310"/>
                    <a:pt x="346" y="5537"/>
                  </a:cubicBezTo>
                  <a:cubicBezTo>
                    <a:pt x="-44" y="4764"/>
                    <a:pt x="-138" y="3627"/>
                    <a:pt x="239" y="2859"/>
                  </a:cubicBezTo>
                  <a:cubicBezTo>
                    <a:pt x="616" y="2092"/>
                    <a:pt x="1795" y="1403"/>
                    <a:pt x="2573" y="933"/>
                  </a:cubicBezTo>
                  <a:cubicBezTo>
                    <a:pt x="3352" y="464"/>
                    <a:pt x="4636" y="188"/>
                    <a:pt x="5119" y="0"/>
                  </a:cubicBezTo>
                </a:path>
              </a:pathLst>
            </a:custGeom>
            <a:ln>
              <a:solidFill>
                <a:srgbClr val="FFFF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21286219">
              <a:off x="2499335" y="2778067"/>
              <a:ext cx="1120258" cy="2910847"/>
            </a:xfrm>
            <a:custGeom>
              <a:avLst/>
              <a:gdLst>
                <a:gd name="connsiteX0" fmla="*/ 948266 w 1454083"/>
                <a:gd name="connsiteY0" fmla="*/ 2921000 h 2921000"/>
                <a:gd name="connsiteX1" fmla="*/ 1202266 w 1454083"/>
                <a:gd name="connsiteY1" fmla="*/ 2844800 h 2921000"/>
                <a:gd name="connsiteX2" fmla="*/ 1405466 w 1454083"/>
                <a:gd name="connsiteY2" fmla="*/ 2590800 h 2921000"/>
                <a:gd name="connsiteX3" fmla="*/ 1447800 w 1454083"/>
                <a:gd name="connsiteY3" fmla="*/ 2116667 h 2921000"/>
                <a:gd name="connsiteX4" fmla="*/ 1303866 w 1454083"/>
                <a:gd name="connsiteY4" fmla="*/ 1701800 h 2921000"/>
                <a:gd name="connsiteX5" fmla="*/ 389466 w 1454083"/>
                <a:gd name="connsiteY5" fmla="*/ 787400 h 2921000"/>
                <a:gd name="connsiteX6" fmla="*/ 0 w 1454083"/>
                <a:gd name="connsiteY6" fmla="*/ 0 h 292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4083" h="2921000">
                  <a:moveTo>
                    <a:pt x="948266" y="2921000"/>
                  </a:moveTo>
                  <a:cubicBezTo>
                    <a:pt x="1037166" y="2910416"/>
                    <a:pt x="1126066" y="2899833"/>
                    <a:pt x="1202266" y="2844800"/>
                  </a:cubicBezTo>
                  <a:cubicBezTo>
                    <a:pt x="1278466" y="2789767"/>
                    <a:pt x="1364544" y="2712155"/>
                    <a:pt x="1405466" y="2590800"/>
                  </a:cubicBezTo>
                  <a:cubicBezTo>
                    <a:pt x="1446388" y="2469445"/>
                    <a:pt x="1464733" y="2264834"/>
                    <a:pt x="1447800" y="2116667"/>
                  </a:cubicBezTo>
                  <a:cubicBezTo>
                    <a:pt x="1430867" y="1968500"/>
                    <a:pt x="1480255" y="1923344"/>
                    <a:pt x="1303866" y="1701800"/>
                  </a:cubicBezTo>
                  <a:cubicBezTo>
                    <a:pt x="1127477" y="1480256"/>
                    <a:pt x="606777" y="1071033"/>
                    <a:pt x="389466" y="787400"/>
                  </a:cubicBezTo>
                  <a:cubicBezTo>
                    <a:pt x="172155" y="503767"/>
                    <a:pt x="0" y="0"/>
                    <a:pt x="0" y="0"/>
                  </a:cubicBezTo>
                </a:path>
              </a:pathLst>
            </a:cu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771607" y="2832342"/>
              <a:ext cx="2838994" cy="1218958"/>
            </a:xfrm>
            <a:prstGeom prst="wedgeRectCallout">
              <a:avLst>
                <a:gd name="adj1" fmla="val -136654"/>
                <a:gd name="adj2" fmla="val 51976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pPr algn="r">
                <a:lnSpc>
                  <a:spcPct val="90000"/>
                </a:lnSpc>
              </a:pPr>
              <a:r>
                <a:rPr lang="en-US" sz="2000" b="1" dirty="0">
                  <a:solidFill>
                    <a:srgbClr val="1F497D"/>
                  </a:solidFill>
                  <a:latin typeface="Calibri"/>
                </a:rPr>
                <a:t>Dedicated Long Haul Networks</a:t>
              </a:r>
            </a:p>
            <a:p>
              <a:pPr algn="r">
                <a:lnSpc>
                  <a:spcPct val="90000"/>
                </a:lnSpc>
              </a:pPr>
              <a:endParaRPr lang="en-US" sz="1200" dirty="0">
                <a:solidFill>
                  <a:srgbClr val="1F497D"/>
                </a:solidFill>
                <a:latin typeface="Calibri"/>
              </a:endParaRPr>
            </a:p>
            <a:p>
              <a:pPr algn="r">
                <a:lnSpc>
                  <a:spcPct val="90000"/>
                </a:lnSpc>
              </a:pP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Two redundant 40 </a:t>
              </a:r>
              <a:r>
                <a:rPr lang="en-US" sz="1200" dirty="0" err="1">
                  <a:solidFill>
                    <a:srgbClr val="1F497D"/>
                  </a:solidFill>
                  <a:latin typeface="Calibri"/>
                </a:rPr>
                <a:t>Gbit</a:t>
              </a: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 </a:t>
              </a: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links from </a:t>
              </a: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La Serena to Champaign, </a:t>
              </a:r>
              <a:r>
                <a:rPr lang="en-US" sz="1200" dirty="0">
                  <a:solidFill>
                    <a:srgbClr val="1F497D"/>
                  </a:solidFill>
                  <a:latin typeface="Calibri"/>
                </a:rPr>
                <a:t>IL (existing fiber)</a:t>
              </a:r>
              <a:endParaRPr lang="en-US" sz="1200" dirty="0">
                <a:solidFill>
                  <a:srgbClr val="1F497D"/>
                </a:solidFill>
                <a:latin typeface="Calibri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865"/>
          <a:stretch/>
        </p:blipFill>
        <p:spPr>
          <a:xfrm>
            <a:off x="6963171" y="6673637"/>
            <a:ext cx="826589" cy="2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3</cp:revision>
  <dcterms:created xsi:type="dcterms:W3CDTF">2014-08-08T01:10:52Z</dcterms:created>
  <dcterms:modified xsi:type="dcterms:W3CDTF">2014-08-08T01:21:09Z</dcterms:modified>
</cp:coreProperties>
</file>