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2" r:id="rId4"/>
    <p:sldId id="287" r:id="rId5"/>
    <p:sldId id="295" r:id="rId7"/>
    <p:sldId id="296" r:id="rId8"/>
    <p:sldId id="293" r:id="rId9"/>
    <p:sldId id="294" r:id="rId10"/>
    <p:sldId id="297" r:id="rId11"/>
    <p:sldId id="298" r:id="rId12"/>
    <p:sldId id="299" r:id="rId13"/>
    <p:sldId id="300" r:id="rId14"/>
    <p:sldId id="288" r:id="rId15"/>
    <p:sldId id="283" r:id="rId16"/>
    <p:sldId id="291" r:id="rId17"/>
    <p:sldId id="292" r:id="rId18"/>
    <p:sldId id="301" r:id="rId19"/>
    <p:sldId id="302" r:id="rId20"/>
    <p:sldId id="306" r:id="rId21"/>
    <p:sldId id="305" r:id="rId22"/>
    <p:sldId id="304" r:id="rId23"/>
    <p:sldId id="303" r:id="rId24"/>
    <p:sldId id="307" r:id="rId25"/>
    <p:sldId id="308" r:id="rId26"/>
    <p:sldId id="258" r:id="rId27"/>
    <p:sldId id="259" r:id="rId28"/>
    <p:sldId id="260" r:id="rId29"/>
    <p:sldId id="261" r:id="rId30"/>
    <p:sldId id="262" r:id="rId31"/>
    <p:sldId id="263" r:id="rId32"/>
    <p:sldId id="276" r:id="rId33"/>
    <p:sldId id="277" r:id="rId34"/>
    <p:sldId id="275" r:id="rId35"/>
    <p:sldId id="266" r:id="rId36"/>
    <p:sldId id="267" r:id="rId37"/>
    <p:sldId id="279" r:id="rId38"/>
    <p:sldId id="274" r:id="rId39"/>
    <p:sldId id="278" r:id="rId40"/>
    <p:sldId id="269" r:id="rId41"/>
    <p:sldId id="271" r:id="rId42"/>
    <p:sldId id="272" r:id="rId43"/>
    <p:sldId id="273" r:id="rId44"/>
    <p:sldId id="26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n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5121" autoAdjust="0"/>
  </p:normalViewPr>
  <p:slideViewPr>
    <p:cSldViewPr>
      <p:cViewPr>
        <p:scale>
          <a:sx n="82" d="100"/>
          <a:sy n="82" d="100"/>
        </p:scale>
        <p:origin x="-1014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3450-662A-4300-B11D-4BF85ADC09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我不知道这个输入的寄存器和读入的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之间的关系！对写入的数据也同样！所以应该讲一些寄存器是如何组织的！</a:t>
            </a:r>
            <a:endParaRPr lang="en-US" altLang="zh-CN" dirty="0" smtClean="0"/>
          </a:p>
          <a:p>
            <a:r>
              <a:rPr lang="zh-CN" altLang="en-US" dirty="0" smtClean="0"/>
              <a:t>多个加法器：</a:t>
            </a:r>
            <a:r>
              <a:rPr lang="en-US" altLang="zh-CN" dirty="0" smtClean="0"/>
              <a:t>one for PC+4;one</a:t>
            </a:r>
            <a:r>
              <a:rPr lang="en-US" altLang="zh-CN" baseline="0" dirty="0" smtClean="0"/>
              <a:t> for branch address; and one for calculating!</a:t>
            </a:r>
            <a:endParaRPr lang="en-US" altLang="zh-CN" baseline="0" dirty="0" smtClean="0"/>
          </a:p>
          <a:p>
            <a:r>
              <a:rPr lang="en-US" altLang="zh-CN" baseline="0" dirty="0" smtClean="0"/>
              <a:t>So the mux1:for select the pc value!</a:t>
            </a:r>
            <a:endParaRPr lang="en-US" altLang="zh-CN" baseline="0" dirty="0" smtClean="0"/>
          </a:p>
          <a:p>
            <a:r>
              <a:rPr lang="en-US" altLang="zh-CN" baseline="0" dirty="0" smtClean="0"/>
              <a:t>Mux2: another operator for the </a:t>
            </a:r>
            <a:r>
              <a:rPr lang="en-US" altLang="zh-CN" baseline="0" dirty="0" err="1" smtClean="0"/>
              <a:t>alu</a:t>
            </a:r>
            <a:r>
              <a:rPr lang="en-US" altLang="zh-CN" baseline="0" dirty="0" smtClean="0"/>
              <a:t>! One is from register 2, the other is the </a:t>
            </a:r>
            <a:r>
              <a:rPr lang="en-US" altLang="zh-CN" baseline="0" dirty="0" err="1" smtClean="0"/>
              <a:t>imm</a:t>
            </a:r>
            <a:r>
              <a:rPr lang="en-US" altLang="zh-CN" baseline="0" dirty="0" smtClean="0"/>
              <a:t>! </a:t>
            </a:r>
            <a:r>
              <a:rPr lang="en-US" altLang="zh-CN" baseline="0" dirty="0" err="1" smtClean="0"/>
              <a:t>Alu</a:t>
            </a:r>
            <a:r>
              <a:rPr lang="en-US" altLang="zh-CN" baseline="0" dirty="0" smtClean="0"/>
              <a:t> operation has 4bit with 16 way for calculating! How can it work? Only zero as the flag! Why has no much more? Such as </a:t>
            </a:r>
            <a:r>
              <a:rPr lang="en-US" altLang="zh-CN" baseline="0" dirty="0" err="1" smtClean="0"/>
              <a:t>cf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of, and </a:t>
            </a:r>
            <a:r>
              <a:rPr lang="en-US" altLang="zh-CN" baseline="0" dirty="0" err="1" smtClean="0"/>
              <a:t>sf</a:t>
            </a:r>
            <a:r>
              <a:rPr lang="en-US" altLang="zh-CN" baseline="0" dirty="0" smtClean="0"/>
              <a:t> just because of no considering the carry.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Controler</a:t>
            </a:r>
            <a:r>
              <a:rPr lang="en-US" altLang="zh-CN" baseline="0" dirty="0" smtClean="0"/>
              <a:t>: PC </a:t>
            </a:r>
            <a:r>
              <a:rPr lang="en-US" altLang="zh-CN" baseline="0" dirty="0" err="1" smtClean="0"/>
              <a:t>src;alusrc</a:t>
            </a:r>
            <a:r>
              <a:rPr lang="en-US" altLang="zh-CN" baseline="0" dirty="0" smtClean="0"/>
              <a:t> , </a:t>
            </a:r>
            <a:r>
              <a:rPr lang="en-US" altLang="zh-CN" baseline="0" dirty="0" err="1" smtClean="0"/>
              <a:t>alu</a:t>
            </a:r>
            <a:r>
              <a:rPr lang="en-US" altLang="zh-CN" baseline="0" dirty="0" smtClean="0"/>
              <a:t> operation; </a:t>
            </a:r>
            <a:r>
              <a:rPr lang="en-US" altLang="zh-CN" baseline="0" dirty="0" err="1" smtClean="0"/>
              <a:t>regwrite</a:t>
            </a:r>
            <a:r>
              <a:rPr lang="zh-CN" altLang="en-US" baseline="0" dirty="0" smtClean="0"/>
              <a:t>，我不明白为什么要用双端口的存储器，以至于要两个控制信号，为什么不能只用一个像寄存器的那样的控制信号呢？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感觉跳跃的太大了，学生甚至还不知道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是什么东西，就在第一个功能部件上来谈</a:t>
            </a:r>
            <a:r>
              <a:rPr lang="en-US" altLang="zh-CN" dirty="0" smtClean="0"/>
              <a:t>REG</a:t>
            </a:r>
            <a:r>
              <a:rPr lang="zh-CN" altLang="en-US" dirty="0" smtClean="0"/>
              <a:t>数据类型，还是应该从语法角度出发！这个数据通路的角度，可以让后边曾宇祥哪里再熟练一遍！你这里应该从语法出发，然后过度到同学们熟知的，也是我们要用的功能部件，至于数据通路，甚至你都不必要必须提</a:t>
            </a:r>
            <a:r>
              <a:rPr lang="en-US" altLang="zh-CN" dirty="0" smtClean="0"/>
              <a:t>~~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为什么都需要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信号！可以认为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是清零的，而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ena</a:t>
            </a:r>
            <a:r>
              <a:rPr lang="zh-CN" altLang="en-US" dirty="0" smtClean="0"/>
              <a:t>信号吗？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readmemh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是指所用的数据文件是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进制的，当然也可以用</a:t>
            </a:r>
            <a:r>
              <a:rPr lang="en-US" altLang="zh-CN" baseline="0" dirty="0" smtClean="0"/>
              <a:t>$</a:t>
            </a:r>
            <a:r>
              <a:rPr lang="en-US" altLang="zh-CN" baseline="0" dirty="0" err="1" smtClean="0"/>
              <a:t>readmemb</a:t>
            </a:r>
            <a:r>
              <a:rPr lang="zh-CN" altLang="en-US" baseline="0" dirty="0" smtClean="0"/>
              <a:t>读入二进制文件到定义的</a:t>
            </a:r>
            <a:r>
              <a:rPr lang="en-US" altLang="zh-CN" baseline="0" dirty="0" smtClean="0"/>
              <a:t>ram</a:t>
            </a:r>
            <a:r>
              <a:rPr lang="zh-CN" altLang="en-US" baseline="0" dirty="0" smtClean="0"/>
              <a:t>中。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输出的数据只用高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位并且开始得到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位数据，因为大小是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4=256</a:t>
            </a:r>
            <a:r>
              <a:rPr lang="zh-CN" altLang="en-US" baseline="0" dirty="0" smtClean="0"/>
              <a:t>！而现在我们其实只用高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位地址来寻找对应的单元，得到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个值！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这里的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没有上下文！</a:t>
            </a:r>
            <a:endParaRPr lang="en-US" altLang="zh-CN" dirty="0" smtClean="0"/>
          </a:p>
          <a:p>
            <a:r>
              <a:rPr lang="zh-CN" altLang="en-US" dirty="0" smtClean="0"/>
              <a:t>其实这个可以作为条件赋值语句的讲解！</a:t>
            </a:r>
            <a:endParaRPr lang="en-US" altLang="zh-CN" dirty="0" smtClean="0"/>
          </a:p>
          <a:p>
            <a:r>
              <a:rPr lang="zh-CN" altLang="en-US" dirty="0" smtClean="0"/>
              <a:t>另外也可以讲解一下三端口存储器！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144000" cy="129637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effectLst/>
                <a:ea typeface="微软雅黑" panose="020B0503020204020204" pitchFamily="34" charset="-122"/>
                <a:cs typeface="Courier New" panose="02070309020205020404" pitchFamily="49" charset="0"/>
              </a:rPr>
              <a:t>Verilog</a:t>
            </a:r>
            <a:r>
              <a:rPr lang="en-US" altLang="zh-CN" dirty="0" smtClean="0">
                <a:effectLst/>
                <a:ea typeface="微软雅黑" panose="020B0503020204020204" pitchFamily="34" charset="-122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effectLst/>
                <a:ea typeface="微软雅黑" panose="020B0503020204020204" pitchFamily="34" charset="-122"/>
                <a:cs typeface="Courier New" panose="02070309020205020404" pitchFamily="49" charset="0"/>
              </a:rPr>
              <a:t>Modelsim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714752"/>
            <a:ext cx="9144000" cy="1199704"/>
          </a:xfrm>
        </p:spPr>
        <p:txBody>
          <a:bodyPr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14422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2428860" y="2786058"/>
            <a:ext cx="2286016" cy="2571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寄存器组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428596" y="1500174"/>
            <a:ext cx="7429552" cy="478634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regfile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(input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 we3,		input [4:0] ra1, ra2, wa3,		input [31:0] wd3,			output [31:0] rd1, rd2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[31:0]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rf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[31:0];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always @(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posedge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	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if(we3)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rf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[wa3] &lt;= wd3;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rd1 = (ra1 != 0)?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rf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[ra1]:0;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rd2 = (ra2 != 0)?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rf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[ra2]:0;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14422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6286512" y="1500174"/>
            <a:ext cx="642942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二路选择器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00562" y="3857628"/>
            <a:ext cx="571504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00958" y="3714752"/>
            <a:ext cx="642942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二路选择器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285720" y="1500174"/>
            <a:ext cx="7000924" cy="321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mux2 #(parameter WIDTH = 32)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(input [WIDTH-1:0] d0, d1,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s,	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output [WIDTH-1:0] y);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y = s ? d1 : d0;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梯形 5"/>
          <p:cNvSpPr/>
          <p:nvPr/>
        </p:nvSpPr>
        <p:spPr>
          <a:xfrm rot="5400000">
            <a:off x="5572140" y="4500562"/>
            <a:ext cx="2286000" cy="85725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MUX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786314" y="4570420"/>
            <a:ext cx="1500198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86314" y="5429264"/>
            <a:ext cx="1500198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6393669" y="3536157"/>
            <a:ext cx="652466" cy="9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143768" y="4929198"/>
            <a:ext cx="776294" cy="79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71934" y="4286256"/>
            <a:ext cx="64294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d0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29388" y="2428868"/>
            <a:ext cx="64294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1934" y="5143512"/>
            <a:ext cx="64294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01024" y="4572008"/>
            <a:ext cx="64294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14422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3357554" y="4929198"/>
            <a:ext cx="1143008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符号扩展单元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符号扩展单元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428596" y="1928802"/>
            <a:ext cx="8501122" cy="3071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signext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#(parameter WIDTH= 16)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(input [WIDTH-1:0] a,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output [31:0] y);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y = {{32-WIDTH{a[WIDTH-1]}}, a};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14422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4429124" y="2285992"/>
            <a:ext cx="92869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移位单元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移位单元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428596" y="1928802"/>
            <a:ext cx="8501122" cy="3071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sl2 #(parameter WIDTH = 32) (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[WIDTH-1:0] a,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output [WIDTH-1:0] y);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//shift left by 2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y = {a[WIDTH-3:0], 2'b00};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14422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4857752" y="3214686"/>
            <a:ext cx="1357322" cy="1785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214422"/>
            <a:ext cx="6072230" cy="564357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ALU(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input [1:0] op,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input [7:0] A, B,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Output zero,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output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[7:0] result,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assign zero = (result == 0) ? 1 : 0;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always @ (op or A or B)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begin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case(op)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2’d00: result = A + B;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2’d01: result = A - B;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2’d10: result = A | B;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2’d11: result = A &amp; B;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endcase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end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endParaRPr lang="en-US" altLang="zh-CN" sz="2400" b="1" dirty="0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en-US" dirty="0"/>
          </a:p>
        </p:txBody>
      </p:sp>
      <p:graphicFrame>
        <p:nvGraphicFramePr>
          <p:cNvPr id="4" name="内容占位符 18"/>
          <p:cNvGraphicFramePr/>
          <p:nvPr/>
        </p:nvGraphicFramePr>
        <p:xfrm>
          <a:off x="5643570" y="1071546"/>
          <a:ext cx="2786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82"/>
                <a:gridCol w="19159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+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-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| B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&amp; 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梯形 4"/>
          <p:cNvSpPr/>
          <p:nvPr/>
        </p:nvSpPr>
        <p:spPr>
          <a:xfrm rot="5400000">
            <a:off x="7101207" y="4867261"/>
            <a:ext cx="1357324" cy="414946"/>
          </a:xfrm>
          <a:prstGeom prst="trapezoi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929586" y="4857760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757550" y="5545919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786578" y="4681823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8723" y="41057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567" y="503076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98142" y="4324633"/>
            <a:ext cx="10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 rot="16200000" flipV="1">
            <a:off x="7505880" y="4248273"/>
            <a:ext cx="441695" cy="22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86644" y="350043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op</a:t>
            </a:r>
            <a:endParaRPr lang="zh-CN" altLang="en-US" sz="2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001024" y="5427676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1024" y="5467665"/>
            <a:ext cx="10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zero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2332037"/>
            <a:ext cx="8229600" cy="3545235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是一种用于</a:t>
            </a:r>
            <a:r>
              <a:rPr lang="zh-CN" altLang="en-US" dirty="0">
                <a:solidFill>
                  <a:srgbClr val="FF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逻辑电路设计的硬件描述语言（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Description Language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HDL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可以像设计软件一样设计硬件系统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VerilogHDL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14422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6000760" y="3357562"/>
            <a:ext cx="1643074" cy="2214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数据存储器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428728" y="1357298"/>
            <a:ext cx="6929486" cy="507209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dmem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we,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[31:0] a, wd,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output [31:0] rd);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[31:0]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dRAM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[63:0];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rd =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dRAM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[a[7:2]];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always @(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posedge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if(we)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dRAM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[a[7:2]] &lt;= wd;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071546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1071538" y="1214422"/>
            <a:ext cx="1643074" cy="157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00760" y="1214422"/>
            <a:ext cx="1357322" cy="1857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NPC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428596" y="1285860"/>
            <a:ext cx="8715404" cy="507209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NPC(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immi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[15:0],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zero,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[31:0] pc,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output [31:0]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npc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wire [31</a:t>
            </a:r>
            <a:r>
              <a:rPr lang="zh-CN" altLang="en-US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0] pc_plus_4,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pc_br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	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pc_plus_4 = pc + 4;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pc_br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pc_plus_4 +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{{14{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immi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[15]}},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immi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2’b00};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b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mux2 #(32) MUX (.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d0(pc_plus_4), .d1(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pc_br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.s(zero &amp;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 .y(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npc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);	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2428868"/>
            <a:ext cx="8358246" cy="1714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ModelSim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是业界最优秀的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语言仿真软件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我们主要用它进行功能仿真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anose="020B0503020204020204" pitchFamily="34" charset="-122"/>
                <a:cs typeface="Courier New" panose="02070309020205020404" pitchFamily="49" charset="0"/>
              </a:rPr>
              <a:t>Modelsim</a:t>
            </a:r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工具简介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17636" t="62500" r="76563" b="27734"/>
          <a:stretch>
            <a:fillRect/>
          </a:stretch>
        </p:blipFill>
        <p:spPr bwMode="auto">
          <a:xfrm>
            <a:off x="6357950" y="928670"/>
            <a:ext cx="1285884" cy="129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258204" cy="437656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什么是功能仿真？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确定一个设计是否实现了预定的功能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根据需要观察电路输入输出端口和电路内部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任一信号和寄存器的波形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功能仿真是比较理想的仿真，不会因为器件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的物理信息出现因为延迟等现象。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功能仿真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58204" cy="8046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语言描述了一个怎样的模块？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功能仿真示意图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内容占位符 1"/>
          <p:cNvSpPr txBox="1"/>
          <p:nvPr/>
        </p:nvSpPr>
        <p:spPr>
          <a:xfrm>
            <a:off x="1071538" y="2500306"/>
            <a:ext cx="7615262" cy="300039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s( a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b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y);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input a, b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output y;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assign y = a &amp; b;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876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怎样对这个模块进行功能仿真？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功能仿真示意图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1934" y="2786058"/>
            <a:ext cx="785818" cy="1571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57554" y="314324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57554" y="400050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57752" y="3429000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14612" y="2857496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4612" y="3857628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72132" y="3214686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8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357290" y="385762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071670" y="4429132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 flipH="1" flipV="1">
            <a:off x="1786712" y="4142586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14348" y="3857628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15142" y="3285330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 flipH="1" flipV="1">
            <a:off x="1072332" y="2999578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358084" y="2713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072464" y="2713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072992" y="3713958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 flipH="1" flipV="1">
            <a:off x="6430182" y="3428206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15934" y="314245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430314" y="371395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7145356" y="342741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内容占位符 1"/>
          <p:cNvSpPr txBox="1"/>
          <p:nvPr/>
        </p:nvSpPr>
        <p:spPr>
          <a:xfrm>
            <a:off x="714348" y="4714884"/>
            <a:ext cx="2214578" cy="64294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设计输入波形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内容占位符 1"/>
          <p:cNvSpPr txBox="1"/>
          <p:nvPr/>
        </p:nvSpPr>
        <p:spPr>
          <a:xfrm>
            <a:off x="6000760" y="4643446"/>
            <a:ext cx="2143140" cy="6429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验证输出波形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内容占位符 1"/>
          <p:cNvSpPr txBox="1"/>
          <p:nvPr/>
        </p:nvSpPr>
        <p:spPr>
          <a:xfrm>
            <a:off x="2643174" y="5500702"/>
            <a:ext cx="4143404" cy="6429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输出波形是否与预期相符？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44480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怎样设置输入波形？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使用波形编辑器（有兴趣可自学）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激励文件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什么是激励文件？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语言描述的给出输入信号具体值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设计输入波形的方法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85926"/>
            <a:ext cx="8258204" cy="1018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怎样设置输入波形？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编写激励文件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1406" y="3500438"/>
            <a:ext cx="4429156" cy="1357322"/>
            <a:chOff x="714348" y="2713826"/>
            <a:chExt cx="7430346" cy="1716894"/>
          </a:xfrm>
        </p:grpSpPr>
        <p:sp>
          <p:nvSpPr>
            <p:cNvPr id="4" name="矩形 3"/>
            <p:cNvSpPr/>
            <p:nvPr/>
          </p:nvSpPr>
          <p:spPr>
            <a:xfrm>
              <a:off x="4071934" y="2786058"/>
              <a:ext cx="785818" cy="1571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endPara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357554" y="3143248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357554" y="4000504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857752" y="3429000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14612" y="2857496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14612" y="3857628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72132" y="3214686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357290" y="3857628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071670" y="4429132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1786712" y="414258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4348" y="3857628"/>
              <a:ext cx="6429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5142" y="3285330"/>
              <a:ext cx="6429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 flipH="1" flipV="1">
              <a:off x="1072332" y="2999578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58084" y="2713826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072464" y="2713826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072992" y="3713958"/>
              <a:ext cx="6429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 flipH="1" flipV="1">
              <a:off x="6430182" y="342820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715934" y="3142454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430314" y="3713958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7145356" y="3427412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内容占位符 1"/>
          <p:cNvSpPr txBox="1"/>
          <p:nvPr/>
        </p:nvSpPr>
        <p:spPr>
          <a:xfrm>
            <a:off x="4572000" y="2000240"/>
            <a:ext cx="4429156" cy="44291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/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testbench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a, b;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 an(.a(a),.b(b), .y(out));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initial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begin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 = 1'b0;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 = 1'b1;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#10 a = 1'b1;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#10 b = 1'b0;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1406" y="4429132"/>
            <a:ext cx="1214446" cy="1428760"/>
            <a:chOff x="214282" y="4429132"/>
            <a:chExt cx="1286678" cy="1285884"/>
          </a:xfrm>
        </p:grpSpPr>
        <p:cxnSp>
          <p:nvCxnSpPr>
            <p:cNvPr id="44" name="直接连接符 43"/>
            <p:cNvCxnSpPr/>
            <p:nvPr/>
          </p:nvCxnSpPr>
          <p:spPr>
            <a:xfrm rot="5400000">
              <a:off x="-427866" y="5071280"/>
              <a:ext cx="128588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22233" y="4749809"/>
              <a:ext cx="64294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750861" y="4749809"/>
              <a:ext cx="64294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858018" y="5072074"/>
              <a:ext cx="1285090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214282" y="5286388"/>
              <a:ext cx="1285884" cy="15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矩形 54"/>
          <p:cNvSpPr/>
          <p:nvPr/>
        </p:nvSpPr>
        <p:spPr>
          <a:xfrm>
            <a:off x="357158" y="5500702"/>
            <a:ext cx="100013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30ns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简单的不完整数据通路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1142984"/>
            <a:ext cx="7515225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anose="020B0503020204020204" pitchFamily="34" charset="-122"/>
                <a:cs typeface="Courier New" panose="02070309020205020404" pitchFamily="49" charset="0"/>
              </a:rPr>
              <a:t>testbench</a:t>
            </a:r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语法回顾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内容占位符 1"/>
          <p:cNvSpPr txBox="1"/>
          <p:nvPr/>
        </p:nvSpPr>
        <p:spPr>
          <a:xfrm>
            <a:off x="357158" y="1571612"/>
            <a:ext cx="8572560" cy="42148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+ number :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时序控制，延时长度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initial</a:t>
            </a:r>
            <a:r>
              <a:rPr kumimoji="0" lang="zh-CN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块：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对存储器变量赋初值</a:t>
            </a:r>
            <a:endParaRPr lang="en-US" altLang="zh-CN" sz="240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initial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begin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input = 1’b1;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#10	input = 1’b0;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#10	input = 1’b1;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#10	input = 1’b0;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end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marR="0" lvl="0" indent="-255905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always #number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语句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&gt;: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每隔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number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个时间后执行语句</a:t>
            </a:r>
            <a:endParaRPr lang="en-US" altLang="zh-CN" sz="2400" baseline="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285860"/>
            <a:ext cx="8258204" cy="876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思考：下列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的波形是怎样的？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编写激励文件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9" name="内容占位符 1"/>
          <p:cNvSpPr txBox="1"/>
          <p:nvPr/>
        </p:nvSpPr>
        <p:spPr>
          <a:xfrm>
            <a:off x="1643042" y="2285992"/>
            <a:ext cx="5000660" cy="364333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initial</a:t>
            </a:r>
            <a:endParaRPr lang="en-US" altLang="zh-CN" sz="2400" b="1" baseline="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begin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1’b1; c = 1’b0;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#10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d = 1’b0;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</a:t>
            </a:r>
            <a:endParaRPr lang="en-US" altLang="zh-CN" sz="2400" b="1" baseline="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initial</a:t>
            </a:r>
            <a:endParaRPr lang="en-US" altLang="zh-CN" sz="2400" b="1" baseline="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begin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d = #25 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b|c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indent="-255905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</a:t>
            </a:r>
            <a:endParaRPr lang="en-US" altLang="zh-CN" sz="2400" b="1" baseline="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876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思考：如下波形的激励文件是怎样的？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编写激励文件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86116" y="400050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000496" y="457200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 flipH="1" flipV="1">
            <a:off x="3715538" y="428546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643174" y="4572008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643174" y="3286124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 flipH="1" flipV="1">
            <a:off x="3000364" y="300037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286116" y="27146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00496" y="2713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1786667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14082" y="271541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H="1" flipV="1">
            <a:off x="5143504" y="300037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428462" y="328533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42842" y="328533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7224" y="2571744"/>
            <a:ext cx="155511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5786" y="3929066"/>
            <a:ext cx="192882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rot="5400000" flipH="1" flipV="1">
            <a:off x="2999570" y="428546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16464" y="399891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30844" y="45704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5400000" flipH="1" flipV="1">
            <a:off x="5145886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 flipV="1">
            <a:off x="4429918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43636" y="399891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858016" y="45704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6573058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 flipH="1" flipV="1">
            <a:off x="5857090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2501047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321392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>
            <a:off x="392830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464268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535706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178666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786050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00430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8624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062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71500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58082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86644" y="3857628"/>
            <a:ext cx="928694" cy="7858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2214554"/>
            <a:ext cx="8258204" cy="15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与门的时序仿真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分频计数器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anose="020B0503020204020204" pitchFamily="34" charset="-122"/>
                <a:cs typeface="Courier New" panose="02070309020205020404" pitchFamily="49" charset="0"/>
              </a:rPr>
              <a:t>modelsim</a:t>
            </a:r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的使用范例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anose="020B0503020204020204" pitchFamily="34" charset="-122"/>
                <a:cs typeface="Courier New" panose="02070309020205020404" pitchFamily="49" charset="0"/>
              </a:rPr>
              <a:t>modelsim</a:t>
            </a:r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的使用范例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215370" cy="1428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什么是分频计数器？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分频计数器代码解析。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1071538" y="2786058"/>
            <a:ext cx="7615262" cy="342902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div_clk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(reset,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input reset,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output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[2:0]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cnt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assign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cnt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[2];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always @ 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posedge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or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posedge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reset)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if(reset)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cnt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&lt;= 3'd0;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else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cnt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&lt;= cnt+1'b1;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r>
              <a:rPr lang="zh-CN" altLang="en-US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en-US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anose="020B0503020204020204" pitchFamily="34" charset="-122"/>
                <a:cs typeface="Courier New" panose="02070309020205020404" pitchFamily="49" charset="0"/>
              </a:rPr>
              <a:t>modelsim</a:t>
            </a:r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的使用范例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215370" cy="7143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分频计数器激励文件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1357290" y="1785926"/>
            <a:ext cx="7500958" cy="457203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testdiv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reset;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wire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div_clk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divclk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(.reset(reset),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  .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 .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initial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begin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1'b0;  reset = 1'b1;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#22 reset = 1'b0;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end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always #10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~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lang="zh-CN" altLang="en-US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8543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作业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258204" cy="4376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描述语言描述一个或门，并设计激励文件验证它的正确性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、一个比较器的输入是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X(8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Y(8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X&gt;Y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的时候输出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Z(1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否则输出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Z(1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，设计并验证这个比较器。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思考题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500034" y="4857760"/>
            <a:ext cx="8286808" cy="1428760"/>
          </a:xfrm>
        </p:spPr>
        <p:txBody>
          <a:bodyPr>
            <a:normAutofit lnSpcReduction="10000"/>
          </a:bodyPr>
          <a:lstStyle/>
          <a:p>
            <a:pPr marL="92075" indent="1778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输入和输出位宽均为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位。输入引脚为：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x(32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y(32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alucontrol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输出引脚为：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result(32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描述这个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并设计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testbench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验证其正确性。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0" y="2357430"/>
          <a:ext cx="8715440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  <a:gridCol w="2357454"/>
                <a:gridCol w="1785950"/>
                <a:gridCol w="2928960"/>
              </a:tblGrid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Alucontrol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Alucontrol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加法：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x +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非：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~x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减法：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</a:t>
                      </a:r>
                      <a:r>
                        <a:rPr lang="en-US" altLang="zh-CN" sz="2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x –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x&lt;y ? 1:0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与：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x &amp;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x &lt;&lt; y[4:0]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（逻辑）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或： 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=</a:t>
                      </a:r>
                      <a:r>
                        <a:rPr lang="en-US" altLang="zh-CN" sz="2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 |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x&gt;&gt; y[4:0]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（算术）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1"/>
          <p:cNvSpPr txBox="1"/>
          <p:nvPr/>
        </p:nvSpPr>
        <p:spPr>
          <a:xfrm>
            <a:off x="714348" y="1071546"/>
            <a:ext cx="8429652" cy="107157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设计一个算术逻辑单元，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alucontrol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位的输入信号，它的值和运算类型的对应关系如下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分别是逻辑左移和算术右移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参考资料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85720" y="1500174"/>
            <a:ext cx="8258204" cy="1714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ModelSim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电子系统分析及仿真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于斌、 米秀杰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电子工业出版社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6" name="Picture 2" descr="http://ec4.images-amazon.com/images/I/51A66dYfYZL._SL500_AA300_.jpg"/>
          <p:cNvPicPr>
            <a:picLocks noChangeAspect="1" noChangeArrowheads="1"/>
          </p:cNvPicPr>
          <p:nvPr/>
        </p:nvPicPr>
        <p:blipFill>
          <a:blip r:embed="rId1"/>
          <a:srcRect l="13560" r="13559"/>
          <a:stretch>
            <a:fillRect/>
          </a:stretch>
        </p:blipFill>
        <p:spPr bwMode="auto">
          <a:xfrm>
            <a:off x="5715008" y="1643050"/>
            <a:ext cx="3071834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参考资料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6286544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数字设计和计算机体系结构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David money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harris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Sarah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L.harris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陈虎 译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机械工业出版社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6" name="Picture 2" descr="http://ec4.images-amazon.com/images/I/518pvBLG9WL._BO2,204,203,200_PIsitb-sticker-arrow-click,TopRight,35,-76_AA300_SH20_OU28_.jpg"/>
          <p:cNvPicPr>
            <a:picLocks noChangeAspect="1" noChangeArrowheads="1"/>
          </p:cNvPicPr>
          <p:nvPr/>
        </p:nvPicPr>
        <p:blipFill>
          <a:blip r:embed="rId1"/>
          <a:srcRect l="15000" t="12500" r="17499" b="2499"/>
          <a:stretch>
            <a:fillRect/>
          </a:stretch>
        </p:blipFill>
        <p:spPr bwMode="auto">
          <a:xfrm>
            <a:off x="5214942" y="1357298"/>
            <a:ext cx="3286148" cy="413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142984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428596" y="2786058"/>
            <a:ext cx="1000132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参考资料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072494" cy="2000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数字系统设计教程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夏宇闻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北京航空航天大学出版社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18" name="Picture 2" descr="http://ec4.images-amazon.com/images/I/41KitG2azgL._SL500_AA300_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29124" y="2071678"/>
            <a:ext cx="4429156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参考资料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072494" cy="2643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HDL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数字设计与综合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Samir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Palnitkar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夏宇闻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电子工业出版社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0" name="Picture 2" descr="http://ec4.images-amazon.com/images/I/516JDik%2BSbL._SL500_AA300_.jpg"/>
          <p:cNvPicPr>
            <a:picLocks noChangeAspect="1" noChangeArrowheads="1"/>
          </p:cNvPicPr>
          <p:nvPr/>
        </p:nvPicPr>
        <p:blipFill>
          <a:blip r:embed="rId1"/>
          <a:srcRect l="14286" r="15873"/>
          <a:stretch>
            <a:fillRect/>
          </a:stretch>
        </p:blipFill>
        <p:spPr bwMode="auto">
          <a:xfrm>
            <a:off x="5072066" y="2143116"/>
            <a:ext cx="3143272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678"/>
            <a:ext cx="9144000" cy="1296370"/>
          </a:xfrm>
        </p:spPr>
        <p:txBody>
          <a:bodyPr/>
          <a:lstStyle/>
          <a:p>
            <a:pPr algn="ctr"/>
            <a:r>
              <a:rPr lang="en-US" altLang="zh-CN" dirty="0" smtClean="0">
                <a:effectLst/>
                <a:ea typeface="微软雅黑" panose="020B0503020204020204" pitchFamily="34" charset="-122"/>
                <a:cs typeface="Courier New" panose="02070309020205020404" pitchFamily="49" charset="0"/>
              </a:rPr>
              <a:t>END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寄存器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285720" y="1285860"/>
            <a:ext cx="6215106" cy="50006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register #(parameter WIDTH = 32)                (input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ena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rst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               input [WIDTH-1:0] data,                output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[WIDTH-1:0] out);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always @(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posedge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     if(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rst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      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out &lt;= 0;     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else if 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ena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out &lt;= data;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00628" y="4929198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00628" y="5572140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57752" y="4143380"/>
            <a:ext cx="1071570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86710" y="4143380"/>
            <a:ext cx="114300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0760" y="3786190"/>
            <a:ext cx="1785950" cy="23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out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786710" y="5000636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57752" y="5715016"/>
            <a:ext cx="1071570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0760" y="2500306"/>
            <a:ext cx="1071570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 flipH="1" flipV="1">
            <a:off x="6180149" y="3463925"/>
            <a:ext cx="64294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6250792" y="3821910"/>
            <a:ext cx="285752" cy="214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 flipV="1">
            <a:off x="6442485" y="3844531"/>
            <a:ext cx="295276" cy="17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7037405" y="3463925"/>
            <a:ext cx="64294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786578" y="2500306"/>
            <a:ext cx="135732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142984"/>
            <a:ext cx="7515225" cy="5133975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1357290" y="1357298"/>
            <a:ext cx="1143008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7752" y="1714488"/>
            <a:ext cx="1285884" cy="157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加法器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285720" y="1500174"/>
            <a:ext cx="6215106" cy="47863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adder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(input [3:0]a,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input [3:0]b,	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output [3:0]y);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y = a + b;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57752" y="4714884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86314" y="5429264"/>
            <a:ext cx="107157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43306" y="4286256"/>
            <a:ext cx="1071570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a[3:0]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3306" y="5143512"/>
            <a:ext cx="1214446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b[3:0]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86710" y="4143380"/>
            <a:ext cx="114300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d[3:0]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57884" y="3786190"/>
            <a:ext cx="1928826" cy="23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adder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786710" y="5000636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Documents and Settings\Gin\Application Data\Tencent\Users\406136824\QQ\WinTemp\RichOle\3U5{0K6{H1%T4B}%2`03RVP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14422"/>
            <a:ext cx="7515225" cy="5133975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指令存储器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85852" y="2857496"/>
            <a:ext cx="1500198" cy="214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指令存储器</a:t>
            </a:r>
            <a:endParaRPr lang="zh-CN" altLang="en-US" dirty="0"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285720" y="1500174"/>
            <a:ext cx="6215106" cy="478634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module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imem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input [7:0] a, 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output [31:0] rd);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reg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[31:0] RAM[63:0];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initial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begin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$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readmemh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testadd.dat",RAM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end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assign rd = RAM[a[7:2]];</a:t>
            </a:r>
            <a:endParaRPr lang="en-US" altLang="zh-CN" sz="24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5760" lvl="0" indent="-255905">
              <a:buClr>
                <a:schemeClr val="accent1"/>
              </a:buClr>
              <a:buSzPct val="68000"/>
              <a:defRPr/>
            </a:pP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endmodule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00760" y="2928934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29190" y="2643182"/>
            <a:ext cx="1071570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a[7:0]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43834" y="2143116"/>
            <a:ext cx="1500166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rd[31:0]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00826" y="1785926"/>
            <a:ext cx="1071570" cy="23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imem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72396" y="2928934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4500</Words>
  <Application>WPS 演示</Application>
  <PresentationFormat>全屏显示(4:3)</PresentationFormat>
  <Paragraphs>537</Paragraphs>
  <Slides>42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宋体</vt:lpstr>
      <vt:lpstr>Wingdings</vt:lpstr>
      <vt:lpstr>Wingdings 3</vt:lpstr>
      <vt:lpstr>Verdana</vt:lpstr>
      <vt:lpstr>Wingdings 2</vt:lpstr>
      <vt:lpstr>微软雅黑</vt:lpstr>
      <vt:lpstr>Courier New</vt:lpstr>
      <vt:lpstr>Lucida Sans Unicode</vt:lpstr>
      <vt:lpstr>Arial Unicode MS</vt:lpstr>
      <vt:lpstr>Symbol</vt:lpstr>
      <vt:lpstr>Wingdings</vt:lpstr>
      <vt:lpstr>黑体</vt:lpstr>
      <vt:lpstr>Calibri</vt:lpstr>
      <vt:lpstr>聚合</vt:lpstr>
      <vt:lpstr>Verilog &amp; Modelsim</vt:lpstr>
      <vt:lpstr>什么是VerilogHDL ？</vt:lpstr>
      <vt:lpstr>简单的不完整数据通路</vt:lpstr>
      <vt:lpstr>程序计数器（register）</vt:lpstr>
      <vt:lpstr>寄存器</vt:lpstr>
      <vt:lpstr>加法器</vt:lpstr>
      <vt:lpstr>加法器</vt:lpstr>
      <vt:lpstr>指令存储器</vt:lpstr>
      <vt:lpstr>指令存储器</vt:lpstr>
      <vt:lpstr>寄存器组</vt:lpstr>
      <vt:lpstr>寄存器组</vt:lpstr>
      <vt:lpstr>二路选择器</vt:lpstr>
      <vt:lpstr>二路选择器</vt:lpstr>
      <vt:lpstr>符号扩展单元</vt:lpstr>
      <vt:lpstr>符号扩展单元</vt:lpstr>
      <vt:lpstr>移位单元</vt:lpstr>
      <vt:lpstr>移位单元</vt:lpstr>
      <vt:lpstr>ALU 算术逻辑单元</vt:lpstr>
      <vt:lpstr>ALU</vt:lpstr>
      <vt:lpstr>数据存储器</vt:lpstr>
      <vt:lpstr>数据存储器</vt:lpstr>
      <vt:lpstr>NPC</vt:lpstr>
      <vt:lpstr>NPC</vt:lpstr>
      <vt:lpstr>Modelsim工具简介</vt:lpstr>
      <vt:lpstr>功能仿真</vt:lpstr>
      <vt:lpstr>功能仿真示意图</vt:lpstr>
      <vt:lpstr>功能仿真示意图</vt:lpstr>
      <vt:lpstr>设计输入波形的方法</vt:lpstr>
      <vt:lpstr>编写激励文件</vt:lpstr>
      <vt:lpstr>testbench语法回顾</vt:lpstr>
      <vt:lpstr>编写激励文件</vt:lpstr>
      <vt:lpstr>编写激励文件</vt:lpstr>
      <vt:lpstr>modelsim的使用范例</vt:lpstr>
      <vt:lpstr>modelsim的使用范例</vt:lpstr>
      <vt:lpstr>modelsim的使用范例</vt:lpstr>
      <vt:lpstr>作业</vt:lpstr>
      <vt:lpstr>思考题</vt:lpstr>
      <vt:lpstr>参考资料</vt:lpstr>
      <vt:lpstr>参考资料</vt:lpstr>
      <vt:lpstr>参考资料</vt:lpstr>
      <vt:lpstr>参考资料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Aimin Feng</dc:creator>
  <cp:lastModifiedBy>amfeng</cp:lastModifiedBy>
  <cp:revision>176</cp:revision>
  <dcterms:created xsi:type="dcterms:W3CDTF">2019-04-13T07:59:58Z</dcterms:created>
  <dcterms:modified xsi:type="dcterms:W3CDTF">2019-04-13T08:36:38Z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