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59" r:id="rId5"/>
    <p:sldId id="269" r:id="rId6"/>
    <p:sldId id="276" r:id="rId7"/>
    <p:sldId id="313" r:id="rId8"/>
    <p:sldId id="328" r:id="rId9"/>
    <p:sldId id="351" r:id="rId10"/>
    <p:sldId id="362" r:id="rId11"/>
    <p:sldId id="3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" id="{4C7A1E78-6E92-4E9E-81CB-45EFC882FC59}">
          <p14:sldIdLst>
            <p14:sldId id="256"/>
          </p14:sldIdLst>
        </p14:section>
        <p14:section name="Introduction" id="{B2901F31-6FAC-42D9-93D3-FAB06F2BB779}">
          <p14:sldIdLst>
            <p14:sldId id="257"/>
            <p14:sldId id="258"/>
            <p14:sldId id="359"/>
          </p14:sldIdLst>
        </p14:section>
        <p14:section name="Formula" id="{FB68E41C-834B-438E-BF0D-8D9D97DF4B1D}">
          <p14:sldIdLst>
            <p14:sldId id="269"/>
          </p14:sldIdLst>
        </p14:section>
        <p14:section name="Graphs and models" id="{7069D37C-BFDF-4FB6-894C-310F2E1A523E}">
          <p14:sldIdLst>
            <p14:sldId id="276"/>
            <p14:sldId id="313"/>
          </p14:sldIdLst>
        </p14:section>
        <p14:section name="Causal effect estimate" id="{BB0042FA-7CA4-467E-9964-621D70A45CD1}">
          <p14:sldIdLst>
            <p14:sldId id="328"/>
            <p14:sldId id="351"/>
          </p14:sldIdLst>
        </p14:section>
        <p14:section name="无标题节" id="{C43628FB-C156-4B7C-95E6-4202AE78B944}">
          <p14:sldIdLst>
            <p14:sldId id="362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4D"/>
    <a:srgbClr val="E8E8E8"/>
    <a:srgbClr val="E6E6E6"/>
    <a:srgbClr val="EBEBEB"/>
    <a:srgbClr val="F0F0F0"/>
    <a:srgbClr val="DCDCDC"/>
    <a:srgbClr val="EAEAEA"/>
    <a:srgbClr val="DDDDDD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A8B4-0E8C-CFE8-D960-47AA9865C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A0A7A-D812-B07B-0E29-06CFAD787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021F4-D6FA-39A4-CBA0-79C86D40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31131-9861-62DC-C49B-252C347B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63BED-9A66-C794-DE04-D4B2EDC8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97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4BA96-74D7-AA17-8224-F1099D63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57BD8-840C-A433-670D-3400EDE5C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14E4F-B535-3D68-C98D-0A21CC41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DF3EB-0901-4EEA-EB19-E78D92A6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EEB74-7DF5-7A2B-47C5-A21D8963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21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5F2ABA-4EA3-F699-DC7A-98133B2C3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AEBFC0-D0A9-5E3F-CFC1-CA99D88FB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6B03E-8CB8-B71F-D371-645DF389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E5DD2-BD3C-9088-9953-05E8AB0B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9F351-BCE5-8C01-8B11-DAFCE51A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10067-4208-32A5-186F-6FBB94E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4D57C-26EC-FF4C-9F63-03A6B18D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03FC8-AF83-64C0-25F5-1EA2A7D9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D4FAA-E2CB-BDD1-2AA6-2758FCFA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C57C7-0DFD-0267-9802-778C237A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0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2824B-BC9D-EB2F-4248-DE67E7F1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0B5DC3-03AA-B7EE-9DB1-1CE51836C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A7BEE-9A1F-95D9-1367-FA8F646F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14A0D-3801-C7DF-E2F7-95361940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AA972-ED56-5DD7-4330-EDEECF6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7E15C-8C57-B77F-D31F-C1236DD6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ABC93-8251-B4A4-6ECE-D68F45993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1AACD0-C8EB-6A75-8FC2-9FFDE16E7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63463-1FAA-7A15-EB78-B473DCA9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E4D4B-5F84-6880-C27A-0CEB642A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492ED0-FCDA-C7CA-8BF8-0E3A8833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0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4CD04-6051-5F06-AC98-C05E5178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94E68F-9528-0E9C-8919-BB1F3EC8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B48F5D-7593-8606-A569-1F460FC4F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4EF46-9805-1E7D-C5DE-9A14FA1D5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665938-BD28-9F0C-A338-3991EC3E9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507F27-94EF-FD0C-A066-A546AA0B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304604-3066-95C9-A9FC-25A0C4EC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BBA39-9ED9-3CFE-6F3D-0EFB1F49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9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5EEDE-6EC0-BBD3-1CF5-AA110AF5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8D5DDF-F406-1C29-3D44-80DA8A06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88059B-40FD-3B0F-EE14-2AD5FD51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F3A88-5BD2-BAD6-088A-6180A852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819654-DC02-EF09-1A2B-A6BF17A7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465D2C-0832-AA9D-B527-0F2F0EC9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6CFCF-B193-4293-7A35-D3213A82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0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AFB76-2C40-47A7-8871-C43D3BD6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DB510-3C19-1C6F-7E9B-3480B9C0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98AC5A-9056-ED99-83BF-28F200191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F1E2A-D890-8B7C-2EFD-C3599A1E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AE944-8BD9-578D-B430-3905E3A4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1F6FB-7B76-0BF8-BCFC-533AC81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1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6DD6-21DF-F180-4530-D7510FE9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392552-EED5-FAF7-05EB-6A64A3F8A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5B1E0-A087-9466-4FDD-67E62F154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7EB4E-B40D-8EC4-15F5-2854CEED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9BEE1-2D29-4F23-94EA-4D273498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3741E-FCA6-64D0-9734-F340CA0E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FC19BF-FF27-63AD-486A-1F19ABE9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61B678-D337-67D1-92EB-9C9BB272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727D4-98C5-28D1-617F-9521B7B06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5EF5-2913-42CA-A845-E83ACB820EC3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6C6D9-CFB1-76DA-B82A-7F2498FF4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E7305-847C-66C7-CE0F-C2F9EE407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B5A1-7C4F-408B-9038-7060112F0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0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brion/pytorch-classification-uncertain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DF79A-F078-E0E4-685C-63274642B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A brief Introduction to</a:t>
            </a:r>
            <a:br>
              <a:rPr lang="en-US" altLang="zh-CN" dirty="0"/>
            </a:br>
            <a:r>
              <a:rPr lang="en-US" altLang="zh-CN" dirty="0"/>
              <a:t>Causal Inference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25F258-BF38-2F0A-854C-0E30DF0A2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789" y="4525024"/>
            <a:ext cx="9144000" cy="1655762"/>
          </a:xfrm>
        </p:spPr>
        <p:txBody>
          <a:bodyPr/>
          <a:lstStyle/>
          <a:p>
            <a:pPr algn="r"/>
            <a:r>
              <a:rPr lang="en-US" altLang="zh-CN" dirty="0" err="1">
                <a:latin typeface="+mj-lt"/>
              </a:rPr>
              <a:t>Zhelong</a:t>
            </a:r>
            <a:r>
              <a:rPr lang="en-US" altLang="zh-CN" dirty="0">
                <a:latin typeface="+mj-lt"/>
              </a:rPr>
              <a:t> Huang</a:t>
            </a:r>
          </a:p>
          <a:p>
            <a:pPr algn="r"/>
            <a:r>
              <a:rPr lang="en-US" altLang="zh-CN" dirty="0">
                <a:latin typeface="+mj-lt"/>
              </a:rPr>
              <a:t>https://kirigaya.cn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261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DEDA-1B18-3DE6-14F5-3725688F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321A9-2F9F-6BED-62A0-7826FFD0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Formulation</a:t>
            </a:r>
          </a:p>
          <a:p>
            <a:r>
              <a:rPr lang="en-US" altLang="zh-CN" b="1" dirty="0"/>
              <a:t>DAG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Fork, chain, immorality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Local Markov assumption, Minimality assumption, Causal edge assumption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CN" sz="2400" dirty="0"/>
              <a:t> Blocked path, d-separation, flow of association and causation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4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DEDA-1B18-3DE6-14F5-3725688F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and</a:t>
            </a:r>
            <a:r>
              <a:rPr lang="zh-CN" altLang="en-US" dirty="0"/>
              <a:t> </a:t>
            </a:r>
            <a:r>
              <a:rPr lang="en-US" altLang="zh-CN" dirty="0"/>
              <a:t>material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321A9-2F9F-6BED-62A0-7826FFD0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sz="2400" dirty="0">
                <a:hlinkClick r:id="rId2"/>
              </a:rPr>
              <a:t>https://github.com/dougbrion/pytorch-classification-uncertainty</a:t>
            </a:r>
            <a:endParaRPr lang="en-US" altLang="zh-CN" sz="2400" dirty="0"/>
          </a:p>
          <a:p>
            <a:r>
              <a:rPr lang="en-US" altLang="zh-CN" dirty="0" err="1"/>
              <a:t>Sensoy</a:t>
            </a:r>
            <a:r>
              <a:rPr lang="en-US" altLang="zh-CN" dirty="0"/>
              <a:t> M, Kaplan L, </a:t>
            </a:r>
            <a:r>
              <a:rPr lang="en-US" altLang="zh-CN" dirty="0" err="1"/>
              <a:t>Kandemir</a:t>
            </a:r>
            <a:r>
              <a:rPr lang="en-US" altLang="zh-CN" dirty="0"/>
              <a:t> M. Evidential deep learning to quantify classification uncertainty[J]. Advances in neural information processing systems, 2018, 31.</a:t>
            </a:r>
          </a:p>
          <a:p>
            <a:endParaRPr lang="en-US" altLang="zh-CN" dirty="0"/>
          </a:p>
          <a:p>
            <a:pPr marL="0" indent="0" algn="r">
              <a:buNone/>
            </a:pPr>
            <a:r>
              <a:rPr lang="en-US" altLang="zh-CN" dirty="0" err="1">
                <a:latin typeface="+mj-lt"/>
              </a:rPr>
              <a:t>Zhelong</a:t>
            </a:r>
            <a:r>
              <a:rPr lang="en-US" altLang="zh-CN" dirty="0">
                <a:latin typeface="+mj-lt"/>
              </a:rPr>
              <a:t> Huang</a:t>
            </a:r>
          </a:p>
          <a:p>
            <a:pPr marL="0" indent="0" algn="r">
              <a:buNone/>
            </a:pPr>
            <a:r>
              <a:rPr lang="en-US" altLang="zh-CN" dirty="0">
                <a:latin typeface="+mj-lt"/>
              </a:rPr>
              <a:t>https://kirigaya.cn</a:t>
            </a:r>
            <a:endParaRPr lang="zh-CN" altLang="en-US" dirty="0">
              <a:latin typeface="+mj-lt"/>
            </a:endParaRPr>
          </a:p>
          <a:p>
            <a:pPr marL="0" indent="0">
              <a:buNone/>
            </a:pPr>
            <a:endParaRPr lang="en-US" altLang="zh-CN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546D-1D25-967C-346A-E0F26AC8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E9185-36C2-8C5F-9E61-D9BE94EA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b="1" dirty="0">
                <a:latin typeface="+mj-lt"/>
              </a:rPr>
              <a:t>Introduction</a:t>
            </a:r>
          </a:p>
          <a:p>
            <a:r>
              <a:rPr lang="en-US" altLang="zh-CN" dirty="0">
                <a:latin typeface="+mj-lt"/>
              </a:rPr>
              <a:t>Formulation</a:t>
            </a:r>
          </a:p>
          <a:p>
            <a:r>
              <a:rPr lang="en-US" altLang="zh-CN" dirty="0">
                <a:latin typeface="+mj-lt"/>
              </a:rPr>
              <a:t>Graphs and models</a:t>
            </a:r>
          </a:p>
          <a:p>
            <a:r>
              <a:rPr lang="en-US" altLang="zh-CN" dirty="0">
                <a:latin typeface="+mj-lt"/>
              </a:rPr>
              <a:t>Causal effect estimate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36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547A3AE-4F34-4945-D555-F0ABB8325173}"/>
              </a:ext>
            </a:extLst>
          </p:cNvPr>
          <p:cNvSpPr/>
          <p:nvPr/>
        </p:nvSpPr>
        <p:spPr>
          <a:xfrm>
            <a:off x="1416676" y="6492875"/>
            <a:ext cx="1309352" cy="309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331EEF-2D21-FD5E-55D1-2694D4A3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9673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Motivating example: Simpson’s paradox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1334BF7-7A15-1E8B-4835-D685EEE7ECDC}"/>
              </a:ext>
            </a:extLst>
          </p:cNvPr>
          <p:cNvCxnSpPr/>
          <p:nvPr/>
        </p:nvCxnSpPr>
        <p:spPr>
          <a:xfrm>
            <a:off x="0" y="637074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E5BB2F2-8872-33F9-3B6B-F00733C79B03}"/>
              </a:ext>
            </a:extLst>
          </p:cNvPr>
          <p:cNvSpPr txBox="1"/>
          <p:nvPr/>
        </p:nvSpPr>
        <p:spPr>
          <a:xfrm>
            <a:off x="239132" y="6462824"/>
            <a:ext cx="1147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Introduction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       |       Formulation       |       Graphs and models       |       Causal effect estimate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34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527E94-BA2C-C4DC-CEBF-3928BEB4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66" y="329499"/>
            <a:ext cx="7559899" cy="540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B4856D-A339-D8B0-B80F-4C058313B06E}"/>
              </a:ext>
            </a:extLst>
          </p:cNvPr>
          <p:cNvSpPr txBox="1"/>
          <p:nvPr/>
        </p:nvSpPr>
        <p:spPr>
          <a:xfrm>
            <a:off x="1176269" y="5926944"/>
            <a:ext cx="100626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202122"/>
                </a:solidFill>
                <a:effectLst/>
                <a:latin typeface="Bell MT" panose="02020503060305020303" pitchFamily="18" charset="0"/>
              </a:rPr>
              <a:t>Judea Pearl at the 2013 Conference on Neural Information Processing Systems.</a:t>
            </a:r>
          </a:p>
          <a:p>
            <a:r>
              <a:rPr lang="en-US" altLang="zh-CN" sz="2400" dirty="0">
                <a:solidFill>
                  <a:srgbClr val="202122"/>
                </a:solidFill>
                <a:latin typeface="Bell MT" panose="02020503060305020303" pitchFamily="18" charset="0"/>
              </a:rPr>
              <a:t>2011 Turing award</a:t>
            </a:r>
            <a:endParaRPr lang="zh-CN" alt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546D-1D25-967C-346A-E0F26AC8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E9185-36C2-8C5F-9E61-D9BE94EA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>
                <a:latin typeface="+mj-lt"/>
              </a:rPr>
              <a:t>Introduction</a:t>
            </a:r>
          </a:p>
          <a:p>
            <a:r>
              <a:rPr lang="en-US" altLang="zh-CN" b="1" dirty="0">
                <a:latin typeface="+mj-lt"/>
              </a:rPr>
              <a:t>Formulation</a:t>
            </a:r>
          </a:p>
          <a:p>
            <a:r>
              <a:rPr lang="en-US" altLang="zh-CN" dirty="0">
                <a:latin typeface="+mj-lt"/>
              </a:rPr>
              <a:t>Graphs and models</a:t>
            </a:r>
          </a:p>
          <a:p>
            <a:r>
              <a:rPr lang="en-US" altLang="zh-CN" dirty="0">
                <a:latin typeface="+mj-lt"/>
              </a:rPr>
              <a:t>Causal effect estimate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32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546D-1D25-967C-346A-E0F26AC8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E9185-36C2-8C5F-9E61-D9BE94EA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>
                <a:latin typeface="+mj-lt"/>
              </a:rPr>
              <a:t>Introduction</a:t>
            </a:r>
          </a:p>
          <a:p>
            <a:r>
              <a:rPr lang="en-US" altLang="zh-CN" dirty="0">
                <a:latin typeface="+mj-lt"/>
              </a:rPr>
              <a:t>Formulation</a:t>
            </a:r>
          </a:p>
          <a:p>
            <a:r>
              <a:rPr lang="en-US" altLang="zh-CN" b="1" dirty="0">
                <a:latin typeface="+mj-lt"/>
              </a:rPr>
              <a:t>Graphs and models</a:t>
            </a:r>
          </a:p>
          <a:p>
            <a:r>
              <a:rPr lang="en-US" altLang="zh-CN" dirty="0">
                <a:latin typeface="+mj-lt"/>
              </a:rPr>
              <a:t>Causal effect estimate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91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E5E37-6BD3-CF23-B7CE-3AA991A8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d-separation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88CFAE6-3ADD-C1B6-E35F-56D955A64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75"/>
          <a:stretch/>
        </p:blipFill>
        <p:spPr>
          <a:xfrm>
            <a:off x="434662" y="1978147"/>
            <a:ext cx="10515600" cy="2954462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1723B78-A714-D1A0-2973-2262EB6563F4}"/>
              </a:ext>
            </a:extLst>
          </p:cNvPr>
          <p:cNvSpPr/>
          <p:nvPr/>
        </p:nvSpPr>
        <p:spPr>
          <a:xfrm>
            <a:off x="5445617" y="6492875"/>
            <a:ext cx="2097110" cy="309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F37D85-08ED-0222-0E32-2495B295687F}"/>
              </a:ext>
            </a:extLst>
          </p:cNvPr>
          <p:cNvCxnSpPr/>
          <p:nvPr/>
        </p:nvCxnSpPr>
        <p:spPr>
          <a:xfrm>
            <a:off x="0" y="637074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3A75E42-59D2-DED7-3DD3-15E644F7954A}"/>
              </a:ext>
            </a:extLst>
          </p:cNvPr>
          <p:cNvSpPr txBox="1"/>
          <p:nvPr/>
        </p:nvSpPr>
        <p:spPr>
          <a:xfrm>
            <a:off x="127515" y="6462824"/>
            <a:ext cx="1147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Introduction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       |       Formulation       |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Graphs and models       </a:t>
            </a:r>
            <a:r>
              <a:rPr lang="en-US" altLang="zh-CN" dirty="0"/>
              <a:t>|       Causal effect estimate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F2DF1A-8833-B15F-61C1-96AE70EEB2D2}"/>
                  </a:ext>
                </a:extLst>
              </p:cNvPr>
              <p:cNvSpPr txBox="1"/>
              <p:nvPr/>
            </p:nvSpPr>
            <p:spPr>
              <a:xfrm>
                <a:off x="3822877" y="5024683"/>
                <a:ext cx="75695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Bell MT" panose="02020503060305020303" pitchFamily="18" charset="0"/>
                  </a:rPr>
                  <a:t>: Graph d-separation  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dirty="0">
                    <a:latin typeface="Bell MT" panose="02020503060305020303" pitchFamily="18" charset="0"/>
                  </a:rPr>
                  <a:t>: probability dependent</a:t>
                </a:r>
                <a:endParaRPr lang="zh-CN" altLang="en-US" sz="2400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F2DF1A-8833-B15F-61C1-96AE70EEB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877" y="5024683"/>
                <a:ext cx="7569559" cy="461665"/>
              </a:xfrm>
              <a:prstGeom prst="rect">
                <a:avLst/>
              </a:prstGeom>
              <a:blipFill>
                <a:blip r:embed="rId3"/>
                <a:stretch>
                  <a:fillRect l="-16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04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A546D-1D25-967C-346A-E0F26AC8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DE9185-36C2-8C5F-9E61-D9BE94EA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>
                <a:latin typeface="+mj-lt"/>
              </a:rPr>
              <a:t>Introduction</a:t>
            </a:r>
          </a:p>
          <a:p>
            <a:r>
              <a:rPr lang="en-US" altLang="zh-CN" dirty="0">
                <a:latin typeface="+mj-lt"/>
              </a:rPr>
              <a:t>Formulation</a:t>
            </a:r>
          </a:p>
          <a:p>
            <a:r>
              <a:rPr lang="en-US" altLang="zh-CN" dirty="0">
                <a:latin typeface="+mj-lt"/>
              </a:rPr>
              <a:t>Graphs and models</a:t>
            </a:r>
          </a:p>
          <a:p>
            <a:r>
              <a:rPr lang="en-US" altLang="zh-CN" b="1" dirty="0">
                <a:latin typeface="+mj-lt"/>
              </a:rPr>
              <a:t>Causal effect estimate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1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DED99-FEA0-B86A-333F-6DA3E295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Blocking backdoor paths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1879B2-1FEC-FBE5-4BC6-A9862DAB7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33"/>
          <a:stretch/>
        </p:blipFill>
        <p:spPr>
          <a:xfrm>
            <a:off x="963545" y="1877141"/>
            <a:ext cx="4909221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198593-A148-BCD4-ACC2-175453361DE7}"/>
              </a:ext>
            </a:extLst>
          </p:cNvPr>
          <p:cNvSpPr/>
          <p:nvPr/>
        </p:nvSpPr>
        <p:spPr>
          <a:xfrm>
            <a:off x="8319752" y="6491794"/>
            <a:ext cx="2176529" cy="3092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67D7A3-8E77-29CC-0CD9-1EB48DD667D7}"/>
              </a:ext>
            </a:extLst>
          </p:cNvPr>
          <p:cNvCxnSpPr/>
          <p:nvPr/>
        </p:nvCxnSpPr>
        <p:spPr>
          <a:xfrm>
            <a:off x="0" y="6370749"/>
            <a:ext cx="12192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D00AE92-668E-EFE4-12FA-4B7C64A9CB8C}"/>
              </a:ext>
            </a:extLst>
          </p:cNvPr>
          <p:cNvSpPr txBox="1"/>
          <p:nvPr/>
        </p:nvSpPr>
        <p:spPr>
          <a:xfrm>
            <a:off x="127515" y="6462824"/>
            <a:ext cx="1147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Introduction</a:t>
            </a:r>
            <a:r>
              <a:rPr lang="en-US" altLang="zh-CN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       |       Formulation       |       Graphs and models       |     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Causal effect estimate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6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Bookman Old Style"/>
        <a:ea typeface="等线 Light"/>
        <a:cs typeface=""/>
      </a:majorFont>
      <a:minorFont>
        <a:latin typeface="Bell MT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6063</TotalTime>
  <Words>193</Words>
  <Application>Microsoft Office PowerPoint</Application>
  <PresentationFormat>宽屏</PresentationFormat>
  <Paragraphs>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Bell MT</vt:lpstr>
      <vt:lpstr>Bookman Old Style</vt:lpstr>
      <vt:lpstr>Cambria Math</vt:lpstr>
      <vt:lpstr>Wingdings</vt:lpstr>
      <vt:lpstr>Office 主题​​</vt:lpstr>
      <vt:lpstr>A brief Introduction to Causal Inference</vt:lpstr>
      <vt:lpstr>Overview</vt:lpstr>
      <vt:lpstr>Motivating example: Simpson’s paradox</vt:lpstr>
      <vt:lpstr>PowerPoint 演示文稿</vt:lpstr>
      <vt:lpstr>Overview</vt:lpstr>
      <vt:lpstr>Overview</vt:lpstr>
      <vt:lpstr>d-separation</vt:lpstr>
      <vt:lpstr>Overview</vt:lpstr>
      <vt:lpstr>Blocking backdoor paths</vt:lpstr>
      <vt:lpstr>Summary</vt:lpstr>
      <vt:lpstr>Inference and 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</dc:title>
  <dc:creator>黎 雨佳</dc:creator>
  <cp:lastModifiedBy>恢 锦</cp:lastModifiedBy>
  <cp:revision>188</cp:revision>
  <dcterms:created xsi:type="dcterms:W3CDTF">2022-11-17T13:14:40Z</dcterms:created>
  <dcterms:modified xsi:type="dcterms:W3CDTF">2024-01-01T18:44:50Z</dcterms:modified>
</cp:coreProperties>
</file>