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9" r:id="rId3"/>
    <p:sldId id="322" r:id="rId4"/>
    <p:sldId id="362" r:id="rId5"/>
    <p:sldId id="323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60" r:id="rId37"/>
    <p:sldId id="359" r:id="rId38"/>
    <p:sldId id="320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3371F-E54B-49D8-9552-A273FA960285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70E22-B9AC-4080-B0FF-07A36098F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193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611A-055F-4B3A-826F-8C36BE3231C0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9702E-8584-4446-9BC2-2C07D7D9D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2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702E-8584-4446-9BC2-2C07D7D9D87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2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7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0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226" y="74181"/>
            <a:ext cx="11932228" cy="538884"/>
          </a:xfrm>
        </p:spPr>
        <p:txBody>
          <a:bodyPr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800100"/>
            <a:ext cx="11932228" cy="5257800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99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50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82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38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28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24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45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3EB8-CCA8-4C84-801C-AF5456854A8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A6F5-3F62-44C4-9090-A22DABC39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24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Professor </a:t>
            </a:r>
            <a:r>
              <a:rPr lang="pt-BR" dirty="0" smtClean="0"/>
              <a:t>Felipe Oliveira &amp; Jorge </a:t>
            </a:r>
            <a:r>
              <a:rPr lang="pt-BR" dirty="0"/>
              <a:t>Rabello</a:t>
            </a:r>
          </a:p>
        </p:txBody>
      </p:sp>
    </p:spTree>
    <p:extLst>
      <p:ext uri="{BB962C8B-B14F-4D97-AF65-F5344CB8AC3E}">
        <p14:creationId xmlns:p14="http://schemas.microsoft.com/office/powerpoint/2010/main" val="2482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próxima etapa para saber se o vetor está ordenado compara-se o 6 (maior número até o momento) com o próximo  valor.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6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5 pela posição do 6 e 6 passa a ser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51271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próxima etapa para saber se o vetor está ordenado compara-se o 6 (maior número até o momento) com o próximo  valor.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6 é menor que 1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6 pela posição do 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5841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próxima etapa para saber se o vetor está ordenado compara-se o 6 (maior número até o momento) com o próximo  valor.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6 é menor que 1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6 pela posição do 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86217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próxima etapa para saber se o vetor está ordenado compara-se o 6 (maior número até o momento) com o próximo  valor.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6 é menor que 3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6 pela posição do 3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78705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próxima etapa para saber se o vetor está ordenado compara-se o 6 (maior número até o momento) com o próximo  valor.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6 é menor que 3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6 pela posição do 3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94122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próxima etapa para saber se o vetor está ordenado compara-se o 6 (maior número até o momento) com o próximo  valor.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6 é menor que 3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não troca a posição do 6 pela posição do 3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17657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2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Como todo o vetor foi percorrido, define-se que 6 é o maior número e recomeçam as comparações, assumindo que o primeiro valor é o maior: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2 é menor que 4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2 pela posição do 4 e 4 passa a ser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58159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4 é menor que 5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4 pela posição do 5 e 5 passa a ser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94112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7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1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5 pela posição do 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638162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7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1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5 pela posição do 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94852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55863" y="820881"/>
            <a:ext cx="11835245" cy="5226627"/>
          </a:xfrm>
        </p:spPr>
        <p:txBody>
          <a:bodyPr/>
          <a:lstStyle/>
          <a:p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128" y="84571"/>
            <a:ext cx="9715500" cy="528493"/>
          </a:xfrm>
        </p:spPr>
        <p:txBody>
          <a:bodyPr>
            <a:no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Objetivos:</a:t>
            </a:r>
          </a:p>
        </p:txBody>
      </p:sp>
    </p:spTree>
    <p:extLst>
      <p:ext uri="{BB962C8B-B14F-4D97-AF65-F5344CB8AC3E}">
        <p14:creationId xmlns:p14="http://schemas.microsoft.com/office/powerpoint/2010/main" val="1563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3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5 pela posição do 3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92820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1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3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5 pela posição do 3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10705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4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3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5 pela posição do 3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11051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Como todo o vetor foi percorrido, define-se que 5 é o segundo maior número e recomeçam as comparações: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2 é menor que 4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2 pela posição do 4 e quatro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81997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4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4 é menor que 1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4 pela posição do 1 e quatro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69421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4 é menor que 1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4 pela posição do 1 e quatro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71969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0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4 é menor que 3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4 pela posição do 4 e quatro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58057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1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A seguir compara-se o valor definido como maior ao próximo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4 é menor que 3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4 pela posição do 4 e quatro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03449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5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Como todo o vetor foi percorrido, define-se que 4 é o terceiro maior número e recomeçam as comparações: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4 é menor que 3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4 pela posição do 4 e quatro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89360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7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Assume-se que o primeiro valor do vetor é o maior e compara-se com o próximo: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2 é menor que 1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2 pela posição do 1 e quatro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16446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026" name="Picture 2" descr="http://piratelearner.com/static/media/images/admin/2015/10/13/bubbl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7" y="860149"/>
            <a:ext cx="9049278" cy="51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Assume-se que o primeiro valor do vetor é o maior e compara-se com o próximo: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2 é menor que 1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2 pela posição do 1 e quatro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94609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Compara-se o maior valor com o próximo: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2 é menor que 3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2 pela posição do 3 e 3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23649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Recomeçam as comparações e assume-se que o </a:t>
            </a:r>
            <a:r>
              <a:rPr lang="pt-BR" dirty="0" err="1"/>
              <a:t>pr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2 é menor que 3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2 pela posição do 3 e 3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53901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2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Recomeçam as comparações: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1 é menor que 2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1 pela posição do 2 e 2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08086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1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Recomeçam as comparações: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1 é menor que 2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1 pela posição do 2 e 2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85503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6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/>
          </a:bodyPr>
          <a:lstStyle/>
          <a:p>
            <a:r>
              <a:rPr lang="pt-BR" dirty="0"/>
              <a:t>Recomeçam as comparações: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1 é menor que 2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1 pela posição do 2 e 2 é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5603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5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Prática: Ordenação –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1450921" y="744797"/>
            <a:ext cx="1095641" cy="3654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inicio</a:t>
            </a:r>
          </a:p>
        </p:txBody>
      </p:sp>
      <p:sp>
        <p:nvSpPr>
          <p:cNvPr id="5" name="Fluxograma: Processo 4"/>
          <p:cNvSpPr/>
          <p:nvPr/>
        </p:nvSpPr>
        <p:spPr>
          <a:xfrm>
            <a:off x="218420" y="1458976"/>
            <a:ext cx="3560642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i, j, min, troca : </a:t>
            </a:r>
            <a:r>
              <a:rPr lang="pt-BR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inteiro</a:t>
            </a:r>
          </a:p>
        </p:txBody>
      </p:sp>
      <p:cxnSp>
        <p:nvCxnSpPr>
          <p:cNvPr id="6" name="Conector de Seta Reta 5"/>
          <p:cNvCxnSpPr>
            <a:stCxn id="4" idx="2"/>
            <a:endCxn id="5" idx="0"/>
          </p:cNvCxnSpPr>
          <p:nvPr/>
        </p:nvCxnSpPr>
        <p:spPr>
          <a:xfrm flipH="1">
            <a:off x="1998741" y="1110272"/>
            <a:ext cx="1" cy="34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Fluxograma: Decisão 8"/>
          <p:cNvSpPr/>
          <p:nvPr/>
        </p:nvSpPr>
        <p:spPr>
          <a:xfrm>
            <a:off x="424404" y="2600880"/>
            <a:ext cx="3171940" cy="99596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j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ate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 tamanho -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Fluxograma: Processo 9"/>
          <p:cNvSpPr/>
          <p:nvPr/>
        </p:nvSpPr>
        <p:spPr>
          <a:xfrm>
            <a:off x="3584711" y="3415519"/>
            <a:ext cx="1252332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min &lt;- j</a:t>
            </a:r>
            <a:endParaRPr lang="pt-BR" b="1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luxograma: Decisão 10"/>
          <p:cNvSpPr/>
          <p:nvPr/>
        </p:nvSpPr>
        <p:spPr>
          <a:xfrm>
            <a:off x="2539983" y="4376094"/>
            <a:ext cx="3341787" cy="134456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i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j +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ate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 tamanho -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3" name="Conector Angulado 12"/>
          <p:cNvCxnSpPr>
            <a:stCxn id="9" idx="3"/>
            <a:endCxn id="10" idx="0"/>
          </p:cNvCxnSpPr>
          <p:nvPr/>
        </p:nvCxnSpPr>
        <p:spPr>
          <a:xfrm>
            <a:off x="3596344" y="3098864"/>
            <a:ext cx="614533" cy="316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5" idx="2"/>
            <a:endCxn id="9" idx="0"/>
          </p:cNvCxnSpPr>
          <p:nvPr/>
        </p:nvCxnSpPr>
        <p:spPr>
          <a:xfrm>
            <a:off x="1998741" y="2071624"/>
            <a:ext cx="11633" cy="5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0" idx="2"/>
            <a:endCxn id="11" idx="0"/>
          </p:cNvCxnSpPr>
          <p:nvPr/>
        </p:nvCxnSpPr>
        <p:spPr>
          <a:xfrm>
            <a:off x="4210877" y="4028167"/>
            <a:ext cx="0" cy="347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de Seta Reta 24"/>
          <p:cNvCxnSpPr>
            <a:stCxn id="9" idx="2"/>
            <a:endCxn id="57" idx="0"/>
          </p:cNvCxnSpPr>
          <p:nvPr/>
        </p:nvCxnSpPr>
        <p:spPr>
          <a:xfrm flipH="1">
            <a:off x="2005463" y="3596848"/>
            <a:ext cx="4911" cy="48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Fluxograma: Conector 28"/>
          <p:cNvSpPr/>
          <p:nvPr/>
        </p:nvSpPr>
        <p:spPr>
          <a:xfrm>
            <a:off x="6087340" y="5703121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30" name="Conector Angulado 29"/>
          <p:cNvCxnSpPr>
            <a:stCxn id="11" idx="3"/>
            <a:endCxn id="29" idx="0"/>
          </p:cNvCxnSpPr>
          <p:nvPr/>
        </p:nvCxnSpPr>
        <p:spPr>
          <a:xfrm>
            <a:off x="5881770" y="5048375"/>
            <a:ext cx="434170" cy="6547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Fluxograma: Conector 41"/>
          <p:cNvSpPr/>
          <p:nvPr/>
        </p:nvSpPr>
        <p:spPr>
          <a:xfrm>
            <a:off x="6431969" y="744797"/>
            <a:ext cx="450580" cy="52404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3" name="Fluxograma: Decisão 42"/>
          <p:cNvSpPr/>
          <p:nvPr/>
        </p:nvSpPr>
        <p:spPr>
          <a:xfrm>
            <a:off x="4942081" y="1726484"/>
            <a:ext cx="3430357" cy="1152235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numeros[i] &lt; numeros[min]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luxograma: Processo 43"/>
          <p:cNvSpPr/>
          <p:nvPr/>
        </p:nvSpPr>
        <p:spPr>
          <a:xfrm>
            <a:off x="5769363" y="3395250"/>
            <a:ext cx="1775791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min &lt;- i</a:t>
            </a:r>
            <a:endParaRPr lang="pt-BR" b="1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Conector Angulado 44"/>
          <p:cNvCxnSpPr>
            <a:stCxn id="43" idx="2"/>
            <a:endCxn id="44" idx="0"/>
          </p:cNvCxnSpPr>
          <p:nvPr/>
        </p:nvCxnSpPr>
        <p:spPr>
          <a:xfrm rot="5400000">
            <a:off x="6398995" y="3136984"/>
            <a:ext cx="5165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de Seta Reta 45"/>
          <p:cNvCxnSpPr>
            <a:stCxn id="42" idx="4"/>
            <a:endCxn id="43" idx="0"/>
          </p:cNvCxnSpPr>
          <p:nvPr/>
        </p:nvCxnSpPr>
        <p:spPr>
          <a:xfrm>
            <a:off x="6657259" y="1268841"/>
            <a:ext cx="1" cy="45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Fluxograma: Conector 50"/>
          <p:cNvSpPr/>
          <p:nvPr/>
        </p:nvSpPr>
        <p:spPr>
          <a:xfrm>
            <a:off x="10397307" y="764383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2" name="Fluxograma: Decisão 51"/>
          <p:cNvSpPr/>
          <p:nvPr/>
        </p:nvSpPr>
        <p:spPr>
          <a:xfrm>
            <a:off x="9334310" y="1517248"/>
            <a:ext cx="2583194" cy="851356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min &lt;&gt; j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Fluxograma: Processo 52"/>
          <p:cNvSpPr/>
          <p:nvPr/>
        </p:nvSpPr>
        <p:spPr>
          <a:xfrm>
            <a:off x="9373088" y="2966463"/>
            <a:ext cx="2505637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troca numeros[j] por numeros[min]</a:t>
            </a:r>
            <a:endParaRPr lang="pt-BR" b="1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Conector de Seta Reta 53"/>
          <p:cNvCxnSpPr>
            <a:stCxn id="51" idx="4"/>
            <a:endCxn id="52" idx="0"/>
          </p:cNvCxnSpPr>
          <p:nvPr/>
        </p:nvCxnSpPr>
        <p:spPr>
          <a:xfrm>
            <a:off x="10625907" y="1221583"/>
            <a:ext cx="0" cy="295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>
            <a:stCxn id="52" idx="2"/>
            <a:endCxn id="53" idx="0"/>
          </p:cNvCxnSpPr>
          <p:nvPr/>
        </p:nvCxnSpPr>
        <p:spPr>
          <a:xfrm>
            <a:off x="10625907" y="2368604"/>
            <a:ext cx="0" cy="597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de Seta Reta 55"/>
          <p:cNvCxnSpPr>
            <a:stCxn id="53" idx="2"/>
            <a:endCxn id="32" idx="0"/>
          </p:cNvCxnSpPr>
          <p:nvPr/>
        </p:nvCxnSpPr>
        <p:spPr>
          <a:xfrm flipH="1">
            <a:off x="10625906" y="3579111"/>
            <a:ext cx="1" cy="385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Fluxograma: Terminação 56"/>
          <p:cNvSpPr/>
          <p:nvPr/>
        </p:nvSpPr>
        <p:spPr>
          <a:xfrm>
            <a:off x="1457642" y="4081552"/>
            <a:ext cx="1095641" cy="3654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487220" y="246934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SIM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1171526" y="357936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NÃO</a:t>
            </a:r>
          </a:p>
        </p:txBody>
      </p:sp>
      <p:sp>
        <p:nvSpPr>
          <p:cNvPr id="31" name="Fluxograma: Conector 30"/>
          <p:cNvSpPr/>
          <p:nvPr/>
        </p:nvSpPr>
        <p:spPr>
          <a:xfrm>
            <a:off x="714326" y="2107652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2" name="Fluxograma: Conector 31"/>
          <p:cNvSpPr/>
          <p:nvPr/>
        </p:nvSpPr>
        <p:spPr>
          <a:xfrm>
            <a:off x="10397306" y="3964183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36" name="Conector Angulado 35"/>
          <p:cNvCxnSpPr>
            <a:stCxn id="44" idx="2"/>
          </p:cNvCxnSpPr>
          <p:nvPr/>
        </p:nvCxnSpPr>
        <p:spPr>
          <a:xfrm rot="5400000">
            <a:off x="5375791" y="2895502"/>
            <a:ext cx="169072" cy="2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710768" y="449228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SIM</a:t>
            </a:r>
          </a:p>
        </p:txBody>
      </p:sp>
      <p:cxnSp>
        <p:nvCxnSpPr>
          <p:cNvPr id="40" name="Conector Angulado 39"/>
          <p:cNvCxnSpPr>
            <a:stCxn id="11" idx="1"/>
            <a:endCxn id="47" idx="0"/>
          </p:cNvCxnSpPr>
          <p:nvPr/>
        </p:nvCxnSpPr>
        <p:spPr>
          <a:xfrm rot="10800000" flipV="1">
            <a:off x="2227341" y="5048374"/>
            <a:ext cx="312642" cy="6331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Fluxograma: Conector 46"/>
          <p:cNvSpPr/>
          <p:nvPr/>
        </p:nvSpPr>
        <p:spPr>
          <a:xfrm>
            <a:off x="1998741" y="5681538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2151895" y="449228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NÃO</a:t>
            </a:r>
          </a:p>
        </p:txBody>
      </p:sp>
      <p:cxnSp>
        <p:nvCxnSpPr>
          <p:cNvPr id="60" name="Conector de Seta Reta 59"/>
          <p:cNvCxnSpPr>
            <a:stCxn id="31" idx="6"/>
          </p:cNvCxnSpPr>
          <p:nvPr/>
        </p:nvCxnSpPr>
        <p:spPr>
          <a:xfrm flipV="1">
            <a:off x="1171526" y="2327970"/>
            <a:ext cx="827215" cy="8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85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29" grpId="0" animBg="1"/>
      <p:bldP spid="42" grpId="0" animBg="1"/>
      <p:bldP spid="43" grpId="0" animBg="1"/>
      <p:bldP spid="44" grpId="0" animBg="1"/>
      <p:bldP spid="51" grpId="0" animBg="1"/>
      <p:bldP spid="52" grpId="0" animBg="1"/>
      <p:bldP spid="53" grpId="0" animBg="1"/>
      <p:bldP spid="57" grpId="0" animBg="1"/>
      <p:bldP spid="58" grpId="0"/>
      <p:bldP spid="59" grpId="0"/>
      <p:bldP spid="31" grpId="0" animBg="1"/>
      <p:bldP spid="32" grpId="0" animBg="1"/>
      <p:bldP spid="39" grpId="0"/>
      <p:bldP spid="47" grpId="0" animBg="1"/>
      <p:bldP spid="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aixaDeTexto 84"/>
          <p:cNvSpPr txBox="1"/>
          <p:nvPr/>
        </p:nvSpPr>
        <p:spPr>
          <a:xfrm>
            <a:off x="2787830" y="577376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NÃO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3912559" y="482045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SIM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885"/>
            <a:ext cx="11932228" cy="538884"/>
          </a:xfrm>
        </p:spPr>
        <p:txBody>
          <a:bodyPr>
            <a:normAutofit fontScale="90000"/>
          </a:bodyPr>
          <a:lstStyle/>
          <a:p>
            <a:r>
              <a:rPr lang="pt-BR" dirty="0"/>
              <a:t>Prática: Ordenação -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8" name="Fluxograma: Terminação 7"/>
          <p:cNvSpPr/>
          <p:nvPr/>
        </p:nvSpPr>
        <p:spPr>
          <a:xfrm>
            <a:off x="1830895" y="744797"/>
            <a:ext cx="1095641" cy="3654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inicio</a:t>
            </a:r>
          </a:p>
        </p:txBody>
      </p:sp>
      <p:sp>
        <p:nvSpPr>
          <p:cNvPr id="9" name="Fluxograma: Processo 8"/>
          <p:cNvSpPr/>
          <p:nvPr/>
        </p:nvSpPr>
        <p:spPr>
          <a:xfrm>
            <a:off x="940758" y="1551742"/>
            <a:ext cx="2875913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i, j, troca : </a:t>
            </a:r>
            <a:r>
              <a:rPr lang="pt-BR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inteiro</a:t>
            </a:r>
          </a:p>
        </p:txBody>
      </p:sp>
      <p:sp>
        <p:nvSpPr>
          <p:cNvPr id="10" name="Fluxograma: Decisão 9"/>
          <p:cNvSpPr/>
          <p:nvPr/>
        </p:nvSpPr>
        <p:spPr>
          <a:xfrm>
            <a:off x="792745" y="2443179"/>
            <a:ext cx="3171940" cy="99596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i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ate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 tamanho -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8" name="Conector de Seta Reta 17"/>
          <p:cNvCxnSpPr>
            <a:stCxn id="9" idx="2"/>
            <a:endCxn id="10" idx="0"/>
          </p:cNvCxnSpPr>
          <p:nvPr/>
        </p:nvCxnSpPr>
        <p:spPr>
          <a:xfrm>
            <a:off x="2378715" y="2164390"/>
            <a:ext cx="0" cy="27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Conector de Seta Reta 94"/>
          <p:cNvCxnSpPr>
            <a:stCxn id="8" idx="2"/>
            <a:endCxn id="9" idx="0"/>
          </p:cNvCxnSpPr>
          <p:nvPr/>
        </p:nvCxnSpPr>
        <p:spPr>
          <a:xfrm flipH="1">
            <a:off x="2378715" y="1110272"/>
            <a:ext cx="1" cy="441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Fluxograma: Processo 32"/>
          <p:cNvSpPr/>
          <p:nvPr/>
        </p:nvSpPr>
        <p:spPr>
          <a:xfrm>
            <a:off x="940757" y="3824490"/>
            <a:ext cx="2875913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j &lt;- i</a:t>
            </a:r>
            <a:endParaRPr lang="pt-BR" b="1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Conector de Seta Reta 35"/>
          <p:cNvCxnSpPr>
            <a:stCxn id="10" idx="2"/>
            <a:endCxn id="33" idx="0"/>
          </p:cNvCxnSpPr>
          <p:nvPr/>
        </p:nvCxnSpPr>
        <p:spPr>
          <a:xfrm flipH="1">
            <a:off x="2378714" y="3439147"/>
            <a:ext cx="1" cy="385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Fluxograma: Decisão 36"/>
          <p:cNvSpPr/>
          <p:nvPr/>
        </p:nvSpPr>
        <p:spPr>
          <a:xfrm>
            <a:off x="663532" y="4820458"/>
            <a:ext cx="3430361" cy="1103264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numeros[j-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] &gt; numeros[j]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Conector de Seta Reta 39"/>
          <p:cNvCxnSpPr>
            <a:stCxn id="33" idx="2"/>
          </p:cNvCxnSpPr>
          <p:nvPr/>
        </p:nvCxnSpPr>
        <p:spPr>
          <a:xfrm flipH="1">
            <a:off x="2378713" y="4437138"/>
            <a:ext cx="1" cy="383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Fluxograma: Processo 41"/>
          <p:cNvSpPr/>
          <p:nvPr/>
        </p:nvSpPr>
        <p:spPr>
          <a:xfrm>
            <a:off x="5510774" y="1781107"/>
            <a:ext cx="2875913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Troca numeros[j] para </a:t>
            </a:r>
            <a:r>
              <a:rPr lang="pt-B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numeros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[j -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pt-BR" b="1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luxograma: Conector 42"/>
          <p:cNvSpPr/>
          <p:nvPr/>
        </p:nvSpPr>
        <p:spPr>
          <a:xfrm>
            <a:off x="4783009" y="5143490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44" name="Conector de Seta Reta 43"/>
          <p:cNvCxnSpPr>
            <a:stCxn id="37" idx="3"/>
            <a:endCxn id="43" idx="2"/>
          </p:cNvCxnSpPr>
          <p:nvPr/>
        </p:nvCxnSpPr>
        <p:spPr>
          <a:xfrm>
            <a:off x="4093893" y="5372090"/>
            <a:ext cx="6891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Fluxograma: Conector 46"/>
          <p:cNvSpPr/>
          <p:nvPr/>
        </p:nvSpPr>
        <p:spPr>
          <a:xfrm>
            <a:off x="6720130" y="744797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48" name="Conector de Seta Reta 47"/>
          <p:cNvCxnSpPr>
            <a:stCxn id="47" idx="4"/>
            <a:endCxn id="42" idx="0"/>
          </p:cNvCxnSpPr>
          <p:nvPr/>
        </p:nvCxnSpPr>
        <p:spPr>
          <a:xfrm>
            <a:off x="6948730" y="1201997"/>
            <a:ext cx="1" cy="579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Fluxograma: Processo 52"/>
          <p:cNvSpPr/>
          <p:nvPr/>
        </p:nvSpPr>
        <p:spPr>
          <a:xfrm>
            <a:off x="5510774" y="2776224"/>
            <a:ext cx="2875913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j &lt;- j -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pt-BR" b="1" u="sng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uxograma: Decisão 54"/>
          <p:cNvSpPr/>
          <p:nvPr/>
        </p:nvSpPr>
        <p:spPr>
          <a:xfrm>
            <a:off x="5510774" y="3771342"/>
            <a:ext cx="2875914" cy="917134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j = 0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luxograma: Processo 55"/>
          <p:cNvSpPr/>
          <p:nvPr/>
        </p:nvSpPr>
        <p:spPr>
          <a:xfrm>
            <a:off x="8386687" y="4820458"/>
            <a:ext cx="2875913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2060"/>
                </a:solidFill>
                <a:latin typeface="Consolas" panose="020B0609020204030204" pitchFamily="49" charset="0"/>
              </a:rPr>
              <a:t>interrompa</a:t>
            </a:r>
            <a:endParaRPr lang="pt-BR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luxograma: Conector 58"/>
          <p:cNvSpPr/>
          <p:nvPr/>
        </p:nvSpPr>
        <p:spPr>
          <a:xfrm>
            <a:off x="287662" y="2075137"/>
            <a:ext cx="457200" cy="461415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60" name="Fluxograma: Terminação 59"/>
          <p:cNvSpPr/>
          <p:nvPr/>
        </p:nvSpPr>
        <p:spPr>
          <a:xfrm>
            <a:off x="4220710" y="2758425"/>
            <a:ext cx="1095641" cy="3654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fim</a:t>
            </a:r>
          </a:p>
        </p:txBody>
      </p:sp>
      <p:cxnSp>
        <p:nvCxnSpPr>
          <p:cNvPr id="61" name="Conector de Seta Reta 60"/>
          <p:cNvCxnSpPr>
            <a:stCxn id="42" idx="2"/>
            <a:endCxn id="53" idx="0"/>
          </p:cNvCxnSpPr>
          <p:nvPr/>
        </p:nvCxnSpPr>
        <p:spPr>
          <a:xfrm>
            <a:off x="6948731" y="2393755"/>
            <a:ext cx="0" cy="382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de Seta Reta 63"/>
          <p:cNvCxnSpPr>
            <a:stCxn id="53" idx="2"/>
            <a:endCxn id="55" idx="0"/>
          </p:cNvCxnSpPr>
          <p:nvPr/>
        </p:nvCxnSpPr>
        <p:spPr>
          <a:xfrm>
            <a:off x="6948731" y="3388872"/>
            <a:ext cx="0" cy="382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Conector de Seta Reta 68"/>
          <p:cNvCxnSpPr>
            <a:stCxn id="55" idx="2"/>
          </p:cNvCxnSpPr>
          <p:nvPr/>
        </p:nvCxnSpPr>
        <p:spPr>
          <a:xfrm flipH="1" flipV="1">
            <a:off x="2479964" y="4628798"/>
            <a:ext cx="4468767" cy="59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55" idx="3"/>
            <a:endCxn id="56" idx="0"/>
          </p:cNvCxnSpPr>
          <p:nvPr/>
        </p:nvCxnSpPr>
        <p:spPr>
          <a:xfrm>
            <a:off x="8386688" y="4229909"/>
            <a:ext cx="1437956" cy="5905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10" idx="3"/>
            <a:endCxn id="60" idx="1"/>
          </p:cNvCxnSpPr>
          <p:nvPr/>
        </p:nvCxnSpPr>
        <p:spPr>
          <a:xfrm>
            <a:off x="3964685" y="2941163"/>
            <a:ext cx="256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063257" y="462027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NÃO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8697608" y="37390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SIM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638199" y="22942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NÃO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464004" y="33449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SIM</a:t>
            </a:r>
          </a:p>
        </p:txBody>
      </p:sp>
      <p:cxnSp>
        <p:nvCxnSpPr>
          <p:cNvPr id="50" name="Conector de Seta Reta 49"/>
          <p:cNvCxnSpPr>
            <a:stCxn id="59" idx="6"/>
          </p:cNvCxnSpPr>
          <p:nvPr/>
        </p:nvCxnSpPr>
        <p:spPr>
          <a:xfrm flipV="1">
            <a:off x="744862" y="2284023"/>
            <a:ext cx="1633851" cy="21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ector de Seta Reta 50"/>
          <p:cNvCxnSpPr>
            <a:stCxn id="37" idx="2"/>
            <a:endCxn id="52" idx="0"/>
          </p:cNvCxnSpPr>
          <p:nvPr/>
        </p:nvCxnSpPr>
        <p:spPr>
          <a:xfrm flipH="1">
            <a:off x="2378712" y="5923722"/>
            <a:ext cx="1" cy="311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Fluxograma: Conector 51"/>
          <p:cNvSpPr/>
          <p:nvPr/>
        </p:nvSpPr>
        <p:spPr>
          <a:xfrm>
            <a:off x="2150112" y="6235700"/>
            <a:ext cx="457200" cy="461415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65" name="Conector Angulado 64"/>
          <p:cNvCxnSpPr>
            <a:stCxn id="56" idx="2"/>
          </p:cNvCxnSpPr>
          <p:nvPr/>
        </p:nvCxnSpPr>
        <p:spPr>
          <a:xfrm rot="5400000">
            <a:off x="9183596" y="5282674"/>
            <a:ext cx="490616" cy="7914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Fluxograma: Conector 65"/>
          <p:cNvSpPr/>
          <p:nvPr/>
        </p:nvSpPr>
        <p:spPr>
          <a:xfrm>
            <a:off x="8575964" y="5693014"/>
            <a:ext cx="457200" cy="461415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97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3" grpId="0"/>
      <p:bldP spid="8" grpId="0" animBg="1"/>
      <p:bldP spid="9" grpId="0" animBg="1"/>
      <p:bldP spid="10" grpId="0" animBg="1"/>
      <p:bldP spid="33" grpId="0" animBg="1"/>
      <p:bldP spid="37" grpId="0" animBg="1"/>
      <p:bldP spid="42" grpId="0" animBg="1"/>
      <p:bldP spid="43" grpId="0" animBg="1"/>
      <p:bldP spid="47" grpId="0" animBg="1"/>
      <p:bldP spid="53" grpId="0" animBg="1"/>
      <p:bldP spid="55" grpId="0" animBg="1"/>
      <p:bldP spid="56" grpId="0" animBg="1"/>
      <p:bldP spid="59" grpId="0" animBg="1"/>
      <p:bldP spid="60" grpId="0" animBg="1"/>
      <p:bldP spid="86" grpId="0"/>
      <p:bldP spid="87" grpId="0"/>
      <p:bldP spid="46" grpId="0"/>
      <p:bldP spid="49" grpId="0"/>
      <p:bldP spid="52" grpId="0" animBg="1"/>
      <p:bldP spid="6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Antes de Ir Embora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Desligue o gabinete e o monitor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Posicione-os conforme combinado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Recolha seus resíduos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Verifique se não está esquecendo algo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Coloque a cadeira no lugar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Bom retorno e até a próxima aula 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070501" y="2222334"/>
            <a:ext cx="418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b="1" dirty="0"/>
              <a:t>Você já consultou o mural com​</a:t>
            </a:r>
          </a:p>
          <a:p>
            <a:pPr algn="ctr" fontAlgn="base"/>
            <a:r>
              <a:rPr lang="pt-BR" b="1" dirty="0"/>
              <a:t>oportunidades de empregos e estágios ?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382" y="3055700"/>
            <a:ext cx="2841872" cy="23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–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1450921" y="744797"/>
            <a:ext cx="1095641" cy="3654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inicio</a:t>
            </a:r>
          </a:p>
        </p:txBody>
      </p:sp>
      <p:sp>
        <p:nvSpPr>
          <p:cNvPr id="5" name="Fluxograma: Processo 4"/>
          <p:cNvSpPr/>
          <p:nvPr/>
        </p:nvSpPr>
        <p:spPr>
          <a:xfrm>
            <a:off x="218420" y="1458976"/>
            <a:ext cx="3560642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i, j, troca : </a:t>
            </a:r>
            <a:r>
              <a:rPr lang="pt-BR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inteiro</a:t>
            </a:r>
          </a:p>
        </p:txBody>
      </p:sp>
      <p:cxnSp>
        <p:nvCxnSpPr>
          <p:cNvPr id="6" name="Conector de Seta Reta 5"/>
          <p:cNvCxnSpPr>
            <a:stCxn id="4" idx="2"/>
            <a:endCxn id="5" idx="0"/>
          </p:cNvCxnSpPr>
          <p:nvPr/>
        </p:nvCxnSpPr>
        <p:spPr>
          <a:xfrm flipH="1">
            <a:off x="1998741" y="1110272"/>
            <a:ext cx="1" cy="34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Fluxograma: Decisão 8"/>
          <p:cNvSpPr/>
          <p:nvPr/>
        </p:nvSpPr>
        <p:spPr>
          <a:xfrm>
            <a:off x="424404" y="2600880"/>
            <a:ext cx="3171940" cy="99596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i de </a:t>
            </a:r>
            <a:r>
              <a:rPr lang="pt-BR" b="1" dirty="0">
                <a:solidFill>
                  <a:srgbClr val="FF0000"/>
                </a:solidFill>
              </a:rPr>
              <a:t>0</a:t>
            </a:r>
            <a:r>
              <a:rPr lang="pt-BR" b="1" dirty="0"/>
              <a:t> ate  tamanho - </a:t>
            </a:r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" name="Conector de Seta Reta 16"/>
          <p:cNvCxnSpPr>
            <a:stCxn id="5" idx="2"/>
            <a:endCxn id="9" idx="0"/>
          </p:cNvCxnSpPr>
          <p:nvPr/>
        </p:nvCxnSpPr>
        <p:spPr>
          <a:xfrm>
            <a:off x="1998741" y="2071624"/>
            <a:ext cx="11633" cy="5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Fluxograma: Conector 30"/>
          <p:cNvSpPr/>
          <p:nvPr/>
        </p:nvSpPr>
        <p:spPr>
          <a:xfrm>
            <a:off x="424403" y="2199990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60" name="Conector de Seta Reta 59"/>
          <p:cNvCxnSpPr>
            <a:stCxn id="31" idx="6"/>
          </p:cNvCxnSpPr>
          <p:nvPr/>
        </p:nvCxnSpPr>
        <p:spPr>
          <a:xfrm flipV="1">
            <a:off x="881603" y="2418142"/>
            <a:ext cx="1117137" cy="10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de Seta Reta 36"/>
          <p:cNvCxnSpPr>
            <a:stCxn id="9" idx="2"/>
            <a:endCxn id="41" idx="0"/>
          </p:cNvCxnSpPr>
          <p:nvPr/>
        </p:nvCxnSpPr>
        <p:spPr>
          <a:xfrm>
            <a:off x="2010374" y="3596848"/>
            <a:ext cx="0" cy="34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Fluxograma: Terminação 40"/>
          <p:cNvSpPr/>
          <p:nvPr/>
        </p:nvSpPr>
        <p:spPr>
          <a:xfrm>
            <a:off x="1462553" y="3943366"/>
            <a:ext cx="1095641" cy="3654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120022" y="350849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NÃO</a:t>
            </a:r>
          </a:p>
        </p:txBody>
      </p:sp>
      <p:cxnSp>
        <p:nvCxnSpPr>
          <p:cNvPr id="50" name="Conector de Seta Reta 49"/>
          <p:cNvCxnSpPr>
            <a:stCxn id="9" idx="3"/>
          </p:cNvCxnSpPr>
          <p:nvPr/>
        </p:nvCxnSpPr>
        <p:spPr>
          <a:xfrm>
            <a:off x="3596344" y="3098864"/>
            <a:ext cx="649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CaixaDeTexto 60"/>
          <p:cNvSpPr txBox="1"/>
          <p:nvPr/>
        </p:nvSpPr>
        <p:spPr>
          <a:xfrm>
            <a:off x="3497864" y="254640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SIM</a:t>
            </a:r>
          </a:p>
        </p:txBody>
      </p:sp>
      <p:sp>
        <p:nvSpPr>
          <p:cNvPr id="62" name="Fluxograma: Decisão 61"/>
          <p:cNvSpPr/>
          <p:nvPr/>
        </p:nvSpPr>
        <p:spPr>
          <a:xfrm>
            <a:off x="4245901" y="2600880"/>
            <a:ext cx="4149953" cy="99596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j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ate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 tamanho –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2 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- i</a:t>
            </a:r>
          </a:p>
        </p:txBody>
      </p:sp>
      <p:cxnSp>
        <p:nvCxnSpPr>
          <p:cNvPr id="63" name="Conector de Seta Reta 62"/>
          <p:cNvCxnSpPr>
            <a:stCxn id="62" idx="2"/>
            <a:endCxn id="64" idx="0"/>
          </p:cNvCxnSpPr>
          <p:nvPr/>
        </p:nvCxnSpPr>
        <p:spPr>
          <a:xfrm>
            <a:off x="6320878" y="3596848"/>
            <a:ext cx="5845" cy="349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Fluxograma: Decisão 63"/>
          <p:cNvSpPr/>
          <p:nvPr/>
        </p:nvSpPr>
        <p:spPr>
          <a:xfrm>
            <a:off x="4664483" y="3946132"/>
            <a:ext cx="3324479" cy="1219157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numeros</a:t>
            </a:r>
            <a:r>
              <a:rPr lang="pt-BR" b="1" dirty="0"/>
              <a:t>[j + </a:t>
            </a:r>
            <a:r>
              <a:rPr lang="pt-BR" b="1" dirty="0">
                <a:solidFill>
                  <a:srgbClr val="FF0000"/>
                </a:solidFill>
              </a:rPr>
              <a:t>1</a:t>
            </a:r>
            <a:r>
              <a:rPr lang="pt-BR" b="1" dirty="0"/>
              <a:t>] &lt; </a:t>
            </a:r>
            <a:r>
              <a:rPr lang="pt-BR" b="1" dirty="0" err="1"/>
              <a:t>numeros</a:t>
            </a:r>
            <a:r>
              <a:rPr lang="pt-BR" b="1" dirty="0"/>
              <a:t>[j]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646793" y="389563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NÃO</a:t>
            </a:r>
          </a:p>
        </p:txBody>
      </p:sp>
      <p:cxnSp>
        <p:nvCxnSpPr>
          <p:cNvPr id="22" name="Conector Angulado 21"/>
          <p:cNvCxnSpPr>
            <a:stCxn id="64" idx="1"/>
            <a:endCxn id="70" idx="6"/>
          </p:cNvCxnSpPr>
          <p:nvPr/>
        </p:nvCxnSpPr>
        <p:spPr>
          <a:xfrm rot="10800000">
            <a:off x="4061061" y="4555711"/>
            <a:ext cx="60342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Processo 65"/>
          <p:cNvSpPr/>
          <p:nvPr/>
        </p:nvSpPr>
        <p:spPr>
          <a:xfrm>
            <a:off x="4540556" y="5513142"/>
            <a:ext cx="3560642" cy="61264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troca </a:t>
            </a:r>
            <a:r>
              <a:rPr lang="pt-B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numeros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[j+1] por </a:t>
            </a:r>
            <a:r>
              <a:rPr lang="pt-B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numeros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[j]</a:t>
            </a:r>
            <a:endParaRPr lang="pt-BR" b="1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Conector de Seta Reta 66"/>
          <p:cNvCxnSpPr>
            <a:stCxn id="64" idx="2"/>
            <a:endCxn id="66" idx="0"/>
          </p:cNvCxnSpPr>
          <p:nvPr/>
        </p:nvCxnSpPr>
        <p:spPr>
          <a:xfrm flipH="1">
            <a:off x="6320877" y="5165289"/>
            <a:ext cx="5846" cy="34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Fluxograma: Conector 69"/>
          <p:cNvSpPr/>
          <p:nvPr/>
        </p:nvSpPr>
        <p:spPr>
          <a:xfrm>
            <a:off x="3797125" y="4392031"/>
            <a:ext cx="263935" cy="327358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6437785" y="506144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SIM</a:t>
            </a:r>
          </a:p>
        </p:txBody>
      </p:sp>
      <p:cxnSp>
        <p:nvCxnSpPr>
          <p:cNvPr id="78" name="Conector Angulado 77"/>
          <p:cNvCxnSpPr>
            <a:stCxn id="66" idx="1"/>
            <a:endCxn id="70" idx="4"/>
          </p:cNvCxnSpPr>
          <p:nvPr/>
        </p:nvCxnSpPr>
        <p:spPr>
          <a:xfrm rot="10800000">
            <a:off x="3929094" y="4719390"/>
            <a:ext cx="611463" cy="1100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0" idx="0"/>
            <a:endCxn id="61" idx="2"/>
          </p:cNvCxnSpPr>
          <p:nvPr/>
        </p:nvCxnSpPr>
        <p:spPr>
          <a:xfrm flipH="1" flipV="1">
            <a:off x="3885952" y="3069626"/>
            <a:ext cx="43141" cy="1322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CaixaDeTexto 84"/>
          <p:cNvSpPr txBox="1"/>
          <p:nvPr/>
        </p:nvSpPr>
        <p:spPr>
          <a:xfrm>
            <a:off x="6344413" y="350112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SIM</a:t>
            </a:r>
          </a:p>
        </p:txBody>
      </p:sp>
      <p:cxnSp>
        <p:nvCxnSpPr>
          <p:cNvPr id="86" name="Conector de Seta Reta 85"/>
          <p:cNvCxnSpPr>
            <a:stCxn id="62" idx="3"/>
          </p:cNvCxnSpPr>
          <p:nvPr/>
        </p:nvCxnSpPr>
        <p:spPr>
          <a:xfrm>
            <a:off x="8395854" y="3098864"/>
            <a:ext cx="651164" cy="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Fluxograma: Conector 88"/>
          <p:cNvSpPr/>
          <p:nvPr/>
        </p:nvSpPr>
        <p:spPr>
          <a:xfrm>
            <a:off x="9088046" y="2880125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8269236" y="261851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272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31" grpId="0" animBg="1"/>
      <p:bldP spid="41" grpId="0" animBg="1"/>
      <p:bldP spid="49" grpId="0"/>
      <p:bldP spid="61" grpId="0"/>
      <p:bldP spid="62" grpId="0" animBg="1"/>
      <p:bldP spid="64" grpId="0" animBg="1"/>
      <p:bldP spid="65" grpId="0"/>
      <p:bldP spid="66" grpId="0" animBg="1"/>
      <p:bldP spid="70" grpId="0" animBg="1"/>
      <p:bldP spid="77" grpId="0"/>
      <p:bldP spid="85" grpId="0"/>
      <p:bldP spid="89" grpId="0" animBg="1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primeiro lugar tomamos o primeiro índice do vetor como o maior e comparamos com o próximo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2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5 pela posição do 2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73022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primeiro lugar tomamos o primeiro índice do vetor como o maior e comparamos com o próximo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2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5 pela posição do 2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97047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próxima etapa para saber se o vetor está ordenado compara-se o 5 (maior número até o momento) com o próximo  valor.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4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5 pela posição do 4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77164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próxima etapa para saber se o vetor está ordenado compara-se o 5 (maior número até o momento) com o próximo  valor.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4 ?</a:t>
            </a:r>
          </a:p>
          <a:p>
            <a:r>
              <a:rPr lang="pt-BR" dirty="0"/>
              <a:t>Não</a:t>
            </a:r>
          </a:p>
          <a:p>
            <a:r>
              <a:rPr lang="pt-BR" dirty="0"/>
              <a:t>Então troca a posição do 5 pela posição do 4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3179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3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Ordenação -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226" y="760344"/>
            <a:ext cx="11932228" cy="5257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próxima etapa para saber se o vetor está ordenado compara-se o 5 (maior número até o momento) com o próximo  valor.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Comparação: 5 é menor que 6 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Então não troca a posição do 5 pela posição do 6 e 6 passa a ser o maior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7516"/>
              </p:ext>
            </p:extLst>
          </p:nvPr>
        </p:nvGraphicFramePr>
        <p:xfrm>
          <a:off x="121227" y="1660571"/>
          <a:ext cx="11932227" cy="27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86">
                  <a:extLst>
                    <a:ext uri="{9D8B030D-6E8A-4147-A177-3AD203B41FA5}">
                      <a16:colId xmlns="" xmlns:a16="http://schemas.microsoft.com/office/drawing/2014/main" val="144539365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2069820072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54312765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3611071340"/>
                    </a:ext>
                  </a:extLst>
                </a:gridCol>
                <a:gridCol w="1870686">
                  <a:extLst>
                    <a:ext uri="{9D8B030D-6E8A-4147-A177-3AD203B41FA5}">
                      <a16:colId xmlns="" xmlns:a16="http://schemas.microsoft.com/office/drawing/2014/main" val="48224560"/>
                    </a:ext>
                  </a:extLst>
                </a:gridCol>
                <a:gridCol w="2578797">
                  <a:extLst>
                    <a:ext uri="{9D8B030D-6E8A-4147-A177-3AD203B41FA5}">
                      <a16:colId xmlns="" xmlns:a16="http://schemas.microsoft.com/office/drawing/2014/main" val="3517479437"/>
                    </a:ext>
                  </a:extLst>
                </a:gridCol>
              </a:tblGrid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495148"/>
                  </a:ext>
                </a:extLst>
              </a:tr>
              <a:tr h="1360924"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8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1937</Words>
  <Application>Microsoft Office PowerPoint</Application>
  <PresentationFormat>Widescreen</PresentationFormat>
  <Paragraphs>811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Wingdings</vt:lpstr>
      <vt:lpstr>Tema do Office</vt:lpstr>
      <vt:lpstr>Algoritmo</vt:lpstr>
      <vt:lpstr>Objetivos:</vt:lpstr>
      <vt:lpstr>Ordenação - Bubble Sort</vt:lpstr>
      <vt:lpstr>Ordenação –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Ordenação - Bubble Sort</vt:lpstr>
      <vt:lpstr>Prática: Ordenação – Selection Sort</vt:lpstr>
      <vt:lpstr>Prática: Ordenação - Insertion Sort</vt:lpstr>
      <vt:lpstr>Antes de Ir Embora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Rabello</dc:creator>
  <cp:lastModifiedBy>TecnicoManha</cp:lastModifiedBy>
  <cp:revision>384</cp:revision>
  <dcterms:created xsi:type="dcterms:W3CDTF">2015-01-12T21:31:03Z</dcterms:created>
  <dcterms:modified xsi:type="dcterms:W3CDTF">2017-07-24T14:16:29Z</dcterms:modified>
</cp:coreProperties>
</file>