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77" r:id="rId4"/>
    <p:sldId id="279" r:id="rId5"/>
    <p:sldId id="27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7J64PBt8pxxJjwoXBkrEy/GB+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29114B65-5723-F4A7-BFD4-D3C388792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:notes">
            <a:extLst>
              <a:ext uri="{FF2B5EF4-FFF2-40B4-BE49-F238E27FC236}">
                <a16:creationId xmlns:a16="http://schemas.microsoft.com/office/drawing/2014/main" id="{8AA69E92-3E61-1A70-A949-751A6A135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128" name="Google Shape;128;p21:notes">
            <a:extLst>
              <a:ext uri="{FF2B5EF4-FFF2-40B4-BE49-F238E27FC236}">
                <a16:creationId xmlns:a16="http://schemas.microsoft.com/office/drawing/2014/main" id="{72D434B4-5D50-9B57-78E7-D86FDFFD1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99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60FA0D53-CBCB-81A6-F370-63E833B8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:notes">
            <a:extLst>
              <a:ext uri="{FF2B5EF4-FFF2-40B4-BE49-F238E27FC236}">
                <a16:creationId xmlns:a16="http://schemas.microsoft.com/office/drawing/2014/main" id="{CF2ED2B3-04A6-6F47-E0E1-A5CAEF668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128" name="Google Shape;128;p21:notes">
            <a:extLst>
              <a:ext uri="{FF2B5EF4-FFF2-40B4-BE49-F238E27FC236}">
                <a16:creationId xmlns:a16="http://schemas.microsoft.com/office/drawing/2014/main" id="{C885A04A-ABB3-7D53-0681-E385308A4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083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3716442D-6088-46CE-C1AA-6D6272116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:notes">
            <a:extLst>
              <a:ext uri="{FF2B5EF4-FFF2-40B4-BE49-F238E27FC236}">
                <a16:creationId xmlns:a16="http://schemas.microsoft.com/office/drawing/2014/main" id="{673466F5-4073-EAB1-C497-643AA7B80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128" name="Google Shape;128;p21:notes">
            <a:extLst>
              <a:ext uri="{FF2B5EF4-FFF2-40B4-BE49-F238E27FC236}">
                <a16:creationId xmlns:a16="http://schemas.microsoft.com/office/drawing/2014/main" id="{CD5CB502-D96A-0700-AE09-5A1AE498E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315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6ADC823-B7A0-82E7-C824-0ED9DBDA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:notes">
            <a:extLst>
              <a:ext uri="{FF2B5EF4-FFF2-40B4-BE49-F238E27FC236}">
                <a16:creationId xmlns:a16="http://schemas.microsoft.com/office/drawing/2014/main" id="{70F4721D-B751-E549-5B87-A25B8BE8A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128" name="Google Shape;128;p21:notes">
            <a:extLst>
              <a:ext uri="{FF2B5EF4-FFF2-40B4-BE49-F238E27FC236}">
                <a16:creationId xmlns:a16="http://schemas.microsoft.com/office/drawing/2014/main" id="{02D25E14-164D-1079-6ECD-EF7F6C731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370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 txBox="1">
            <a:spLocks noGrp="1"/>
          </p:cNvSpPr>
          <p:nvPr>
            <p:ph type="ctrTitle"/>
          </p:nvPr>
        </p:nvSpPr>
        <p:spPr>
          <a:xfrm>
            <a:off x="4490241" y="4523764"/>
            <a:ext cx="686863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3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ubTitle" idx="1"/>
          </p:nvPr>
        </p:nvSpPr>
        <p:spPr>
          <a:xfrm>
            <a:off x="4490240" y="5184664"/>
            <a:ext cx="686863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1980" y="516821"/>
            <a:ext cx="2006664" cy="17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1731" y="2710730"/>
            <a:ext cx="2688589" cy="1595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6"/>
          <p:cNvCxnSpPr/>
          <p:nvPr/>
        </p:nvCxnSpPr>
        <p:spPr>
          <a:xfrm>
            <a:off x="2178050" y="5090588"/>
            <a:ext cx="927227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662" y="2593285"/>
            <a:ext cx="839744" cy="303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8"/>
          <p:cNvGrpSpPr/>
          <p:nvPr/>
        </p:nvGrpSpPr>
        <p:grpSpPr>
          <a:xfrm>
            <a:off x="304800" y="6357966"/>
            <a:ext cx="3573087" cy="362665"/>
            <a:chOff x="0" y="6357966"/>
            <a:chExt cx="3573087" cy="362665"/>
          </a:xfrm>
        </p:grpSpPr>
        <p:sp>
          <p:nvSpPr>
            <p:cNvPr id="30" name="Google Shape;30;p8"/>
            <p:cNvSpPr/>
            <p:nvPr/>
          </p:nvSpPr>
          <p:spPr>
            <a:xfrm>
              <a:off x="0" y="6502623"/>
              <a:ext cx="3573087" cy="218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lang="en-US" sz="75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</a:t>
              </a:r>
              <a:r>
                <a:rPr lang="en-US" sz="750" b="0" i="0" u="none" strike="noStrike" cap="none" dirty="0">
                  <a:solidFill>
                    <a:srgbClr val="A5A5A5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25</a:t>
              </a:r>
              <a:r>
                <a:rPr lang="en-US" sz="75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BESPIN GLOBAL, Inc. All rights reserved   |  Confidential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0" y="6357966"/>
              <a:ext cx="3386574" cy="225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"/>
                <a:buFont typeface="Arial"/>
                <a:buNone/>
              </a:pPr>
              <a:r>
                <a:rPr lang="en-US" sz="75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" name="Google Shape;32;p8"/>
          <p:cNvCxnSpPr/>
          <p:nvPr/>
        </p:nvCxnSpPr>
        <p:spPr>
          <a:xfrm>
            <a:off x="281940" y="6239212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8"/>
          <p:cNvCxnSpPr/>
          <p:nvPr/>
        </p:nvCxnSpPr>
        <p:spPr>
          <a:xfrm>
            <a:off x="281940" y="774229"/>
            <a:ext cx="1162812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8"/>
          <p:cNvSpPr txBox="1"/>
          <p:nvPr/>
        </p:nvSpPr>
        <p:spPr>
          <a:xfrm>
            <a:off x="11490430" y="6335101"/>
            <a:ext cx="4196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414988" y="248206"/>
            <a:ext cx="10800000" cy="50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6.sv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hyperlink" Target="https://ap-northeast-2.console.aws.amazon.com/s3/buckets/aws-waf-logs-mssteam-test?prefix=AWSLogs/" TargetMode="External"/><Relationship Id="rId32" Type="http://schemas.openxmlformats.org/officeDocument/2006/relationships/image" Target="../media/image32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8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2362635" y="4515386"/>
            <a:ext cx="9063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altLang="ko-KR" sz="3000" dirty="0">
                <a:solidFill>
                  <a:srgbClr val="FFFFFF"/>
                </a:solidFill>
              </a:rPr>
              <a:t>AWSWAF-TEST</a:t>
            </a:r>
            <a:r>
              <a:rPr lang="ko-KR" altLang="en-US" sz="3000" dirty="0">
                <a:solidFill>
                  <a:srgbClr val="FFFFFF"/>
                </a:solidFill>
              </a:rPr>
              <a:t>환경구성</a:t>
            </a:r>
            <a:r>
              <a:rPr lang="en-US" altLang="ko-KR" sz="3000" dirty="0">
                <a:solidFill>
                  <a:srgbClr val="FFFFFF"/>
                </a:solidFill>
              </a:rPr>
              <a:t>-1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4490323" y="5159497"/>
            <a:ext cx="6868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-US" dirty="0">
                <a:solidFill>
                  <a:srgbClr val="FFFFFF"/>
                </a:solidFill>
              </a:rPr>
              <a:t>250408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181A186B-AB3C-1418-3B29-CC064738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A189CBB-14C2-6314-BAB3-E41110FDB758}"/>
              </a:ext>
            </a:extLst>
          </p:cNvPr>
          <p:cNvSpPr/>
          <p:nvPr/>
        </p:nvSpPr>
        <p:spPr>
          <a:xfrm>
            <a:off x="120072" y="1274618"/>
            <a:ext cx="7808925" cy="428278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>
                  <a:alpha val="10000"/>
                </a:schemeClr>
              </a:solidFill>
            </a:endParaRPr>
          </a:p>
        </p:txBody>
      </p:sp>
      <p:pic>
        <p:nvPicPr>
          <p:cNvPr id="130" name="Google Shape;130;p21">
            <a:extLst>
              <a:ext uri="{FF2B5EF4-FFF2-40B4-BE49-F238E27FC236}">
                <a16:creationId xmlns:a16="http://schemas.microsoft.com/office/drawing/2014/main" id="{0A2897A5-8CC8-B7A1-C0BA-7796542CC5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>
            <a:extLst>
              <a:ext uri="{FF2B5EF4-FFF2-40B4-BE49-F238E27FC236}">
                <a16:creationId xmlns:a16="http://schemas.microsoft.com/office/drawing/2014/main" id="{D2330A9D-4892-4CEA-638E-83807E42E1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988" y="273373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1. AWS WAF </a:t>
            </a:r>
            <a:r>
              <a:rPr lang="ko-KR" altLang="en-US" dirty="0">
                <a:solidFill>
                  <a:schemeClr val="dk1"/>
                </a:solidFill>
              </a:rPr>
              <a:t>테스트환경 아키텍처</a:t>
            </a:r>
            <a:r>
              <a:rPr lang="en-US" dirty="0">
                <a:solidFill>
                  <a:schemeClr val="dk1"/>
                </a:solidFill>
              </a:rPr>
              <a:t>  </a:t>
            </a:r>
            <a:endParaRPr dirty="0"/>
          </a:p>
        </p:txBody>
      </p:sp>
      <p:sp>
        <p:nvSpPr>
          <p:cNvPr id="132" name="Google Shape;132;p21">
            <a:extLst>
              <a:ext uri="{FF2B5EF4-FFF2-40B4-BE49-F238E27FC236}">
                <a16:creationId xmlns:a16="http://schemas.microsoft.com/office/drawing/2014/main" id="{5A1FDD7E-9A59-0B08-7418-A707B3346B56}"/>
              </a:ext>
            </a:extLst>
          </p:cNvPr>
          <p:cNvSpPr txBox="1"/>
          <p:nvPr/>
        </p:nvSpPr>
        <p:spPr>
          <a:xfrm>
            <a:off x="1317072" y="140096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raphic 69" descr="Endpoints resource icon for the Amazon VPC service.&#10;">
            <a:extLst>
              <a:ext uri="{FF2B5EF4-FFF2-40B4-BE49-F238E27FC236}">
                <a16:creationId xmlns:a16="http://schemas.microsoft.com/office/drawing/2014/main" id="{72786B69-17B7-7C80-7663-71978E291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246" y="4399721"/>
            <a:ext cx="360000" cy="360000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3D4E261C-3303-74A8-A3B7-5ABDFC8B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04" y="4730559"/>
            <a:ext cx="747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pic>
        <p:nvPicPr>
          <p:cNvPr id="7" name="Graphic 15" descr="AWS Systems Manager service icon.">
            <a:extLst>
              <a:ext uri="{FF2B5EF4-FFF2-40B4-BE49-F238E27FC236}">
                <a16:creationId xmlns:a16="http://schemas.microsoft.com/office/drawing/2014/main" id="{6ACEAC82-D329-CD65-4EAE-27846EEA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14085" y="439972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AC312E90-80E9-AC53-BBFC-4FD072AA8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3" y="4804181"/>
            <a:ext cx="8877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12" name="Rectangle 39" descr="VPC group border">
            <a:extLst>
              <a:ext uri="{FF2B5EF4-FFF2-40B4-BE49-F238E27FC236}">
                <a16:creationId xmlns:a16="http://schemas.microsoft.com/office/drawing/2014/main" id="{3FD6BE73-EA37-05AF-5E39-CDCF24FBBC05}"/>
              </a:ext>
            </a:extLst>
          </p:cNvPr>
          <p:cNvSpPr/>
          <p:nvPr/>
        </p:nvSpPr>
        <p:spPr>
          <a:xfrm>
            <a:off x="1477448" y="1706333"/>
            <a:ext cx="6113055" cy="346593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MSS-WAF test-</a:t>
            </a:r>
            <a:r>
              <a:rPr lang="en-US" altLang="ko-KR" sz="1100" b="0" i="0" dirty="0" err="1">
                <a:solidFill>
                  <a:srgbClr val="0F141A"/>
                </a:solidFill>
                <a:effectLst/>
                <a:latin typeface="Amazon Ember" panose="020B0603020204020204"/>
              </a:rPr>
              <a:t>vpc</a:t>
            </a:r>
            <a:endParaRPr lang="en-US" sz="8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57" descr="VPC group icon.">
            <a:extLst>
              <a:ext uri="{FF2B5EF4-FFF2-40B4-BE49-F238E27FC236}">
                <a16:creationId xmlns:a16="http://schemas.microsoft.com/office/drawing/2014/main" id="{1511AB87-05D7-7C19-72E9-8F4F4955E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488140" y="1698535"/>
            <a:ext cx="298012" cy="298012"/>
          </a:xfrm>
          <a:prstGeom prst="rect">
            <a:avLst/>
          </a:prstGeom>
        </p:spPr>
      </p:pic>
      <p:sp>
        <p:nvSpPr>
          <p:cNvPr id="15" name="Rectangle 43" descr="Public subnet group border.">
            <a:extLst>
              <a:ext uri="{FF2B5EF4-FFF2-40B4-BE49-F238E27FC236}">
                <a16:creationId xmlns:a16="http://schemas.microsoft.com/office/drawing/2014/main" id="{A7F81F9B-738F-CC38-D973-9931F368096F}"/>
              </a:ext>
            </a:extLst>
          </p:cNvPr>
          <p:cNvSpPr/>
          <p:nvPr/>
        </p:nvSpPr>
        <p:spPr>
          <a:xfrm>
            <a:off x="1773740" y="3940618"/>
            <a:ext cx="2177173" cy="1024678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AZ1 </a:t>
            </a:r>
          </a:p>
        </p:txBody>
      </p:sp>
      <p:pic>
        <p:nvPicPr>
          <p:cNvPr id="16" name="Graphic 58" descr="Public subnet group icon.">
            <a:extLst>
              <a:ext uri="{FF2B5EF4-FFF2-40B4-BE49-F238E27FC236}">
                <a16:creationId xmlns:a16="http://schemas.microsoft.com/office/drawing/2014/main" id="{96302096-C383-31E3-BDCC-F6E20B0299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73740" y="3940618"/>
            <a:ext cx="381000" cy="381000"/>
          </a:xfrm>
          <a:prstGeom prst="rect">
            <a:avLst/>
          </a:prstGeom>
        </p:spPr>
      </p:pic>
      <p:grpSp>
        <p:nvGrpSpPr>
          <p:cNvPr id="19" name="AZGroup" descr="Group for availability zone, inside the AWS Cloud grouping.">
            <a:extLst>
              <a:ext uri="{FF2B5EF4-FFF2-40B4-BE49-F238E27FC236}">
                <a16:creationId xmlns:a16="http://schemas.microsoft.com/office/drawing/2014/main" id="{AC3FE00A-8AB1-81C5-5D37-EDF9629B3084}"/>
              </a:ext>
            </a:extLst>
          </p:cNvPr>
          <p:cNvGrpSpPr/>
          <p:nvPr/>
        </p:nvGrpSpPr>
        <p:grpSpPr>
          <a:xfrm>
            <a:off x="1683788" y="2053085"/>
            <a:ext cx="2456731" cy="3027962"/>
            <a:chOff x="4729149" y="1567361"/>
            <a:chExt cx="6629400" cy="4088875"/>
          </a:xfrm>
        </p:grpSpPr>
        <p:sp>
          <p:nvSpPr>
            <p:cNvPr id="20" name="Rectangle 41" descr="AZ group border">
              <a:extLst>
                <a:ext uri="{FF2B5EF4-FFF2-40B4-BE49-F238E27FC236}">
                  <a16:creationId xmlns:a16="http://schemas.microsoft.com/office/drawing/2014/main" id="{44D807F0-2299-FC72-0A5A-72877BD6B9EC}"/>
                </a:ext>
              </a:extLst>
            </p:cNvPr>
            <p:cNvSpPr/>
            <p:nvPr/>
          </p:nvSpPr>
          <p:spPr>
            <a:xfrm>
              <a:off x="4729149" y="1576361"/>
              <a:ext cx="6629400" cy="4079875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ABD23DB0-644B-9B93-1139-7919CDF8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086" y="1567361"/>
              <a:ext cx="2925003" cy="29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Availability Zone-2a</a:t>
              </a:r>
            </a:p>
          </p:txBody>
        </p:sp>
      </p:grpSp>
      <p:pic>
        <p:nvPicPr>
          <p:cNvPr id="26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228E94D7-E753-0C8C-CE84-4F57467F14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7450" y="1518535"/>
            <a:ext cx="360000" cy="360000"/>
          </a:xfrm>
          <a:prstGeom prst="rect">
            <a:avLst/>
          </a:prstGeom>
        </p:spPr>
      </p:pic>
      <p:pic>
        <p:nvPicPr>
          <p:cNvPr id="28" name="Graphic 60">
            <a:extLst>
              <a:ext uri="{FF2B5EF4-FFF2-40B4-BE49-F238E27FC236}">
                <a16:creationId xmlns:a16="http://schemas.microsoft.com/office/drawing/2014/main" id="{6F45866E-EAFC-BC6E-1625-B52EEC24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169839" y="432484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1BD17E7B-2E15-0037-2D70-926E36E29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55" y="4647248"/>
            <a:ext cx="11155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DVWA web</a:t>
            </a:r>
            <a:b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( 10.100.0.6 )</a:t>
            </a:r>
          </a:p>
        </p:txBody>
      </p:sp>
      <p:cxnSp>
        <p:nvCxnSpPr>
          <p:cNvPr id="41" name="Straight Arrow Connector 52" descr="Double pointing horizontal arrow.">
            <a:extLst>
              <a:ext uri="{FF2B5EF4-FFF2-40B4-BE49-F238E27FC236}">
                <a16:creationId xmlns:a16="http://schemas.microsoft.com/office/drawing/2014/main" id="{45F5B616-487D-7F92-5759-54C19DC541A4}"/>
              </a:ext>
            </a:extLst>
          </p:cNvPr>
          <p:cNvCxnSpPr>
            <a:cxnSpLocks/>
          </p:cNvCxnSpPr>
          <p:nvPr/>
        </p:nvCxnSpPr>
        <p:spPr>
          <a:xfrm>
            <a:off x="1317072" y="4544550"/>
            <a:ext cx="166466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3" descr="Public subnet group border.">
            <a:extLst>
              <a:ext uri="{FF2B5EF4-FFF2-40B4-BE49-F238E27FC236}">
                <a16:creationId xmlns:a16="http://schemas.microsoft.com/office/drawing/2014/main" id="{A0589168-015A-B952-4070-1053D6B275D5}"/>
              </a:ext>
            </a:extLst>
          </p:cNvPr>
          <p:cNvSpPr/>
          <p:nvPr/>
        </p:nvSpPr>
        <p:spPr>
          <a:xfrm>
            <a:off x="4662187" y="3940618"/>
            <a:ext cx="2177173" cy="1024678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AZ2 </a:t>
            </a:r>
          </a:p>
        </p:txBody>
      </p:sp>
      <p:pic>
        <p:nvPicPr>
          <p:cNvPr id="9" name="Graphic 58" descr="Public subnet group icon.">
            <a:extLst>
              <a:ext uri="{FF2B5EF4-FFF2-40B4-BE49-F238E27FC236}">
                <a16:creationId xmlns:a16="http://schemas.microsoft.com/office/drawing/2014/main" id="{A7BFA70E-03DB-D4F4-F6A0-3233B9B41C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662187" y="3940618"/>
            <a:ext cx="381000" cy="381000"/>
          </a:xfrm>
          <a:prstGeom prst="rect">
            <a:avLst/>
          </a:prstGeom>
        </p:spPr>
      </p:pic>
      <p:grpSp>
        <p:nvGrpSpPr>
          <p:cNvPr id="11" name="AZGroup" descr="Group for availability zone, inside the AWS Cloud grouping.">
            <a:extLst>
              <a:ext uri="{FF2B5EF4-FFF2-40B4-BE49-F238E27FC236}">
                <a16:creationId xmlns:a16="http://schemas.microsoft.com/office/drawing/2014/main" id="{C75DA624-BBCE-EF4E-841E-F328C99E8161}"/>
              </a:ext>
            </a:extLst>
          </p:cNvPr>
          <p:cNvGrpSpPr/>
          <p:nvPr/>
        </p:nvGrpSpPr>
        <p:grpSpPr>
          <a:xfrm>
            <a:off x="4572235" y="2053085"/>
            <a:ext cx="2834406" cy="3027962"/>
            <a:chOff x="4729149" y="1567361"/>
            <a:chExt cx="6629400" cy="4088875"/>
          </a:xfrm>
        </p:grpSpPr>
        <p:sp>
          <p:nvSpPr>
            <p:cNvPr id="14" name="Rectangle 41" descr="AZ group border">
              <a:extLst>
                <a:ext uri="{FF2B5EF4-FFF2-40B4-BE49-F238E27FC236}">
                  <a16:creationId xmlns:a16="http://schemas.microsoft.com/office/drawing/2014/main" id="{FF766ECF-6224-0BBA-6513-BC74987BEA34}"/>
                </a:ext>
              </a:extLst>
            </p:cNvPr>
            <p:cNvSpPr/>
            <p:nvPr/>
          </p:nvSpPr>
          <p:spPr>
            <a:xfrm>
              <a:off x="4729149" y="1576361"/>
              <a:ext cx="6629400" cy="4079875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37">
              <a:extLst>
                <a:ext uri="{FF2B5EF4-FFF2-40B4-BE49-F238E27FC236}">
                  <a16:creationId xmlns:a16="http://schemas.microsoft.com/office/drawing/2014/main" id="{46B10759-FBE1-A2BA-DCE8-44789354D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084" y="1567361"/>
              <a:ext cx="2535256" cy="290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Availability Zone-2b</a:t>
              </a:r>
            </a:p>
          </p:txBody>
        </p:sp>
      </p:grpSp>
      <p:pic>
        <p:nvPicPr>
          <p:cNvPr id="35" name="Graphic 8" descr="Amazon Simple Storage Service (Amazon S3) service icon.">
            <a:extLst>
              <a:ext uri="{FF2B5EF4-FFF2-40B4-BE49-F238E27FC236}">
                <a16:creationId xmlns:a16="http://schemas.microsoft.com/office/drawing/2014/main" id="{742E4C70-D932-AE49-FB54-AAC3CA24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208414" y="223438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14" descr="Amazon Athena service icon.">
            <a:extLst>
              <a:ext uri="{FF2B5EF4-FFF2-40B4-BE49-F238E27FC236}">
                <a16:creationId xmlns:a16="http://schemas.microsoft.com/office/drawing/2014/main" id="{A85AE79C-6C91-823D-89EC-EA841DC1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208414" y="348084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F05D030F-5C66-DBFC-46BB-4E67A946FD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7450" y="2357522"/>
            <a:ext cx="360000" cy="360000"/>
          </a:xfrm>
          <a:prstGeom prst="rect">
            <a:avLst/>
          </a:prstGeom>
        </p:spPr>
      </p:pic>
      <p:pic>
        <p:nvPicPr>
          <p:cNvPr id="3" name="Graphic 8" descr="AWS WAF service icon.">
            <a:extLst>
              <a:ext uri="{FF2B5EF4-FFF2-40B4-BE49-F238E27FC236}">
                <a16:creationId xmlns:a16="http://schemas.microsoft.com/office/drawing/2014/main" id="{5F750EC6-2A39-FC35-0D44-A2CD8A85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4401371" y="2276422"/>
            <a:ext cx="235790" cy="23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52" descr="Double pointing horizontal arrow.">
            <a:extLst>
              <a:ext uri="{FF2B5EF4-FFF2-40B4-BE49-F238E27FC236}">
                <a16:creationId xmlns:a16="http://schemas.microsoft.com/office/drawing/2014/main" id="{D116FDB1-59BA-2CC1-F67B-128B1DC0DD0C}"/>
              </a:ext>
            </a:extLst>
          </p:cNvPr>
          <p:cNvCxnSpPr>
            <a:cxnSpLocks/>
          </p:cNvCxnSpPr>
          <p:nvPr/>
        </p:nvCxnSpPr>
        <p:spPr>
          <a:xfrm flipV="1">
            <a:off x="4720300" y="2369964"/>
            <a:ext cx="3395754" cy="1993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97BC22C-A1D3-08E2-9F6E-1760A0F1F3F3}"/>
              </a:ext>
            </a:extLst>
          </p:cNvPr>
          <p:cNvCxnSpPr>
            <a:cxnSpLocks/>
          </p:cNvCxnSpPr>
          <p:nvPr/>
        </p:nvCxnSpPr>
        <p:spPr>
          <a:xfrm>
            <a:off x="9430624" y="1847541"/>
            <a:ext cx="1386349" cy="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2" descr="Double pointing horizontal arrow.">
            <a:extLst>
              <a:ext uri="{FF2B5EF4-FFF2-40B4-BE49-F238E27FC236}">
                <a16:creationId xmlns:a16="http://schemas.microsoft.com/office/drawing/2014/main" id="{306C76C7-9E8F-92DB-F276-EAC087D0DBC5}"/>
              </a:ext>
            </a:extLst>
          </p:cNvPr>
          <p:cNvCxnSpPr>
            <a:cxnSpLocks/>
          </p:cNvCxnSpPr>
          <p:nvPr/>
        </p:nvCxnSpPr>
        <p:spPr>
          <a:xfrm>
            <a:off x="8388414" y="2673420"/>
            <a:ext cx="0" cy="50059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2C0F2A9-1F16-A896-146F-60A2A23C44DD}"/>
              </a:ext>
            </a:extLst>
          </p:cNvPr>
          <p:cNvSpPr txBox="1"/>
          <p:nvPr/>
        </p:nvSpPr>
        <p:spPr>
          <a:xfrm>
            <a:off x="8653875" y="3475806"/>
            <a:ext cx="2939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F141A"/>
                </a:solidFill>
                <a:latin typeface="Amazon Ember" panose="020B0603020204020204"/>
              </a:rPr>
              <a:t>- Database:  </a:t>
            </a:r>
            <a:br>
              <a:rPr lang="en-US" altLang="ko-KR" dirty="0">
                <a:solidFill>
                  <a:srgbClr val="0F141A"/>
                </a:solidFill>
                <a:latin typeface="Amazon Ember" panose="020B0603020204020204"/>
              </a:rPr>
            </a:br>
            <a:r>
              <a:rPr lang="en-US" altLang="ko-KR" dirty="0">
                <a:solidFill>
                  <a:srgbClr val="0F141A"/>
                </a:solidFill>
                <a:latin typeface="Amazon Ember" panose="020B0603020204020204"/>
              </a:rPr>
              <a:t>- Table:</a:t>
            </a:r>
            <a:br>
              <a:rPr lang="en-US" altLang="ko-KR" b="0" i="0" dirty="0">
                <a:solidFill>
                  <a:srgbClr val="0F141A"/>
                </a:solidFill>
                <a:effectLst/>
                <a:latin typeface="Amazon Ember" panose="020B0603020204020204"/>
                <a:hlinkClick r:id="rId24"/>
              </a:rPr>
            </a:b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60490F-D0ED-8612-D333-185A81DE56C7}"/>
              </a:ext>
            </a:extLst>
          </p:cNvPr>
          <p:cNvSpPr txBox="1"/>
          <p:nvPr/>
        </p:nvSpPr>
        <p:spPr>
          <a:xfrm>
            <a:off x="8719082" y="2369964"/>
            <a:ext cx="367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- S3 arn:aws:s3:::</a:t>
            </a:r>
            <a:r>
              <a:rPr lang="en-US" altLang="ko-KR" b="0" i="0" dirty="0" err="1">
                <a:solidFill>
                  <a:srgbClr val="0F141A"/>
                </a:solidFill>
                <a:effectLst/>
                <a:latin typeface="Amazon Ember" panose="020B0603020204020204"/>
              </a:rPr>
              <a:t>aws</a:t>
            </a:r>
            <a:r>
              <a:rPr lang="en-US" altLang="ko-KR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-</a:t>
            </a:r>
            <a:r>
              <a:rPr lang="en-US" altLang="ko-KR" b="0" i="0" dirty="0" err="1">
                <a:solidFill>
                  <a:srgbClr val="0F141A"/>
                </a:solidFill>
                <a:effectLst/>
                <a:latin typeface="Amazon Ember" panose="020B0603020204020204"/>
              </a:rPr>
              <a:t>waf</a:t>
            </a:r>
            <a:r>
              <a:rPr lang="en-US" altLang="ko-KR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-logs-</a:t>
            </a:r>
            <a:r>
              <a:rPr lang="en-US" altLang="ko-KR" b="0" i="0" dirty="0" err="1">
                <a:solidFill>
                  <a:srgbClr val="0F141A"/>
                </a:solidFill>
                <a:effectLst/>
                <a:latin typeface="Amazon Ember" panose="020B0603020204020204"/>
              </a:rPr>
              <a:t>mssteam</a:t>
            </a:r>
            <a:r>
              <a:rPr lang="en-US" altLang="ko-KR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-test</a:t>
            </a:r>
            <a:endParaRPr lang="ko-KR" altLang="en-US" dirty="0"/>
          </a:p>
        </p:txBody>
      </p:sp>
      <p:pic>
        <p:nvPicPr>
          <p:cNvPr id="57" name="Graphic 48" descr="Managed rule resource icon for the AWS WAF service.">
            <a:extLst>
              <a:ext uri="{FF2B5EF4-FFF2-40B4-BE49-F238E27FC236}">
                <a16:creationId xmlns:a16="http://schemas.microsoft.com/office/drawing/2014/main" id="{6C9A4B8C-5C39-D12D-A50E-2B0E5D6E521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637161" y="2452395"/>
            <a:ext cx="360000" cy="360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4E8D865-136C-853C-A6CB-54EB52AAAB37}"/>
              </a:ext>
            </a:extLst>
          </p:cNvPr>
          <p:cNvSpPr txBox="1"/>
          <p:nvPr/>
        </p:nvSpPr>
        <p:spPr>
          <a:xfrm>
            <a:off x="4933710" y="2420818"/>
            <a:ext cx="268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1" dirty="0"/>
              <a:t>[Managed Rule] </a:t>
            </a:r>
            <a:br>
              <a:rPr lang="en-US" altLang="ko-KR" sz="900" dirty="0"/>
            </a:br>
            <a:r>
              <a:rPr lang="en-US" altLang="ko-KR" sz="900" dirty="0" err="1"/>
              <a:t>AWSManagedRulesCommonRuleSet</a:t>
            </a:r>
            <a:endParaRPr lang="en-US" altLang="ko-KR" sz="900" dirty="0"/>
          </a:p>
          <a:p>
            <a:pPr algn="l"/>
            <a:r>
              <a:rPr lang="en-US" altLang="ko-KR" sz="900" dirty="0" err="1"/>
              <a:t>AWSManagedRulesSQLiRuleSet</a:t>
            </a:r>
            <a:endParaRPr lang="en-US" altLang="ko-KR" sz="900" dirty="0"/>
          </a:p>
          <a:p>
            <a:pPr algn="l"/>
            <a:r>
              <a:rPr lang="en-US" altLang="ko-KR" sz="900" dirty="0" err="1"/>
              <a:t>AWSManagedRulesKnownBadInputsRuleSet</a:t>
            </a:r>
            <a:endParaRPr lang="en-US" altLang="ko-KR" sz="900" dirty="0"/>
          </a:p>
          <a:p>
            <a:pPr algn="l"/>
            <a:r>
              <a:rPr lang="en-US" altLang="ko-KR" sz="900" dirty="0" err="1"/>
              <a:t>AWSManagedRulesAdminProtectionRuleSet</a:t>
            </a:r>
            <a:endParaRPr lang="en-US" altLang="ko-KR" sz="900" dirty="0"/>
          </a:p>
          <a:p>
            <a:pPr algn="l"/>
            <a:endParaRPr lang="en-US" altLang="ko-KR" sz="900" dirty="0"/>
          </a:p>
          <a:p>
            <a:pPr algn="l"/>
            <a:r>
              <a:rPr lang="en-US" altLang="ko-KR" sz="900" b="1" dirty="0"/>
              <a:t>[custom Rule] </a:t>
            </a:r>
          </a:p>
          <a:p>
            <a:pPr algn="l"/>
            <a:r>
              <a:rPr lang="en-US" altLang="ko-KR" sz="900" dirty="0"/>
              <a:t>KR-except-block</a:t>
            </a:r>
          </a:p>
          <a:p>
            <a:pPr algn="l"/>
            <a:r>
              <a:rPr lang="en-US" altLang="ko-KR" sz="900" dirty="0"/>
              <a:t>Ratebased-100</a:t>
            </a:r>
          </a:p>
          <a:p>
            <a:pPr algn="l"/>
            <a:endParaRPr lang="en-US" altLang="ko-KR" sz="900" dirty="0"/>
          </a:p>
        </p:txBody>
      </p:sp>
      <p:cxnSp>
        <p:nvCxnSpPr>
          <p:cNvPr id="2" name="Straight Arrow Connector 52" descr="Double pointing horizontal arrow.">
            <a:extLst>
              <a:ext uri="{FF2B5EF4-FFF2-40B4-BE49-F238E27FC236}">
                <a16:creationId xmlns:a16="http://schemas.microsoft.com/office/drawing/2014/main" id="{7617D2F0-9023-66AC-7277-D11347A4A4AD}"/>
              </a:ext>
            </a:extLst>
          </p:cNvPr>
          <p:cNvCxnSpPr>
            <a:cxnSpLocks/>
          </p:cNvCxnSpPr>
          <p:nvPr/>
        </p:nvCxnSpPr>
        <p:spPr>
          <a:xfrm>
            <a:off x="8388414" y="4146656"/>
            <a:ext cx="0" cy="50059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72" descr="Role resource icon for the IAM service.">
            <a:extLst>
              <a:ext uri="{FF2B5EF4-FFF2-40B4-BE49-F238E27FC236}">
                <a16:creationId xmlns:a16="http://schemas.microsoft.com/office/drawing/2014/main" id="{9ADEDEE1-EF53-2F20-C16B-838C5E0F9D5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20277" y="4305904"/>
            <a:ext cx="180000" cy="1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2589D31-C814-B882-360C-F7CE011F340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32008" y="5406817"/>
            <a:ext cx="901818" cy="3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3B03DDE-0794-4886-BEC8-00DB89D8254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60025" y="4899836"/>
            <a:ext cx="872229" cy="720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3E2F0BD-DCFA-0500-23EC-7894993974B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13774" y="4837931"/>
            <a:ext cx="742950" cy="990600"/>
          </a:xfrm>
          <a:prstGeom prst="rect">
            <a:avLst/>
          </a:prstGeom>
        </p:spPr>
      </p:pic>
      <p:cxnSp>
        <p:nvCxnSpPr>
          <p:cNvPr id="31" name="Straight Arrow Connector 52" descr="Double pointing horizontal arrow.">
            <a:extLst>
              <a:ext uri="{FF2B5EF4-FFF2-40B4-BE49-F238E27FC236}">
                <a16:creationId xmlns:a16="http://schemas.microsoft.com/office/drawing/2014/main" id="{194AD3D5-F7F9-B162-4598-D8E36445313E}"/>
              </a:ext>
            </a:extLst>
          </p:cNvPr>
          <p:cNvCxnSpPr>
            <a:cxnSpLocks/>
          </p:cNvCxnSpPr>
          <p:nvPr/>
        </p:nvCxnSpPr>
        <p:spPr>
          <a:xfrm>
            <a:off x="8947218" y="5259836"/>
            <a:ext cx="147139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44;p22">
            <a:extLst>
              <a:ext uri="{FF2B5EF4-FFF2-40B4-BE49-F238E27FC236}">
                <a16:creationId xmlns:a16="http://schemas.microsoft.com/office/drawing/2014/main" id="{12CF6705-1EF8-1AA3-8BB6-0B7B9B67D849}"/>
              </a:ext>
            </a:extLst>
          </p:cNvPr>
          <p:cNvSpPr txBox="1"/>
          <p:nvPr/>
        </p:nvSpPr>
        <p:spPr>
          <a:xfrm>
            <a:off x="414991" y="811097"/>
            <a:ext cx="11250536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ko-KR" altLang="en-US" dirty="0"/>
              <a:t>노란색으로 </a:t>
            </a:r>
            <a:r>
              <a:rPr lang="ko-KR" altLang="en-US" dirty="0" err="1"/>
              <a:t>음영처리된</a:t>
            </a:r>
            <a:r>
              <a:rPr lang="ko-KR" altLang="en-US" dirty="0"/>
              <a:t> </a:t>
            </a:r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WAF </a:t>
            </a:r>
            <a:r>
              <a:rPr lang="ko-KR" altLang="en-US" dirty="0"/>
              <a:t>탐지테스트 및 로깅 환경구성  </a:t>
            </a:r>
            <a:endParaRPr lang="en-US" altLang="ko-KR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07CCB68-5834-02DD-C137-6D425F4088F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497608" y="5866903"/>
            <a:ext cx="3706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68F212FE-5D74-25FB-C419-1C114320D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>
            <a:extLst>
              <a:ext uri="{FF2B5EF4-FFF2-40B4-BE49-F238E27FC236}">
                <a16:creationId xmlns:a16="http://schemas.microsoft.com/office/drawing/2014/main" id="{1FD4E1BB-3C48-CE1F-BCB0-106E77FE33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>
            <a:extLst>
              <a:ext uri="{FF2B5EF4-FFF2-40B4-BE49-F238E27FC236}">
                <a16:creationId xmlns:a16="http://schemas.microsoft.com/office/drawing/2014/main" id="{87ABC4EC-D312-28AA-4990-1F81064957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988" y="273373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altLang="ko-KR" dirty="0">
                <a:solidFill>
                  <a:schemeClr val="dk1"/>
                </a:solidFill>
              </a:rPr>
              <a:t>2.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AWS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WAF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TEST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환경 구성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-1</a:t>
            </a:r>
            <a:endParaRPr dirty="0"/>
          </a:p>
        </p:txBody>
      </p:sp>
      <p:sp>
        <p:nvSpPr>
          <p:cNvPr id="132" name="Google Shape;132;p21">
            <a:extLst>
              <a:ext uri="{FF2B5EF4-FFF2-40B4-BE49-F238E27FC236}">
                <a16:creationId xmlns:a16="http://schemas.microsoft.com/office/drawing/2014/main" id="{28F93F77-01A6-DE2A-E33F-C57D075BECCD}"/>
              </a:ext>
            </a:extLst>
          </p:cNvPr>
          <p:cNvSpPr txBox="1"/>
          <p:nvPr/>
        </p:nvSpPr>
        <p:spPr>
          <a:xfrm>
            <a:off x="1317072" y="140096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44;p22">
            <a:extLst>
              <a:ext uri="{FF2B5EF4-FFF2-40B4-BE49-F238E27FC236}">
                <a16:creationId xmlns:a16="http://schemas.microsoft.com/office/drawing/2014/main" id="{B47C6312-EF62-AAE3-CEDE-BBF9ED93E367}"/>
              </a:ext>
            </a:extLst>
          </p:cNvPr>
          <p:cNvSpPr txBox="1"/>
          <p:nvPr/>
        </p:nvSpPr>
        <p:spPr>
          <a:xfrm>
            <a:off x="414991" y="811097"/>
            <a:ext cx="1125053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ko-KR" altLang="en-US" dirty="0"/>
              <a:t>같이 첨부된 </a:t>
            </a:r>
            <a:r>
              <a:rPr lang="en-US" altLang="ko-KR" dirty="0"/>
              <a:t>awswaf-acl-create_20250402.yaml </a:t>
            </a:r>
            <a:r>
              <a:rPr lang="ko-KR" altLang="en-US" dirty="0"/>
              <a:t>파일을 </a:t>
            </a:r>
            <a:r>
              <a:rPr lang="en-US" altLang="ko-KR" dirty="0"/>
              <a:t>AWS </a:t>
            </a:r>
            <a:r>
              <a:rPr lang="en-US" altLang="ko-KR" dirty="0" err="1"/>
              <a:t>Cloudformation</a:t>
            </a:r>
            <a:r>
              <a:rPr lang="en-US" altLang="ko-KR" dirty="0"/>
              <a:t> </a:t>
            </a:r>
            <a:r>
              <a:rPr lang="ko-KR" altLang="en-US" dirty="0"/>
              <a:t>에서 실행시키거나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SzPts val="1400"/>
              <a:buFont typeface="Arial"/>
              <a:buChar char="•"/>
            </a:pPr>
            <a:r>
              <a:rPr lang="ko-KR" altLang="en-US" dirty="0"/>
              <a:t>아래의 </a:t>
            </a:r>
            <a:r>
              <a:rPr lang="en-US" altLang="ko-KR" dirty="0"/>
              <a:t>AWS CLI </a:t>
            </a:r>
            <a:r>
              <a:rPr lang="ko-KR" altLang="en-US" dirty="0"/>
              <a:t>명령어를 통해 실행 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yaml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파일 위치</a:t>
            </a:r>
            <a:r>
              <a:rPr lang="ko-KR" altLang="en-US" dirty="0">
                <a:solidFill>
                  <a:schemeClr val="tx1"/>
                </a:solidFill>
              </a:rPr>
              <a:t>와</a:t>
            </a:r>
            <a:r>
              <a:rPr lang="ko-KR" altLang="en-US" dirty="0">
                <a:solidFill>
                  <a:srgbClr val="FF0000"/>
                </a:solidFill>
              </a:rPr>
              <a:t> 사용자이름</a:t>
            </a:r>
            <a:r>
              <a:rPr lang="ko-KR" altLang="en-US" dirty="0"/>
              <a:t>으로 수정 필요</a:t>
            </a:r>
            <a:r>
              <a:rPr lang="en-US" altLang="ko-KR" dirty="0"/>
              <a:t>)</a:t>
            </a:r>
          </a:p>
        </p:txBody>
      </p:sp>
      <p:sp>
        <p:nvSpPr>
          <p:cNvPr id="56" name="Google Shape;143;p22">
            <a:extLst>
              <a:ext uri="{FF2B5EF4-FFF2-40B4-BE49-F238E27FC236}">
                <a16:creationId xmlns:a16="http://schemas.microsoft.com/office/drawing/2014/main" id="{10A57335-9D8C-2AE0-B2FD-02144018B55A}"/>
              </a:ext>
            </a:extLst>
          </p:cNvPr>
          <p:cNvSpPr txBox="1"/>
          <p:nvPr/>
        </p:nvSpPr>
        <p:spPr>
          <a:xfrm>
            <a:off x="414987" y="1637234"/>
            <a:ext cx="4637303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1100" dirty="0"/>
              <a:t>1) AWS CLI </a:t>
            </a:r>
            <a:r>
              <a:rPr lang="ko-KR" altLang="en-US" sz="1100" dirty="0"/>
              <a:t>설정 </a:t>
            </a:r>
            <a:endParaRPr lang="en-US" altLang="ko-KR" sz="1100" dirty="0"/>
          </a:p>
        </p:txBody>
      </p:sp>
      <p:sp>
        <p:nvSpPr>
          <p:cNvPr id="15" name="Google Shape;143;p22">
            <a:extLst>
              <a:ext uri="{FF2B5EF4-FFF2-40B4-BE49-F238E27FC236}">
                <a16:creationId xmlns:a16="http://schemas.microsoft.com/office/drawing/2014/main" id="{F31869BB-D4AF-5928-C3C6-7353F8C9DCA4}"/>
              </a:ext>
            </a:extLst>
          </p:cNvPr>
          <p:cNvSpPr txBox="1"/>
          <p:nvPr/>
        </p:nvSpPr>
        <p:spPr>
          <a:xfrm>
            <a:off x="414987" y="3987888"/>
            <a:ext cx="4637303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1100" b="1" dirty="0"/>
              <a:t>2) AWS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CLI </a:t>
            </a:r>
            <a:r>
              <a:rPr lang="ko-KR" altLang="en-US" sz="1100" b="1" dirty="0"/>
              <a:t>에서 아래의 </a:t>
            </a:r>
            <a:r>
              <a:rPr lang="en-US" altLang="ko-KR" sz="1100" b="1" dirty="0">
                <a:solidFill>
                  <a:schemeClr val="tx1"/>
                </a:solidFill>
              </a:rPr>
              <a:t>AWS </a:t>
            </a:r>
            <a:r>
              <a:rPr lang="en-US" altLang="ko-KR" sz="1100" b="1" dirty="0" err="1">
                <a:solidFill>
                  <a:schemeClr val="tx1"/>
                </a:solidFill>
              </a:rPr>
              <a:t>CFn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/>
              <a:t>명령어 실행</a:t>
            </a:r>
            <a:r>
              <a:rPr lang="en-US" altLang="ko-KR" sz="1100" b="1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86401-44FE-9EAD-1310-1A7A095A54B3}"/>
              </a:ext>
            </a:extLst>
          </p:cNvPr>
          <p:cNvSpPr/>
          <p:nvPr/>
        </p:nvSpPr>
        <p:spPr>
          <a:xfrm>
            <a:off x="414988" y="4305202"/>
            <a:ext cx="6646052" cy="1439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aws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cloudformation</a:t>
            </a:r>
            <a:r>
              <a:rPr lang="en-US" altLang="ko-KR" sz="1000" dirty="0">
                <a:solidFill>
                  <a:schemeClr val="tx1"/>
                </a:solidFill>
              </a:rPr>
              <a:t> create-stack 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--stack-name </a:t>
            </a:r>
            <a:r>
              <a:rPr lang="en-US" altLang="ko-KR" sz="1000" dirty="0" err="1">
                <a:solidFill>
                  <a:schemeClr val="tx1"/>
                </a:solidFill>
              </a:rPr>
              <a:t>mss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</a:rPr>
              <a:t>awswaf</a:t>
            </a:r>
            <a:r>
              <a:rPr lang="en-US" altLang="ko-KR" sz="1000" dirty="0">
                <a:solidFill>
                  <a:schemeClr val="tx1"/>
                </a:solidFill>
              </a:rPr>
              <a:t>-test-$(date +%Y-%m-%d-%H-%M) 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--template-body </a:t>
            </a:r>
            <a:r>
              <a:rPr lang="en-US" altLang="ko-KR" sz="1000" dirty="0">
                <a:solidFill>
                  <a:srgbClr val="FF0000"/>
                </a:solidFill>
              </a:rPr>
              <a:t>file:///home/lsw/devinfra/waf_aws/awswaf-acl-create_20250402.yaml </a:t>
            </a:r>
            <a:r>
              <a:rPr lang="en-US" altLang="ko-KR" sz="1000" dirty="0">
                <a:solidFill>
                  <a:schemeClr val="tx1"/>
                </a:solidFill>
              </a:rPr>
              <a:t>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--parameters ParameterKey=</a:t>
            </a:r>
            <a:r>
              <a:rPr lang="en-US" altLang="ko-KR" sz="1000" dirty="0" err="1">
                <a:solidFill>
                  <a:schemeClr val="tx1"/>
                </a:solidFill>
              </a:rPr>
              <a:t>WebACLName,ParameterValue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chemeClr val="tx1"/>
                </a:solidFill>
              </a:rPr>
              <a:t>mss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</a:rPr>
              <a:t>lsw</a:t>
            </a:r>
            <a:r>
              <a:rPr lang="en-US" altLang="ko-KR" sz="1000" dirty="0">
                <a:solidFill>
                  <a:schemeClr val="tx1"/>
                </a:solidFill>
              </a:rPr>
              <a:t>-$(date +%Y-%m-%d-%H-%M) 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ParameterKey=</a:t>
            </a:r>
            <a:r>
              <a:rPr lang="en-US" altLang="ko-KR" sz="1000" dirty="0" err="1">
                <a:solidFill>
                  <a:schemeClr val="tx1"/>
                </a:solidFill>
              </a:rPr>
              <a:t>KeyName,ParameterValue</a:t>
            </a:r>
            <a:r>
              <a:rPr lang="en-US" altLang="ko-KR" sz="1000" dirty="0">
                <a:solidFill>
                  <a:schemeClr val="tx1"/>
                </a:solidFill>
              </a:rPr>
              <a:t>=mss-lsw-apne2 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ParameterKey=S3BucketName,ParameterValue=</a:t>
            </a:r>
            <a:r>
              <a:rPr lang="en-US" altLang="ko-KR" sz="1000" dirty="0" err="1">
                <a:solidFill>
                  <a:schemeClr val="tx1"/>
                </a:solidFill>
              </a:rPr>
              <a:t>aws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en-US" altLang="ko-KR" sz="1000" dirty="0" err="1">
                <a:solidFill>
                  <a:schemeClr val="tx1"/>
                </a:solidFill>
              </a:rPr>
              <a:t>waf</a:t>
            </a:r>
            <a:r>
              <a:rPr lang="en-US" altLang="ko-KR" sz="1000" dirty="0">
                <a:solidFill>
                  <a:schemeClr val="tx1"/>
                </a:solidFill>
              </a:rPr>
              <a:t>-logs-</a:t>
            </a:r>
            <a:r>
              <a:rPr lang="en-US" altLang="ko-KR" sz="1000" dirty="0" err="1">
                <a:solidFill>
                  <a:schemeClr val="tx1"/>
                </a:solidFill>
              </a:rPr>
              <a:t>mssteam</a:t>
            </a:r>
            <a:r>
              <a:rPr lang="en-US" altLang="ko-KR" sz="1000" dirty="0">
                <a:solidFill>
                  <a:schemeClr val="tx1"/>
                </a:solidFill>
              </a:rPr>
              <a:t>-test 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 ParameterKey=</a:t>
            </a:r>
            <a:r>
              <a:rPr lang="en-US" altLang="ko-KR" sz="1000" dirty="0" err="1">
                <a:solidFill>
                  <a:schemeClr val="tx1"/>
                </a:solidFill>
              </a:rPr>
              <a:t>UserName,ParameterValue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en-US" altLang="ko-KR" sz="1000" dirty="0" err="1">
                <a:solidFill>
                  <a:srgbClr val="FF0000"/>
                </a:solidFill>
              </a:rPr>
              <a:t>mss</a:t>
            </a:r>
            <a:r>
              <a:rPr lang="en-US" altLang="ko-KR" sz="1000" dirty="0">
                <a:solidFill>
                  <a:srgbClr val="FF0000"/>
                </a:solidFill>
              </a:rPr>
              <a:t>-</a:t>
            </a:r>
            <a:r>
              <a:rPr lang="en-US" altLang="ko-KR" sz="1000" dirty="0" err="1">
                <a:solidFill>
                  <a:srgbClr val="FF0000"/>
                </a:solidFill>
              </a:rPr>
              <a:t>lsw</a:t>
            </a:r>
            <a:r>
              <a:rPr lang="en-US" altLang="ko-KR" sz="1000" dirty="0">
                <a:solidFill>
                  <a:schemeClr val="tx1"/>
                </a:solidFill>
              </a:rPr>
              <a:t>-$(date +%Y-%m-%d-%H-%M) \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--capabilities CAPABILITY_NAMED_IAM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7F128B4-83E6-29D9-6C8B-9D4CAA3FE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7" y="1954548"/>
            <a:ext cx="505393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C0DFD69D-852C-4477-62BD-39DB485D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0F0825B-AB22-7406-AE71-3DF9E3275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7" y="1954548"/>
            <a:ext cx="3954255" cy="1800000"/>
          </a:xfrm>
          <a:prstGeom prst="rect">
            <a:avLst/>
          </a:prstGeom>
        </p:spPr>
      </p:pic>
      <p:pic>
        <p:nvPicPr>
          <p:cNvPr id="130" name="Google Shape;130;p21">
            <a:extLst>
              <a:ext uri="{FF2B5EF4-FFF2-40B4-BE49-F238E27FC236}">
                <a16:creationId xmlns:a16="http://schemas.microsoft.com/office/drawing/2014/main" id="{620E26CF-CEE2-8E41-CDC0-57B34A3A18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>
            <a:extLst>
              <a:ext uri="{FF2B5EF4-FFF2-40B4-BE49-F238E27FC236}">
                <a16:creationId xmlns:a16="http://schemas.microsoft.com/office/drawing/2014/main" id="{D6FC0CDB-29D6-6FDD-84DD-F8FC7106D5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988" y="273373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altLang="ko-KR" dirty="0">
                <a:solidFill>
                  <a:schemeClr val="dk1"/>
                </a:solidFill>
              </a:rPr>
              <a:t>2.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AWS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WAF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TEST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환경 구성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-2</a:t>
            </a:r>
            <a:endParaRPr dirty="0"/>
          </a:p>
        </p:txBody>
      </p:sp>
      <p:sp>
        <p:nvSpPr>
          <p:cNvPr id="132" name="Google Shape;132;p21">
            <a:extLst>
              <a:ext uri="{FF2B5EF4-FFF2-40B4-BE49-F238E27FC236}">
                <a16:creationId xmlns:a16="http://schemas.microsoft.com/office/drawing/2014/main" id="{C7B9C0DD-482F-AB3A-E3A0-00451DA37C6E}"/>
              </a:ext>
            </a:extLst>
          </p:cNvPr>
          <p:cNvSpPr txBox="1"/>
          <p:nvPr/>
        </p:nvSpPr>
        <p:spPr>
          <a:xfrm>
            <a:off x="1317072" y="140096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43;p22">
            <a:extLst>
              <a:ext uri="{FF2B5EF4-FFF2-40B4-BE49-F238E27FC236}">
                <a16:creationId xmlns:a16="http://schemas.microsoft.com/office/drawing/2014/main" id="{B091DE77-E0D4-E9F8-3AB0-3C9C845E8253}"/>
              </a:ext>
            </a:extLst>
          </p:cNvPr>
          <p:cNvSpPr txBox="1"/>
          <p:nvPr/>
        </p:nvSpPr>
        <p:spPr>
          <a:xfrm>
            <a:off x="414987" y="1637234"/>
            <a:ext cx="4637303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400"/>
            </a:pPr>
            <a:r>
              <a:rPr lang="en-US" altLang="ko-KR" sz="1100" b="1" dirty="0"/>
              <a:t>3) </a:t>
            </a:r>
            <a:r>
              <a:rPr lang="ko-KR" altLang="en-US" sz="1100" b="1" dirty="0"/>
              <a:t>생성 확인 </a:t>
            </a:r>
            <a:r>
              <a:rPr lang="en-US" altLang="ko-KR" sz="1100" b="1" dirty="0"/>
              <a:t>(AWS</a:t>
            </a:r>
            <a:r>
              <a:rPr lang="ko-KR" altLang="en-US" sz="1100" b="1" dirty="0"/>
              <a:t> </a:t>
            </a:r>
            <a:r>
              <a:rPr lang="en-US" altLang="ko-KR" sz="1100" b="1" dirty="0" err="1"/>
              <a:t>CFn</a:t>
            </a:r>
            <a:r>
              <a:rPr lang="en-US" altLang="ko-KR" sz="1100" b="1" dirty="0"/>
              <a:t> stack, AWS WAF, DVWA EC2,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FDA4A3-6D5A-3C25-20ED-353BDD350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57429"/>
            <a:ext cx="4312136" cy="1800000"/>
          </a:xfrm>
          <a:prstGeom prst="rect">
            <a:avLst/>
          </a:prstGeom>
        </p:spPr>
      </p:pic>
      <p:sp>
        <p:nvSpPr>
          <p:cNvPr id="4" name="Google Shape;143;p22">
            <a:extLst>
              <a:ext uri="{FF2B5EF4-FFF2-40B4-BE49-F238E27FC236}">
                <a16:creationId xmlns:a16="http://schemas.microsoft.com/office/drawing/2014/main" id="{925189CD-6904-39BC-9E4F-3B1C47208896}"/>
              </a:ext>
            </a:extLst>
          </p:cNvPr>
          <p:cNvSpPr txBox="1"/>
          <p:nvPr/>
        </p:nvSpPr>
        <p:spPr>
          <a:xfrm>
            <a:off x="6096000" y="5957429"/>
            <a:ext cx="4920171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900" dirty="0"/>
              <a:t>[WAF </a:t>
            </a:r>
            <a:r>
              <a:rPr lang="ko-KR" altLang="en-US" sz="900" dirty="0"/>
              <a:t>정책에 의해 차단되는 상황이어도 </a:t>
            </a:r>
            <a:r>
              <a:rPr lang="en-US" altLang="ko-KR" sz="900" dirty="0"/>
              <a:t>SSM Agent</a:t>
            </a:r>
            <a:r>
              <a:rPr lang="ko-KR" altLang="en-US" sz="900" dirty="0"/>
              <a:t>를 통해 내부 </a:t>
            </a:r>
            <a:r>
              <a:rPr lang="en-US" altLang="ko-KR" sz="900" dirty="0"/>
              <a:t>DVWA</a:t>
            </a:r>
            <a:r>
              <a:rPr lang="ko-KR" altLang="en-US" sz="900" dirty="0"/>
              <a:t>인스턴스</a:t>
            </a:r>
            <a:r>
              <a:rPr lang="en-US" altLang="ko-KR" sz="900" dirty="0"/>
              <a:t> </a:t>
            </a:r>
            <a:r>
              <a:rPr lang="ko-KR" altLang="en-US" sz="900" dirty="0"/>
              <a:t>접근 가능</a:t>
            </a:r>
            <a:endParaRPr lang="en-US" altLang="ko-KR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B1D5EE-8D54-3FD1-3DEF-201C308D7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87" y="4157429"/>
            <a:ext cx="2582609" cy="1800000"/>
          </a:xfrm>
          <a:prstGeom prst="rect">
            <a:avLst/>
          </a:prstGeom>
        </p:spPr>
      </p:pic>
      <p:sp>
        <p:nvSpPr>
          <p:cNvPr id="9" name="Google Shape;143;p22">
            <a:extLst>
              <a:ext uri="{FF2B5EF4-FFF2-40B4-BE49-F238E27FC236}">
                <a16:creationId xmlns:a16="http://schemas.microsoft.com/office/drawing/2014/main" id="{06EC6EFC-00E5-34C2-EFFA-20AEC40D2311}"/>
              </a:ext>
            </a:extLst>
          </p:cNvPr>
          <p:cNvSpPr txBox="1"/>
          <p:nvPr/>
        </p:nvSpPr>
        <p:spPr>
          <a:xfrm>
            <a:off x="414987" y="3754548"/>
            <a:ext cx="4920171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900" dirty="0"/>
              <a:t>[AWS</a:t>
            </a:r>
            <a:r>
              <a:rPr lang="ko-KR" altLang="en-US" sz="900" dirty="0"/>
              <a:t> </a:t>
            </a:r>
            <a:r>
              <a:rPr lang="en-US" altLang="ko-KR" sz="900" dirty="0" err="1"/>
              <a:t>CFn</a:t>
            </a:r>
            <a:r>
              <a:rPr lang="en-US" altLang="ko-KR" sz="900" dirty="0"/>
              <a:t> stack]</a:t>
            </a:r>
          </a:p>
        </p:txBody>
      </p:sp>
      <p:sp>
        <p:nvSpPr>
          <p:cNvPr id="10" name="Google Shape;143;p22">
            <a:extLst>
              <a:ext uri="{FF2B5EF4-FFF2-40B4-BE49-F238E27FC236}">
                <a16:creationId xmlns:a16="http://schemas.microsoft.com/office/drawing/2014/main" id="{BC710774-2A0D-0B75-987A-AC922BAD04E7}"/>
              </a:ext>
            </a:extLst>
          </p:cNvPr>
          <p:cNvSpPr txBox="1"/>
          <p:nvPr/>
        </p:nvSpPr>
        <p:spPr>
          <a:xfrm>
            <a:off x="414986" y="5957429"/>
            <a:ext cx="4920171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900" dirty="0"/>
              <a:t>[AWS</a:t>
            </a:r>
            <a:r>
              <a:rPr lang="ko-KR" altLang="en-US" sz="900" dirty="0"/>
              <a:t> </a:t>
            </a:r>
            <a:r>
              <a:rPr lang="en-US" altLang="ko-KR" sz="900" dirty="0"/>
              <a:t>WAF]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33802B-08EC-BBA4-E12F-E32E3AE74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937276"/>
            <a:ext cx="5316832" cy="1800000"/>
          </a:xfrm>
          <a:prstGeom prst="rect">
            <a:avLst/>
          </a:prstGeom>
        </p:spPr>
      </p:pic>
      <p:sp>
        <p:nvSpPr>
          <p:cNvPr id="13" name="Google Shape;143;p22">
            <a:extLst>
              <a:ext uri="{FF2B5EF4-FFF2-40B4-BE49-F238E27FC236}">
                <a16:creationId xmlns:a16="http://schemas.microsoft.com/office/drawing/2014/main" id="{A738FA91-4D66-9887-0749-3ACF0278A1FA}"/>
              </a:ext>
            </a:extLst>
          </p:cNvPr>
          <p:cNvSpPr txBox="1"/>
          <p:nvPr/>
        </p:nvSpPr>
        <p:spPr>
          <a:xfrm>
            <a:off x="6095999" y="3737121"/>
            <a:ext cx="4920171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900" dirty="0"/>
              <a:t>[DVWA EC2]</a:t>
            </a:r>
          </a:p>
        </p:txBody>
      </p:sp>
    </p:spTree>
    <p:extLst>
      <p:ext uri="{BB962C8B-B14F-4D97-AF65-F5344CB8AC3E}">
        <p14:creationId xmlns:p14="http://schemas.microsoft.com/office/powerpoint/2010/main" val="73695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951C9508-1BFC-9C1D-54D5-3474C3B84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>
            <a:extLst>
              <a:ext uri="{FF2B5EF4-FFF2-40B4-BE49-F238E27FC236}">
                <a16:creationId xmlns:a16="http://schemas.microsoft.com/office/drawing/2014/main" id="{F608F00A-FF61-AF91-3DDA-8E7969FE39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>
            <a:extLst>
              <a:ext uri="{FF2B5EF4-FFF2-40B4-BE49-F238E27FC236}">
                <a16:creationId xmlns:a16="http://schemas.microsoft.com/office/drawing/2014/main" id="{28CF4104-5799-96D2-FBC8-144EE905C7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988" y="273373"/>
            <a:ext cx="108000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AWS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WAF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탐지테스트 </a:t>
            </a: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-3 </a:t>
            </a:r>
            <a:endParaRPr dirty="0"/>
          </a:p>
        </p:txBody>
      </p:sp>
      <p:sp>
        <p:nvSpPr>
          <p:cNvPr id="132" name="Google Shape;132;p21">
            <a:extLst>
              <a:ext uri="{FF2B5EF4-FFF2-40B4-BE49-F238E27FC236}">
                <a16:creationId xmlns:a16="http://schemas.microsoft.com/office/drawing/2014/main" id="{034AF01F-75EC-352D-124C-C311C84D1817}"/>
              </a:ext>
            </a:extLst>
          </p:cNvPr>
          <p:cNvSpPr txBox="1"/>
          <p:nvPr/>
        </p:nvSpPr>
        <p:spPr>
          <a:xfrm>
            <a:off x="1317072" y="140096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025E52-4C3A-A87B-E529-A47EBAEA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7" y="2479272"/>
            <a:ext cx="5617937" cy="1440000"/>
          </a:xfrm>
          <a:prstGeom prst="rect">
            <a:avLst/>
          </a:prstGeom>
        </p:spPr>
      </p:pic>
      <p:sp>
        <p:nvSpPr>
          <p:cNvPr id="6" name="Google Shape;143;p22">
            <a:extLst>
              <a:ext uri="{FF2B5EF4-FFF2-40B4-BE49-F238E27FC236}">
                <a16:creationId xmlns:a16="http://schemas.microsoft.com/office/drawing/2014/main" id="{DABFC545-5538-B054-514B-2BF0AD79AD50}"/>
              </a:ext>
            </a:extLst>
          </p:cNvPr>
          <p:cNvSpPr txBox="1"/>
          <p:nvPr/>
        </p:nvSpPr>
        <p:spPr>
          <a:xfrm>
            <a:off x="414987" y="1637234"/>
            <a:ext cx="9938977" cy="8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ko-KR" sz="1100" b="1" dirty="0"/>
              <a:t>1) </a:t>
            </a:r>
            <a:r>
              <a:rPr lang="en-US" altLang="ko-KR" sz="1100" b="1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AWS </a:t>
            </a:r>
            <a:r>
              <a:rPr lang="en-US" altLang="ko-KR" sz="1100" b="1" dirty="0">
                <a:solidFill>
                  <a:srgbClr val="222222"/>
                </a:solidFill>
                <a:latin typeface="+mj-ea"/>
                <a:ea typeface="+mj-ea"/>
              </a:rPr>
              <a:t>WAF</a:t>
            </a:r>
            <a:r>
              <a:rPr lang="ko-KR" altLang="en-US" sz="1100" b="1" dirty="0">
                <a:solidFill>
                  <a:srgbClr val="222222"/>
                </a:solidFill>
                <a:latin typeface="+mj-ea"/>
                <a:ea typeface="+mj-ea"/>
              </a:rPr>
              <a:t>에서 </a:t>
            </a:r>
            <a:r>
              <a:rPr lang="en-US" altLang="ko-KR" sz="1100" b="1" dirty="0" err="1">
                <a:effectLst/>
              </a:rPr>
              <a:t>AWSManagedRulesCommonRuleSet</a:t>
            </a:r>
            <a:r>
              <a:rPr lang="ko-KR" altLang="en-US" sz="1100" b="1" dirty="0"/>
              <a:t>의 </a:t>
            </a:r>
            <a:r>
              <a:rPr lang="en-US" altLang="ko-KR" sz="1100" b="1" dirty="0">
                <a:effectLst/>
              </a:rPr>
              <a:t>(</a:t>
            </a:r>
            <a:r>
              <a:rPr lang="en-US" altLang="ko-KR" sz="1100" b="1" dirty="0"/>
              <a:t>EC2MetaDataSSRF_QUERYARGUMENTS) </a:t>
            </a:r>
            <a:r>
              <a:rPr lang="ko-KR" altLang="en-US" sz="1100" b="1" dirty="0"/>
              <a:t>관련 이벤트 탐지를 희망 할 경우</a:t>
            </a:r>
            <a:r>
              <a:rPr lang="en-US" altLang="ko-KR" sz="1100" b="1" dirty="0"/>
              <a:t>,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100" dirty="0">
                <a:effectLst/>
              </a:rPr>
              <a:t>- </a:t>
            </a:r>
            <a:r>
              <a:rPr lang="ko-KR" altLang="en-US" sz="1100" dirty="0">
                <a:effectLst/>
              </a:rPr>
              <a:t>웹 브라우저</a:t>
            </a:r>
            <a:r>
              <a:rPr lang="en-US" altLang="ko-KR" sz="1100" dirty="0">
                <a:effectLst/>
              </a:rPr>
              <a:t>. </a:t>
            </a:r>
            <a:r>
              <a:rPr lang="ko-KR" altLang="en-US" sz="1100" dirty="0">
                <a:effectLst/>
              </a:rPr>
              <a:t>또는 </a:t>
            </a:r>
            <a:r>
              <a:rPr lang="en-US" altLang="ko-KR" sz="1100" dirty="0">
                <a:effectLst/>
              </a:rPr>
              <a:t>fiddler, postman </a:t>
            </a:r>
            <a:r>
              <a:rPr lang="ko-KR" altLang="en-US" sz="1100" dirty="0">
                <a:effectLst/>
              </a:rPr>
              <a:t>같은 </a:t>
            </a:r>
            <a:r>
              <a:rPr lang="ko-KR" altLang="en-US" sz="1100" dirty="0" err="1">
                <a:effectLst/>
              </a:rPr>
              <a:t>웹트래픽</a:t>
            </a:r>
            <a:r>
              <a:rPr lang="ko-KR" altLang="en-US" sz="1100" dirty="0">
                <a:effectLst/>
              </a:rPr>
              <a:t> 도구를 활용하여 </a:t>
            </a:r>
            <a:r>
              <a:rPr lang="en-US" altLang="ko-KR" sz="1100" dirty="0"/>
              <a:t>EC2MetaDataSSRF </a:t>
            </a:r>
            <a:r>
              <a:rPr lang="ko-KR" altLang="en-US" sz="1100" dirty="0"/>
              <a:t>관련 </a:t>
            </a:r>
            <a:r>
              <a:rPr lang="ko-KR" altLang="en-US" sz="1100" dirty="0">
                <a:effectLst/>
              </a:rPr>
              <a:t>쿼리 실행  </a:t>
            </a:r>
            <a:r>
              <a:rPr lang="en-US" altLang="ko-KR" sz="1100" dirty="0">
                <a:effectLst/>
              </a:rPr>
              <a:t> 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ko-KR" sz="1100" dirty="0">
                <a:effectLst/>
              </a:rPr>
              <a:t>- http://&lt;ALB </a:t>
            </a:r>
            <a:r>
              <a:rPr lang="ko-KR" altLang="en-US" sz="1100" dirty="0">
                <a:effectLst/>
              </a:rPr>
              <a:t>도메인</a:t>
            </a:r>
            <a:r>
              <a:rPr lang="en-US" altLang="ko-KR" sz="1100" dirty="0">
                <a:effectLst/>
              </a:rPr>
              <a:t>&gt;/?</a:t>
            </a:r>
            <a:r>
              <a:rPr lang="en-US" altLang="ko-KR" sz="1100" dirty="0" err="1">
                <a:effectLst/>
              </a:rPr>
              <a:t>url</a:t>
            </a:r>
            <a:r>
              <a:rPr lang="en-US" altLang="ko-KR" sz="1100" dirty="0">
                <a:effectLst/>
              </a:rPr>
              <a:t>=http://169.254.169.254/latest/meta-data/</a:t>
            </a:r>
          </a:p>
        </p:txBody>
      </p:sp>
      <p:sp>
        <p:nvSpPr>
          <p:cNvPr id="7" name="Google Shape;143;p22">
            <a:extLst>
              <a:ext uri="{FF2B5EF4-FFF2-40B4-BE49-F238E27FC236}">
                <a16:creationId xmlns:a16="http://schemas.microsoft.com/office/drawing/2014/main" id="{AA428C73-13B3-E721-1B8C-A2899C0BC12D}"/>
              </a:ext>
            </a:extLst>
          </p:cNvPr>
          <p:cNvSpPr txBox="1"/>
          <p:nvPr/>
        </p:nvSpPr>
        <p:spPr>
          <a:xfrm>
            <a:off x="414987" y="3987888"/>
            <a:ext cx="4637303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altLang="ko-KR" sz="1100" dirty="0"/>
              <a:t>2) AWS WAF </a:t>
            </a:r>
            <a:r>
              <a:rPr lang="ko-KR" altLang="en-US" sz="1100" dirty="0"/>
              <a:t>또는 </a:t>
            </a:r>
            <a:r>
              <a:rPr lang="en-US" altLang="ko-KR" sz="1100" dirty="0"/>
              <a:t>Athena </a:t>
            </a:r>
            <a:r>
              <a:rPr lang="ko-KR" altLang="en-US" sz="1100" dirty="0"/>
              <a:t>쿼리를 통해 이벤트 확인</a:t>
            </a:r>
            <a:endParaRPr lang="en-US" altLang="ko-KR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5E96A0-E3D2-5212-1A04-0BEEBBFB5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87" y="4334096"/>
            <a:ext cx="695150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360</Words>
  <Application>Microsoft Office PowerPoint</Application>
  <PresentationFormat>와이드스크린</PresentationFormat>
  <Paragraphs>48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Amazon Ember</vt:lpstr>
      <vt:lpstr>Malgun Gothic</vt:lpstr>
      <vt:lpstr>Arial</vt:lpstr>
      <vt:lpstr>Office 테마</vt:lpstr>
      <vt:lpstr>AWSWAF-TEST환경구성-1</vt:lpstr>
      <vt:lpstr>1. AWS WAF 테스트환경 아키텍처  </vt:lpstr>
      <vt:lpstr>2. AWS WAF TEST 환경 구성 -1</vt:lpstr>
      <vt:lpstr>2. AWS WAF TEST 환경 구성 -2</vt:lpstr>
      <vt:lpstr>3. AWS WAF 탐지테스트 -3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SJS</dc:creator>
  <cp:lastModifiedBy>이승원 Seungwon Lee</cp:lastModifiedBy>
  <cp:revision>70</cp:revision>
  <dcterms:created xsi:type="dcterms:W3CDTF">2022-04-03T09:40:15Z</dcterms:created>
  <dcterms:modified xsi:type="dcterms:W3CDTF">2025-04-08T06:15:04Z</dcterms:modified>
</cp:coreProperties>
</file>