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65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对象 5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12628" y="2745423"/>
          <a:ext cx="1487170" cy="646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65200" imgH="419100" progId="Equation.KSEE3">
                  <p:embed/>
                </p:oleObj>
              </mc:Choice>
              <mc:Fallback>
                <p:oleObj name="" r:id="rId1" imgW="965200" imgH="419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12628" y="2745423"/>
                        <a:ext cx="1487170" cy="64643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5000"/>
                        </a:schemeClr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4800600" y="556260"/>
            <a:ext cx="2379980" cy="25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328795" y="1402080"/>
            <a:ext cx="3305175" cy="6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3310890" y="2348865"/>
            <a:ext cx="520509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5631180" y="1313815"/>
            <a:ext cx="163830" cy="1758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466215" y="5281295"/>
            <a:ext cx="90214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975350" y="4577715"/>
            <a:ext cx="1486535" cy="7035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2493010" y="4577715"/>
            <a:ext cx="696785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6924675" y="4465320"/>
            <a:ext cx="181610" cy="2051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328795" y="2258060"/>
            <a:ext cx="181610" cy="1816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270750" y="39052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成像平面</a:t>
            </a:r>
            <a:endParaRPr lang="zh-CN" altLang="en-US" sz="1600"/>
          </a:p>
        </p:txBody>
      </p:sp>
      <p:sp>
        <p:nvSpPr>
          <p:cNvPr id="15" name="文本框 14"/>
          <p:cNvSpPr txBox="1"/>
          <p:nvPr/>
        </p:nvSpPr>
        <p:spPr>
          <a:xfrm>
            <a:off x="7633970" y="1233805"/>
            <a:ext cx="14478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相机平面 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en-US" altLang="zh-CN" sz="1600" b="1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515985" y="2164715"/>
            <a:ext cx="2047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采样机大车平面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/>
              <a:t> </a:t>
            </a:r>
            <a:endParaRPr lang="zh-CN" altLang="en-US" sz="1600"/>
          </a:p>
        </p:txBody>
      </p:sp>
      <p:sp>
        <p:nvSpPr>
          <p:cNvPr id="17" name="文本框 16"/>
          <p:cNvSpPr txBox="1"/>
          <p:nvPr/>
        </p:nvSpPr>
        <p:spPr>
          <a:xfrm>
            <a:off x="9426575" y="4399280"/>
            <a:ext cx="1477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车框平面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487660" y="5132705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地面</a:t>
            </a:r>
            <a:endParaRPr lang="zh-CN" altLang="en-US" sz="1600"/>
          </a:p>
        </p:txBody>
      </p:sp>
      <p:sp>
        <p:nvSpPr>
          <p:cNvPr id="19" name="文本框 18"/>
          <p:cNvSpPr txBox="1"/>
          <p:nvPr/>
        </p:nvSpPr>
        <p:spPr>
          <a:xfrm>
            <a:off x="5041900" y="106553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相机</a:t>
            </a:r>
            <a:endParaRPr lang="zh-CN" altLang="en-US" sz="1600"/>
          </a:p>
        </p:txBody>
      </p:sp>
      <p:sp>
        <p:nvSpPr>
          <p:cNvPr id="20" name="文本框 19"/>
          <p:cNvSpPr txBox="1"/>
          <p:nvPr/>
        </p:nvSpPr>
        <p:spPr>
          <a:xfrm>
            <a:off x="3423285" y="2359660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坐标原点</a:t>
            </a:r>
            <a:endParaRPr lang="zh-CN" altLang="en-US" sz="1600"/>
          </a:p>
        </p:txBody>
      </p:sp>
      <p:sp>
        <p:nvSpPr>
          <p:cNvPr id="21" name="文本框 20"/>
          <p:cNvSpPr txBox="1"/>
          <p:nvPr/>
        </p:nvSpPr>
        <p:spPr>
          <a:xfrm>
            <a:off x="7106285" y="4240530"/>
            <a:ext cx="792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采样点</a:t>
            </a:r>
            <a:endParaRPr lang="zh-CN" altLang="en-US" sz="1600"/>
          </a:p>
        </p:txBody>
      </p:sp>
      <p:cxnSp>
        <p:nvCxnSpPr>
          <p:cNvPr id="22" name="直接连接符 21"/>
          <p:cNvCxnSpPr>
            <a:stCxn id="12" idx="7"/>
          </p:cNvCxnSpPr>
          <p:nvPr/>
        </p:nvCxnSpPr>
        <p:spPr>
          <a:xfrm flipV="1">
            <a:off x="4483735" y="541020"/>
            <a:ext cx="2415540" cy="17437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 flipV="1">
            <a:off x="5392420" y="568960"/>
            <a:ext cx="1558925" cy="39338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4418965" y="2439670"/>
            <a:ext cx="1270" cy="2821305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4328795" y="4495165"/>
            <a:ext cx="181610" cy="1816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328795" y="5190490"/>
            <a:ext cx="181610" cy="1816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8" name="直接连接符 27"/>
          <p:cNvCxnSpPr/>
          <p:nvPr/>
        </p:nvCxnSpPr>
        <p:spPr>
          <a:xfrm>
            <a:off x="4512310" y="2333625"/>
            <a:ext cx="2439035" cy="21691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1" idx="0"/>
          </p:cNvCxnSpPr>
          <p:nvPr/>
        </p:nvCxnSpPr>
        <p:spPr>
          <a:xfrm flipH="1" flipV="1">
            <a:off x="7010400" y="2333625"/>
            <a:ext cx="5080" cy="213169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5713095" y="1504950"/>
            <a:ext cx="0" cy="8286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 flipV="1">
            <a:off x="5704205" y="561340"/>
            <a:ext cx="9525" cy="77279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713730" y="763905"/>
            <a:ext cx="275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latin typeface="+mn-ea"/>
              </a:rPr>
              <a:t>f</a:t>
            </a:r>
            <a:endParaRPr lang="en-US" altLang="zh-CN" b="1">
              <a:latin typeface="+mn-ea"/>
            </a:endParaRPr>
          </a:p>
        </p:txBody>
      </p:sp>
      <p:sp>
        <p:nvSpPr>
          <p:cNvPr id="34" name="右大括号 33"/>
          <p:cNvSpPr/>
          <p:nvPr/>
        </p:nvSpPr>
        <p:spPr>
          <a:xfrm rot="16200000">
            <a:off x="6045200" y="-262255"/>
            <a:ext cx="150495" cy="145605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573395" y="0"/>
            <a:ext cx="1094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|x</a:t>
            </a:r>
            <a:r>
              <a:rPr lang="en-US" altLang="zh-CN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'-x</a:t>
            </a:r>
            <a:r>
              <a:rPr lang="en-US" altLang="zh-CN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 flipH="1">
            <a:off x="5041900" y="1734820"/>
            <a:ext cx="835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H-h</a:t>
            </a:r>
            <a:r>
              <a:rPr lang="en-US" altLang="zh-CN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b="1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015480" y="3244850"/>
            <a:ext cx="753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-h</a:t>
            </a:r>
            <a:r>
              <a:rPr lang="en-US" altLang="zh-CN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b="1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5721985" y="2348865"/>
            <a:ext cx="5715" cy="293243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5631180" y="2258060"/>
            <a:ext cx="171450" cy="1816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5622925" y="4488815"/>
            <a:ext cx="171450" cy="1816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5631180" y="5190490"/>
            <a:ext cx="171450" cy="1816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473950" y="4760595"/>
            <a:ext cx="792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运煤车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右大括号 42"/>
          <p:cNvSpPr/>
          <p:nvPr/>
        </p:nvSpPr>
        <p:spPr>
          <a:xfrm rot="16200000">
            <a:off x="4955540" y="3691890"/>
            <a:ext cx="238125" cy="130873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4625975" y="3765550"/>
            <a:ext cx="897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|x</a:t>
            </a:r>
            <a:r>
              <a:rPr lang="en-US" altLang="zh-CN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-x</a:t>
            </a:r>
            <a:r>
              <a:rPr lang="en-US" altLang="zh-CN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右大括号 45"/>
          <p:cNvSpPr/>
          <p:nvPr/>
        </p:nvSpPr>
        <p:spPr>
          <a:xfrm rot="16200000">
            <a:off x="6485255" y="1755140"/>
            <a:ext cx="177165" cy="873125"/>
          </a:xfrm>
          <a:prstGeom prst="rightBrac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右大括号 46"/>
          <p:cNvSpPr/>
          <p:nvPr/>
        </p:nvSpPr>
        <p:spPr>
          <a:xfrm rot="5400000" flipV="1">
            <a:off x="5170170" y="1700530"/>
            <a:ext cx="171450" cy="1671320"/>
          </a:xfrm>
          <a:prstGeom prst="rightBrac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6352540" y="1684020"/>
            <a:ext cx="443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en-US" altLang="zh-CN" b="1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直角三角形 49"/>
          <p:cNvSpPr/>
          <p:nvPr/>
        </p:nvSpPr>
        <p:spPr>
          <a:xfrm>
            <a:off x="5742305" y="1539240"/>
            <a:ext cx="292735" cy="718820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直角三角形 50"/>
          <p:cNvSpPr/>
          <p:nvPr/>
        </p:nvSpPr>
        <p:spPr>
          <a:xfrm flipH="1" flipV="1">
            <a:off x="6192520" y="2440305"/>
            <a:ext cx="763905" cy="1958975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右大括号 51"/>
          <p:cNvSpPr/>
          <p:nvPr/>
        </p:nvSpPr>
        <p:spPr>
          <a:xfrm rot="16200000">
            <a:off x="5853430" y="1975485"/>
            <a:ext cx="119380" cy="374015"/>
          </a:xfrm>
          <a:prstGeom prst="rightBrac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35050" y="266065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/>
              <a:t>采样点坐标示意图</a:t>
            </a:r>
            <a:endParaRPr lang="zh-CN" altLang="en-US" sz="2000" b="1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对象 5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20318" y="3196908"/>
          <a:ext cx="2896870" cy="646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879600" imgH="419100" progId="Equation.KSEE3">
                  <p:embed/>
                </p:oleObj>
              </mc:Choice>
              <mc:Fallback>
                <p:oleObj name="" r:id="rId1" imgW="1879600" imgH="419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20318" y="3196908"/>
                        <a:ext cx="2896870" cy="64643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5000"/>
                        </a:schemeClr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直角三角形 50"/>
          <p:cNvSpPr/>
          <p:nvPr/>
        </p:nvSpPr>
        <p:spPr>
          <a:xfrm rot="16200000" flipV="1">
            <a:off x="6478270" y="821055"/>
            <a:ext cx="1104265" cy="2472055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直角三角形 49"/>
          <p:cNvSpPr/>
          <p:nvPr/>
        </p:nvSpPr>
        <p:spPr>
          <a:xfrm rot="16200000" flipH="1">
            <a:off x="7400925" y="1566545"/>
            <a:ext cx="629285" cy="1349375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523990" y="1891665"/>
            <a:ext cx="746760" cy="2057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489960" y="560070"/>
            <a:ext cx="3681730" cy="6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328795" y="1402080"/>
            <a:ext cx="3305175" cy="6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endCxn id="16" idx="1"/>
          </p:cNvCxnSpPr>
          <p:nvPr/>
        </p:nvCxnSpPr>
        <p:spPr>
          <a:xfrm>
            <a:off x="3516630" y="2656840"/>
            <a:ext cx="53606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5631180" y="1313815"/>
            <a:ext cx="163830" cy="1758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466215" y="5281295"/>
            <a:ext cx="90214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897630" y="2566035"/>
            <a:ext cx="181610" cy="1816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270750" y="39052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成像平面</a:t>
            </a:r>
            <a:endParaRPr lang="zh-CN" altLang="en-US" sz="1600"/>
          </a:p>
        </p:txBody>
      </p:sp>
      <p:sp>
        <p:nvSpPr>
          <p:cNvPr id="15" name="文本框 14"/>
          <p:cNvSpPr txBox="1"/>
          <p:nvPr/>
        </p:nvSpPr>
        <p:spPr>
          <a:xfrm>
            <a:off x="7633970" y="1233805"/>
            <a:ext cx="14478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相机平面 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en-US" altLang="zh-CN" sz="1600" b="1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77300" y="2472690"/>
            <a:ext cx="2047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采样机大车平面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/>
              <a:t> </a:t>
            </a:r>
            <a:endParaRPr lang="zh-CN" altLang="en-US" sz="1600"/>
          </a:p>
        </p:txBody>
      </p:sp>
      <p:sp>
        <p:nvSpPr>
          <p:cNvPr id="18" name="文本框 17"/>
          <p:cNvSpPr txBox="1"/>
          <p:nvPr/>
        </p:nvSpPr>
        <p:spPr>
          <a:xfrm>
            <a:off x="10487660" y="5132705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地面</a:t>
            </a:r>
            <a:endParaRPr lang="zh-CN" altLang="en-US" sz="1600"/>
          </a:p>
        </p:txBody>
      </p:sp>
      <p:sp>
        <p:nvSpPr>
          <p:cNvPr id="19" name="文本框 18"/>
          <p:cNvSpPr txBox="1"/>
          <p:nvPr/>
        </p:nvSpPr>
        <p:spPr>
          <a:xfrm>
            <a:off x="5041900" y="106553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相机</a:t>
            </a:r>
            <a:endParaRPr lang="zh-CN" altLang="en-US" sz="1600"/>
          </a:p>
        </p:txBody>
      </p:sp>
      <p:sp>
        <p:nvSpPr>
          <p:cNvPr id="20" name="文本框 19"/>
          <p:cNvSpPr txBox="1"/>
          <p:nvPr/>
        </p:nvSpPr>
        <p:spPr>
          <a:xfrm>
            <a:off x="2902585" y="266636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坐标原点</a:t>
            </a:r>
            <a:endParaRPr lang="zh-CN" altLang="en-US" sz="1600"/>
          </a:p>
        </p:txBody>
      </p:sp>
      <p:cxnSp>
        <p:nvCxnSpPr>
          <p:cNvPr id="22" name="直接连接符 21"/>
          <p:cNvCxnSpPr>
            <a:stCxn id="12" idx="7"/>
          </p:cNvCxnSpPr>
          <p:nvPr/>
        </p:nvCxnSpPr>
        <p:spPr>
          <a:xfrm flipV="1">
            <a:off x="4052570" y="565785"/>
            <a:ext cx="2851150" cy="20269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985260" y="2666365"/>
            <a:ext cx="6985" cy="261493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3898265" y="5190490"/>
            <a:ext cx="181610" cy="1816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1" name="直接连接符 30"/>
          <p:cNvCxnSpPr>
            <a:endCxn id="39" idx="0"/>
          </p:cNvCxnSpPr>
          <p:nvPr/>
        </p:nvCxnSpPr>
        <p:spPr>
          <a:xfrm flipH="1">
            <a:off x="5708650" y="1504950"/>
            <a:ext cx="4445" cy="102806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 flipV="1">
            <a:off x="5704205" y="561340"/>
            <a:ext cx="9525" cy="77279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713730" y="763905"/>
            <a:ext cx="275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latin typeface="+mn-ea"/>
              </a:rPr>
              <a:t>f</a:t>
            </a:r>
            <a:endParaRPr lang="en-US" altLang="zh-CN" b="1">
              <a:latin typeface="+mn-ea"/>
            </a:endParaRPr>
          </a:p>
        </p:txBody>
      </p:sp>
      <p:sp>
        <p:nvSpPr>
          <p:cNvPr id="34" name="右大括号 33"/>
          <p:cNvSpPr/>
          <p:nvPr/>
        </p:nvSpPr>
        <p:spPr>
          <a:xfrm rot="16200000">
            <a:off x="5200650" y="-1188720"/>
            <a:ext cx="97790" cy="330771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4708525" y="0"/>
            <a:ext cx="1094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|x</a:t>
            </a:r>
            <a:r>
              <a:rPr lang="en-US" altLang="zh-CN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'-x</a:t>
            </a:r>
            <a:r>
              <a:rPr lang="en-US" altLang="zh-CN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 flipH="1">
            <a:off x="4708525" y="1891665"/>
            <a:ext cx="835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H-h</a:t>
            </a:r>
            <a:r>
              <a:rPr lang="en-US" altLang="zh-CN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b="1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5721985" y="2348865"/>
            <a:ext cx="5715" cy="293243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5622925" y="2533015"/>
            <a:ext cx="171450" cy="1816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5631180" y="5190490"/>
            <a:ext cx="171450" cy="1816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右大括号 42"/>
          <p:cNvSpPr/>
          <p:nvPr/>
        </p:nvSpPr>
        <p:spPr>
          <a:xfrm rot="16200000">
            <a:off x="4768215" y="4178935"/>
            <a:ext cx="238125" cy="166941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4438650" y="4441190"/>
            <a:ext cx="897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|x</a:t>
            </a:r>
            <a:r>
              <a:rPr lang="en-US" altLang="zh-CN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-x</a:t>
            </a:r>
            <a:r>
              <a:rPr lang="en-US" altLang="zh-CN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右大括号 46"/>
          <p:cNvSpPr/>
          <p:nvPr/>
        </p:nvSpPr>
        <p:spPr>
          <a:xfrm rot="5400000" flipV="1">
            <a:off x="6988810" y="1454150"/>
            <a:ext cx="209550" cy="273177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6871970" y="2994025"/>
            <a:ext cx="643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s0</a:t>
            </a:r>
            <a:endParaRPr lang="en-US" altLang="zh-CN" b="1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8670" y="266065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/>
              <a:t>钻头</a:t>
            </a:r>
            <a:r>
              <a:rPr lang="zh-CN" altLang="en-US" sz="2000" b="1"/>
              <a:t>坐标示意图</a:t>
            </a:r>
            <a:endParaRPr lang="zh-CN" altLang="en-US" sz="2000" b="1"/>
          </a:p>
        </p:txBody>
      </p:sp>
      <p:cxnSp>
        <p:nvCxnSpPr>
          <p:cNvPr id="14" name="直接连接符 13"/>
          <p:cNvCxnSpPr/>
          <p:nvPr/>
        </p:nvCxnSpPr>
        <p:spPr>
          <a:xfrm>
            <a:off x="3897630" y="1873885"/>
            <a:ext cx="4773930" cy="6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8822690" y="1689735"/>
            <a:ext cx="201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采样机小车平面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en-US" altLang="zh-CN" b="1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等腰三角形 43"/>
          <p:cNvSpPr/>
          <p:nvPr/>
        </p:nvSpPr>
        <p:spPr>
          <a:xfrm flipV="1">
            <a:off x="6765925" y="3949065"/>
            <a:ext cx="262890" cy="306705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6961505" y="3949065"/>
            <a:ext cx="11182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钻头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(x</a:t>
            </a:r>
            <a:r>
              <a:rPr lang="en-US" altLang="zh-CN" sz="16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,y</a:t>
            </a:r>
            <a:r>
              <a:rPr lang="en-US" altLang="zh-CN" sz="16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4" name="右大括号 53"/>
          <p:cNvSpPr/>
          <p:nvPr/>
        </p:nvSpPr>
        <p:spPr>
          <a:xfrm>
            <a:off x="7395845" y="1873250"/>
            <a:ext cx="120015" cy="207581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7633970" y="2747645"/>
            <a:ext cx="2300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采样机小车高度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</a:t>
            </a:r>
            <a:r>
              <a:rPr lang="en-US" altLang="zh-CN" b="1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endParaRPr lang="en-US" altLang="zh-CN" b="1" baseline="-25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56" name="直接连接符 55"/>
          <p:cNvCxnSpPr>
            <a:stCxn id="44" idx="3"/>
          </p:cNvCxnSpPr>
          <p:nvPr/>
        </p:nvCxnSpPr>
        <p:spPr>
          <a:xfrm flipV="1">
            <a:off x="6897370" y="1869440"/>
            <a:ext cx="0" cy="2079625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椭圆 56"/>
          <p:cNvSpPr/>
          <p:nvPr/>
        </p:nvSpPr>
        <p:spPr>
          <a:xfrm>
            <a:off x="6806565" y="1783080"/>
            <a:ext cx="181610" cy="1816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8" name="直接连接符 57"/>
          <p:cNvCxnSpPr/>
          <p:nvPr/>
        </p:nvCxnSpPr>
        <p:spPr>
          <a:xfrm flipH="1" flipV="1">
            <a:off x="3589020" y="574040"/>
            <a:ext cx="3215640" cy="12725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endCxn id="57" idx="2"/>
          </p:cNvCxnSpPr>
          <p:nvPr/>
        </p:nvCxnSpPr>
        <p:spPr>
          <a:xfrm flipV="1">
            <a:off x="4069080" y="1873885"/>
            <a:ext cx="2737485" cy="7346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57" idx="5"/>
          </p:cNvCxnSpPr>
          <p:nvPr/>
        </p:nvCxnSpPr>
        <p:spPr>
          <a:xfrm>
            <a:off x="6961505" y="1938020"/>
            <a:ext cx="1508125" cy="7188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 flipV="1">
            <a:off x="8458200" y="1874520"/>
            <a:ext cx="0" cy="77724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右大括号 61"/>
          <p:cNvSpPr/>
          <p:nvPr/>
        </p:nvSpPr>
        <p:spPr>
          <a:xfrm rot="10800000" flipV="1">
            <a:off x="5451475" y="1433830"/>
            <a:ext cx="171450" cy="1223010"/>
          </a:xfrm>
          <a:prstGeom prst="rightBrac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63" name="右大括号 62"/>
          <p:cNvSpPr/>
          <p:nvPr/>
        </p:nvSpPr>
        <p:spPr>
          <a:xfrm rot="10800000" flipH="1" flipV="1">
            <a:off x="8500110" y="1882140"/>
            <a:ext cx="171450" cy="7747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8822690" y="2078990"/>
            <a:ext cx="100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|h</a:t>
            </a:r>
            <a:r>
              <a:rPr lang="en-US" altLang="zh-CN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</a:t>
            </a:r>
            <a:r>
              <a:rPr lang="en-US" altLang="zh-CN" b="1" baseline="-25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 flipV="1">
            <a:off x="2527935" y="4251960"/>
            <a:ext cx="7195185" cy="38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9723120" y="4084955"/>
            <a:ext cx="1447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钻头平面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endParaRPr lang="en-US" altLang="zh-CN" b="1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右大括号 67"/>
          <p:cNvSpPr/>
          <p:nvPr/>
        </p:nvSpPr>
        <p:spPr>
          <a:xfrm rot="16200000">
            <a:off x="7654925" y="1037590"/>
            <a:ext cx="120650" cy="149669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7515860" y="1357630"/>
            <a:ext cx="643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en-US" altLang="zh-CN" b="1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WPS 演示</Application>
  <PresentationFormat>宽屏</PresentationFormat>
  <Paragraphs>68</Paragraphs>
  <Slides>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Equation.KSEE3</vt:lpstr>
      <vt:lpstr>Equation.KSEE3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枫</cp:lastModifiedBy>
  <cp:revision>156</cp:revision>
  <dcterms:created xsi:type="dcterms:W3CDTF">2019-06-19T02:08:00Z</dcterms:created>
  <dcterms:modified xsi:type="dcterms:W3CDTF">2020-10-28T01:09:16Z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