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37" r:id="rId2"/>
  </p:sldMasterIdLst>
  <p:notesMasterIdLst>
    <p:notesMasterId r:id="rId25"/>
  </p:notesMasterIdLst>
  <p:sldIdLst>
    <p:sldId id="256" r:id="rId3"/>
    <p:sldId id="280" r:id="rId4"/>
    <p:sldId id="261" r:id="rId5"/>
    <p:sldId id="257" r:id="rId6"/>
    <p:sldId id="258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2" r:id="rId15"/>
    <p:sldId id="270" r:id="rId16"/>
    <p:sldId id="266" r:id="rId17"/>
    <p:sldId id="274" r:id="rId18"/>
    <p:sldId id="276" r:id="rId19"/>
    <p:sldId id="277" r:id="rId20"/>
    <p:sldId id="278" r:id="rId21"/>
    <p:sldId id="279" r:id="rId22"/>
    <p:sldId id="260" r:id="rId23"/>
    <p:sldId id="28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69DB8-3B87-436F-9E03-F97A7C6A9F51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1C179-375F-4B9D-9242-AC9C14B4A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20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1C179-375F-4B9D-9242-AC9C14B4ADD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44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1C179-375F-4B9D-9242-AC9C14B4ADD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9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06FC-E619-44BA-8361-46E5E0CF615C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-1-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881-6C13-4CE2-8278-F1DBA6AEC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16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13E7-72FD-44C3-9485-556E3F849542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-1-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881-6C13-4CE2-8278-F1DBA6AEC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6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34D9-6E37-450D-A84D-27F5F96E48E5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-1-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881-6C13-4CE2-8278-F1DBA6AEC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258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06FC-E619-44BA-8361-46E5E0CF615C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-1-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881-6C13-4CE2-8278-F1DBA6AEC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988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69DB-CEE2-4862-8857-6547C74982ED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-1-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881-6C13-4CE2-8278-F1DBA6AEC6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37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C5C-9337-468D-A13C-D0445708F74D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-1-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881-6C13-4CE2-8278-F1DBA6AEC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233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2E53-6D32-499A-BFEE-E8BF7ED8B7D0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-1-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881-6C13-4CE2-8278-F1DBA6AEC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347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7D53-2430-48F6-B116-3D78E885A837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-1-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881-6C13-4CE2-8278-F1DBA6AEC6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52181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E330-FE67-4509-9639-048069233928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-1-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881-6C13-4CE2-8278-F1DBA6AEC6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30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BDAC-743A-4FE4-942B-7B4CCAB66730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-1-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881-6C13-4CE2-8278-F1DBA6AEC683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02664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521A46EB-4E4A-4AC3-AE45-504134A9C222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-1-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881-6C13-4CE2-8278-F1DBA6AEC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1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69DB-CEE2-4862-8857-6547C74982ED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-1-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881-6C13-4CE2-8278-F1DBA6AEC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8995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F4D957A1-643D-43A6-8D1A-C11C808C4081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-1-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881-6C13-4CE2-8278-F1DBA6AEC683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742419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13E7-72FD-44C3-9485-556E3F849542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-1-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881-6C13-4CE2-8278-F1DBA6AEC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30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5E34D9-6E37-450D-A84D-27F5F96E48E5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-1-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FBA881-6C13-4CE2-8278-F1DBA6AEC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84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C5C-9337-468D-A13C-D0445708F74D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-1-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881-6C13-4CE2-8278-F1DBA6AEC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80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2E53-6D32-499A-BFEE-E8BF7ED8B7D0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-1-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881-6C13-4CE2-8278-F1DBA6AEC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1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7D53-2430-48F6-B116-3D78E885A837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-1-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881-6C13-4CE2-8278-F1DBA6AEC6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1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E330-FE67-4509-9639-048069233928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-1-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881-6C13-4CE2-8278-F1DBA6AEC6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5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BDAC-743A-4FE4-942B-7B4CCAB66730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-1-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881-6C13-4CE2-8278-F1DBA6AEC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3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46EB-4E4A-4AC3-AE45-504134A9C222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-1-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881-6C13-4CE2-8278-F1DBA6AEC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1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57A1-643D-43A6-8D1A-C11C808C4081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-1-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881-6C13-4CE2-8278-F1DBA6AEC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6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70569F9-76DC-42A8-9EE9-AD99020FCCE0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smtClean="0"/>
              <a:t>-1-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BA881-6C13-4CE2-8278-F1DBA6AEC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4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569F9-76DC-42A8-9EE9-AD99020FCCE0}" type="datetime1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-1-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BA881-6C13-4CE2-8278-F1DBA6AEC6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7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jpeg"/><Relationship Id="rId5" Type="http://schemas.openxmlformats.org/officeDocument/2006/relationships/hyperlink" Target="&#54616;&#51060;&#54140;&#47553;&#53356;/FXML%20&#49548;&#49828;&#53076;&#46300;.txt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jpeg"/><Relationship Id="rId4" Type="http://schemas.openxmlformats.org/officeDocument/2006/relationships/hyperlink" Target="&#54616;&#51060;&#54140;&#47553;&#53356;/Controller%20&#49548;&#49828;&#53076;&#46300;.tx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jpeg"/><Relationship Id="rId4" Type="http://schemas.openxmlformats.org/officeDocument/2006/relationships/hyperlink" Target="&#54616;&#51060;&#54140;&#47553;&#53356;/Service%20&#49548;&#49828;&#53076;&#46300;.tx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pc354\Desktop\&#51064;&#53552;&#54168;&#51060;&#49828;&#44396;&#54788;&#44284;&#51228;&#51228;&#52636;\HR&#54532;&#47196;&#44536;&#47016;.JPG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pc354\Desktop\&#51064;&#53552;&#54168;&#51060;&#49828;&#44396;&#54788;&#44284;&#51228;&#51228;&#52636;\HR&#54532;&#47196;&#44536;&#47016;.JPG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file:///C:\Users\pc354\Desktop\&#51064;&#53552;&#54168;&#51060;&#49828;&#44396;&#54788;&#44284;&#51228;&#51228;&#52636;\HR&#54532;&#47196;&#44536;&#47016;.JPG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hyperlink" Target="file:///C:\Users\pc354\Desktop\&#51064;&#53552;&#54168;&#51060;&#49828;&#44396;&#54788;&#44284;&#51228;&#51228;&#52636;\HR&#54532;&#47196;&#44536;&#47016;.JPG" TargetMode="External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hyperlink" Target="file:///C:\Users\pc354\Desktop\&#51064;&#53552;&#54168;&#51060;&#49828;&#44396;&#54788;&#44284;&#51228;&#51228;&#52636;\HR&#54532;&#47196;&#44536;&#47016;.JPG" TargetMode="External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hyperlink" Target="&#54616;&#51060;&#54140;&#47553;&#53356;/VO%20&#49548;&#49828;&#53076;&#46300;.tx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54616;&#51060;&#54140;&#47553;&#53356;/DAO%20&#49548;&#49828;&#53076;&#46300;.tx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6946" y="1491642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HR </a:t>
            </a:r>
            <a:r>
              <a:rPr lang="ko-KR" altLang="en-US" dirty="0" smtClean="0"/>
              <a:t>응용프로그램 매뉴얼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149968"/>
            <a:ext cx="9144000" cy="1107831"/>
          </a:xfrm>
        </p:spPr>
        <p:txBody>
          <a:bodyPr/>
          <a:lstStyle/>
          <a:p>
            <a:pPr algn="r"/>
            <a:r>
              <a:rPr lang="ko-KR" altLang="en-US" dirty="0" smtClean="0"/>
              <a:t>인터페이스 구현 과제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이 슬 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95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00198"/>
            <a:ext cx="10679722" cy="4132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- DAO class</a:t>
            </a:r>
            <a:r>
              <a:rPr lang="ko-KR" altLang="en-US" dirty="0" smtClean="0"/>
              <a:t>는 구현하고자 하는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프로그램의 데이터베이스에서 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로 상관관계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VO</a:t>
            </a:r>
            <a:r>
              <a:rPr lang="ko-KR" altLang="en-US" dirty="0" smtClean="0"/>
              <a:t>에 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당되는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모두 만들어 주어야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sz="2000" dirty="0" smtClean="0"/>
              <a:t>  </a:t>
            </a:r>
            <a:r>
              <a:rPr lang="en-US" altLang="ko-KR" sz="2000" dirty="0" smtClean="0"/>
              <a:t>[** 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 HAPPY COMPANY ERP SYSTEM</a:t>
            </a:r>
            <a:r>
              <a:rPr lang="ko-KR" altLang="en-US" sz="2000" dirty="0" smtClean="0"/>
              <a:t>의 경우 임직원데이터를 기준으로 한 프로그램을 구현하였고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그에 관계된 테이블은 </a:t>
            </a:r>
            <a:r>
              <a:rPr lang="en-US" altLang="ko-KR" sz="2000" dirty="0"/>
              <a:t>Departments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Jobs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Job_History</a:t>
            </a:r>
            <a:r>
              <a:rPr lang="ko-KR" altLang="en-US" sz="2000" dirty="0"/>
              <a:t>가</a:t>
            </a:r>
            <a:r>
              <a:rPr lang="ko-KR" altLang="en-US" sz="2000" dirty="0" smtClean="0"/>
              <a:t> 있어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개의 </a:t>
            </a:r>
            <a:r>
              <a:rPr lang="en-US" altLang="ko-KR" sz="2000" dirty="0" smtClean="0"/>
              <a:t>DAO</a:t>
            </a:r>
            <a:r>
              <a:rPr lang="ko-KR" altLang="en-US" sz="2000" dirty="0" smtClean="0"/>
              <a:t>를 만들었다</a:t>
            </a:r>
            <a:r>
              <a:rPr lang="en-US" altLang="ko-KR" sz="2000" dirty="0" smtClean="0"/>
              <a:t>.]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-9-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6862"/>
            <a:ext cx="10515600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 구현 화면 </a:t>
            </a:r>
            <a:r>
              <a:rPr lang="en-US" altLang="ko-KR" dirty="0"/>
              <a:t>UI </a:t>
            </a:r>
            <a:r>
              <a:rPr lang="ko-KR" altLang="en-US" dirty="0"/>
              <a:t>및 상세 설명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577" y="1717064"/>
            <a:ext cx="4626861" cy="258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7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00198"/>
            <a:ext cx="6899031" cy="4044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  3.3 </a:t>
            </a:r>
            <a:r>
              <a:rPr lang="ko-KR" altLang="en-US" sz="2400" dirty="0" smtClean="0"/>
              <a:t>프로그램 </a:t>
            </a:r>
            <a:r>
              <a:rPr lang="en-US" altLang="ko-KR" sz="2400" dirty="0" smtClean="0"/>
              <a:t>UI </a:t>
            </a:r>
            <a:r>
              <a:rPr lang="ko-KR" altLang="en-US" sz="2400" dirty="0" smtClean="0"/>
              <a:t>디자인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en-US" altLang="ko-KR" sz="2400" dirty="0" err="1" smtClean="0"/>
              <a:t>fxml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파일 생성 후 </a:t>
            </a:r>
            <a:r>
              <a:rPr lang="en-US" altLang="ko-KR" sz="2400" dirty="0" err="1" smtClean="0"/>
              <a:t>SceneBuilder</a:t>
            </a:r>
            <a:r>
              <a:rPr lang="ko-KR" altLang="en-US" sz="2400" dirty="0" smtClean="0"/>
              <a:t>를 이용해서 구현하고자 하는 프로그램의 디자인을 정하고 </a:t>
            </a:r>
            <a:r>
              <a:rPr lang="en-US" altLang="ko-KR" sz="2400" dirty="0" smtClean="0"/>
              <a:t>Controller</a:t>
            </a:r>
            <a:r>
              <a:rPr lang="ko-KR" altLang="en-US" sz="2400" dirty="0" smtClean="0"/>
              <a:t>에 이벤트 처리를 해주어야 하는 항목마다 </a:t>
            </a:r>
            <a:r>
              <a:rPr lang="en-US" altLang="ko-KR" sz="2400" dirty="0" smtClean="0"/>
              <a:t>ID</a:t>
            </a:r>
            <a:r>
              <a:rPr lang="ko-KR" altLang="en-US" sz="2400" dirty="0" smtClean="0"/>
              <a:t>를 부여해 준다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디자인이 완성 되면 </a:t>
            </a:r>
            <a:r>
              <a:rPr lang="en-US" altLang="ko-KR" sz="2400" dirty="0" smtClean="0"/>
              <a:t>Main class</a:t>
            </a:r>
            <a:r>
              <a:rPr lang="ko-KR" altLang="en-US" sz="2400" dirty="0" smtClean="0"/>
              <a:t>를 만들어 </a:t>
            </a:r>
            <a:r>
              <a:rPr lang="en-US" altLang="ko-KR" sz="2400" dirty="0" smtClean="0"/>
              <a:t>test </a:t>
            </a:r>
            <a:r>
              <a:rPr lang="ko-KR" altLang="en-US" sz="2400" dirty="0" smtClean="0"/>
              <a:t>구동을 해본다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-10-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723" y="91018"/>
            <a:ext cx="9431215" cy="106334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 구현 화면 </a:t>
            </a:r>
            <a:r>
              <a:rPr lang="en-US" altLang="ko-KR" dirty="0"/>
              <a:t>UI </a:t>
            </a:r>
            <a:r>
              <a:rPr lang="ko-KR" altLang="en-US" dirty="0"/>
              <a:t>및 상세 설명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07" y="4343392"/>
            <a:ext cx="3102640" cy="1934316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7517431" y="4903563"/>
            <a:ext cx="565638" cy="58908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250" y="1366216"/>
            <a:ext cx="4087819" cy="273299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885" y="4127349"/>
            <a:ext cx="3826184" cy="226243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0823600" y="435821"/>
            <a:ext cx="1018917" cy="857773"/>
            <a:chOff x="10823600" y="435821"/>
            <a:chExt cx="1018917" cy="857773"/>
          </a:xfrm>
        </p:grpSpPr>
        <p:pic>
          <p:nvPicPr>
            <p:cNvPr id="13" name="그림 12">
              <a:hlinkClick r:id="rId5" action="ppaction://hlinkfile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2694" y="435821"/>
              <a:ext cx="900728" cy="60048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823600" y="1078150"/>
              <a:ext cx="10189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err="1" smtClean="0"/>
                <a:t>fxml</a:t>
              </a:r>
              <a:r>
                <a:rPr lang="ko-KR" altLang="en-US" sz="800" dirty="0" smtClean="0"/>
                <a:t>상세소스코드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952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00198"/>
            <a:ext cx="6731975" cy="44313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 3.4 Controller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구현된 디자인의 </a:t>
            </a:r>
            <a:r>
              <a:rPr lang="en-US" altLang="ko-KR" dirty="0" smtClean="0"/>
              <a:t>Controller class</a:t>
            </a:r>
            <a:r>
              <a:rPr lang="ko-KR" altLang="en-US" dirty="0" smtClean="0"/>
              <a:t>를 만들고 초기화를 위한 </a:t>
            </a:r>
            <a:r>
              <a:rPr lang="en-US" altLang="ko-KR" dirty="0" err="1" smtClean="0"/>
              <a:t>Initializable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implements </a:t>
            </a:r>
            <a:r>
              <a:rPr lang="ko-KR" altLang="en-US" dirty="0" smtClean="0"/>
              <a:t>해준다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Controller</a:t>
            </a:r>
            <a:r>
              <a:rPr lang="ko-KR" altLang="en-US" dirty="0" smtClean="0"/>
              <a:t>에서 이벤트 처리가 필요한 항목들을 확인 하고 </a:t>
            </a:r>
            <a:r>
              <a:rPr lang="ko-KR" altLang="en-US" dirty="0" err="1" smtClean="0"/>
              <a:t>콤보박스</a:t>
            </a:r>
            <a:r>
              <a:rPr lang="ko-KR" altLang="en-US" dirty="0" smtClean="0"/>
              <a:t> 같은 경우 조인하고자 하는 </a:t>
            </a:r>
            <a:r>
              <a:rPr lang="en-US" altLang="ko-KR" dirty="0" smtClean="0"/>
              <a:t>VO class</a:t>
            </a:r>
            <a:r>
              <a:rPr lang="ko-KR" altLang="en-US" dirty="0" smtClean="0"/>
              <a:t>명을 다이아몬드 연산자 안에 입력해 준다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-11-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83323" y="115337"/>
            <a:ext cx="9061938" cy="969717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 구현 화면 </a:t>
            </a:r>
            <a:r>
              <a:rPr lang="en-US" altLang="ko-KR" dirty="0"/>
              <a:t>UI </a:t>
            </a:r>
            <a:r>
              <a:rPr lang="ko-KR" altLang="en-US" dirty="0"/>
              <a:t>및 상세 설명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176" y="1389667"/>
            <a:ext cx="4306399" cy="18870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176" y="3944957"/>
            <a:ext cx="4306399" cy="1978616"/>
          </a:xfrm>
          <a:prstGeom prst="rect">
            <a:avLst/>
          </a:prstGeom>
        </p:spPr>
      </p:pic>
      <p:sp>
        <p:nvSpPr>
          <p:cNvPr id="15" name="아래쪽 화살표 14"/>
          <p:cNvSpPr/>
          <p:nvPr/>
        </p:nvSpPr>
        <p:spPr>
          <a:xfrm>
            <a:off x="9266175" y="3337313"/>
            <a:ext cx="914400" cy="60764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0823600" y="398082"/>
            <a:ext cx="1018917" cy="1018622"/>
            <a:chOff x="10823600" y="398082"/>
            <a:chExt cx="1018917" cy="1018622"/>
          </a:xfrm>
        </p:grpSpPr>
        <p:pic>
          <p:nvPicPr>
            <p:cNvPr id="9" name="그림 8">
              <a:hlinkClick r:id="rId4" action="ppaction://hlinkfile"/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2694" y="398082"/>
              <a:ext cx="900728" cy="6759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0823600" y="1078150"/>
              <a:ext cx="10189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Controller</a:t>
              </a:r>
            </a:p>
            <a:p>
              <a:pPr algn="ctr"/>
              <a:r>
                <a:rPr lang="ko-KR" altLang="en-US" sz="800" dirty="0" smtClean="0"/>
                <a:t>상세소스코드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14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00198"/>
            <a:ext cx="6731975" cy="443132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데이터베이스에서 데이터를 가져와 디자인한 텍스트필드나 </a:t>
            </a:r>
            <a:r>
              <a:rPr lang="ko-KR" altLang="en-US" dirty="0" err="1" smtClean="0"/>
              <a:t>콤보박스에</a:t>
            </a:r>
            <a:r>
              <a:rPr lang="ko-KR" altLang="en-US" dirty="0" smtClean="0"/>
              <a:t> 보이기 위한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getVO</a:t>
            </a:r>
            <a:r>
              <a:rPr lang="ko-KR" altLang="en-US" dirty="0" smtClean="0"/>
              <a:t>를 만들어 준다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기본적인 </a:t>
            </a:r>
            <a:r>
              <a:rPr lang="en-US" altLang="ko-KR" dirty="0"/>
              <a:t>CRUD</a:t>
            </a:r>
            <a:r>
              <a:rPr lang="ko-KR" altLang="en-US" dirty="0"/>
              <a:t>의 버튼 외 </a:t>
            </a:r>
            <a:r>
              <a:rPr lang="en-US" altLang="ko-KR" dirty="0"/>
              <a:t>UI</a:t>
            </a:r>
            <a:r>
              <a:rPr lang="ko-KR" altLang="en-US" dirty="0"/>
              <a:t>에 추가한 아코디언이나 텍스트 필드 </a:t>
            </a:r>
            <a:r>
              <a:rPr lang="en-US" altLang="ko-KR" dirty="0"/>
              <a:t>&amp; </a:t>
            </a:r>
            <a:r>
              <a:rPr lang="ko-KR" altLang="en-US" dirty="0"/>
              <a:t>버튼이 </a:t>
            </a:r>
            <a:r>
              <a:rPr lang="ko-KR" altLang="en-US" dirty="0" smtClean="0"/>
              <a:t>있을 경우 </a:t>
            </a:r>
            <a:r>
              <a:rPr lang="ko-KR" altLang="en-US" dirty="0"/>
              <a:t>이벤트 처리를 위한 </a:t>
            </a:r>
            <a:r>
              <a:rPr lang="ko-KR" altLang="en-US" dirty="0" smtClean="0"/>
              <a:t>코딩을 해준다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-12-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2498"/>
            <a:ext cx="10515600" cy="10312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 구현 화면 </a:t>
            </a:r>
            <a:r>
              <a:rPr lang="en-US" altLang="ko-KR" dirty="0"/>
              <a:t>UI </a:t>
            </a:r>
            <a:r>
              <a:rPr lang="ko-KR" altLang="en-US" dirty="0"/>
              <a:t>및 상세 설명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762" y="3902916"/>
            <a:ext cx="4118635" cy="212860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175" y="1512401"/>
            <a:ext cx="4121222" cy="222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145323"/>
            <a:ext cx="6899031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-</a:t>
            </a:r>
            <a:r>
              <a:rPr lang="ko-KR" altLang="en-US" dirty="0"/>
              <a:t> </a:t>
            </a:r>
            <a:r>
              <a:rPr lang="ko-KR" altLang="en-US" dirty="0" smtClean="0"/>
              <a:t>초기화 작업을 위해 </a:t>
            </a:r>
            <a:r>
              <a:rPr lang="en-US" altLang="ko-KR" dirty="0" smtClean="0"/>
              <a:t>implements</a:t>
            </a:r>
            <a:r>
              <a:rPr lang="ko-KR" altLang="en-US" dirty="0" smtClean="0"/>
              <a:t>한 </a:t>
            </a:r>
            <a:r>
              <a:rPr lang="en-US" altLang="ko-KR" dirty="0" err="1" smtClean="0"/>
              <a:t>Initializable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안에 </a:t>
            </a:r>
            <a:r>
              <a:rPr lang="ko-KR" altLang="en-US" dirty="0" err="1" smtClean="0"/>
              <a:t>콤보박스</a:t>
            </a:r>
            <a:r>
              <a:rPr lang="ko-KR" altLang="en-US" dirty="0" smtClean="0"/>
              <a:t> 이벤트 처리와 테이블 뷰 안에서의 마우스 이벤트 처리를 위한 코딩을 해준다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데이터 베이스에서 </a:t>
            </a:r>
            <a:r>
              <a:rPr lang="ko-KR" altLang="en-US" sz="2000" dirty="0" err="1" smtClean="0"/>
              <a:t>테이블뷰에</a:t>
            </a:r>
            <a:r>
              <a:rPr lang="ko-KR" altLang="en-US" sz="2000" dirty="0" smtClean="0"/>
              <a:t> 데이터를 불러와 보여줄 수 있도록 해주는 작업</a:t>
            </a:r>
            <a:r>
              <a:rPr lang="en-US" altLang="ko-KR" sz="2000" dirty="0" smtClean="0"/>
              <a:t>)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-13-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8639" y="180343"/>
            <a:ext cx="8508023" cy="855417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 구현 화면 </a:t>
            </a:r>
            <a:r>
              <a:rPr lang="en-US" altLang="ko-KR" dirty="0"/>
              <a:t>UI </a:t>
            </a:r>
            <a:r>
              <a:rPr lang="ko-KR" altLang="en-US" dirty="0"/>
              <a:t>및 상세 설명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1" y="2063597"/>
            <a:ext cx="3939734" cy="18788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637" y="4290890"/>
            <a:ext cx="3752328" cy="185081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0823600" y="436367"/>
            <a:ext cx="1018917" cy="980337"/>
            <a:chOff x="10823600" y="436367"/>
            <a:chExt cx="1018917" cy="980337"/>
          </a:xfrm>
        </p:grpSpPr>
        <p:pic>
          <p:nvPicPr>
            <p:cNvPr id="8" name="그림 7">
              <a:hlinkClick r:id="rId4" action="ppaction://hlinkfile"/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2694" y="436367"/>
              <a:ext cx="900728" cy="59939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0823600" y="1078150"/>
              <a:ext cx="10189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Service</a:t>
              </a:r>
            </a:p>
            <a:p>
              <a:pPr algn="ctr"/>
              <a:r>
                <a:rPr lang="ko-KR" altLang="en-US" sz="800" dirty="0" smtClean="0"/>
                <a:t>상세소스코드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2514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-14-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 구현 화면 </a:t>
            </a:r>
            <a:r>
              <a:rPr lang="en-US" altLang="ko-KR" dirty="0"/>
              <a:t>UI </a:t>
            </a:r>
            <a:r>
              <a:rPr lang="ko-KR" altLang="en-US" dirty="0"/>
              <a:t>및 상세 설명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41705" y="1451866"/>
            <a:ext cx="10964008" cy="4904484"/>
            <a:chOff x="641705" y="1451866"/>
            <a:chExt cx="10964008" cy="4904484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705" y="1451866"/>
              <a:ext cx="10964008" cy="4904484"/>
            </a:xfrm>
            <a:prstGeom prst="rect">
              <a:avLst/>
            </a:prstGeom>
          </p:spPr>
        </p:pic>
        <p:sp>
          <p:nvSpPr>
            <p:cNvPr id="29" name="타원 28"/>
            <p:cNvSpPr/>
            <p:nvPr/>
          </p:nvSpPr>
          <p:spPr>
            <a:xfrm>
              <a:off x="1948874" y="2004290"/>
              <a:ext cx="157018" cy="18472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1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1935020" y="2225893"/>
              <a:ext cx="157018" cy="18472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2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1948874" y="2436091"/>
              <a:ext cx="157018" cy="18472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3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2105892" y="2627458"/>
              <a:ext cx="157018" cy="18472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4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105892" y="2836863"/>
              <a:ext cx="157018" cy="18472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5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2242129" y="3030093"/>
              <a:ext cx="157018" cy="18472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6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2389911" y="3223323"/>
              <a:ext cx="157018" cy="18472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7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1948874" y="3410328"/>
              <a:ext cx="157018" cy="18472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8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174012" y="3614093"/>
              <a:ext cx="157018" cy="18472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9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1943328" y="3817293"/>
              <a:ext cx="235301" cy="205510"/>
            </a:xfrm>
            <a:prstGeom prst="ellipse">
              <a:avLst/>
            </a:prstGeom>
            <a:noFill/>
            <a:ln w="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spc="-150" dirty="0" smtClean="0">
                  <a:solidFill>
                    <a:srgbClr val="FF0000"/>
                  </a:solidFill>
                </a:rPr>
                <a:t>10</a:t>
              </a:r>
              <a:endParaRPr lang="ko-KR" altLang="en-US" sz="1000" spc="-150" dirty="0">
                <a:solidFill>
                  <a:srgbClr val="FF0000"/>
                </a:solidFill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2123436" y="4006637"/>
              <a:ext cx="235301" cy="205510"/>
            </a:xfrm>
            <a:prstGeom prst="ellipse">
              <a:avLst/>
            </a:prstGeom>
            <a:noFill/>
            <a:ln w="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spc="-150" dirty="0" smtClean="0">
                  <a:solidFill>
                    <a:srgbClr val="FF0000"/>
                  </a:solidFill>
                </a:rPr>
                <a:t>11</a:t>
              </a:r>
              <a:endParaRPr lang="ko-KR" altLang="en-US" sz="1000" spc="-150" dirty="0">
                <a:solidFill>
                  <a:srgbClr val="FF0000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033085" y="4169594"/>
              <a:ext cx="235301" cy="205510"/>
            </a:xfrm>
            <a:prstGeom prst="ellipse">
              <a:avLst/>
            </a:prstGeom>
            <a:noFill/>
            <a:ln w="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spc="-150" dirty="0" smtClean="0">
                  <a:solidFill>
                    <a:srgbClr val="FF0000"/>
                  </a:solidFill>
                </a:rPr>
                <a:t>12</a:t>
              </a:r>
              <a:endParaRPr lang="ko-KR" altLang="en-US" sz="1000" spc="-150" dirty="0">
                <a:solidFill>
                  <a:srgbClr val="FF0000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1578261" y="4164335"/>
              <a:ext cx="235301" cy="205510"/>
            </a:xfrm>
            <a:prstGeom prst="ellipse">
              <a:avLst/>
            </a:prstGeom>
            <a:noFill/>
            <a:ln w="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spc="-150" dirty="0" smtClean="0">
                  <a:solidFill>
                    <a:srgbClr val="FF0000"/>
                  </a:solidFill>
                </a:rPr>
                <a:t>13</a:t>
              </a:r>
              <a:endParaRPr lang="ko-KR" altLang="en-US" sz="1000" spc="-150" dirty="0">
                <a:solidFill>
                  <a:srgbClr val="FF0000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2105892" y="4184166"/>
              <a:ext cx="235301" cy="205510"/>
            </a:xfrm>
            <a:prstGeom prst="ellipse">
              <a:avLst/>
            </a:prstGeom>
            <a:noFill/>
            <a:ln w="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spc="-150" dirty="0" smtClean="0">
                  <a:solidFill>
                    <a:srgbClr val="FF0000"/>
                  </a:solidFill>
                </a:rPr>
                <a:t>14</a:t>
              </a:r>
              <a:endParaRPr lang="ko-KR" altLang="en-US" sz="1000" spc="-150" dirty="0">
                <a:solidFill>
                  <a:srgbClr val="FF0000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2639523" y="4184166"/>
              <a:ext cx="235301" cy="205510"/>
            </a:xfrm>
            <a:prstGeom prst="ellipse">
              <a:avLst/>
            </a:prstGeom>
            <a:noFill/>
            <a:ln w="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spc="-150" dirty="0" smtClean="0">
                  <a:solidFill>
                    <a:srgbClr val="FF0000"/>
                  </a:solidFill>
                </a:rPr>
                <a:t>15</a:t>
              </a:r>
              <a:endParaRPr lang="ko-KR" altLang="en-US" sz="1000" spc="-150" dirty="0">
                <a:solidFill>
                  <a:srgbClr val="FF0000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160098" y="4164335"/>
              <a:ext cx="235301" cy="205510"/>
            </a:xfrm>
            <a:prstGeom prst="ellipse">
              <a:avLst/>
            </a:prstGeom>
            <a:noFill/>
            <a:ln w="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spc="-150" dirty="0" smtClean="0">
                  <a:solidFill>
                    <a:srgbClr val="FF0000"/>
                  </a:solidFill>
                </a:rPr>
                <a:t>16</a:t>
              </a:r>
              <a:endParaRPr lang="ko-KR" altLang="en-US" sz="1000" spc="-150" dirty="0">
                <a:solidFill>
                  <a:srgbClr val="FF0000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3676185" y="4164335"/>
              <a:ext cx="235301" cy="205510"/>
            </a:xfrm>
            <a:prstGeom prst="ellipse">
              <a:avLst/>
            </a:prstGeom>
            <a:noFill/>
            <a:ln w="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spc="-150" dirty="0" smtClean="0">
                  <a:solidFill>
                    <a:srgbClr val="FF0000"/>
                  </a:solidFill>
                </a:rPr>
                <a:t>17</a:t>
              </a:r>
              <a:endParaRPr lang="ko-KR" altLang="en-US" sz="1000" spc="-150" dirty="0">
                <a:solidFill>
                  <a:srgbClr val="FF0000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1708027" y="4449652"/>
              <a:ext cx="235301" cy="205510"/>
            </a:xfrm>
            <a:prstGeom prst="ellipse">
              <a:avLst/>
            </a:prstGeom>
            <a:noFill/>
            <a:ln w="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spc="-150" dirty="0" smtClean="0">
                  <a:solidFill>
                    <a:srgbClr val="FF0000"/>
                  </a:solidFill>
                </a:rPr>
                <a:t>18</a:t>
              </a:r>
              <a:endParaRPr lang="ko-KR" altLang="en-US" sz="1000" spc="-150" dirty="0">
                <a:solidFill>
                  <a:srgbClr val="FF0000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1555627" y="4593587"/>
              <a:ext cx="235301" cy="205510"/>
            </a:xfrm>
            <a:prstGeom prst="ellipse">
              <a:avLst/>
            </a:prstGeom>
            <a:noFill/>
            <a:ln w="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spc="-150" dirty="0" smtClean="0">
                  <a:solidFill>
                    <a:srgbClr val="FF0000"/>
                  </a:solidFill>
                </a:rPr>
                <a:t>19</a:t>
              </a:r>
              <a:endParaRPr lang="ko-KR" altLang="en-US" sz="1000" spc="-150" dirty="0">
                <a:solidFill>
                  <a:srgbClr val="FF0000"/>
                </a:solidFill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1675818" y="4749873"/>
              <a:ext cx="235301" cy="205510"/>
            </a:xfrm>
            <a:prstGeom prst="ellipse">
              <a:avLst/>
            </a:prstGeom>
            <a:noFill/>
            <a:ln w="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spc="-150" dirty="0" smtClean="0">
                  <a:solidFill>
                    <a:srgbClr val="FF0000"/>
                  </a:solidFill>
                </a:rPr>
                <a:t>2.0</a:t>
              </a:r>
              <a:endParaRPr lang="ko-KR" altLang="en-US" sz="1000" spc="-150" dirty="0">
                <a:solidFill>
                  <a:srgbClr val="FF0000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1790928" y="4893808"/>
              <a:ext cx="235301" cy="205510"/>
            </a:xfrm>
            <a:prstGeom prst="ellipse">
              <a:avLst/>
            </a:prstGeom>
            <a:noFill/>
            <a:ln w="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spc="-150" dirty="0" smtClean="0">
                  <a:solidFill>
                    <a:srgbClr val="FF0000"/>
                  </a:solidFill>
                </a:rPr>
                <a:t>21</a:t>
              </a:r>
              <a:endParaRPr lang="ko-KR" altLang="en-US" sz="1000" spc="-150" dirty="0">
                <a:solidFill>
                  <a:srgbClr val="FF0000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1913422" y="5020254"/>
              <a:ext cx="235301" cy="205510"/>
            </a:xfrm>
            <a:prstGeom prst="ellipse">
              <a:avLst/>
            </a:prstGeom>
            <a:noFill/>
            <a:ln w="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spc="-150" dirty="0" smtClean="0">
                  <a:solidFill>
                    <a:srgbClr val="FF0000"/>
                  </a:solidFill>
                </a:rPr>
                <a:t>22</a:t>
              </a:r>
              <a:endParaRPr lang="ko-KR" altLang="en-US" sz="1000" spc="-150" dirty="0">
                <a:solidFill>
                  <a:srgbClr val="FF0000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2071700" y="5146700"/>
              <a:ext cx="235301" cy="205510"/>
            </a:xfrm>
            <a:prstGeom prst="ellipse">
              <a:avLst/>
            </a:prstGeom>
            <a:noFill/>
            <a:ln w="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spc="-150" dirty="0" smtClean="0">
                  <a:solidFill>
                    <a:srgbClr val="FF0000"/>
                  </a:solidFill>
                </a:rPr>
                <a:t>23</a:t>
              </a:r>
              <a:endParaRPr lang="ko-KR" altLang="en-US" sz="1000" spc="-150" dirty="0">
                <a:solidFill>
                  <a:srgbClr val="FF0000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1460610" y="5650047"/>
              <a:ext cx="235301" cy="205510"/>
            </a:xfrm>
            <a:prstGeom prst="ellipse">
              <a:avLst/>
            </a:prstGeom>
            <a:noFill/>
            <a:ln w="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spc="-150" dirty="0" smtClean="0">
                  <a:solidFill>
                    <a:srgbClr val="FF0000"/>
                  </a:solidFill>
                </a:rPr>
                <a:t>26</a:t>
              </a:r>
              <a:endParaRPr lang="ko-KR" altLang="en-US" sz="1000" spc="-150" dirty="0">
                <a:solidFill>
                  <a:srgbClr val="FF0000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1521959" y="5467485"/>
              <a:ext cx="235301" cy="205510"/>
            </a:xfrm>
            <a:prstGeom prst="ellipse">
              <a:avLst/>
            </a:prstGeom>
            <a:noFill/>
            <a:ln w="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spc="-150" dirty="0" smtClean="0">
                  <a:solidFill>
                    <a:srgbClr val="FF0000"/>
                  </a:solidFill>
                </a:rPr>
                <a:t>25</a:t>
              </a:r>
              <a:endParaRPr lang="ko-KR" altLang="en-US" sz="1000" spc="-150" dirty="0">
                <a:solidFill>
                  <a:srgbClr val="FF0000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757260" y="5304249"/>
              <a:ext cx="235301" cy="205510"/>
            </a:xfrm>
            <a:prstGeom prst="ellipse">
              <a:avLst/>
            </a:prstGeom>
            <a:noFill/>
            <a:ln w="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spc="-150" dirty="0" smtClean="0">
                  <a:solidFill>
                    <a:srgbClr val="FF0000"/>
                  </a:solidFill>
                </a:rPr>
                <a:t>24</a:t>
              </a:r>
              <a:endParaRPr lang="ko-KR" altLang="en-US" sz="1000" spc="-150" dirty="0">
                <a:solidFill>
                  <a:srgbClr val="FF0000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9960491" y="3714537"/>
              <a:ext cx="495073" cy="580371"/>
            </a:xfrm>
            <a:prstGeom prst="ellipse">
              <a:avLst/>
            </a:prstGeom>
            <a:noFill/>
            <a:ln w="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2000" spc="-150" dirty="0" smtClean="0">
                  <a:solidFill>
                    <a:srgbClr val="FF0000"/>
                  </a:solidFill>
                </a:rPr>
                <a:t>27</a:t>
              </a:r>
              <a:endParaRPr lang="ko-KR" altLang="en-US" sz="2000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내용 개체 틀 2"/>
          <p:cNvSpPr>
            <a:spLocks noGrp="1"/>
          </p:cNvSpPr>
          <p:nvPr>
            <p:ph idx="1"/>
          </p:nvPr>
        </p:nvSpPr>
        <p:spPr>
          <a:xfrm>
            <a:off x="873368" y="1063276"/>
            <a:ext cx="4393223" cy="610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  3.5 </a:t>
            </a:r>
            <a:r>
              <a:rPr lang="ko-KR" altLang="en-US" sz="2400" dirty="0" smtClean="0"/>
              <a:t>프로그램 </a:t>
            </a:r>
            <a:r>
              <a:rPr lang="en-US" altLang="ko-KR" sz="2400" dirty="0" smtClean="0"/>
              <a:t>UI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085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8804"/>
            <a:ext cx="10515600" cy="4334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3.6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 smtClean="0"/>
              <a:t>     </a:t>
            </a:r>
            <a:r>
              <a:rPr lang="ko-KR" altLang="en-US" sz="2000" dirty="0" smtClean="0"/>
              <a:t>직원 번호 텍스트 필드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데이터베이스에 </a:t>
            </a:r>
            <a:r>
              <a:rPr lang="en-US" altLang="ko-KR" sz="2000" dirty="0" smtClean="0"/>
              <a:t>EMPLOYEE_ID</a:t>
            </a:r>
            <a:r>
              <a:rPr lang="ko-KR" altLang="en-US" sz="2000" dirty="0" smtClean="0"/>
              <a:t>를 넣을 수 있는 텍스트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데이터 베이스 내에서는 해당 </a:t>
            </a:r>
            <a:r>
              <a:rPr lang="en-US" altLang="ko-KR" sz="2000" dirty="0" smtClean="0"/>
              <a:t>id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primary key</a:t>
            </a:r>
            <a:r>
              <a:rPr lang="ko-KR" altLang="en-US" sz="2000" dirty="0" smtClean="0"/>
              <a:t>로 지정이 되어 있기에 수정할 수 없으므로 </a:t>
            </a:r>
            <a:r>
              <a:rPr lang="en-US" altLang="ko-KR" sz="2000" dirty="0" smtClean="0"/>
              <a:t>sequence </a:t>
            </a:r>
            <a:r>
              <a:rPr lang="ko-KR" altLang="en-US" sz="2000" dirty="0" smtClean="0"/>
              <a:t>등록하여 </a:t>
            </a:r>
            <a:r>
              <a:rPr lang="en-US" altLang="ko-KR" sz="2000" dirty="0" smtClean="0"/>
              <a:t>insert</a:t>
            </a:r>
            <a:r>
              <a:rPr lang="ko-KR" altLang="en-US" sz="2000" dirty="0" smtClean="0"/>
              <a:t>시 값이 자동으로 부여되게끔 함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</a:t>
            </a:r>
            <a:r>
              <a:rPr lang="ko-KR" altLang="en-US" sz="2000" dirty="0" smtClean="0"/>
              <a:t>직원의 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이름 텍스트 필드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데이터베이스에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FIRST_NAME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LAST_NAME</a:t>
            </a:r>
            <a:r>
              <a:rPr lang="ko-KR" altLang="en-US" sz="2000" dirty="0" smtClean="0"/>
              <a:t>을 넣을 수 있는 텍스트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메일 주소 텍스트 필드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데이터베이스에 </a:t>
            </a:r>
            <a:r>
              <a:rPr lang="en-US" altLang="ko-KR" sz="2000" dirty="0" smtClean="0"/>
              <a:t>EMAIL</a:t>
            </a:r>
            <a:r>
              <a:rPr lang="ko-KR" altLang="en-US" sz="2000" dirty="0" smtClean="0"/>
              <a:t>을 넣을 수 있는 텍스트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    </a:t>
            </a:r>
            <a:r>
              <a:rPr lang="ko-KR" altLang="en-US" sz="2000" dirty="0" smtClean="0"/>
              <a:t>전화번호 텍스트 필드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데이터베이스에 </a:t>
            </a:r>
            <a:r>
              <a:rPr lang="en-US" altLang="ko-KR" sz="2000" dirty="0" smtClean="0"/>
              <a:t>PHONE_NUMBER</a:t>
            </a:r>
            <a:r>
              <a:rPr lang="ko-KR" altLang="en-US" sz="2000" dirty="0" smtClean="0"/>
              <a:t>를 넣을 수 있는 텍스트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입사 날짜 텍스트 필드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데이터베이스에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HIRE_DATE</a:t>
            </a:r>
            <a:r>
              <a:rPr lang="ko-KR" altLang="en-US" sz="2000" dirty="0" smtClean="0"/>
              <a:t>를 넣을 수 있는 텍스트</a:t>
            </a:r>
            <a:r>
              <a:rPr lang="en-US" altLang="ko-KR" sz="2000" dirty="0" smtClean="0"/>
              <a:t>.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날짜 형식은 </a:t>
            </a:r>
            <a:r>
              <a:rPr lang="en-US" altLang="ko-KR" sz="1600" dirty="0" smtClean="0"/>
              <a:t>2021-07-09 &amp; 2021-7-9 </a:t>
            </a:r>
            <a:r>
              <a:rPr lang="ko-KR" altLang="en-US" sz="1600" dirty="0" smtClean="0"/>
              <a:t>식으로 입력해야 한다</a:t>
            </a:r>
            <a:r>
              <a:rPr lang="en-US" altLang="ko-KR" sz="1600" dirty="0" smtClean="0"/>
              <a:t>.)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업무 종류 선택 콤보 박스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데이터베이스에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JOB_ID</a:t>
            </a:r>
            <a:r>
              <a:rPr lang="ko-KR" altLang="en-US" sz="2000" dirty="0" smtClean="0"/>
              <a:t>를 넣을 수 있는 콤보 박스</a:t>
            </a:r>
            <a:r>
              <a:rPr lang="en-US" altLang="ko-KR" sz="2000" dirty="0" smtClean="0"/>
              <a:t>. </a:t>
            </a:r>
            <a:r>
              <a:rPr lang="en-US" altLang="ko-KR" sz="1600" dirty="0" smtClean="0"/>
              <a:t>(Jobs VO</a:t>
            </a:r>
            <a:r>
              <a:rPr lang="ko-KR" altLang="en-US" sz="1600" dirty="0" smtClean="0"/>
              <a:t>에서 </a:t>
            </a:r>
            <a:r>
              <a:rPr lang="ko-KR" altLang="en-US" sz="1600" dirty="0" err="1" smtClean="0"/>
              <a:t>오버라이드</a:t>
            </a:r>
            <a:r>
              <a:rPr lang="ko-KR" altLang="en-US" sz="1600" dirty="0" smtClean="0"/>
              <a:t> 된 </a:t>
            </a:r>
            <a:r>
              <a:rPr lang="en-US" altLang="ko-KR" sz="1600" dirty="0" err="1" smtClean="0"/>
              <a:t>toString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입력시</a:t>
            </a:r>
            <a:r>
              <a:rPr lang="ko-KR" altLang="en-US" sz="1600" dirty="0" smtClean="0"/>
              <a:t> 이 콤보박스에서 출력시켜줄 항목을 넣어주어야 한다</a:t>
            </a:r>
            <a:r>
              <a:rPr lang="en-US" altLang="ko-KR" sz="1600" dirty="0" smtClean="0"/>
              <a:t>.)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6123" y="145064"/>
            <a:ext cx="10515600" cy="87004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 구현 화면 </a:t>
            </a:r>
            <a:r>
              <a:rPr lang="en-US" altLang="ko-KR" dirty="0"/>
              <a:t>UI </a:t>
            </a:r>
            <a:r>
              <a:rPr lang="ko-KR" altLang="en-US" dirty="0"/>
              <a:t>및 상세 설명</a:t>
            </a:r>
          </a:p>
        </p:txBody>
      </p:sp>
      <p:sp>
        <p:nvSpPr>
          <p:cNvPr id="11" name="타원 10"/>
          <p:cNvSpPr/>
          <p:nvPr/>
        </p:nvSpPr>
        <p:spPr>
          <a:xfrm>
            <a:off x="1079501" y="2453051"/>
            <a:ext cx="157018" cy="184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09165" y="3430436"/>
            <a:ext cx="157018" cy="184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250466" y="3430435"/>
            <a:ext cx="157018" cy="184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79501" y="4087475"/>
            <a:ext cx="157018" cy="184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079501" y="4486431"/>
            <a:ext cx="157018" cy="184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079501" y="4882669"/>
            <a:ext cx="157018" cy="184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093448" y="5492219"/>
            <a:ext cx="157018" cy="184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7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-15-</a:t>
            </a: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1494476" y="377655"/>
            <a:ext cx="339971" cy="455447"/>
            <a:chOff x="11494476" y="377655"/>
            <a:chExt cx="339971" cy="455447"/>
          </a:xfrm>
        </p:grpSpPr>
        <p:sp>
          <p:nvSpPr>
            <p:cNvPr id="6" name="실행 단추: 문서 5">
              <a:hlinkClick r:id="rId2" action="ppaction://hlinkfile" highlightClick="1"/>
            </p:cNvPr>
            <p:cNvSpPr/>
            <p:nvPr/>
          </p:nvSpPr>
          <p:spPr>
            <a:xfrm>
              <a:off x="11520853" y="377655"/>
              <a:ext cx="278423" cy="228600"/>
            </a:xfrm>
            <a:prstGeom prst="actionButton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494476" y="633047"/>
              <a:ext cx="33997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UI</a:t>
              </a:r>
              <a:endParaRPr lang="ko-KR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847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72762"/>
            <a:ext cx="10515600" cy="4158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     </a:t>
            </a:r>
            <a:r>
              <a:rPr lang="ko-KR" altLang="en-US" sz="2000" dirty="0" smtClean="0"/>
              <a:t>급여 텍스트 필드 </a:t>
            </a:r>
            <a:r>
              <a:rPr lang="en-US" altLang="ko-KR" sz="2000" dirty="0" smtClean="0"/>
              <a:t>- </a:t>
            </a:r>
            <a:r>
              <a:rPr lang="ko-KR" altLang="en-US" sz="2000" dirty="0"/>
              <a:t>데이터베이스에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SALARY</a:t>
            </a:r>
            <a:r>
              <a:rPr lang="ko-KR" altLang="en-US" sz="2000" dirty="0" smtClean="0"/>
              <a:t>를 넣을 수 있는 텍스트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    </a:t>
            </a:r>
            <a:r>
              <a:rPr lang="ko-KR" altLang="en-US" sz="2000" dirty="0" smtClean="0"/>
              <a:t>커미션 텍스트 필드 </a:t>
            </a:r>
            <a:r>
              <a:rPr lang="en-US" altLang="ko-KR" sz="2000" dirty="0" smtClean="0"/>
              <a:t>- </a:t>
            </a:r>
            <a:r>
              <a:rPr lang="ko-KR" altLang="en-US" sz="2000" dirty="0"/>
              <a:t>데이터베이스에 </a:t>
            </a:r>
            <a:r>
              <a:rPr lang="en-US" altLang="ko-KR" sz="2000" dirty="0" smtClean="0"/>
              <a:t>COMMISSION_PCT</a:t>
            </a:r>
            <a:r>
              <a:rPr lang="ko-KR" altLang="en-US" sz="2000" dirty="0" smtClean="0"/>
              <a:t>를 넣을 수 있는 텍스트</a:t>
            </a:r>
            <a:r>
              <a:rPr lang="en-US" altLang="ko-KR" sz="2000" dirty="0" smtClean="0"/>
              <a:t>.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커미션은 입력 시 소수점으로 입력해 주어야 한다</a:t>
            </a:r>
            <a:r>
              <a:rPr lang="en-US" altLang="ko-KR" sz="1600" dirty="0" smtClean="0"/>
              <a:t>.)</a:t>
            </a:r>
          </a:p>
          <a:p>
            <a:pPr marL="0" indent="0">
              <a:buNone/>
            </a:pPr>
            <a:r>
              <a:rPr lang="en-US" altLang="ko-KR" sz="2000" dirty="0" smtClean="0"/>
              <a:t>     </a:t>
            </a:r>
            <a:r>
              <a:rPr lang="ko-KR" altLang="en-US" sz="2000" dirty="0" smtClean="0"/>
              <a:t>매니저 콤보 박스 </a:t>
            </a:r>
            <a:r>
              <a:rPr lang="en-US" altLang="ko-KR" sz="2000" dirty="0" smtClean="0"/>
              <a:t>- </a:t>
            </a:r>
            <a:r>
              <a:rPr lang="ko-KR" altLang="en-US" sz="2000" dirty="0"/>
              <a:t>데이터베이스에 </a:t>
            </a:r>
            <a:r>
              <a:rPr lang="en-US" altLang="ko-KR" sz="2000" dirty="0" smtClean="0"/>
              <a:t>MANAGER_ID</a:t>
            </a:r>
            <a:r>
              <a:rPr lang="ko-KR" altLang="en-US" sz="2000" dirty="0" smtClean="0"/>
              <a:t>를 넣을 수 있는 콤보 박스</a:t>
            </a:r>
            <a:r>
              <a:rPr lang="en-US" altLang="ko-KR" sz="2000" dirty="0" smtClean="0"/>
              <a:t>. </a:t>
            </a:r>
            <a:r>
              <a:rPr lang="en-US" altLang="ko-KR" sz="1600" dirty="0" smtClean="0"/>
              <a:t>(Employees </a:t>
            </a:r>
            <a:r>
              <a:rPr lang="en-US" altLang="ko-KR" sz="1600" dirty="0"/>
              <a:t>VO</a:t>
            </a:r>
            <a:r>
              <a:rPr lang="ko-KR" altLang="en-US" sz="1600" dirty="0"/>
              <a:t>에서 </a:t>
            </a:r>
            <a:r>
              <a:rPr lang="ko-KR" altLang="en-US" sz="1600" dirty="0" err="1"/>
              <a:t>오버라이드</a:t>
            </a:r>
            <a:r>
              <a:rPr lang="ko-KR" altLang="en-US" sz="1600" dirty="0"/>
              <a:t> 된 </a:t>
            </a:r>
            <a:r>
              <a:rPr lang="en-US" altLang="ko-KR" sz="1600" dirty="0" err="1"/>
              <a:t>toString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입력시</a:t>
            </a:r>
            <a:r>
              <a:rPr lang="ko-KR" altLang="en-US" sz="1600" dirty="0"/>
              <a:t> 이 콤보박스에서 출력시켜줄 항목을 넣어주어야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매니저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는 직원</a:t>
            </a:r>
            <a:r>
              <a:rPr lang="en-US" altLang="ko-KR" sz="1600" dirty="0" smtClean="0"/>
              <a:t>ID-&gt;</a:t>
            </a:r>
            <a:r>
              <a:rPr lang="ko-KR" altLang="en-US" sz="1600" dirty="0" smtClean="0"/>
              <a:t>매니저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를 가져오는 거라서 콤보박스에는 </a:t>
            </a:r>
            <a:r>
              <a:rPr lang="en-US" altLang="ko-KR" sz="1600" dirty="0" smtClean="0"/>
              <a:t>EMPLOYEE_ID</a:t>
            </a:r>
            <a:r>
              <a:rPr lang="ko-KR" altLang="en-US" sz="1600" dirty="0" smtClean="0"/>
              <a:t>로 출력시켜준다</a:t>
            </a:r>
            <a:r>
              <a:rPr lang="en-US" altLang="ko-KR" sz="1600" dirty="0" smtClean="0"/>
              <a:t>.)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2000" dirty="0" smtClean="0"/>
              <a:t>     </a:t>
            </a:r>
            <a:r>
              <a:rPr lang="ko-KR" altLang="en-US" sz="2000" dirty="0" smtClean="0"/>
              <a:t>부서 콤보 박스 </a:t>
            </a:r>
            <a:r>
              <a:rPr lang="en-US" altLang="ko-KR" sz="2000" dirty="0" smtClean="0"/>
              <a:t>- </a:t>
            </a:r>
            <a:r>
              <a:rPr lang="ko-KR" altLang="en-US" sz="2000" dirty="0"/>
              <a:t>데이터베이스에 </a:t>
            </a:r>
            <a:r>
              <a:rPr lang="en-US" altLang="ko-KR" sz="2000" dirty="0" smtClean="0"/>
              <a:t>DEPARTMENT_ID</a:t>
            </a:r>
            <a:r>
              <a:rPr lang="ko-KR" altLang="en-US" sz="2000" dirty="0" smtClean="0"/>
              <a:t>를 넣을 수 있는 콤보 박스</a:t>
            </a:r>
            <a:r>
              <a:rPr lang="en-US" altLang="ko-KR" sz="2000" dirty="0" smtClean="0"/>
              <a:t>. </a:t>
            </a:r>
            <a:r>
              <a:rPr lang="en-US" altLang="ko-KR" sz="1600" dirty="0" smtClean="0"/>
              <a:t>(Departments VO</a:t>
            </a:r>
            <a:r>
              <a:rPr lang="ko-KR" altLang="en-US" sz="1600" dirty="0" smtClean="0"/>
              <a:t>에서 </a:t>
            </a:r>
            <a:r>
              <a:rPr lang="ko-KR" altLang="en-US" sz="1600" dirty="0" err="1"/>
              <a:t>오버라이드</a:t>
            </a:r>
            <a:r>
              <a:rPr lang="ko-KR" altLang="en-US" sz="1600" dirty="0"/>
              <a:t> 된 </a:t>
            </a:r>
            <a:r>
              <a:rPr lang="en-US" altLang="ko-KR" sz="1600" dirty="0" err="1"/>
              <a:t>toString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입력 시 </a:t>
            </a:r>
            <a:r>
              <a:rPr lang="ko-KR" altLang="en-US" sz="1600" dirty="0"/>
              <a:t>이 콤보박스에서 출력시켜줄 항목을 넣어주어야 한다</a:t>
            </a:r>
            <a:r>
              <a:rPr lang="en-US" altLang="ko-KR" sz="1600" dirty="0" smtClean="0"/>
              <a:t>.)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2000" dirty="0" smtClean="0"/>
              <a:t>     Insert </a:t>
            </a:r>
            <a:r>
              <a:rPr lang="ko-KR" altLang="en-US" sz="2000" dirty="0" smtClean="0"/>
              <a:t>버튼 </a:t>
            </a:r>
            <a:r>
              <a:rPr lang="en-US" altLang="ko-KR" sz="2000" dirty="0" smtClean="0"/>
              <a:t>– 1~11</a:t>
            </a:r>
            <a:r>
              <a:rPr lang="ko-KR" altLang="en-US" sz="2000" dirty="0" smtClean="0"/>
              <a:t>번까지 입력하고 </a:t>
            </a:r>
            <a:r>
              <a:rPr lang="en-US" altLang="ko-KR" sz="2000" dirty="0" smtClean="0"/>
              <a:t>insert </a:t>
            </a:r>
            <a:r>
              <a:rPr lang="ko-KR" altLang="en-US" sz="2000" dirty="0" smtClean="0"/>
              <a:t>버튼을 누르면 데이터 베이스에 값을 등록시켜주는 기능을 한다</a:t>
            </a:r>
            <a:r>
              <a:rPr lang="en-US" altLang="ko-KR" sz="2000" dirty="0" smtClean="0"/>
              <a:t>. 27</a:t>
            </a:r>
            <a:r>
              <a:rPr lang="ko-KR" altLang="en-US" sz="2000" dirty="0" smtClean="0"/>
              <a:t>번 테이블 뷰 창을 보면 추가된 것을 확인 할 수 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Update </a:t>
            </a:r>
            <a:r>
              <a:rPr lang="ko-KR" altLang="en-US" sz="2000" dirty="0" smtClean="0"/>
              <a:t>버튼 </a:t>
            </a:r>
            <a:r>
              <a:rPr lang="en-US" altLang="ko-KR" sz="2000" dirty="0" smtClean="0"/>
              <a:t>– 27</a:t>
            </a:r>
            <a:r>
              <a:rPr lang="ko-KR" altLang="en-US" sz="2000" dirty="0" smtClean="0"/>
              <a:t>번 테이블 뷰 창의 수정할 데이터 값을 클릭하고 </a:t>
            </a:r>
            <a:r>
              <a:rPr lang="en-US" altLang="ko-KR" sz="2000" dirty="0" smtClean="0"/>
              <a:t>1~11</a:t>
            </a:r>
            <a:r>
              <a:rPr lang="ko-KR" altLang="en-US" sz="2000" dirty="0" smtClean="0"/>
              <a:t>번까지의 항목 중 수정하고 싶은 부분을 다시 입력 후 </a:t>
            </a:r>
            <a:r>
              <a:rPr lang="en-US" altLang="ko-KR" sz="2000" dirty="0" smtClean="0"/>
              <a:t>update </a:t>
            </a:r>
            <a:r>
              <a:rPr lang="ko-KR" altLang="en-US" sz="2000" dirty="0" smtClean="0"/>
              <a:t>버튼을 누르면 값을 바꿔주는 기능을 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4593"/>
            <a:ext cx="10515600" cy="844909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 구현 화면 </a:t>
            </a:r>
            <a:r>
              <a:rPr lang="en-US" altLang="ko-KR" dirty="0"/>
              <a:t>UI </a:t>
            </a:r>
            <a:r>
              <a:rPr lang="ko-KR" altLang="en-US" dirty="0"/>
              <a:t>및 상세 설명</a:t>
            </a:r>
          </a:p>
        </p:txBody>
      </p:sp>
      <p:sp>
        <p:nvSpPr>
          <p:cNvPr id="13" name="타원 12"/>
          <p:cNvSpPr/>
          <p:nvPr/>
        </p:nvSpPr>
        <p:spPr>
          <a:xfrm>
            <a:off x="1079501" y="1940624"/>
            <a:ext cx="157018" cy="184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8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079501" y="2333803"/>
            <a:ext cx="157018" cy="184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044333" y="2946854"/>
            <a:ext cx="235301" cy="20551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50" dirty="0" smtClean="0">
                <a:solidFill>
                  <a:srgbClr val="FF0000"/>
                </a:solidFill>
              </a:rPr>
              <a:t>10</a:t>
            </a:r>
            <a:endParaRPr lang="ko-KR" altLang="en-US" sz="1000" spc="-150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040359" y="3784830"/>
            <a:ext cx="235301" cy="20551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50" dirty="0" smtClean="0">
                <a:solidFill>
                  <a:srgbClr val="FF0000"/>
                </a:solidFill>
              </a:rPr>
              <a:t>11</a:t>
            </a:r>
            <a:endParaRPr lang="ko-KR" altLang="en-US" sz="1000" spc="-150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40359" y="4657974"/>
            <a:ext cx="235301" cy="20551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50" dirty="0" smtClean="0">
                <a:solidFill>
                  <a:srgbClr val="FF0000"/>
                </a:solidFill>
              </a:rPr>
              <a:t>12</a:t>
            </a:r>
            <a:endParaRPr lang="ko-KR" altLang="en-US" sz="1000" spc="-150" dirty="0">
              <a:solidFill>
                <a:srgbClr val="FF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040358" y="5318121"/>
            <a:ext cx="235301" cy="20551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50" dirty="0" smtClean="0">
                <a:solidFill>
                  <a:srgbClr val="FF0000"/>
                </a:solidFill>
              </a:rPr>
              <a:t>13</a:t>
            </a:r>
            <a:endParaRPr lang="ko-KR" altLang="en-US" sz="1000" spc="-150" dirty="0">
              <a:solidFill>
                <a:srgbClr val="FF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-16-</a:t>
            </a:r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11494476" y="377655"/>
            <a:ext cx="339971" cy="455447"/>
            <a:chOff x="11494476" y="377655"/>
            <a:chExt cx="339971" cy="455447"/>
          </a:xfrm>
        </p:grpSpPr>
        <p:sp>
          <p:nvSpPr>
            <p:cNvPr id="21" name="실행 단추: 문서 20">
              <a:hlinkClick r:id="rId2" action="ppaction://hlinkfile" highlightClick="1"/>
            </p:cNvPr>
            <p:cNvSpPr/>
            <p:nvPr/>
          </p:nvSpPr>
          <p:spPr>
            <a:xfrm>
              <a:off x="11520853" y="377655"/>
              <a:ext cx="278423" cy="228600"/>
            </a:xfrm>
            <a:prstGeom prst="actionButton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494476" y="633047"/>
              <a:ext cx="33997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UI</a:t>
              </a:r>
              <a:endParaRPr lang="ko-KR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220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en-US" altLang="ko-KR" sz="2000" dirty="0" smtClean="0"/>
              <a:t>     </a:t>
            </a:r>
            <a:r>
              <a:rPr lang="en-US" altLang="ko-KR" sz="2000" dirty="0" smtClean="0"/>
              <a:t>Delete </a:t>
            </a:r>
            <a:r>
              <a:rPr lang="ko-KR" altLang="en-US" sz="2000" dirty="0" smtClean="0"/>
              <a:t>버튼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삭제하고자 하는 데이터 값을 </a:t>
            </a:r>
            <a:r>
              <a:rPr lang="en-US" altLang="ko-KR" sz="2000" dirty="0" smtClean="0"/>
              <a:t>27</a:t>
            </a:r>
            <a:r>
              <a:rPr lang="ko-KR" altLang="en-US" sz="2000" dirty="0" smtClean="0"/>
              <a:t>번 테이블 뷰 창에서 선택하고 </a:t>
            </a:r>
            <a:r>
              <a:rPr lang="en-US" altLang="ko-KR" sz="2000" dirty="0"/>
              <a:t>Delete </a:t>
            </a:r>
            <a:r>
              <a:rPr lang="ko-KR" altLang="en-US" sz="2000" dirty="0" smtClean="0"/>
              <a:t>버튼을 </a:t>
            </a:r>
            <a:r>
              <a:rPr lang="ko-KR" altLang="en-US" sz="2000" dirty="0"/>
              <a:t>누르면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뿐만 아니라 데이터베이스에서도 삭제해 주는 기능을 </a:t>
            </a:r>
            <a:r>
              <a:rPr lang="ko-KR" altLang="en-US" sz="2000" dirty="0"/>
              <a:t>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  </a:t>
            </a:r>
            <a:r>
              <a:rPr lang="en-US" altLang="ko-KR" sz="2000" dirty="0" smtClean="0"/>
              <a:t>     </a:t>
            </a:r>
            <a:r>
              <a:rPr lang="en-US" altLang="ko-KR" sz="2000" dirty="0" smtClean="0"/>
              <a:t>Select </a:t>
            </a:r>
            <a:r>
              <a:rPr lang="ko-KR" altLang="en-US" sz="2000" dirty="0"/>
              <a:t>버튼 </a:t>
            </a:r>
            <a:r>
              <a:rPr lang="en-US" altLang="ko-KR" sz="2000" dirty="0" smtClean="0"/>
              <a:t>– Select </a:t>
            </a:r>
            <a:r>
              <a:rPr lang="ko-KR" altLang="en-US" sz="2000" dirty="0" smtClean="0"/>
              <a:t>버튼을 누르고 </a:t>
            </a:r>
            <a:r>
              <a:rPr lang="en-US" altLang="ko-KR" sz="2000" dirty="0" smtClean="0"/>
              <a:t>where </a:t>
            </a:r>
            <a:r>
              <a:rPr lang="ko-KR" altLang="en-US" sz="2000" dirty="0" smtClean="0"/>
              <a:t>절을 포함하여 검색하고자 하는 구문을 넣고 확인을 하면 원하는 데이터 값만 테이블 뷰 창에 나타내 준다</a:t>
            </a:r>
            <a:r>
              <a:rPr lang="en-US" altLang="ko-KR" sz="2000" dirty="0" smtClean="0"/>
              <a:t>.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급여가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만달러 이상인 직원만 찾고 싶은 경우 </a:t>
            </a:r>
            <a:r>
              <a:rPr lang="en-US" altLang="ko-KR" sz="1600" dirty="0" smtClean="0"/>
              <a:t>= Select -&gt; where salary &gt; 10000 -&gt; </a:t>
            </a:r>
            <a:r>
              <a:rPr lang="ko-KR" altLang="en-US" sz="1600" dirty="0" smtClean="0"/>
              <a:t>확인</a:t>
            </a:r>
            <a:r>
              <a:rPr lang="en-US" altLang="ko-KR" sz="16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 smtClean="0"/>
              <a:t>  </a:t>
            </a:r>
            <a:r>
              <a:rPr lang="en-US" altLang="ko-KR" sz="2000" dirty="0" smtClean="0"/>
              <a:t>      </a:t>
            </a:r>
            <a:r>
              <a:rPr lang="en-US" altLang="ko-KR" sz="2000" dirty="0" err="1" smtClean="0"/>
              <a:t>SelectAll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버튼 </a:t>
            </a:r>
            <a:r>
              <a:rPr lang="en-US" altLang="ko-KR" sz="2000" dirty="0" smtClean="0"/>
              <a:t>– </a:t>
            </a:r>
            <a:r>
              <a:rPr lang="en-US" altLang="ko-KR" sz="2000" dirty="0" err="1" smtClean="0"/>
              <a:t>SelectAll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누르면 테이블 뷰 창에 데이터 베이스 내에 있는 모든 데이터 값을 다 출력 시켜 준다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  </a:t>
            </a:r>
            <a:r>
              <a:rPr lang="en-US" altLang="ko-KR" sz="2000" dirty="0" smtClean="0"/>
              <a:t>     </a:t>
            </a:r>
            <a:r>
              <a:rPr lang="en-US" altLang="ko-KR" sz="2000" dirty="0" smtClean="0"/>
              <a:t>Clear </a:t>
            </a:r>
            <a:r>
              <a:rPr lang="ko-KR" altLang="en-US" sz="2000" dirty="0"/>
              <a:t>버튼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입력할 수 있는 </a:t>
            </a:r>
            <a:r>
              <a:rPr lang="en-US" altLang="ko-KR" sz="2000" dirty="0" smtClean="0"/>
              <a:t>1~11</a:t>
            </a:r>
            <a:r>
              <a:rPr lang="ko-KR" altLang="en-US" sz="2000" dirty="0" smtClean="0"/>
              <a:t>번 텍스트 창 및 </a:t>
            </a:r>
            <a:r>
              <a:rPr lang="en-US" altLang="ko-KR" sz="2000" dirty="0" smtClean="0"/>
              <a:t>27</a:t>
            </a:r>
            <a:r>
              <a:rPr lang="ko-KR" altLang="en-US" sz="2000" dirty="0" smtClean="0"/>
              <a:t>번 테이블 뷰 창을 깨끗하게 비워준다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      </a:t>
            </a:r>
            <a:r>
              <a:rPr lang="en-US" altLang="ko-KR" sz="2000" dirty="0" smtClean="0"/>
              <a:t>Accordion1 – </a:t>
            </a:r>
            <a:r>
              <a:rPr lang="ko-KR" altLang="en-US" sz="2000" dirty="0" smtClean="0"/>
              <a:t>텍스트 필드 안에 검색하고자 하는 날짜 구간을 입력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후 확인 버튼을 누르면 그 기간 안에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입사한 직원들의 목록을 테이블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뷰 창에서 볼 수 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16981"/>
            <a:ext cx="10515600" cy="94334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 구현 화면 </a:t>
            </a:r>
            <a:r>
              <a:rPr lang="en-US" altLang="ko-KR" dirty="0"/>
              <a:t>UI </a:t>
            </a:r>
            <a:r>
              <a:rPr lang="ko-KR" altLang="en-US" dirty="0"/>
              <a:t>및 상세 설명</a:t>
            </a:r>
          </a:p>
        </p:txBody>
      </p:sp>
      <p:sp>
        <p:nvSpPr>
          <p:cNvPr id="12" name="타원 11"/>
          <p:cNvSpPr/>
          <p:nvPr/>
        </p:nvSpPr>
        <p:spPr>
          <a:xfrm>
            <a:off x="1040357" y="1907023"/>
            <a:ext cx="235301" cy="20551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50" dirty="0" smtClean="0">
                <a:solidFill>
                  <a:srgbClr val="FF0000"/>
                </a:solidFill>
              </a:rPr>
              <a:t>14</a:t>
            </a:r>
            <a:endParaRPr lang="ko-KR" altLang="en-US" sz="1000" spc="-150" dirty="0">
              <a:solidFill>
                <a:srgbClr val="FF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040356" y="2575179"/>
            <a:ext cx="235301" cy="20551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50" dirty="0" smtClean="0">
                <a:solidFill>
                  <a:srgbClr val="FF0000"/>
                </a:solidFill>
              </a:rPr>
              <a:t>15</a:t>
            </a:r>
            <a:endParaRPr lang="ko-KR" altLang="en-US" sz="1000" spc="-150" dirty="0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040355" y="3477011"/>
            <a:ext cx="235301" cy="20551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50" dirty="0" smtClean="0">
                <a:solidFill>
                  <a:srgbClr val="FF0000"/>
                </a:solidFill>
              </a:rPr>
              <a:t>16</a:t>
            </a:r>
            <a:endParaRPr lang="ko-KR" altLang="en-US" sz="1000" spc="-150" dirty="0">
              <a:solidFill>
                <a:srgbClr val="FF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040354" y="4135610"/>
            <a:ext cx="235301" cy="20551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50" dirty="0" smtClean="0">
                <a:solidFill>
                  <a:srgbClr val="FF0000"/>
                </a:solidFill>
              </a:rPr>
              <a:t>17</a:t>
            </a:r>
            <a:endParaRPr lang="ko-KR" altLang="en-US" sz="1000" spc="-150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40353" y="4548025"/>
            <a:ext cx="235301" cy="20551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50" dirty="0" smtClean="0">
                <a:solidFill>
                  <a:srgbClr val="FF0000"/>
                </a:solidFill>
              </a:rPr>
              <a:t>18</a:t>
            </a:r>
            <a:endParaRPr lang="ko-KR" altLang="en-US" sz="1000" spc="-150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919" y="4441328"/>
            <a:ext cx="2269881" cy="5583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899" y="5392249"/>
            <a:ext cx="3377215" cy="1146663"/>
          </a:xfrm>
          <a:prstGeom prst="rect">
            <a:avLst/>
          </a:prstGeom>
        </p:spPr>
      </p:pic>
      <p:sp>
        <p:nvSpPr>
          <p:cNvPr id="11" name="아래쪽 화살표 10"/>
          <p:cNvSpPr/>
          <p:nvPr/>
        </p:nvSpPr>
        <p:spPr>
          <a:xfrm>
            <a:off x="9928712" y="4896963"/>
            <a:ext cx="639642" cy="4952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0130865" y="4999719"/>
            <a:ext cx="235301" cy="20551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50" dirty="0" smtClean="0">
                <a:solidFill>
                  <a:schemeClr val="bg1"/>
                </a:solidFill>
              </a:rPr>
              <a:t>18</a:t>
            </a:r>
            <a:endParaRPr lang="ko-KR" altLang="en-US" sz="1000" spc="-150" dirty="0">
              <a:solidFill>
                <a:schemeClr val="bg1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-17-</a:t>
            </a: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1494476" y="377655"/>
            <a:ext cx="339971" cy="455447"/>
            <a:chOff x="11494476" y="377655"/>
            <a:chExt cx="339971" cy="455447"/>
          </a:xfrm>
        </p:grpSpPr>
        <p:sp>
          <p:nvSpPr>
            <p:cNvPr id="22" name="실행 단추: 문서 21">
              <a:hlinkClick r:id="rId4" action="ppaction://hlinkfile" highlightClick="1"/>
            </p:cNvPr>
            <p:cNvSpPr/>
            <p:nvPr/>
          </p:nvSpPr>
          <p:spPr>
            <a:xfrm>
              <a:off x="11520853" y="377655"/>
              <a:ext cx="278423" cy="228600"/>
            </a:xfrm>
            <a:prstGeom prst="actionButton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494476" y="633047"/>
              <a:ext cx="33997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UI</a:t>
              </a:r>
              <a:endParaRPr lang="ko-KR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922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749669"/>
            <a:ext cx="7486704" cy="4427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Accordion2 </a:t>
            </a:r>
            <a:r>
              <a:rPr lang="en-US" altLang="ko-KR" sz="2000" dirty="0"/>
              <a:t>– </a:t>
            </a:r>
            <a:r>
              <a:rPr lang="ko-KR" altLang="en-US" sz="2000" dirty="0" smtClean="0"/>
              <a:t>확인 하고자 하는 부서의 아이디를 콤보박스에서 선택 하면 테이블 뷰 창에서 그 부서에 해당하는 직원 목록을 볼 수 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    Accordion3 </a:t>
            </a:r>
            <a:r>
              <a:rPr lang="en-US" altLang="ko-KR" sz="2000" dirty="0"/>
              <a:t>– </a:t>
            </a:r>
            <a:r>
              <a:rPr lang="ko-KR" altLang="en-US" sz="2000" dirty="0" smtClean="0"/>
              <a:t>확인 하고자 하는 직업 </a:t>
            </a:r>
            <a:r>
              <a:rPr lang="en-US" altLang="ko-KR" sz="2000" dirty="0" smtClean="0"/>
              <a:t>ID</a:t>
            </a:r>
            <a:r>
              <a:rPr lang="ko-KR" altLang="en-US" sz="2000" dirty="0" smtClean="0"/>
              <a:t>를 콤보박스에서 선택하면 테이블 뷰 창에서 그 직업에 해당하는 직원의 목록을 볼 수 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Accordion4 </a:t>
            </a:r>
            <a:r>
              <a:rPr lang="en-US" altLang="ko-KR" sz="2000" dirty="0"/>
              <a:t>– </a:t>
            </a:r>
            <a:r>
              <a:rPr lang="ko-KR" altLang="en-US" sz="2000" dirty="0" smtClean="0"/>
              <a:t>급여 순 직원 목록보기 버튼을 클릭하면 테이블 뷰 창에서 </a:t>
            </a:r>
            <a:r>
              <a:rPr lang="en-US" altLang="ko-KR" sz="2000" dirty="0" smtClean="0"/>
              <a:t>SALARY</a:t>
            </a:r>
            <a:r>
              <a:rPr lang="ko-KR" altLang="en-US" sz="2000" dirty="0" smtClean="0"/>
              <a:t>가 큰 순서로 정렬되어 출력된다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Accordion5 – </a:t>
            </a:r>
            <a:r>
              <a:rPr lang="ko-KR" altLang="en-US" sz="2000" dirty="0" smtClean="0"/>
              <a:t>직원 이름순 목록보기 버튼을 클릭하면 </a:t>
            </a:r>
            <a:r>
              <a:rPr lang="ko-KR" altLang="en-US" sz="2000" dirty="0" err="1" smtClean="0"/>
              <a:t>테이블뷰</a:t>
            </a:r>
            <a:r>
              <a:rPr lang="ko-KR" altLang="en-US" sz="2000" dirty="0" smtClean="0"/>
              <a:t> 창에서 </a:t>
            </a:r>
            <a:r>
              <a:rPr lang="en-US" altLang="ko-KR" sz="2000" dirty="0" smtClean="0"/>
              <a:t>FIRST_NAME</a:t>
            </a:r>
            <a:r>
              <a:rPr lang="ko-KR" altLang="en-US" sz="2000" dirty="0" smtClean="0"/>
              <a:t>의 순서대로 정렬되어 출력된다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0102"/>
            <a:ext cx="10515600" cy="934077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 구현 화면 </a:t>
            </a:r>
            <a:r>
              <a:rPr lang="en-US" altLang="ko-KR" dirty="0"/>
              <a:t>UI </a:t>
            </a:r>
            <a:r>
              <a:rPr lang="ko-KR" altLang="en-US" dirty="0"/>
              <a:t>및 상세 설명</a:t>
            </a:r>
          </a:p>
        </p:txBody>
      </p:sp>
      <p:sp>
        <p:nvSpPr>
          <p:cNvPr id="14" name="타원 13"/>
          <p:cNvSpPr/>
          <p:nvPr/>
        </p:nvSpPr>
        <p:spPr>
          <a:xfrm>
            <a:off x="1040356" y="1809244"/>
            <a:ext cx="235301" cy="20551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50" dirty="0" smtClean="0">
                <a:solidFill>
                  <a:srgbClr val="FF0000"/>
                </a:solidFill>
              </a:rPr>
              <a:t>19</a:t>
            </a:r>
            <a:endParaRPr lang="ko-KR" altLang="en-US" sz="1000" spc="-15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777" y="1525160"/>
            <a:ext cx="1793632" cy="4484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516" y="2152467"/>
            <a:ext cx="3512893" cy="278281"/>
          </a:xfrm>
          <a:prstGeom prst="rect">
            <a:avLst/>
          </a:prstGeom>
        </p:spPr>
      </p:pic>
      <p:sp>
        <p:nvSpPr>
          <p:cNvPr id="13" name="아래쪽 화살표 12"/>
          <p:cNvSpPr/>
          <p:nvPr/>
        </p:nvSpPr>
        <p:spPr>
          <a:xfrm>
            <a:off x="10735408" y="1933399"/>
            <a:ext cx="316523" cy="2055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040356" y="2762813"/>
            <a:ext cx="235301" cy="20551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50" dirty="0" smtClean="0">
                <a:solidFill>
                  <a:srgbClr val="FF0000"/>
                </a:solidFill>
              </a:rPr>
              <a:t>2.0</a:t>
            </a:r>
            <a:endParaRPr lang="ko-KR" altLang="en-US" sz="1000" spc="-150" dirty="0">
              <a:solidFill>
                <a:srgbClr val="FF00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040355" y="3716380"/>
            <a:ext cx="235301" cy="20551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50" dirty="0" smtClean="0">
                <a:solidFill>
                  <a:srgbClr val="FF0000"/>
                </a:solidFill>
              </a:rPr>
              <a:t>21</a:t>
            </a:r>
            <a:endParaRPr lang="ko-KR" altLang="en-US" sz="1000" spc="-150" dirty="0">
              <a:solidFill>
                <a:srgbClr val="FF00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040355" y="4388597"/>
            <a:ext cx="235301" cy="20551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50" dirty="0" smtClean="0">
                <a:solidFill>
                  <a:srgbClr val="FF0000"/>
                </a:solidFill>
              </a:rPr>
              <a:t>22</a:t>
            </a:r>
            <a:endParaRPr lang="ko-KR" altLang="en-US" sz="1000" spc="-150" dirty="0">
              <a:solidFill>
                <a:srgbClr val="FF0000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020" y="2499257"/>
            <a:ext cx="1478389" cy="35146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4868" y="2990917"/>
            <a:ext cx="3133541" cy="370195"/>
          </a:xfrm>
          <a:prstGeom prst="rect">
            <a:avLst/>
          </a:prstGeom>
        </p:spPr>
      </p:pic>
      <p:sp>
        <p:nvSpPr>
          <p:cNvPr id="24" name="아래쪽 화살표 23"/>
          <p:cNvSpPr/>
          <p:nvPr/>
        </p:nvSpPr>
        <p:spPr>
          <a:xfrm>
            <a:off x="10893669" y="2803540"/>
            <a:ext cx="316523" cy="2055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8433" y="3814041"/>
            <a:ext cx="1816344" cy="41782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4471" y="3493608"/>
            <a:ext cx="1503938" cy="1240261"/>
          </a:xfrm>
          <a:prstGeom prst="rect">
            <a:avLst/>
          </a:prstGeom>
        </p:spPr>
      </p:pic>
      <p:sp>
        <p:nvSpPr>
          <p:cNvPr id="26" name="오른쪽 화살표 25"/>
          <p:cNvSpPr/>
          <p:nvPr/>
        </p:nvSpPr>
        <p:spPr>
          <a:xfrm>
            <a:off x="10084777" y="3903697"/>
            <a:ext cx="315243" cy="2738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0776018" y="1930434"/>
            <a:ext cx="235301" cy="20551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50" dirty="0" smtClean="0">
                <a:solidFill>
                  <a:schemeClr val="bg1"/>
                </a:solidFill>
              </a:rPr>
              <a:t>19</a:t>
            </a:r>
            <a:endParaRPr lang="ko-KR" altLang="en-US" sz="1000" spc="-15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934279" y="2785407"/>
            <a:ext cx="235301" cy="20551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50" dirty="0" smtClean="0">
                <a:solidFill>
                  <a:schemeClr val="bg1"/>
                </a:solidFill>
              </a:rPr>
              <a:t>2.0</a:t>
            </a:r>
            <a:endParaRPr lang="ko-KR" altLang="en-US" sz="1000" spc="-150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0080733" y="3941955"/>
            <a:ext cx="235301" cy="20551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50" dirty="0" smtClean="0">
                <a:solidFill>
                  <a:schemeClr val="bg1"/>
                </a:solidFill>
              </a:rPr>
              <a:t>21</a:t>
            </a:r>
            <a:endParaRPr lang="ko-KR" altLang="en-US" sz="1000" spc="-150" dirty="0">
              <a:solidFill>
                <a:schemeClr val="bg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3400" y="5387733"/>
            <a:ext cx="1968562" cy="45485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24784" y="4963719"/>
            <a:ext cx="1553625" cy="1353438"/>
          </a:xfrm>
          <a:prstGeom prst="rect">
            <a:avLst/>
          </a:prstGeom>
        </p:spPr>
      </p:pic>
      <p:sp>
        <p:nvSpPr>
          <p:cNvPr id="32" name="오른쪽 화살표 31"/>
          <p:cNvSpPr/>
          <p:nvPr/>
        </p:nvSpPr>
        <p:spPr>
          <a:xfrm>
            <a:off x="10009541" y="5498661"/>
            <a:ext cx="315243" cy="2738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9988072" y="5536932"/>
            <a:ext cx="235301" cy="20551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50" dirty="0" smtClean="0">
                <a:solidFill>
                  <a:schemeClr val="bg1"/>
                </a:solidFill>
              </a:rPr>
              <a:t>22</a:t>
            </a:r>
            <a:endParaRPr lang="ko-KR" altLang="en-US" sz="1000" spc="-150" dirty="0">
              <a:solidFill>
                <a:schemeClr val="bg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-18-</a:t>
            </a:r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1494476" y="377655"/>
            <a:ext cx="339971" cy="455447"/>
            <a:chOff x="11494476" y="377655"/>
            <a:chExt cx="339971" cy="455447"/>
          </a:xfrm>
        </p:grpSpPr>
        <p:sp>
          <p:nvSpPr>
            <p:cNvPr id="36" name="실행 단추: 문서 35">
              <a:hlinkClick r:id="rId10" action="ppaction://hlinkfile" highlightClick="1"/>
            </p:cNvPr>
            <p:cNvSpPr/>
            <p:nvPr/>
          </p:nvSpPr>
          <p:spPr>
            <a:xfrm>
              <a:off x="11520853" y="377655"/>
              <a:ext cx="278423" cy="228600"/>
            </a:xfrm>
            <a:prstGeom prst="actionButton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494476" y="633047"/>
              <a:ext cx="33997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UI</a:t>
              </a:r>
              <a:endParaRPr lang="ko-KR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514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 smtClean="0"/>
              <a:t>HR</a:t>
            </a:r>
            <a:r>
              <a:rPr lang="ko-KR" altLang="en-US" dirty="0" smtClean="0"/>
              <a:t>응용 </a:t>
            </a:r>
            <a:r>
              <a:rPr lang="ko-KR" altLang="en-US" dirty="0" smtClean="0"/>
              <a:t>프로그램 개발 목적 </a:t>
            </a:r>
            <a:r>
              <a:rPr lang="en-US" altLang="ko-KR" dirty="0" smtClean="0"/>
              <a:t>……………….………..</a:t>
            </a:r>
            <a:r>
              <a:rPr lang="ko-KR" altLang="en-US" dirty="0" smtClean="0"/>
              <a:t>  </a:t>
            </a:r>
            <a:r>
              <a:rPr lang="en-US" altLang="ko-KR" dirty="0" smtClean="0"/>
              <a:t>- 3p -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en-US" altLang="ko-KR" dirty="0" smtClean="0"/>
              <a:t>HR</a:t>
            </a:r>
            <a:r>
              <a:rPr lang="ko-KR" altLang="en-US" dirty="0" smtClean="0"/>
              <a:t>응용 </a:t>
            </a:r>
            <a:r>
              <a:rPr lang="ko-KR" altLang="en-US" dirty="0" smtClean="0"/>
              <a:t>프로그램의 필요성 </a:t>
            </a:r>
            <a:r>
              <a:rPr lang="en-US" altLang="ko-KR" dirty="0" smtClean="0"/>
              <a:t>…………………….…….  - 4p -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개발 구현 화면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및 상세 설명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 smtClean="0"/>
              <a:t>	3.1 </a:t>
            </a:r>
            <a:r>
              <a:rPr lang="en-US" altLang="ko-KR" sz="2000" dirty="0"/>
              <a:t>VO </a:t>
            </a:r>
            <a:r>
              <a:rPr lang="ko-KR" altLang="en-US" sz="2000" dirty="0"/>
              <a:t>만들기 </a:t>
            </a:r>
            <a:r>
              <a:rPr lang="en-US" altLang="ko-KR" sz="2000" dirty="0" smtClean="0"/>
              <a:t>……………….…  - 5p - </a:t>
            </a:r>
          </a:p>
          <a:p>
            <a:pPr marL="0" indent="0">
              <a:buNone/>
            </a:pPr>
            <a:r>
              <a:rPr lang="en-US" altLang="ko-KR" sz="2000" dirty="0" smtClean="0"/>
              <a:t>	3.2 </a:t>
            </a:r>
            <a:r>
              <a:rPr lang="en-US" altLang="ko-KR" sz="2000" dirty="0"/>
              <a:t>IDAO </a:t>
            </a:r>
            <a:r>
              <a:rPr lang="ko-KR" altLang="en-US" sz="2000" dirty="0"/>
              <a:t>만들기 </a:t>
            </a:r>
            <a:r>
              <a:rPr lang="en-US" altLang="ko-KR" sz="2000" dirty="0" smtClean="0"/>
              <a:t>……………...  - 7p </a:t>
            </a:r>
            <a:r>
              <a:rPr lang="en-US" altLang="ko-KR" sz="2000" dirty="0"/>
              <a:t>-</a:t>
            </a:r>
          </a:p>
          <a:p>
            <a:pPr marL="0" indent="0">
              <a:buNone/>
            </a:pPr>
            <a:r>
              <a:rPr lang="en-US" altLang="ko-KR" sz="2000" dirty="0" smtClean="0"/>
              <a:t>	3.3 </a:t>
            </a:r>
            <a:r>
              <a:rPr lang="ko-KR" altLang="en-US" sz="2000" dirty="0" smtClean="0"/>
              <a:t>프로그램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디자인 </a:t>
            </a:r>
            <a:r>
              <a:rPr lang="en-US" altLang="ko-KR" sz="2000" dirty="0" smtClean="0"/>
              <a:t>…….  - 10p -</a:t>
            </a:r>
          </a:p>
          <a:p>
            <a:pPr marL="0" indent="0">
              <a:buNone/>
            </a:pPr>
            <a:r>
              <a:rPr lang="en-US" altLang="ko-KR" sz="2000" dirty="0" smtClean="0"/>
              <a:t>	3.4 Controller </a:t>
            </a:r>
            <a:r>
              <a:rPr lang="ko-KR" altLang="en-US" sz="2000" dirty="0" smtClean="0"/>
              <a:t>만들기 </a:t>
            </a:r>
            <a:r>
              <a:rPr lang="en-US" altLang="ko-KR" sz="2000" dirty="0" smtClean="0"/>
              <a:t>………..  - 11p -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-1-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74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749669"/>
            <a:ext cx="6878136" cy="4427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Accordion6 </a:t>
            </a:r>
            <a:r>
              <a:rPr lang="en-US" altLang="ko-KR" sz="2000" dirty="0"/>
              <a:t>– Commission</a:t>
            </a:r>
            <a:r>
              <a:rPr lang="ko-KR" altLang="en-US" sz="2000" dirty="0" smtClean="0"/>
              <a:t> 순 직원 목록 보기 버튼을 누르면 테이블 뷰 창에서 </a:t>
            </a:r>
            <a:r>
              <a:rPr lang="en-US" altLang="ko-KR" sz="2000" dirty="0" smtClean="0"/>
              <a:t>Commission </a:t>
            </a:r>
            <a:r>
              <a:rPr lang="ko-KR" altLang="en-US" sz="2000" dirty="0" smtClean="0"/>
              <a:t>순으로 정렬되어 출력 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    Accordion7 – </a:t>
            </a:r>
            <a:r>
              <a:rPr lang="ko-KR" altLang="en-US" sz="2000" dirty="0" smtClean="0"/>
              <a:t>급여 만달러 이상 직원 목록보기 버튼을 누르면 테이블 뷰 창에서 데이터 베이스 내에 있는 총 직원들 중 급여가 만달러 이상인 직원들의 목록만 출력 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    Accordion8 – </a:t>
            </a:r>
            <a:r>
              <a:rPr lang="ko-KR" altLang="en-US" sz="2000" dirty="0" smtClean="0"/>
              <a:t>텍스트필드에 검색하고자 하는 </a:t>
            </a:r>
            <a:r>
              <a:rPr lang="en-US" altLang="ko-KR" sz="2000" dirty="0" err="1" smtClean="0"/>
              <a:t>First_Name</a:t>
            </a:r>
            <a:r>
              <a:rPr lang="en-US" altLang="ko-KR" sz="20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대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소문자 상관 없음</a:t>
            </a:r>
            <a:r>
              <a:rPr lang="en-US" altLang="ko-KR" sz="1600" dirty="0" smtClean="0"/>
              <a:t>) </a:t>
            </a:r>
            <a:r>
              <a:rPr lang="ko-KR" altLang="en-US" sz="2000" dirty="0" smtClean="0"/>
              <a:t>을 입력하고 확인 버튼을 누르면 테이블 뷰 창에 출력 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    Accordion9 – </a:t>
            </a:r>
            <a:r>
              <a:rPr lang="ko-KR" altLang="en-US" sz="2000" dirty="0" smtClean="0"/>
              <a:t>텍스트필드에 검색하고자 하는 </a:t>
            </a:r>
            <a:r>
              <a:rPr lang="en-US" altLang="ko-KR" sz="2000" dirty="0" err="1" smtClean="0"/>
              <a:t>Phone_Number</a:t>
            </a:r>
            <a:r>
              <a:rPr lang="ko-KR" altLang="en-US" sz="2000" dirty="0" smtClean="0"/>
              <a:t>를 입력하고 확인 버튼을 누르면 테이블 뷰 창에 출력 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테이블 뷰 창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데이터 베이스에 있는 데이터 값 출력 창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3770"/>
            <a:ext cx="10515600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 구현 화면 </a:t>
            </a:r>
            <a:r>
              <a:rPr lang="en-US" altLang="ko-KR" dirty="0"/>
              <a:t>UI </a:t>
            </a:r>
            <a:r>
              <a:rPr lang="ko-KR" altLang="en-US" dirty="0"/>
              <a:t>및 상세 설명</a:t>
            </a:r>
          </a:p>
        </p:txBody>
      </p:sp>
      <p:sp>
        <p:nvSpPr>
          <p:cNvPr id="34" name="타원 33"/>
          <p:cNvSpPr/>
          <p:nvPr/>
        </p:nvSpPr>
        <p:spPr>
          <a:xfrm>
            <a:off x="1040355" y="1830037"/>
            <a:ext cx="235301" cy="20551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50" dirty="0" smtClean="0">
                <a:solidFill>
                  <a:srgbClr val="FF0000"/>
                </a:solidFill>
              </a:rPr>
              <a:t>23</a:t>
            </a:r>
            <a:endParaRPr lang="ko-KR" altLang="en-US" sz="1000" spc="-150" dirty="0">
              <a:solidFill>
                <a:srgbClr val="FF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40353" y="4757828"/>
            <a:ext cx="235301" cy="20551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50" dirty="0" smtClean="0">
                <a:solidFill>
                  <a:srgbClr val="FF0000"/>
                </a:solidFill>
              </a:rPr>
              <a:t>26</a:t>
            </a:r>
            <a:endParaRPr lang="ko-KR" altLang="en-US" sz="1000" spc="-150" dirty="0">
              <a:solidFill>
                <a:srgbClr val="FF000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40354" y="3795029"/>
            <a:ext cx="235301" cy="20551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50" dirty="0" smtClean="0">
                <a:solidFill>
                  <a:srgbClr val="FF0000"/>
                </a:solidFill>
              </a:rPr>
              <a:t>25</a:t>
            </a:r>
            <a:endParaRPr lang="ko-KR" altLang="en-US" sz="1000" spc="-150" dirty="0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40355" y="2820192"/>
            <a:ext cx="235301" cy="20551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50" dirty="0" smtClean="0">
                <a:solidFill>
                  <a:srgbClr val="FF0000"/>
                </a:solidFill>
              </a:rPr>
              <a:t>24</a:t>
            </a:r>
            <a:endParaRPr lang="ko-KR" altLang="en-US" sz="1000" spc="-150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000" y="1295360"/>
            <a:ext cx="1984131" cy="4659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209" y="1247617"/>
            <a:ext cx="1966221" cy="1593443"/>
          </a:xfrm>
          <a:prstGeom prst="rect">
            <a:avLst/>
          </a:prstGeom>
        </p:spPr>
      </p:pic>
      <p:sp>
        <p:nvSpPr>
          <p:cNvPr id="38" name="오른쪽 화살표 37"/>
          <p:cNvSpPr/>
          <p:nvPr/>
        </p:nvSpPr>
        <p:spPr>
          <a:xfrm>
            <a:off x="9716964" y="1357212"/>
            <a:ext cx="349016" cy="4041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9752131" y="1456516"/>
            <a:ext cx="235301" cy="20551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50" dirty="0" smtClean="0">
                <a:solidFill>
                  <a:schemeClr val="bg1"/>
                </a:solidFill>
              </a:rPr>
              <a:t>23</a:t>
            </a:r>
            <a:endParaRPr lang="ko-KR" altLang="en-US" sz="1000" spc="-150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323" y="3005229"/>
            <a:ext cx="1891808" cy="4335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7432" y="2930834"/>
            <a:ext cx="2012340" cy="1052118"/>
          </a:xfrm>
          <a:prstGeom prst="rect">
            <a:avLst/>
          </a:prstGeom>
        </p:spPr>
      </p:pic>
      <p:sp>
        <p:nvSpPr>
          <p:cNvPr id="40" name="오른쪽 화살표 39"/>
          <p:cNvSpPr/>
          <p:nvPr/>
        </p:nvSpPr>
        <p:spPr>
          <a:xfrm>
            <a:off x="9654786" y="2999857"/>
            <a:ext cx="349016" cy="4041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9656171" y="3103383"/>
            <a:ext cx="235301" cy="20551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50" dirty="0" smtClean="0">
                <a:solidFill>
                  <a:schemeClr val="bg1"/>
                </a:solidFill>
              </a:rPr>
              <a:t>24</a:t>
            </a:r>
            <a:endParaRPr lang="ko-KR" altLang="en-US" sz="1000" spc="-150" dirty="0">
              <a:solidFill>
                <a:schemeClr val="bg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9252" y="4072516"/>
            <a:ext cx="1498356" cy="35338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8100" y="4625047"/>
            <a:ext cx="3960218" cy="298676"/>
          </a:xfrm>
          <a:prstGeom prst="rect">
            <a:avLst/>
          </a:prstGeom>
        </p:spPr>
      </p:pic>
      <p:sp>
        <p:nvSpPr>
          <p:cNvPr id="42" name="아래쪽 화살표 41"/>
          <p:cNvSpPr/>
          <p:nvPr/>
        </p:nvSpPr>
        <p:spPr>
          <a:xfrm>
            <a:off x="10048976" y="4422892"/>
            <a:ext cx="316523" cy="2055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0089586" y="4389720"/>
            <a:ext cx="235301" cy="20551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50" dirty="0" smtClean="0">
                <a:solidFill>
                  <a:schemeClr val="bg1"/>
                </a:solidFill>
              </a:rPr>
              <a:t>25</a:t>
            </a:r>
            <a:endParaRPr lang="ko-KR" altLang="en-US" sz="1000" spc="-150" dirty="0">
              <a:solidFill>
                <a:schemeClr val="bg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4931" y="5072009"/>
            <a:ext cx="1761026" cy="39465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9465" y="5731771"/>
            <a:ext cx="4309244" cy="212456"/>
          </a:xfrm>
          <a:prstGeom prst="rect">
            <a:avLst/>
          </a:prstGeom>
        </p:spPr>
      </p:pic>
      <p:sp>
        <p:nvSpPr>
          <p:cNvPr id="45" name="아래쪽 화살표 44"/>
          <p:cNvSpPr/>
          <p:nvPr/>
        </p:nvSpPr>
        <p:spPr>
          <a:xfrm>
            <a:off x="9931324" y="5475643"/>
            <a:ext cx="393563" cy="2561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0003802" y="5499035"/>
            <a:ext cx="235301" cy="20551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50" dirty="0" smtClean="0">
                <a:solidFill>
                  <a:schemeClr val="bg1"/>
                </a:solidFill>
              </a:rPr>
              <a:t>26</a:t>
            </a:r>
            <a:endParaRPr lang="ko-KR" altLang="en-US" sz="1000" spc="-150" dirty="0">
              <a:solidFill>
                <a:schemeClr val="bg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040353" y="5726219"/>
            <a:ext cx="235301" cy="20551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50" dirty="0" smtClean="0">
                <a:solidFill>
                  <a:srgbClr val="FF0000"/>
                </a:solidFill>
              </a:rPr>
              <a:t>27</a:t>
            </a:r>
            <a:endParaRPr lang="ko-KR" altLang="en-US" sz="1000" spc="-150" dirty="0">
              <a:solidFill>
                <a:srgbClr val="FF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-19-</a:t>
            </a:r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1494476" y="377655"/>
            <a:ext cx="339971" cy="455447"/>
            <a:chOff x="11494476" y="377655"/>
            <a:chExt cx="339971" cy="455447"/>
          </a:xfrm>
        </p:grpSpPr>
        <p:sp>
          <p:nvSpPr>
            <p:cNvPr id="30" name="실행 단추: 문서 29">
              <a:hlinkClick r:id="rId10" action="ppaction://hlinkfile" highlightClick="1"/>
            </p:cNvPr>
            <p:cNvSpPr/>
            <p:nvPr/>
          </p:nvSpPr>
          <p:spPr>
            <a:xfrm>
              <a:off x="11520853" y="377655"/>
              <a:ext cx="278423" cy="228600"/>
            </a:xfrm>
            <a:prstGeom prst="actionButton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494476" y="633047"/>
              <a:ext cx="33997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UI</a:t>
              </a:r>
              <a:endParaRPr lang="ko-KR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1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79855" y="5161052"/>
            <a:ext cx="2341025" cy="1482768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-20-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사용시 이상 메시지 및 조치 사항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9855" y="1801368"/>
            <a:ext cx="2302545" cy="14606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9855" y="3444249"/>
            <a:ext cx="2300978" cy="1461860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10265728" y="3189306"/>
            <a:ext cx="369277" cy="30773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10265728" y="4886189"/>
            <a:ext cx="369277" cy="30773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825" y="3413653"/>
            <a:ext cx="6045019" cy="13519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2825" y="4811296"/>
            <a:ext cx="6302350" cy="1308149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6339254" y="3771900"/>
            <a:ext cx="888023" cy="403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087208" y="5143468"/>
            <a:ext cx="1307123" cy="403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3994997" y="4339372"/>
            <a:ext cx="568211" cy="65465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gray">
          <a:xfrm>
            <a:off x="609600" y="1801367"/>
            <a:ext cx="8499231" cy="1642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4.1 </a:t>
            </a:r>
            <a:r>
              <a:rPr lang="ko-KR" altLang="en-US" sz="2000" dirty="0" smtClean="0"/>
              <a:t>조치사항</a:t>
            </a:r>
            <a:r>
              <a:rPr lang="en-US" altLang="ko-KR" sz="2000" dirty="0" smtClean="0"/>
              <a:t>(1)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en-US" altLang="ko-KR" sz="2000" dirty="0" smtClean="0"/>
              <a:t> - </a:t>
            </a:r>
            <a:r>
              <a:rPr lang="ko-KR" altLang="en-US" sz="2000" dirty="0"/>
              <a:t>테스트 구동 시 직원 이름으로 찾을 때 무조건 동일하게 검색해야 출력이 되었는데 대</a:t>
            </a:r>
            <a:r>
              <a:rPr lang="en-US" altLang="ko-KR" sz="2000" dirty="0"/>
              <a:t>, </a:t>
            </a:r>
            <a:r>
              <a:rPr lang="ko-KR" altLang="en-US" sz="2000" dirty="0"/>
              <a:t>소문자 구분 없이 검색이 가능하게끔 하기 위해 </a:t>
            </a:r>
            <a:r>
              <a:rPr lang="en-US" altLang="ko-KR" sz="2000" dirty="0"/>
              <a:t>Service class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수정하였다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66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-21-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사용시 이상 메시지 및 조치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18492" y="1186960"/>
            <a:ext cx="9747738" cy="131990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4.1 </a:t>
            </a:r>
            <a:r>
              <a:rPr lang="ko-KR" altLang="en-US" sz="2000" dirty="0"/>
              <a:t>조치사항</a:t>
            </a:r>
            <a:r>
              <a:rPr lang="en-US" altLang="ko-KR" sz="2000" dirty="0" smtClean="0"/>
              <a:t>(2)</a:t>
            </a:r>
          </a:p>
          <a:p>
            <a:pPr marL="0" indent="0">
              <a:buNone/>
            </a:pPr>
            <a:r>
              <a:rPr lang="en-US" altLang="ko-KR" sz="2000" dirty="0" smtClean="0"/>
              <a:t>   - </a:t>
            </a:r>
            <a:r>
              <a:rPr lang="en-US" altLang="ko-KR" sz="2000" dirty="0" err="1" smtClean="0"/>
              <a:t>Hire_Date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Insert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Update </a:t>
            </a:r>
            <a:r>
              <a:rPr lang="ko-KR" altLang="en-US" sz="2000" dirty="0" smtClean="0"/>
              <a:t>시 형식에 맞게 입력 해야 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err="1" smtClean="0"/>
              <a:t>Hire_Date</a:t>
            </a:r>
            <a:r>
              <a:rPr lang="ko-KR" altLang="en-US" sz="2000" dirty="0" smtClean="0"/>
              <a:t>는 </a:t>
            </a:r>
            <a:r>
              <a:rPr lang="en-US" altLang="ko-KR" sz="2000" dirty="0" err="1" smtClean="0"/>
              <a:t>yyyy</a:t>
            </a:r>
            <a:r>
              <a:rPr lang="en-US" altLang="ko-KR" sz="2000" dirty="0" smtClean="0"/>
              <a:t>-mm-</a:t>
            </a:r>
            <a:r>
              <a:rPr lang="en-US" altLang="ko-KR" sz="2000" dirty="0" err="1" smtClean="0"/>
              <a:t>dd</a:t>
            </a:r>
            <a:r>
              <a:rPr lang="en-US" altLang="ko-KR" sz="2000" dirty="0" smtClean="0"/>
              <a:t> &amp; </a:t>
            </a:r>
            <a:r>
              <a:rPr lang="en-US" altLang="ko-KR" sz="2000" dirty="0" err="1" smtClean="0"/>
              <a:t>yyyy</a:t>
            </a:r>
            <a:r>
              <a:rPr lang="en-US" altLang="ko-KR" sz="2000" dirty="0" smtClean="0"/>
              <a:t>-m-d </a:t>
            </a:r>
            <a:r>
              <a:rPr lang="ko-KR" altLang="en-US" sz="2000" dirty="0" smtClean="0"/>
              <a:t>형식으로 입력해야 등록 수정이 가능하다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89" y="2620109"/>
            <a:ext cx="4649555" cy="349958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904" y="2620110"/>
            <a:ext cx="4657825" cy="3499586"/>
          </a:xfrm>
          <a:prstGeom prst="rect">
            <a:avLst/>
          </a:prstGeom>
        </p:spPr>
      </p:pic>
      <p:sp>
        <p:nvSpPr>
          <p:cNvPr id="19" name="아래쪽 화살표 18"/>
          <p:cNvSpPr/>
          <p:nvPr/>
        </p:nvSpPr>
        <p:spPr>
          <a:xfrm rot="16200000">
            <a:off x="5691113" y="3897484"/>
            <a:ext cx="1014923" cy="107266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2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	3.5 </a:t>
            </a:r>
            <a:r>
              <a:rPr lang="ko-KR" altLang="en-US" sz="2000" dirty="0" smtClean="0"/>
              <a:t>프로그램 </a:t>
            </a:r>
            <a:r>
              <a:rPr lang="en-US" altLang="ko-KR" sz="2000" dirty="0" smtClean="0"/>
              <a:t>UI ……………….  </a:t>
            </a:r>
            <a:r>
              <a:rPr lang="en-US" altLang="ko-KR" sz="2000" dirty="0"/>
              <a:t>- </a:t>
            </a:r>
            <a:r>
              <a:rPr lang="en-US" altLang="ko-KR" sz="2000" dirty="0" smtClean="0"/>
              <a:t>14p </a:t>
            </a:r>
            <a:r>
              <a:rPr lang="en-US" altLang="ko-KR" sz="2000" dirty="0" smtClean="0"/>
              <a:t>-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3.6 </a:t>
            </a:r>
            <a:r>
              <a:rPr lang="ko-KR" altLang="en-US" sz="2000" dirty="0"/>
              <a:t>프로그램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설명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………..  - </a:t>
            </a:r>
            <a:r>
              <a:rPr lang="en-US" altLang="ko-KR" sz="2000" dirty="0" smtClean="0"/>
              <a:t>15p </a:t>
            </a:r>
            <a:r>
              <a:rPr lang="en-US" altLang="ko-KR" sz="2000" dirty="0" smtClean="0"/>
              <a:t>-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사용 시 이상 메시지 및 조치 </a:t>
            </a:r>
            <a:r>
              <a:rPr lang="ko-KR" altLang="en-US" dirty="0" smtClean="0"/>
              <a:t>사항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4.1 </a:t>
            </a:r>
            <a:r>
              <a:rPr lang="ko-KR" altLang="en-US" sz="2000" dirty="0" smtClean="0"/>
              <a:t>조치사항</a:t>
            </a:r>
            <a:r>
              <a:rPr lang="en-US" altLang="ko-KR" sz="2000" dirty="0" smtClean="0"/>
              <a:t>(1)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……………….  - 20p - 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/>
              <a:t>4.1 </a:t>
            </a:r>
            <a:r>
              <a:rPr lang="ko-KR" altLang="en-US" sz="2000" dirty="0"/>
              <a:t>조치사항</a:t>
            </a:r>
            <a:r>
              <a:rPr lang="en-US" altLang="ko-KR" sz="2000" dirty="0" smtClean="0"/>
              <a:t>(2)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……………….  </a:t>
            </a:r>
            <a:r>
              <a:rPr lang="en-US" altLang="ko-KR" sz="2000" dirty="0"/>
              <a:t>- </a:t>
            </a:r>
            <a:r>
              <a:rPr lang="en-US" altLang="ko-KR" sz="2000" dirty="0" smtClean="0"/>
              <a:t>21p </a:t>
            </a:r>
            <a:r>
              <a:rPr lang="en-US" altLang="ko-KR" sz="2000" dirty="0"/>
              <a:t>- </a:t>
            </a:r>
            <a:endParaRPr lang="ko-KR" altLang="en-US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-2-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07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801368"/>
            <a:ext cx="10972800" cy="3992763"/>
          </a:xfrm>
        </p:spPr>
        <p:txBody>
          <a:bodyPr/>
          <a:lstStyle/>
          <a:p>
            <a:r>
              <a:rPr lang="en-US" altLang="ko-KR" dirty="0" smtClean="0"/>
              <a:t>HR </a:t>
            </a:r>
            <a:r>
              <a:rPr lang="ko-KR" altLang="en-US" dirty="0" smtClean="0"/>
              <a:t>프로그램은 사용자의 인사</a:t>
            </a:r>
            <a:r>
              <a:rPr lang="en-US" altLang="ko-KR" dirty="0"/>
              <a:t>, </a:t>
            </a:r>
            <a:r>
              <a:rPr lang="ko-KR" altLang="en-US" dirty="0"/>
              <a:t>회계업무를 조직적</a:t>
            </a:r>
            <a:r>
              <a:rPr lang="en-US" altLang="ko-KR" dirty="0"/>
              <a:t>, </a:t>
            </a:r>
            <a:r>
              <a:rPr lang="ko-KR" altLang="en-US" dirty="0" err="1"/>
              <a:t>횡단적으로</a:t>
            </a:r>
            <a:r>
              <a:rPr lang="ko-KR" altLang="en-US" dirty="0"/>
              <a:t> 파악하여 전사적으로 경영자원의 활용을 </a:t>
            </a:r>
            <a:r>
              <a:rPr lang="ko-KR" altLang="en-US" dirty="0" smtClean="0"/>
              <a:t>최적화시켜 편리하게 사용할 수 있도록 만든 </a:t>
            </a:r>
            <a:r>
              <a:rPr lang="ko-KR" altLang="en-US" dirty="0" smtClean="0"/>
              <a:t>프로그램이다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-3-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smtClean="0"/>
              <a:t>HR </a:t>
            </a:r>
            <a:r>
              <a:rPr lang="ko-KR" altLang="en-US" dirty="0" smtClean="0"/>
              <a:t>응용 </a:t>
            </a:r>
            <a:r>
              <a:rPr lang="ko-KR" altLang="en-US" dirty="0" smtClean="0"/>
              <a:t>프로그램 개발 목적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HR</a:t>
            </a:r>
            <a:r>
              <a:rPr lang="ko-KR" altLang="en-US" dirty="0" smtClean="0"/>
              <a:t>프로그램이 도입되면</a:t>
            </a:r>
            <a:r>
              <a:rPr lang="ko-KR" altLang="en-US" dirty="0" smtClean="0"/>
              <a:t> </a:t>
            </a:r>
            <a:r>
              <a:rPr lang="ko-KR" altLang="en-US" dirty="0" smtClean="0"/>
              <a:t>업무 </a:t>
            </a:r>
            <a:r>
              <a:rPr lang="ko-KR" altLang="en-US" dirty="0" smtClean="0"/>
              <a:t>측면에서는 </a:t>
            </a:r>
            <a:r>
              <a:rPr lang="ko-KR" altLang="en-US" dirty="0" smtClean="0"/>
              <a:t>인사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회계의 실적 관리가 </a:t>
            </a:r>
            <a:r>
              <a:rPr lang="ko-KR" altLang="en-US" dirty="0" err="1" smtClean="0"/>
              <a:t>편리해지며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정보의 </a:t>
            </a:r>
            <a:r>
              <a:rPr lang="ko-KR" altLang="en-US" dirty="0" err="1" smtClean="0"/>
              <a:t>공유화가</a:t>
            </a:r>
            <a:r>
              <a:rPr lang="ko-KR" altLang="en-US" dirty="0" smtClean="0"/>
              <a:t> </a:t>
            </a:r>
            <a:r>
              <a:rPr lang="ko-KR" altLang="en-US" dirty="0" smtClean="0"/>
              <a:t>가능해 지고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/>
              <a:t>각 </a:t>
            </a:r>
            <a:r>
              <a:rPr lang="ko-KR" altLang="en-US" dirty="0" smtClean="0"/>
              <a:t>부서별 커뮤니케이션이 원활해져 업무 </a:t>
            </a:r>
            <a:r>
              <a:rPr lang="ko-KR" altLang="en-US" dirty="0" smtClean="0"/>
              <a:t>프로세스에 큰 </a:t>
            </a:r>
            <a:r>
              <a:rPr lang="ko-KR" altLang="en-US" dirty="0" smtClean="0"/>
              <a:t>기여를 </a:t>
            </a:r>
            <a:r>
              <a:rPr lang="ko-KR" altLang="en-US" dirty="0" err="1" smtClean="0"/>
              <a:t>주게된다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또한 </a:t>
            </a:r>
            <a:r>
              <a:rPr lang="ko-KR" altLang="en-US" dirty="0" smtClean="0"/>
              <a:t>데이터의 </a:t>
            </a:r>
            <a:r>
              <a:rPr lang="ko-KR" altLang="en-US" dirty="0" smtClean="0"/>
              <a:t>일관성을 유지하고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개방형 정보시스템으로 자율성과 유연성을 극대화시켜 실시간으로 정보를 </a:t>
            </a:r>
            <a:r>
              <a:rPr lang="ko-KR" altLang="en-US" dirty="0" smtClean="0"/>
              <a:t>통합 처리할 </a:t>
            </a:r>
            <a:r>
              <a:rPr lang="ko-KR" altLang="en-US" dirty="0" smtClean="0"/>
              <a:t>수 있게 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회사 전체 업무를 마치 하나의 업무처럼 통합시킬 수 있도록 </a:t>
            </a:r>
            <a:r>
              <a:rPr lang="ko-KR" altLang="en-US" dirty="0" smtClean="0"/>
              <a:t>설계할 수 있게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그에 필요에 부가 </a:t>
            </a:r>
            <a:r>
              <a:rPr lang="ko-KR" altLang="en-US" dirty="0" smtClean="0"/>
              <a:t>기능을 추가하여 </a:t>
            </a:r>
            <a:r>
              <a:rPr lang="ko-KR" altLang="en-US" dirty="0" smtClean="0"/>
              <a:t>편의성을 극대화 시켜준다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-4-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smtClean="0"/>
              <a:t>HR </a:t>
            </a:r>
            <a:r>
              <a:rPr lang="ko-KR" altLang="en-US" dirty="0" smtClean="0"/>
              <a:t>응용 </a:t>
            </a:r>
            <a:r>
              <a:rPr lang="ko-KR" altLang="en-US" dirty="0" smtClean="0"/>
              <a:t>프로그램의 필요성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2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765516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3.1 VO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구현하고자 하는 데이터 값의 테</a:t>
            </a:r>
            <a:r>
              <a:rPr lang="ko-KR" altLang="en-US" dirty="0"/>
              <a:t>이</a:t>
            </a:r>
            <a:r>
              <a:rPr lang="ko-KR" altLang="en-US" dirty="0" smtClean="0"/>
              <a:t>블 </a:t>
            </a:r>
            <a:r>
              <a:rPr lang="ko-KR" altLang="en-US" dirty="0" err="1" smtClean="0"/>
              <a:t>컬럼명을</a:t>
            </a:r>
            <a:r>
              <a:rPr lang="ko-KR" altLang="en-US" dirty="0" smtClean="0"/>
              <a:t> 확인하고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파일을 만들어 그 안에 </a:t>
            </a:r>
            <a:r>
              <a:rPr lang="ko-KR" altLang="en-US" dirty="0" err="1" smtClean="0"/>
              <a:t>컬럼명과</a:t>
            </a:r>
            <a:r>
              <a:rPr lang="ko-KR" altLang="en-US" dirty="0" smtClean="0"/>
              <a:t> 타입의 변수를 선언해 준다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Type 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 =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/>
              <a:t>- Type 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VARCHAR2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smtClean="0"/>
              <a:t>String</a:t>
            </a:r>
          </a:p>
          <a:p>
            <a:pPr marL="0" indent="0" algn="ctr">
              <a:buNone/>
            </a:pPr>
            <a:r>
              <a:rPr lang="en-US" altLang="ko-KR" sz="1500" dirty="0" smtClean="0"/>
              <a:t>.</a:t>
            </a:r>
          </a:p>
          <a:p>
            <a:pPr marL="0" indent="0" algn="ctr">
              <a:buNone/>
            </a:pPr>
            <a:r>
              <a:rPr lang="en-US" altLang="ko-KR" sz="1500" dirty="0" smtClean="0"/>
              <a:t>.</a:t>
            </a:r>
          </a:p>
          <a:p>
            <a:pPr marL="0" indent="0" algn="ctr">
              <a:buNone/>
            </a:pP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sz="2000" dirty="0" smtClean="0"/>
              <a:t>( ** </a:t>
            </a:r>
            <a:r>
              <a:rPr lang="ko-KR" altLang="en-US" sz="2000" dirty="0" smtClean="0"/>
              <a:t>가급적 </a:t>
            </a:r>
            <a:r>
              <a:rPr lang="ko-KR" altLang="en-US" sz="2000" dirty="0" err="1" smtClean="0"/>
              <a:t>컬럼명과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변수명은</a:t>
            </a:r>
            <a:r>
              <a:rPr lang="ko-KR" altLang="en-US" sz="2000" dirty="0" smtClean="0"/>
              <a:t> 같게 하는게 좋다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-5-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7055"/>
            <a:ext cx="8815754" cy="111039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개발 </a:t>
            </a:r>
            <a:r>
              <a:rPr lang="ko-KR" altLang="en-US" dirty="0"/>
              <a:t>구현 화면 </a:t>
            </a:r>
            <a:r>
              <a:rPr lang="en-US" altLang="ko-KR" dirty="0"/>
              <a:t>UI </a:t>
            </a:r>
            <a:r>
              <a:rPr lang="ko-KR" altLang="en-US" dirty="0"/>
              <a:t>및 상세 설명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4619"/>
          <a:stretch/>
        </p:blipFill>
        <p:spPr>
          <a:xfrm>
            <a:off x="8694871" y="1375631"/>
            <a:ext cx="3162300" cy="20306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871" y="3473755"/>
            <a:ext cx="3162300" cy="3101412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10199077" y="3244362"/>
            <a:ext cx="668215" cy="48357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0823600" y="397133"/>
            <a:ext cx="1018917" cy="896461"/>
            <a:chOff x="10823600" y="397133"/>
            <a:chExt cx="1018917" cy="896461"/>
          </a:xfrm>
        </p:grpSpPr>
        <p:pic>
          <p:nvPicPr>
            <p:cNvPr id="7" name="그림 6">
              <a:hlinkClick r:id="rId4" action="ppaction://hlinkfile"/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3600" y="397133"/>
              <a:ext cx="1018917" cy="67786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0823600" y="1078150"/>
              <a:ext cx="10189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VO</a:t>
              </a:r>
              <a:r>
                <a:rPr lang="ko-KR" altLang="en-US" sz="800" dirty="0" smtClean="0"/>
                <a:t>상세소스코드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725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701333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 - </a:t>
            </a:r>
            <a:r>
              <a:rPr lang="ko-KR" altLang="en-US" dirty="0" err="1" smtClean="0"/>
              <a:t>변수명을</a:t>
            </a:r>
            <a:r>
              <a:rPr lang="ko-KR" altLang="en-US" dirty="0" smtClean="0"/>
              <a:t> 선언하면 선언 된 변수의 </a:t>
            </a:r>
            <a:r>
              <a:rPr lang="en-US" altLang="ko-KR" dirty="0" smtClean="0"/>
              <a:t>getter, setter</a:t>
            </a:r>
            <a:r>
              <a:rPr lang="ko-KR" altLang="en-US" dirty="0" smtClean="0"/>
              <a:t>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출력을 위한 </a:t>
            </a:r>
            <a:r>
              <a:rPr lang="ko-KR" altLang="en-US" dirty="0" err="1" smtClean="0"/>
              <a:t>오버라이드</a:t>
            </a:r>
            <a:r>
              <a:rPr lang="ko-KR" altLang="en-US" dirty="0" smtClean="0"/>
              <a:t> 된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넣어준다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en-US" altLang="ko-KR" dirty="0" err="1"/>
              <a:t>toString</a:t>
            </a:r>
            <a:r>
              <a:rPr lang="en-US" altLang="ko-KR" dirty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향후 </a:t>
            </a:r>
            <a:r>
              <a:rPr lang="ko-KR" altLang="en-US" dirty="0" err="1" smtClean="0"/>
              <a:t>콤보박스나</a:t>
            </a:r>
            <a:r>
              <a:rPr lang="ko-KR" altLang="en-US" dirty="0" smtClean="0"/>
              <a:t> 출력하고자 하는 변수의 </a:t>
            </a:r>
            <a:r>
              <a:rPr lang="ko-KR" altLang="en-US" dirty="0" err="1" smtClean="0"/>
              <a:t>리턴값을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보기좋게</a:t>
            </a:r>
            <a:r>
              <a:rPr lang="ko-KR" altLang="en-US" dirty="0" smtClean="0"/>
              <a:t> 입력해 두는 것이 좋다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VO</a:t>
            </a:r>
            <a:r>
              <a:rPr lang="ko-KR" altLang="en-US" dirty="0" smtClean="0"/>
              <a:t>는 구현하고자 하는 프로그램의 </a:t>
            </a:r>
            <a:r>
              <a:rPr lang="ko-KR" altLang="en-US" dirty="0" err="1" smtClean="0"/>
              <a:t>테이블별로</a:t>
            </a:r>
            <a:r>
              <a:rPr lang="ko-KR" altLang="en-US" dirty="0" smtClean="0"/>
              <a:t> 필요하기 때문에 위와 같은 방법으로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마다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만들어 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-6-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 구현 화면 </a:t>
            </a:r>
            <a:r>
              <a:rPr lang="en-US" altLang="ko-KR" dirty="0"/>
              <a:t>UI </a:t>
            </a:r>
            <a:r>
              <a:rPr lang="ko-KR" altLang="en-US" dirty="0"/>
              <a:t>및 상세 설명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517" y="1690688"/>
            <a:ext cx="3734590" cy="34352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17" y="5333207"/>
            <a:ext cx="3734590" cy="132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5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679722" cy="24034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3.2 IDAO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DAO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인터페이스인 </a:t>
            </a:r>
            <a:r>
              <a:rPr lang="en-US" altLang="ko-KR" dirty="0" smtClean="0"/>
              <a:t>IDAO</a:t>
            </a:r>
            <a:r>
              <a:rPr lang="ko-KR" altLang="en-US" dirty="0" smtClean="0"/>
              <a:t>를 만들어 미리 </a:t>
            </a:r>
            <a:r>
              <a:rPr lang="en-US" altLang="ko-KR" dirty="0" smtClean="0"/>
              <a:t>CRUD </a:t>
            </a:r>
            <a:r>
              <a:rPr lang="ko-KR" altLang="en-US" dirty="0" smtClean="0"/>
              <a:t>할 항목들을 정해둔다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IDAO</a:t>
            </a:r>
            <a:r>
              <a:rPr lang="ko-KR" altLang="en-US" dirty="0" smtClean="0"/>
              <a:t>에 기본적인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인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전체검색의</a:t>
            </a:r>
            <a:r>
              <a:rPr lang="ko-KR" altLang="en-US" dirty="0" smtClean="0"/>
              <a:t> 항목을 넣어 보았다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-7-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5507"/>
            <a:ext cx="8974015" cy="960926"/>
          </a:xfrm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개발 구현 화면 </a:t>
            </a:r>
            <a:r>
              <a:rPr lang="en-US" altLang="ko-KR" dirty="0"/>
              <a:t>UI </a:t>
            </a:r>
            <a:r>
              <a:rPr lang="ko-KR" altLang="en-US" dirty="0"/>
              <a:t>및 상세 설명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229101"/>
            <a:ext cx="10679723" cy="212725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0823600" y="398082"/>
            <a:ext cx="1018917" cy="895512"/>
            <a:chOff x="10823600" y="398082"/>
            <a:chExt cx="1018917" cy="895512"/>
          </a:xfrm>
        </p:grpSpPr>
        <p:pic>
          <p:nvPicPr>
            <p:cNvPr id="8" name="그림 7">
              <a:hlinkClick r:id="rId3" action="ppaction://hlinkfile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3600" y="398082"/>
              <a:ext cx="1018917" cy="6759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0823600" y="1078150"/>
              <a:ext cx="10189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DAO</a:t>
              </a:r>
              <a:r>
                <a:rPr lang="ko-KR" altLang="en-US" sz="800" dirty="0" smtClean="0"/>
                <a:t>상세소스코드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463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41939"/>
            <a:ext cx="10679722" cy="24970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 - IDAO</a:t>
            </a:r>
            <a:r>
              <a:rPr lang="ko-KR" altLang="en-US" dirty="0" smtClean="0"/>
              <a:t>를 만든 후 구현하고자 하는 </a:t>
            </a:r>
            <a:r>
              <a:rPr lang="en-US" altLang="ko-KR" dirty="0" smtClean="0"/>
              <a:t>VO</a:t>
            </a:r>
            <a:r>
              <a:rPr lang="ko-KR" altLang="en-US" dirty="0" smtClean="0"/>
              <a:t> 테이블의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하나씩 만들어 줘야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DAO </a:t>
            </a:r>
            <a:r>
              <a:rPr lang="ko-KR" altLang="en-US" dirty="0" smtClean="0"/>
              <a:t>안의 항목은 </a:t>
            </a:r>
            <a:r>
              <a:rPr lang="en-US" altLang="ko-KR" dirty="0" smtClean="0"/>
              <a:t>IDAO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implements VO</a:t>
            </a:r>
            <a:r>
              <a:rPr lang="ko-KR" altLang="en-US" dirty="0" smtClean="0"/>
              <a:t>와 타입을 지정 후  쉽게 만들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아래와 같이 각 </a:t>
            </a:r>
            <a:r>
              <a:rPr lang="en-US" altLang="ko-KR" dirty="0" smtClean="0"/>
              <a:t>CRUD </a:t>
            </a:r>
            <a:r>
              <a:rPr lang="ko-KR" altLang="en-US" dirty="0" smtClean="0"/>
              <a:t>항목별로 데이터베이스의 자료를 얻어올 수 있도록 코드를 작성해준다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-8-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9131"/>
            <a:ext cx="10515600" cy="117194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 구현 화면 </a:t>
            </a:r>
            <a:r>
              <a:rPr lang="en-US" altLang="ko-KR" dirty="0"/>
              <a:t>UI </a:t>
            </a:r>
            <a:r>
              <a:rPr lang="ko-KR" altLang="en-US" dirty="0"/>
              <a:t>및 상세 설명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60" y="4009292"/>
            <a:ext cx="11754878" cy="234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6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881</TotalTime>
  <Words>1533</Words>
  <Application>Microsoft Office PowerPoint</Application>
  <PresentationFormat>와이드스크린</PresentationFormat>
  <Paragraphs>209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Tahoma</vt:lpstr>
      <vt:lpstr>Wingdings</vt:lpstr>
      <vt:lpstr>Wingdings 2</vt:lpstr>
      <vt:lpstr>HDOfficeLightV0</vt:lpstr>
      <vt:lpstr>New_Natural01</vt:lpstr>
      <vt:lpstr>HR 응용프로그램 매뉴얼</vt:lpstr>
      <vt:lpstr>목차</vt:lpstr>
      <vt:lpstr>목차</vt:lpstr>
      <vt:lpstr>1. HR 응용 프로그램 개발 목적</vt:lpstr>
      <vt:lpstr>2. HR 응용 프로그램의 필요성</vt:lpstr>
      <vt:lpstr>3. 개발 구현 화면 UI 및 상세 설명</vt:lpstr>
      <vt:lpstr>3. 개발 구현 화면 UI 및 상세 설명</vt:lpstr>
      <vt:lpstr>3. 개발 구현 화면 UI 및 상세 설명</vt:lpstr>
      <vt:lpstr>3. 개발 구현 화면 UI 및 상세 설명</vt:lpstr>
      <vt:lpstr>3. 개발 구현 화면 UI 및 상세 설명</vt:lpstr>
      <vt:lpstr>3. 개발 구현 화면 UI 및 상세 설명</vt:lpstr>
      <vt:lpstr>3. 개발 구현 화면 UI 및 상세 설명</vt:lpstr>
      <vt:lpstr>3. 개발 구현 화면 UI 및 상세 설명</vt:lpstr>
      <vt:lpstr>3. 개발 구현 화면 UI 및 상세 설명</vt:lpstr>
      <vt:lpstr>3. 개발 구현 화면 UI 및 상세 설명</vt:lpstr>
      <vt:lpstr>3. 개발 구현 화면 UI 및 상세 설명</vt:lpstr>
      <vt:lpstr>3. 개발 구현 화면 UI 및 상세 설명</vt:lpstr>
      <vt:lpstr>3. 개발 구현 화면 UI 및 상세 설명</vt:lpstr>
      <vt:lpstr>3. 개발 구현 화면 UI 및 상세 설명</vt:lpstr>
      <vt:lpstr>3. 개발 구현 화면 UI 및 상세 설명</vt:lpstr>
      <vt:lpstr>4. 사용시 이상 메시지 및 조치 사항</vt:lpstr>
      <vt:lpstr>4. 사용시 이상 메시지 및 조치 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인터페이스 구현</dc:title>
  <dc:creator>pc354</dc:creator>
  <cp:lastModifiedBy>pc354</cp:lastModifiedBy>
  <cp:revision>197</cp:revision>
  <dcterms:created xsi:type="dcterms:W3CDTF">2021-07-07T06:56:06Z</dcterms:created>
  <dcterms:modified xsi:type="dcterms:W3CDTF">2021-07-13T07:59:40Z</dcterms:modified>
</cp:coreProperties>
</file>