
<file path=[Content_Types].xml><?xml version="1.0" encoding="utf-8"?>
<Types xmlns="http://schemas.openxmlformats.org/package/2006/content-types">
  <Default Extension="png" ContentType="image/png"/>
  <Default Extension="wdp" ContentType="image/vnd.ms-photo"/>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6" r:id="rId3"/>
    <p:sldId id="257" r:id="rId5"/>
    <p:sldId id="258" r:id="rId6"/>
    <p:sldId id="267" r:id="rId7"/>
    <p:sldId id="268" r:id="rId8"/>
    <p:sldId id="259" r:id="rId9"/>
    <p:sldId id="266" r:id="rId10"/>
    <p:sldId id="261" r:id="rId11"/>
    <p:sldId id="265" r:id="rId12"/>
    <p:sldId id="279" r:id="rId13"/>
    <p:sldId id="276" r:id="rId14"/>
    <p:sldId id="280" r:id="rId15"/>
    <p:sldId id="283" r:id="rId16"/>
    <p:sldId id="281" r:id="rId17"/>
    <p:sldId id="282" r:id="rId18"/>
    <p:sldId id="287" r:id="rId19"/>
    <p:sldId id="26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1B293"/>
    <a:srgbClr val="B2D9AC"/>
    <a:srgbClr val="A6CC93"/>
    <a:srgbClr val="A6C3E3"/>
    <a:srgbClr val="F6AF91"/>
    <a:srgbClr val="A7C4E6"/>
    <a:srgbClr val="A0C0E6"/>
    <a:srgbClr val="1087EB"/>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4" d="100"/>
          <a:sy n="114" d="100"/>
        </p:scale>
        <p:origin x="540" y="96"/>
      </p:cViewPr>
      <p:guideLst>
        <p:guide orient="horz" pos="219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62.xml"/><Relationship Id="rId5" Type="http://schemas.openxmlformats.org/officeDocument/2006/relationships/image" Target="../media/image5.png"/><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76.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tags" Target="../tags/tag78.xml"/><Relationship Id="rId4" Type="http://schemas.openxmlformats.org/officeDocument/2006/relationships/image" Target="../media/image18.png"/><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tags" Target="../tags/tag6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64.xml"/><Relationship Id="rId4" Type="http://schemas.openxmlformats.org/officeDocument/2006/relationships/image" Target="../media/image9.png"/><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image" Target="../media/image12.png"/><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69.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01577" y="3986068"/>
            <a:ext cx="2188845" cy="306705"/>
          </a:xfrm>
          <a:prstGeom prst="rect">
            <a:avLst/>
          </a:prstGeom>
          <a:noFill/>
        </p:spPr>
        <p:txBody>
          <a:bodyPr wrap="none" rtlCol="0">
            <a:spAutoFit/>
          </a:bodyPr>
          <a:lstStyle/>
          <a:p>
            <a:r>
              <a:rPr kumimoji="1" lang="zh-CN" altLang="en-US" sz="1400" b="1" dirty="0">
                <a:solidFill>
                  <a:schemeClr val="bg1"/>
                </a:solidFill>
              </a:rPr>
              <a:t>团队名称：</a:t>
            </a:r>
            <a:r>
              <a:rPr kumimoji="1" lang="en-US" altLang="zh-CN" sz="1400" b="1" dirty="0">
                <a:solidFill>
                  <a:schemeClr val="bg1"/>
                </a:solidFill>
              </a:rPr>
              <a:t>MemoryError</a:t>
            </a:r>
            <a:endParaRPr kumimoji="1" lang="en-US" altLang="zh-CN" sz="1400" b="1" dirty="0">
              <a:solidFill>
                <a:schemeClr val="bg1"/>
              </a:solidFill>
            </a:endParaRPr>
          </a:p>
        </p:txBody>
      </p:sp>
      <p:sp>
        <p:nvSpPr>
          <p:cNvPr id="7" name="文本框 6"/>
          <p:cNvSpPr txBox="1"/>
          <p:nvPr/>
        </p:nvSpPr>
        <p:spPr>
          <a:xfrm>
            <a:off x="5001577" y="4218895"/>
            <a:ext cx="3027680" cy="306705"/>
          </a:xfrm>
          <a:prstGeom prst="rect">
            <a:avLst/>
          </a:prstGeom>
          <a:noFill/>
        </p:spPr>
        <p:txBody>
          <a:bodyPr wrap="none" rtlCol="0">
            <a:spAutoFit/>
          </a:bodyPr>
          <a:lstStyle/>
          <a:p>
            <a:r>
              <a:rPr kumimoji="1" lang="zh-CN" altLang="en-US" sz="1400" b="1" dirty="0">
                <a:solidFill>
                  <a:schemeClr val="bg1"/>
                </a:solidFill>
              </a:rPr>
              <a:t>团队成员：陈雄君，陈垂泽，黎潇潇</a:t>
            </a:r>
            <a:endParaRPr kumimoji="1" lang="zh-CN" altLang="en-US" sz="1400" b="1" dirty="0">
              <a:solidFill>
                <a:schemeClr val="bg1"/>
              </a:solidFill>
            </a:endParaRPr>
          </a:p>
        </p:txBody>
      </p:sp>
      <p:sp>
        <p:nvSpPr>
          <p:cNvPr id="8" name="文本框 7"/>
          <p:cNvSpPr txBox="1"/>
          <p:nvPr/>
        </p:nvSpPr>
        <p:spPr>
          <a:xfrm>
            <a:off x="5001577" y="4468307"/>
            <a:ext cx="1427480" cy="306705"/>
          </a:xfrm>
          <a:prstGeom prst="rect">
            <a:avLst/>
          </a:prstGeom>
          <a:noFill/>
        </p:spPr>
        <p:txBody>
          <a:bodyPr wrap="none" rtlCol="0">
            <a:spAutoFit/>
          </a:bodyPr>
          <a:lstStyle/>
          <a:p>
            <a:r>
              <a:rPr kumimoji="1" lang="zh-CN" altLang="en-US" sz="1400" b="1" dirty="0">
                <a:solidFill>
                  <a:schemeClr val="bg1"/>
                </a:solidFill>
              </a:rPr>
              <a:t>答辩人：陈雄君</a:t>
            </a:r>
            <a:endParaRPr kumimoji="1" lang="zh-CN" altLang="en-US" sz="1400" b="1" dirty="0">
              <a:solidFill>
                <a:schemeClr val="bg1"/>
              </a:solidFill>
            </a:endParaRPr>
          </a:p>
        </p:txBody>
      </p:sp>
      <p:pic>
        <p:nvPicPr>
          <p:cNvPr id="9" name="图片 8" descr="logo.518e2a416abd"/>
          <p:cNvPicPr>
            <a:picLocks noChangeAspect="1"/>
          </p:cNvPicPr>
          <p:nvPr/>
        </p:nvPicPr>
        <p:blipFill>
          <a:blip r:embed="rId1"/>
          <a:stretch>
            <a:fillRect/>
          </a:stretch>
        </p:blipFill>
        <p:spPr>
          <a:xfrm>
            <a:off x="3158807" y="3400149"/>
            <a:ext cx="941024" cy="255858"/>
          </a:xfrm>
          <a:prstGeom prst="rect">
            <a:avLst/>
          </a:prstGeom>
        </p:spPr>
      </p:pic>
      <p:pic>
        <p:nvPicPr>
          <p:cNvPr id="14" name="图片 13" descr="凡科快图导出202016-13934"/>
          <p:cNvPicPr>
            <a:picLocks noChangeAspect="1"/>
          </p:cNvPicPr>
          <p:nvPr/>
        </p:nvPicPr>
        <p:blipFill>
          <a:blip r:embed="rId2"/>
          <a:stretch>
            <a:fillRect/>
          </a:stretch>
        </p:blipFill>
        <p:spPr>
          <a:xfrm>
            <a:off x="2152108" y="3400149"/>
            <a:ext cx="852730" cy="292354"/>
          </a:xfrm>
          <a:prstGeom prst="rect">
            <a:avLst/>
          </a:prstGeom>
        </p:spPr>
      </p:pic>
      <p:sp>
        <p:nvSpPr>
          <p:cNvPr id="15" name="矩形 14"/>
          <p:cNvSpPr/>
          <p:nvPr/>
        </p:nvSpPr>
        <p:spPr>
          <a:xfrm>
            <a:off x="1739679" y="2452705"/>
            <a:ext cx="2927816" cy="861774"/>
          </a:xfrm>
          <a:prstGeom prst="rect">
            <a:avLst/>
          </a:prstGeom>
          <a:noFill/>
          <a:ln>
            <a:noFill/>
          </a:ln>
        </p:spPr>
        <p:txBody>
          <a:bodyPr wrap="square" rtlCol="0" anchor="t">
            <a:spAutoFit/>
          </a:bodyPr>
          <a:lstStyle/>
          <a:p>
            <a:pPr algn="ctr"/>
            <a:r>
              <a:rPr lang="en-US" altLang="zh-CN" sz="1600" b="1" dirty="0">
                <a:solidFill>
                  <a:srgbClr val="1087EB"/>
                </a:solidFill>
                <a:effectLst>
                  <a:outerShdw blurRad="38100" dist="25400" dir="5400000" algn="ctr" rotWithShape="0">
                    <a:srgbClr val="6E747A">
                      <a:alpha val="43000"/>
                    </a:srgbClr>
                  </a:outerShdw>
                </a:effectLst>
              </a:rPr>
              <a:t>BAAI-ZHIHU CUP</a:t>
            </a:r>
            <a:endParaRPr lang="en-US" altLang="zh-CN" sz="1600" b="1" dirty="0">
              <a:solidFill>
                <a:srgbClr val="1087EB"/>
              </a:solidFill>
              <a:effectLst>
                <a:outerShdw blurRad="38100" dist="25400" dir="5400000" algn="ctr" rotWithShape="0">
                  <a:srgbClr val="6E747A">
                    <a:alpha val="43000"/>
                  </a:srgbClr>
                </a:outerShdw>
              </a:effectLst>
            </a:endParaRPr>
          </a:p>
          <a:p>
            <a:pPr algn="ctr"/>
            <a:r>
              <a:rPr lang="zh-CN" altLang="en-US" sz="2000" b="1" dirty="0">
                <a:solidFill>
                  <a:srgbClr val="1087EB"/>
                </a:solidFill>
                <a:effectLst>
                  <a:outerShdw blurRad="38100" dist="25400" dir="5400000" algn="ctr" rotWithShape="0">
                    <a:srgbClr val="6E747A">
                      <a:alpha val="43000"/>
                    </a:srgbClr>
                  </a:outerShdw>
                </a:effectLst>
              </a:rPr>
              <a:t>智源 </a:t>
            </a:r>
            <a:r>
              <a:rPr lang="en-US" altLang="zh-CN" sz="2000" b="1" dirty="0">
                <a:solidFill>
                  <a:srgbClr val="1087EB"/>
                </a:solidFill>
                <a:effectLst>
                  <a:outerShdw blurRad="38100" dist="25400" dir="5400000" algn="ctr" rotWithShape="0">
                    <a:srgbClr val="6E747A">
                      <a:alpha val="43000"/>
                    </a:srgbClr>
                  </a:outerShdw>
                </a:effectLst>
              </a:rPr>
              <a:t>· </a:t>
            </a:r>
            <a:r>
              <a:rPr lang="zh-CN" altLang="en-US" sz="2000" b="1" dirty="0">
                <a:solidFill>
                  <a:srgbClr val="1087EB"/>
                </a:solidFill>
                <a:effectLst>
                  <a:outerShdw blurRad="38100" dist="25400" dir="5400000" algn="ctr" rotWithShape="0">
                    <a:srgbClr val="6E747A">
                      <a:alpha val="43000"/>
                    </a:srgbClr>
                  </a:outerShdw>
                </a:effectLst>
              </a:rPr>
              <a:t>看山杯</a:t>
            </a:r>
            <a:endParaRPr lang="zh-CN" altLang="en-US" sz="2000" b="1" dirty="0">
              <a:solidFill>
                <a:srgbClr val="1087EB"/>
              </a:solidFill>
              <a:effectLst>
                <a:outerShdw blurRad="38100" dist="25400" dir="5400000" algn="ctr" rotWithShape="0">
                  <a:srgbClr val="6E747A">
                    <a:alpha val="43000"/>
                  </a:srgbClr>
                </a:outerShdw>
              </a:effectLst>
            </a:endParaRPr>
          </a:p>
          <a:p>
            <a:pPr algn="ctr"/>
            <a:r>
              <a:rPr lang="en-US" altLang="zh-CN" sz="1200" dirty="0" err="1">
                <a:solidFill>
                  <a:srgbClr val="1087EB"/>
                </a:solidFill>
                <a:effectLst>
                  <a:outerShdw blurRad="38100" dist="25400" dir="5400000" algn="ctr" rotWithShape="0">
                    <a:srgbClr val="6E747A">
                      <a:alpha val="43000"/>
                    </a:srgbClr>
                  </a:outerShdw>
                </a:effectLst>
              </a:rPr>
              <a:t>FindExp</a:t>
            </a:r>
            <a:endParaRPr lang="en-US" altLang="zh-CN" sz="1200" dirty="0">
              <a:solidFill>
                <a:srgbClr val="1087EB"/>
              </a:solidFill>
              <a:effectLst>
                <a:outerShdw blurRad="38100" dist="25400" dir="5400000" algn="ctr" rotWithShape="0">
                  <a:srgbClr val="6E747A">
                    <a:alpha val="43000"/>
                  </a:srgbClr>
                </a:outerShdw>
              </a:effectLst>
            </a:endParaRPr>
          </a:p>
        </p:txBody>
      </p:sp>
      <p:sp>
        <p:nvSpPr>
          <p:cNvPr id="16" name="文本框 15"/>
          <p:cNvSpPr txBox="1"/>
          <p:nvPr/>
        </p:nvSpPr>
        <p:spPr>
          <a:xfrm>
            <a:off x="4667495" y="2722245"/>
            <a:ext cx="5262880" cy="706755"/>
          </a:xfrm>
          <a:prstGeom prst="rect">
            <a:avLst/>
          </a:prstGeom>
          <a:noFill/>
        </p:spPr>
        <p:txBody>
          <a:bodyPr wrap="none" rtlCol="0">
            <a:spAutoFit/>
          </a:bodyPr>
          <a:lstStyle/>
          <a:p>
            <a:r>
              <a:rPr kumimoji="1" lang="en-US" altLang="zh-CN" sz="4000" b="1" dirty="0">
                <a:solidFill>
                  <a:schemeClr val="bg1"/>
                </a:solidFill>
              </a:rPr>
              <a:t>《</a:t>
            </a:r>
            <a:r>
              <a:rPr kumimoji="1" lang="zh-CN" altLang="en-US" sz="4000" b="1" dirty="0">
                <a:solidFill>
                  <a:schemeClr val="bg1"/>
                </a:solidFill>
              </a:rPr>
              <a:t>专家发现算法大赛</a:t>
            </a:r>
            <a:r>
              <a:rPr kumimoji="1" lang="en-US" altLang="zh-CN" sz="4000" b="1" dirty="0">
                <a:solidFill>
                  <a:schemeClr val="bg1"/>
                </a:solidFill>
              </a:rPr>
              <a:t>》</a:t>
            </a:r>
            <a:endParaRPr kumimoji="1" lang="en-US" altLang="zh-CN" sz="4000" b="1" dirty="0">
              <a:solidFill>
                <a:schemeClr val="bg1"/>
              </a:solidFill>
            </a:endParaRPr>
          </a:p>
        </p:txBody>
      </p:sp>
      <p:pic>
        <p:nvPicPr>
          <p:cNvPr id="10" name="图片 9"/>
          <p:cNvPicPr>
            <a:picLocks noChangeAspect="1"/>
          </p:cNvPicPr>
          <p:nvPr/>
        </p:nvPicPr>
        <p:blipFill rotWithShape="1">
          <a:blip r:embed="rId3" cstate="print">
            <a:alphaModFix amt="1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33436" b="43385"/>
          <a:stretch>
            <a:fillRect/>
          </a:stretch>
        </p:blipFill>
        <p:spPr>
          <a:xfrm>
            <a:off x="-68128" y="2304524"/>
            <a:ext cx="12192000" cy="1542196"/>
          </a:xfrm>
          <a:prstGeom prst="rect">
            <a:avLst/>
          </a:prstGeom>
          <a:blipFill dpi="0" rotWithShape="1">
            <a:blip r:embed="rId5">
              <a:alphaModFix amt="14000"/>
            </a:blip>
            <a:srcRect/>
            <a:tile tx="0" ty="0" sx="100000" sy="100000" flip="none" algn="tl"/>
          </a:blipFill>
        </p:spPr>
      </p:pic>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6235" y="264795"/>
            <a:ext cx="280797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59180" y="350520"/>
            <a:ext cx="1402080" cy="460375"/>
          </a:xfrm>
          <a:prstGeom prst="rect">
            <a:avLst/>
          </a:prstGeom>
          <a:noFill/>
        </p:spPr>
        <p:txBody>
          <a:bodyPr wrap="none" rtlCol="0">
            <a:spAutoFit/>
          </a:bodyPr>
          <a:lstStyle/>
          <a:p>
            <a:r>
              <a:rPr lang="zh-CN" altLang="en-US" sz="2400" b="1">
                <a:solidFill>
                  <a:schemeClr val="bg1"/>
                </a:solidFill>
              </a:rPr>
              <a:t>统计特征</a:t>
            </a:r>
            <a:endParaRPr lang="zh-CN" altLang="en-US" sz="2400" b="1">
              <a:solidFill>
                <a:schemeClr val="bg1"/>
              </a:solidFill>
            </a:endParaRPr>
          </a:p>
        </p:txBody>
      </p:sp>
      <p:sp>
        <p:nvSpPr>
          <p:cNvPr id="4" name="文本框 3"/>
          <p:cNvSpPr txBox="1"/>
          <p:nvPr/>
        </p:nvSpPr>
        <p:spPr>
          <a:xfrm>
            <a:off x="658495" y="1507490"/>
            <a:ext cx="9114790" cy="1198880"/>
          </a:xfrm>
          <a:prstGeom prst="rect">
            <a:avLst/>
          </a:prstGeom>
          <a:noFill/>
        </p:spPr>
        <p:txBody>
          <a:bodyPr wrap="square" rtlCol="0">
            <a:spAutoFit/>
          </a:bodyPr>
          <a:lstStyle/>
          <a:p>
            <a:pPr indent="0">
              <a:lnSpc>
                <a:spcPct val="150000"/>
              </a:lnSpc>
              <a:buFont typeface="Wingdings" panose="05000000000000000000" pitchFamily="2" charset="2"/>
              <a:buNone/>
            </a:pPr>
            <a:r>
              <a:rPr sz="1600" dirty="0">
                <a:solidFill>
                  <a:prstClr val="white"/>
                </a:solidFill>
                <a:latin typeface="微软雅黑" panose="020B0503020204020204" charset="-122"/>
                <a:ea typeface="微软雅黑" panose="020B0503020204020204" charset="-122"/>
              </a:rPr>
              <a:t>本类特征为对合并后的数据集进行的全局/局部统计，统计特征可概述为：盐值分数统计、用户/问题的全局统计、用户/问题的SVD、用户/问题曝光局部统计、时间统计、曾回答问题的状态统计、长度统计。</a:t>
            </a:r>
            <a:endParaRPr sz="1600" dirty="0">
              <a:solidFill>
                <a:prstClr val="white"/>
              </a:solidFill>
              <a:latin typeface="微软雅黑" panose="020B0503020204020204" charset="-122"/>
              <a:ea typeface="微软雅黑" panose="020B0503020204020204" charset="-122"/>
            </a:endParaRPr>
          </a:p>
        </p:txBody>
      </p:sp>
      <p:graphicFrame>
        <p:nvGraphicFramePr>
          <p:cNvPr id="5" name="表格 4"/>
          <p:cNvGraphicFramePr/>
          <p:nvPr>
            <p:custDataLst>
              <p:tags r:id="rId1"/>
            </p:custDataLst>
          </p:nvPr>
        </p:nvGraphicFramePr>
        <p:xfrm>
          <a:off x="781050" y="3005455"/>
          <a:ext cx="7216775" cy="2802255"/>
        </p:xfrm>
        <a:graphic>
          <a:graphicData uri="http://schemas.openxmlformats.org/drawingml/2006/table">
            <a:tbl>
              <a:tblPr firstRow="1" bandRow="1">
                <a:tableStyleId>{5940675A-B579-460E-94D1-54222C63F5DA}</a:tableStyleId>
              </a:tblPr>
              <a:tblGrid>
                <a:gridCol w="2309495"/>
                <a:gridCol w="4907280"/>
              </a:tblGrid>
              <a:tr h="340995">
                <a:tc>
                  <a:txBody>
                    <a:bodyPr/>
                    <a:lstStyle/>
                    <a:p>
                      <a:pPr indent="0" algn="ctr">
                        <a:buNone/>
                      </a:pPr>
                      <a:r>
                        <a:rPr lang="en-US" sz="1000" b="1">
                          <a:solidFill>
                            <a:srgbClr val="FFFFFF"/>
                          </a:solidFill>
                          <a:latin typeface="宋体" panose="02010600030101010101" pitchFamily="2" charset="-122"/>
                          <a:ea typeface="宋体" panose="02010600030101010101" pitchFamily="2" charset="-122"/>
                          <a:cs typeface="宋体" panose="02010600030101010101" pitchFamily="2" charset="-122"/>
                        </a:rPr>
                        <a:t>统计特征</a:t>
                      </a:r>
                      <a:endParaRPr lang="en-US" altLang="en-US" sz="1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lstStyle/>
                    <a:p>
                      <a:pPr indent="0" algn="ctr">
                        <a:buNone/>
                      </a:pPr>
                      <a:r>
                        <a:rPr lang="en-US" sz="1000" b="1">
                          <a:solidFill>
                            <a:srgbClr val="FFFFFF"/>
                          </a:solidFill>
                          <a:latin typeface="宋体" panose="02010600030101010101" pitchFamily="2" charset="-122"/>
                          <a:ea typeface="宋体" panose="02010600030101010101" pitchFamily="2" charset="-122"/>
                          <a:cs typeface="宋体" panose="02010600030101010101" pitchFamily="2" charset="-122"/>
                        </a:rPr>
                        <a:t>特征描述</a:t>
                      </a:r>
                      <a:endParaRPr lang="en-US" altLang="en-US" sz="1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r>
              <a:tr h="340360">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盐值分数统计特征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问题对应的用户盐值分数的</a:t>
                      </a:r>
                      <a:r>
                        <a:rPr lang="en-US" sz="900" b="0">
                          <a:solidFill>
                            <a:srgbClr val="000000"/>
                          </a:solidFill>
                          <a:latin typeface="Times New Roman" panose="02020603050405020304" charset="0"/>
                          <a:cs typeface="Times New Roman" panose="02020603050405020304" charset="0"/>
                        </a:rPr>
                        <a:t>mean/max/min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361950">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问题全局统计特征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用户对应问题的数量、问题对应用户的数量</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亦即用户和问题的</a:t>
                      </a:r>
                      <a:r>
                        <a:rPr lang="en-US" sz="900" b="0">
                          <a:solidFill>
                            <a:srgbClr val="000000"/>
                          </a:solidFill>
                          <a:latin typeface="Times New Roman" panose="02020603050405020304" charset="0"/>
                          <a:cs typeface="Times New Roman" panose="02020603050405020304" charset="0"/>
                        </a:rPr>
                        <a:t>value-count)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340995">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问题的</a:t>
                      </a:r>
                      <a:r>
                        <a:rPr lang="en-US" sz="900" b="0">
                          <a:solidFill>
                            <a:srgbClr val="000000"/>
                          </a:solidFill>
                          <a:latin typeface="Times New Roman" panose="02020603050405020304" charset="0"/>
                          <a:cs typeface="Times New Roman" panose="02020603050405020304" charset="0"/>
                        </a:rPr>
                        <a:t>SVD</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用户对应的问题列表和问题对应的用户列表</a:t>
                      </a:r>
                      <a:r>
                        <a:rPr lang="en-US" sz="900" b="0">
                          <a:solidFill>
                            <a:srgbClr val="000000"/>
                          </a:solidFill>
                          <a:latin typeface="Times New Roman" panose="02020603050405020304" charset="0"/>
                          <a:cs typeface="Times New Roman" panose="02020603050405020304" charset="0"/>
                        </a:rPr>
                        <a:t>(groupby)</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的</a:t>
                      </a:r>
                      <a:r>
                        <a:rPr lang="en-US" sz="900" b="0">
                          <a:solidFill>
                            <a:srgbClr val="000000"/>
                          </a:solidFill>
                          <a:latin typeface="Times New Roman" panose="02020603050405020304" charset="0"/>
                          <a:cs typeface="Times New Roman" panose="02020603050405020304" charset="0"/>
                        </a:rPr>
                        <a:t>tf-idf</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接</a:t>
                      </a:r>
                      <a:r>
                        <a:rPr lang="en-US" sz="900" b="0">
                          <a:solidFill>
                            <a:srgbClr val="000000"/>
                          </a:solidFill>
                          <a:latin typeface="Times New Roman" panose="02020603050405020304" charset="0"/>
                          <a:cs typeface="Times New Roman" panose="02020603050405020304" charset="0"/>
                        </a:rPr>
                        <a:t>svd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340360">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曝光特征</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局部统计</a:t>
                      </a:r>
                      <a:r>
                        <a:rPr lang="en-US" sz="900" b="0">
                          <a:solidFill>
                            <a:srgbClr val="000000"/>
                          </a:solidFill>
                          <a:latin typeface="Times New Roman" panose="02020603050405020304" charset="0"/>
                          <a:cs typeface="Times New Roman" panose="02020603050405020304" charset="0"/>
                        </a:rPr>
                        <a: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问题的曾经曝光数、未来曝光数、当天的曝光数</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60375">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时间统计特征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邀请创建时间、问题创建时间的</a:t>
                      </a:r>
                      <a:r>
                        <a:rPr lang="en-US" sz="900" b="0">
                          <a:solidFill>
                            <a:srgbClr val="000000"/>
                          </a:solidFill>
                          <a:latin typeface="Times New Roman" panose="02020603050405020304" charset="0"/>
                          <a:cs typeface="Times New Roman" panose="02020603050405020304" charset="0"/>
                        </a:rPr>
                        <a:t>mean/max/min/std</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、曾经回答问题的时间间隔的</a:t>
                      </a:r>
                      <a:r>
                        <a:rPr lang="en-US" sz="900" b="0">
                          <a:solidFill>
                            <a:srgbClr val="000000"/>
                          </a:solidFill>
                          <a:latin typeface="Times New Roman" panose="02020603050405020304" charset="0"/>
                          <a:cs typeface="Times New Roman" panose="02020603050405020304" charset="0"/>
                        </a:rPr>
                        <a:t>mean/max/min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340360">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曾回答问题的状态统计</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问答是否被标优</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被推荐</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的</a:t>
                      </a:r>
                      <a:r>
                        <a:rPr lang="en-US" sz="900" b="0">
                          <a:solidFill>
                            <a:srgbClr val="000000"/>
                          </a:solidFill>
                          <a:latin typeface="Times New Roman" panose="02020603050405020304" charset="0"/>
                          <a:cs typeface="Times New Roman" panose="02020603050405020304" charset="0"/>
                        </a:rPr>
                        <a:t>count/mean</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、回答字数</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点赞数的</a:t>
                      </a:r>
                      <a:r>
                        <a:rPr lang="en-US" sz="900" b="0">
                          <a:solidFill>
                            <a:srgbClr val="000000"/>
                          </a:solidFill>
                          <a:latin typeface="Times New Roman" panose="02020603050405020304" charset="0"/>
                          <a:cs typeface="Times New Roman" panose="02020603050405020304" charset="0"/>
                        </a:rPr>
                        <a:t>sum</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276860">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长度统计特征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用户回答过的问题标题</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描述的平均长度</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bl>
          </a:graphicData>
        </a:graphic>
      </p:graphicFrame>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6235" y="264795"/>
            <a:ext cx="280797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06780" y="351155"/>
            <a:ext cx="1706880" cy="460375"/>
          </a:xfrm>
          <a:prstGeom prst="rect">
            <a:avLst/>
          </a:prstGeom>
          <a:noFill/>
        </p:spPr>
        <p:txBody>
          <a:bodyPr wrap="none" rtlCol="0">
            <a:spAutoFit/>
          </a:bodyPr>
          <a:lstStyle/>
          <a:p>
            <a:r>
              <a:rPr lang="zh-CN" altLang="en-US" sz="2400" b="1">
                <a:solidFill>
                  <a:schemeClr val="bg1"/>
                </a:solidFill>
              </a:rPr>
              <a:t>相似度特征</a:t>
            </a:r>
            <a:endParaRPr lang="zh-CN" altLang="en-US" sz="2400" b="1">
              <a:solidFill>
                <a:schemeClr val="bg1"/>
              </a:solidFill>
            </a:endParaRPr>
          </a:p>
        </p:txBody>
      </p:sp>
      <p:sp>
        <p:nvSpPr>
          <p:cNvPr id="4" name="文本框 3"/>
          <p:cNvSpPr txBox="1"/>
          <p:nvPr/>
        </p:nvSpPr>
        <p:spPr>
          <a:xfrm>
            <a:off x="658495" y="1507490"/>
            <a:ext cx="9114790" cy="1198880"/>
          </a:xfrm>
          <a:prstGeom prst="rect">
            <a:avLst/>
          </a:prstGeom>
          <a:noFill/>
        </p:spPr>
        <p:txBody>
          <a:bodyPr wrap="square" rtlCol="0">
            <a:spAutoFit/>
          </a:bodyPr>
          <a:lstStyle/>
          <a:p>
            <a:pPr indent="0">
              <a:lnSpc>
                <a:spcPct val="150000"/>
              </a:lnSpc>
              <a:buFont typeface="Wingdings" panose="05000000000000000000" pitchFamily="2" charset="2"/>
              <a:buNone/>
            </a:pPr>
            <a:r>
              <a:rPr sz="1600" dirty="0">
                <a:solidFill>
                  <a:prstClr val="white"/>
                </a:solidFill>
                <a:latin typeface="微软雅黑" panose="020B0503020204020204" charset="-122"/>
                <a:ea typeface="微软雅黑" panose="020B0503020204020204" charset="-122"/>
              </a:rPr>
              <a:t>本类特征为对各序列进行求取余弦相似度，主要分为对各序列所对应的id的embedding序列求average后求余弦相似度，以及对各序列的每个id的embedding求余弦相似度后再求max/min/mean的统计特征。</a:t>
            </a:r>
            <a:endParaRPr sz="1600" dirty="0">
              <a:solidFill>
                <a:prstClr val="white"/>
              </a:solidFill>
              <a:latin typeface="微软雅黑" panose="020B0503020204020204" charset="-122"/>
              <a:ea typeface="微软雅黑" panose="020B0503020204020204" charset="-122"/>
            </a:endParaRPr>
          </a:p>
        </p:txBody>
      </p:sp>
      <p:graphicFrame>
        <p:nvGraphicFramePr>
          <p:cNvPr id="5" name="表格 4"/>
          <p:cNvGraphicFramePr/>
          <p:nvPr>
            <p:custDataLst>
              <p:tags r:id="rId1"/>
            </p:custDataLst>
          </p:nvPr>
        </p:nvGraphicFramePr>
        <p:xfrm>
          <a:off x="743585" y="3324860"/>
          <a:ext cx="7401560" cy="2606675"/>
        </p:xfrm>
        <a:graphic>
          <a:graphicData uri="http://schemas.openxmlformats.org/drawingml/2006/table">
            <a:tbl>
              <a:tblPr firstRow="1" bandRow="1">
                <a:tableStyleId>{5940675A-B579-460E-94D1-54222C63F5DA}</a:tableStyleId>
              </a:tblPr>
              <a:tblGrid>
                <a:gridCol w="1932305"/>
                <a:gridCol w="5469255"/>
              </a:tblGrid>
              <a:tr h="407035">
                <a:tc>
                  <a:txBody>
                    <a:bodyPr/>
                    <a:lstStyle/>
                    <a:p>
                      <a:pPr indent="0" algn="ctr">
                        <a:buNone/>
                      </a:pPr>
                      <a:r>
                        <a:rPr lang="en-US" sz="1000" b="1">
                          <a:solidFill>
                            <a:srgbClr val="FFFFFF"/>
                          </a:solidFill>
                          <a:latin typeface="宋体" panose="02010600030101010101" pitchFamily="2" charset="-122"/>
                          <a:ea typeface="宋体" panose="02010600030101010101" pitchFamily="2" charset="-122"/>
                          <a:cs typeface="宋体" panose="02010600030101010101" pitchFamily="2" charset="-122"/>
                        </a:rPr>
                        <a:t>相似度特征</a:t>
                      </a:r>
                      <a:endParaRPr lang="en-US" altLang="en-US" sz="1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lstStyle/>
                    <a:p>
                      <a:pPr indent="0" algn="ctr">
                        <a:buNone/>
                      </a:pPr>
                      <a:r>
                        <a:rPr lang="en-US" sz="1000" b="1">
                          <a:solidFill>
                            <a:srgbClr val="FFFFFF"/>
                          </a:solidFill>
                          <a:latin typeface="宋体" panose="02010600030101010101" pitchFamily="2" charset="-122"/>
                          <a:ea typeface="宋体" panose="02010600030101010101" pitchFamily="2" charset="-122"/>
                          <a:cs typeface="宋体" panose="02010600030101010101" pitchFamily="2" charset="-122"/>
                        </a:rPr>
                        <a:t>特征描述</a:t>
                      </a:r>
                      <a:endParaRPr lang="en-US" altLang="en-US" sz="1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r>
              <a:tr h="550545">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曾经回答过的问题的相似度特征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曾经回答过的问题的标题和本次邀请问题标题的余弦相似度、曾经回答过的问题的单字</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词描述与本次问题的单字</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词描述的余弦相似度</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549910">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用户和问题话题的相似度特征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用户感兴趣</a:t>
                      </a:r>
                      <a:r>
                        <a:rPr lang="en-US" sz="900" b="0">
                          <a:solidFill>
                            <a:srgbClr val="000000"/>
                          </a:solidFill>
                          <a:latin typeface="Times New Roman" panose="02020603050405020304" charset="0"/>
                          <a:cs typeface="Times New Roman" panose="02020603050405020304" charset="0"/>
                        </a:rPr>
                        <a:t>/</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关注的话题和问题绑定的话题的余弦相似度</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549275">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曾经回答过的问题话题的相似度</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曾经回答过的问题所绑定的话题与本次邀请问题所绑定话题的余弦相似度</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549910">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曾经回答过的问题话题相似度的统计</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曾经回答过的问题所绑定话题与本次邀请问题所绑定话题分别求取余弦相似度再作</a:t>
                      </a:r>
                      <a:r>
                        <a:rPr lang="en-US" sz="900" b="0">
                          <a:solidFill>
                            <a:srgbClr val="000000"/>
                          </a:solidFill>
                          <a:latin typeface="Times New Roman" panose="02020603050405020304" charset="0"/>
                          <a:cs typeface="Times New Roman" panose="02020603050405020304" charset="0"/>
                        </a:rPr>
                        <a:t>max/min/mean</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统计</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bl>
          </a:graphicData>
        </a:graphic>
      </p:graphicFrame>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5758" y="960604"/>
            <a:ext cx="3400290" cy="461665"/>
          </a:xfrm>
          <a:prstGeom prst="rect">
            <a:avLst/>
          </a:prstGeom>
          <a:noFill/>
        </p:spPr>
        <p:txBody>
          <a:bodyPr wrap="none" rtlCol="0">
            <a:spAutoFit/>
          </a:bodyPr>
          <a:lstStyle/>
          <a:p>
            <a:r>
              <a:rPr kumimoji="1" lang="zh-CN" altLang="en-US" sz="2400" dirty="0">
                <a:solidFill>
                  <a:schemeClr val="bg1"/>
                </a:solidFill>
              </a:rPr>
              <a:t>基于</a:t>
            </a:r>
            <a:r>
              <a:rPr kumimoji="1" lang="en-US" altLang="zh-CN" sz="2400" dirty="0">
                <a:solidFill>
                  <a:schemeClr val="bg1"/>
                </a:solidFill>
              </a:rPr>
              <a:t>NN</a:t>
            </a:r>
            <a:r>
              <a:rPr kumimoji="1" lang="zh-CN" altLang="en-US" sz="2400" dirty="0">
                <a:solidFill>
                  <a:schemeClr val="bg1"/>
                </a:solidFill>
              </a:rPr>
              <a:t>的序列特征提取</a:t>
            </a:r>
            <a:endParaRPr kumimoji="1" lang="zh-CN" altLang="en-US" sz="2400" dirty="0">
              <a:solidFill>
                <a:schemeClr val="bg1"/>
              </a:solidFill>
            </a:endParaRPr>
          </a:p>
        </p:txBody>
      </p:sp>
      <p:sp>
        <p:nvSpPr>
          <p:cNvPr id="7" name="文本框 6"/>
          <p:cNvSpPr txBox="1"/>
          <p:nvPr/>
        </p:nvSpPr>
        <p:spPr>
          <a:xfrm>
            <a:off x="585758" y="1820890"/>
            <a:ext cx="4320413" cy="400110"/>
          </a:xfrm>
          <a:prstGeom prst="rect">
            <a:avLst/>
          </a:prstGeom>
          <a:noFill/>
        </p:spPr>
        <p:txBody>
          <a:bodyPr wrap="none" rtlCol="0">
            <a:spAutoFit/>
          </a:bodyPr>
          <a:lstStyle/>
          <a:p>
            <a:pPr marL="285750" indent="-285750">
              <a:buFont typeface="Wingdings" panose="05000000000000000000" pitchFamily="2" charset="2"/>
              <a:buChar char="n"/>
            </a:pPr>
            <a:r>
              <a:rPr lang="zh-CN" altLang="en-US" sz="2000" b="1" dirty="0">
                <a:solidFill>
                  <a:prstClr val="white"/>
                </a:solidFill>
              </a:rPr>
              <a:t>用户关注话题、问题所属话题序列</a:t>
            </a:r>
            <a:endParaRPr lang="zh-CN" altLang="en-US" sz="2000" b="1" dirty="0">
              <a:solidFill>
                <a:prstClr val="white"/>
              </a:solidFill>
            </a:endParaRPr>
          </a:p>
        </p:txBody>
      </p:sp>
      <p:pic>
        <p:nvPicPr>
          <p:cNvPr id="9" name="图片 8"/>
          <p:cNvPicPr/>
          <p:nvPr/>
        </p:nvPicPr>
        <p:blipFill>
          <a:blip r:embed="rId1"/>
          <a:stretch>
            <a:fillRect/>
          </a:stretch>
        </p:blipFill>
        <p:spPr>
          <a:xfrm>
            <a:off x="8806180" y="1820890"/>
            <a:ext cx="3061970" cy="4602464"/>
          </a:xfrm>
          <a:prstGeom prst="rect">
            <a:avLst/>
          </a:prstGeom>
        </p:spPr>
      </p:pic>
      <p:pic>
        <p:nvPicPr>
          <p:cNvPr id="10" name="图片 9"/>
          <p:cNvPicPr/>
          <p:nvPr/>
        </p:nvPicPr>
        <p:blipFill>
          <a:blip r:embed="rId2"/>
          <a:stretch>
            <a:fillRect/>
          </a:stretch>
        </p:blipFill>
        <p:spPr>
          <a:xfrm>
            <a:off x="6072023" y="1820890"/>
            <a:ext cx="2636203" cy="4602464"/>
          </a:xfrm>
          <a:prstGeom prst="rect">
            <a:avLst/>
          </a:prstGeom>
        </p:spPr>
      </p:pic>
      <p:sp>
        <p:nvSpPr>
          <p:cNvPr id="11" name="文本框 10"/>
          <p:cNvSpPr txBox="1"/>
          <p:nvPr/>
        </p:nvSpPr>
        <p:spPr>
          <a:xfrm>
            <a:off x="585758" y="2935873"/>
            <a:ext cx="1494320" cy="400110"/>
          </a:xfrm>
          <a:prstGeom prst="rect">
            <a:avLst/>
          </a:prstGeom>
          <a:noFill/>
        </p:spPr>
        <p:txBody>
          <a:bodyPr wrap="none" rtlCol="0">
            <a:spAutoFit/>
          </a:bodyPr>
          <a:lstStyle/>
          <a:p>
            <a:r>
              <a:rPr lang="en-US" altLang="zh-CN" sz="2000" dirty="0">
                <a:solidFill>
                  <a:schemeClr val="bg1"/>
                </a:solidFill>
              </a:rPr>
              <a:t>1. </a:t>
            </a:r>
            <a:r>
              <a:rPr lang="zh-CN" altLang="en-US" sz="2000" dirty="0">
                <a:solidFill>
                  <a:schemeClr val="bg1"/>
                </a:solidFill>
              </a:rPr>
              <a:t>数据处理</a:t>
            </a:r>
            <a:endParaRPr lang="zh-CN" altLang="en-US" sz="2000" dirty="0">
              <a:solidFill>
                <a:schemeClr val="bg1"/>
              </a:solidFill>
            </a:endParaRPr>
          </a:p>
        </p:txBody>
      </p:sp>
      <p:sp>
        <p:nvSpPr>
          <p:cNvPr id="13" name="文本框 12"/>
          <p:cNvSpPr txBox="1"/>
          <p:nvPr/>
        </p:nvSpPr>
        <p:spPr>
          <a:xfrm>
            <a:off x="814358" y="3459748"/>
            <a:ext cx="2236510" cy="338554"/>
          </a:xfrm>
          <a:prstGeom prst="rect">
            <a:avLst/>
          </a:prstGeom>
          <a:noFill/>
        </p:spPr>
        <p:txBody>
          <a:bodyPr wrap="none" rtlCol="0">
            <a:spAutoFit/>
          </a:bodyPr>
          <a:lstStyle/>
          <a:p>
            <a:r>
              <a:rPr lang="zh-CN" altLang="en-US" sz="1600" dirty="0">
                <a:solidFill>
                  <a:schemeClr val="bg1"/>
                </a:solidFill>
              </a:rPr>
              <a:t>随机打乱话题序列顺序</a:t>
            </a:r>
            <a:endParaRPr lang="zh-CN" altLang="en-US" sz="1600" dirty="0">
              <a:solidFill>
                <a:schemeClr val="bg1"/>
              </a:solidFill>
            </a:endParaRPr>
          </a:p>
        </p:txBody>
      </p:sp>
      <p:sp>
        <p:nvSpPr>
          <p:cNvPr id="14" name="文本框 13"/>
          <p:cNvSpPr txBox="1"/>
          <p:nvPr/>
        </p:nvSpPr>
        <p:spPr>
          <a:xfrm>
            <a:off x="585758" y="4122122"/>
            <a:ext cx="1494320" cy="400110"/>
          </a:xfrm>
          <a:prstGeom prst="rect">
            <a:avLst/>
          </a:prstGeom>
          <a:noFill/>
        </p:spPr>
        <p:txBody>
          <a:bodyPr wrap="none" rtlCol="0">
            <a:spAutoFit/>
          </a:bodyPr>
          <a:lstStyle/>
          <a:p>
            <a:r>
              <a:rPr lang="en-US" altLang="zh-CN" sz="2000" dirty="0">
                <a:solidFill>
                  <a:schemeClr val="bg1"/>
                </a:solidFill>
              </a:rPr>
              <a:t>2. </a:t>
            </a:r>
            <a:r>
              <a:rPr lang="zh-CN" altLang="en-US" sz="2000" dirty="0">
                <a:solidFill>
                  <a:schemeClr val="bg1"/>
                </a:solidFill>
              </a:rPr>
              <a:t>模型设计</a:t>
            </a:r>
            <a:endParaRPr lang="zh-CN" altLang="en-US" sz="2000" dirty="0">
              <a:solidFill>
                <a:schemeClr val="bg1"/>
              </a:solidFill>
            </a:endParaRPr>
          </a:p>
        </p:txBody>
      </p:sp>
      <p:sp>
        <p:nvSpPr>
          <p:cNvPr id="15" name="文本框 14"/>
          <p:cNvSpPr txBox="1"/>
          <p:nvPr/>
        </p:nvSpPr>
        <p:spPr>
          <a:xfrm>
            <a:off x="450516" y="4762194"/>
            <a:ext cx="3496470" cy="338554"/>
          </a:xfrm>
          <a:prstGeom prst="rect">
            <a:avLst/>
          </a:prstGeom>
          <a:noFill/>
        </p:spPr>
        <p:txBody>
          <a:bodyPr wrap="none" rtlCol="0">
            <a:spAutoFit/>
          </a:bodyPr>
          <a:lstStyle/>
          <a:p>
            <a:r>
              <a:rPr lang="zh-CN" altLang="en-US" sz="1600" dirty="0">
                <a:solidFill>
                  <a:schemeClr val="bg1"/>
                </a:solidFill>
              </a:rPr>
              <a:t>（</a:t>
            </a:r>
            <a:r>
              <a:rPr lang="en-US" altLang="zh-CN" sz="1600" dirty="0">
                <a:solidFill>
                  <a:schemeClr val="bg1"/>
                </a:solidFill>
              </a:rPr>
              <a:t>a</a:t>
            </a:r>
            <a:r>
              <a:rPr lang="zh-CN" altLang="en-US" sz="1600" dirty="0">
                <a:solidFill>
                  <a:schemeClr val="bg1"/>
                </a:solidFill>
              </a:rPr>
              <a:t>）</a:t>
            </a:r>
            <a:r>
              <a:rPr lang="en-US" altLang="zh-CN" sz="1600" dirty="0">
                <a:solidFill>
                  <a:schemeClr val="bg1"/>
                </a:solidFill>
              </a:rPr>
              <a:t>Embedding</a:t>
            </a:r>
            <a:r>
              <a:rPr lang="zh-CN" altLang="en-US" sz="1600" dirty="0">
                <a:solidFill>
                  <a:schemeClr val="bg1"/>
                </a:solidFill>
              </a:rPr>
              <a:t> </a:t>
            </a:r>
            <a:r>
              <a:rPr lang="en-US" altLang="zh-CN" sz="1600" dirty="0">
                <a:solidFill>
                  <a:schemeClr val="bg1"/>
                </a:solidFill>
              </a:rPr>
              <a:t>Layer</a:t>
            </a:r>
            <a:r>
              <a:rPr lang="zh-CN" altLang="en-US" sz="1600" dirty="0">
                <a:solidFill>
                  <a:schemeClr val="bg1"/>
                </a:solidFill>
              </a:rPr>
              <a:t> </a:t>
            </a:r>
            <a:r>
              <a:rPr lang="en-US" altLang="zh-CN" sz="1600" dirty="0">
                <a:solidFill>
                  <a:schemeClr val="bg1"/>
                </a:solidFill>
              </a:rPr>
              <a:t>+ FC</a:t>
            </a:r>
            <a:r>
              <a:rPr lang="zh-CN" altLang="en-US" sz="1600" dirty="0">
                <a:solidFill>
                  <a:schemeClr val="bg1"/>
                </a:solidFill>
              </a:rPr>
              <a:t> </a:t>
            </a:r>
            <a:r>
              <a:rPr lang="en-US" altLang="zh-CN" sz="1600" dirty="0">
                <a:solidFill>
                  <a:schemeClr val="bg1"/>
                </a:solidFill>
              </a:rPr>
              <a:t>Layers</a:t>
            </a:r>
            <a:endParaRPr lang="zh-CN" altLang="en-US" sz="1600" dirty="0">
              <a:solidFill>
                <a:schemeClr val="bg1"/>
              </a:solidFill>
            </a:endParaRPr>
          </a:p>
        </p:txBody>
      </p:sp>
      <p:sp>
        <p:nvSpPr>
          <p:cNvPr id="16" name="文本框 15"/>
          <p:cNvSpPr txBox="1"/>
          <p:nvPr/>
        </p:nvSpPr>
        <p:spPr>
          <a:xfrm>
            <a:off x="459934" y="5224513"/>
            <a:ext cx="3656770" cy="584775"/>
          </a:xfrm>
          <a:prstGeom prst="rect">
            <a:avLst/>
          </a:prstGeom>
          <a:noFill/>
        </p:spPr>
        <p:txBody>
          <a:bodyPr wrap="none" rtlCol="0">
            <a:spAutoFit/>
          </a:bodyPr>
          <a:lstStyle/>
          <a:p>
            <a:r>
              <a:rPr lang="zh-CN" altLang="en-US" sz="1600" dirty="0">
                <a:solidFill>
                  <a:schemeClr val="bg1"/>
                </a:solidFill>
              </a:rPr>
              <a:t>（</a:t>
            </a:r>
            <a:r>
              <a:rPr lang="en-US" altLang="zh-CN" sz="1600" dirty="0">
                <a:solidFill>
                  <a:schemeClr val="bg1"/>
                </a:solidFill>
              </a:rPr>
              <a:t>b</a:t>
            </a:r>
            <a:r>
              <a:rPr lang="zh-CN" altLang="en-US" sz="1600" dirty="0">
                <a:solidFill>
                  <a:schemeClr val="bg1"/>
                </a:solidFill>
              </a:rPr>
              <a:t>）</a:t>
            </a:r>
            <a:r>
              <a:rPr lang="en-US" altLang="zh-CN" sz="1600" dirty="0">
                <a:solidFill>
                  <a:schemeClr val="bg1"/>
                </a:solidFill>
              </a:rPr>
              <a:t>Embedding</a:t>
            </a:r>
            <a:r>
              <a:rPr lang="zh-CN" altLang="en-US" sz="1600" dirty="0">
                <a:solidFill>
                  <a:schemeClr val="bg1"/>
                </a:solidFill>
              </a:rPr>
              <a:t> </a:t>
            </a:r>
            <a:r>
              <a:rPr lang="en-US" altLang="zh-CN" sz="1600" dirty="0">
                <a:solidFill>
                  <a:schemeClr val="bg1"/>
                </a:solidFill>
              </a:rPr>
              <a:t>Layer</a:t>
            </a:r>
            <a:r>
              <a:rPr lang="zh-CN" altLang="en-US" sz="1600" dirty="0">
                <a:solidFill>
                  <a:schemeClr val="bg1"/>
                </a:solidFill>
              </a:rPr>
              <a:t> </a:t>
            </a:r>
            <a:r>
              <a:rPr lang="en-US" altLang="zh-CN" sz="1600" dirty="0">
                <a:solidFill>
                  <a:schemeClr val="bg1"/>
                </a:solidFill>
              </a:rPr>
              <a:t>+ Conv Layer </a:t>
            </a:r>
            <a:endParaRPr lang="en-US" altLang="zh-CN" sz="1600" dirty="0">
              <a:solidFill>
                <a:schemeClr val="bg1"/>
              </a:solidFill>
            </a:endParaRPr>
          </a:p>
          <a:p>
            <a:r>
              <a:rPr lang="en-US" altLang="zh-CN" sz="1600" dirty="0">
                <a:solidFill>
                  <a:schemeClr val="bg1"/>
                </a:solidFill>
              </a:rPr>
              <a:t>         + FC</a:t>
            </a:r>
            <a:r>
              <a:rPr lang="zh-CN" altLang="en-US" sz="1600" dirty="0">
                <a:solidFill>
                  <a:schemeClr val="bg1"/>
                </a:solidFill>
              </a:rPr>
              <a:t> </a:t>
            </a:r>
            <a:r>
              <a:rPr lang="en-US" altLang="zh-CN" sz="1600" dirty="0">
                <a:solidFill>
                  <a:schemeClr val="bg1"/>
                </a:solidFill>
              </a:rPr>
              <a:t>Layers </a:t>
            </a:r>
            <a:endParaRPr lang="zh-CN" altLang="en-US" sz="1600" dirty="0">
              <a:solidFill>
                <a:schemeClr val="bg1"/>
              </a:solidFill>
            </a:endParaRPr>
          </a:p>
        </p:txBody>
      </p:sp>
      <p:sp>
        <p:nvSpPr>
          <p:cNvPr id="2" name="矩形 1"/>
          <p:cNvSpPr/>
          <p:nvPr/>
        </p:nvSpPr>
        <p:spPr>
          <a:xfrm>
            <a:off x="356235" y="264795"/>
            <a:ext cx="280797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059180" y="350520"/>
            <a:ext cx="1402080" cy="460375"/>
          </a:xfrm>
          <a:prstGeom prst="rect">
            <a:avLst/>
          </a:prstGeom>
          <a:noFill/>
        </p:spPr>
        <p:txBody>
          <a:bodyPr wrap="none" rtlCol="0">
            <a:spAutoFit/>
          </a:bodyPr>
          <a:p>
            <a:r>
              <a:rPr lang="zh-CN" altLang="en-US" sz="2400" b="1">
                <a:solidFill>
                  <a:schemeClr val="bg1"/>
                </a:solidFill>
              </a:rPr>
              <a:t>序列特征</a:t>
            </a:r>
            <a:endParaRPr lang="zh-CN" altLang="en-US" sz="2400" b="1">
              <a:solidFill>
                <a:schemeClr val="bg1"/>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5758" y="1820890"/>
            <a:ext cx="4320413" cy="707886"/>
          </a:xfrm>
          <a:prstGeom prst="rect">
            <a:avLst/>
          </a:prstGeom>
          <a:noFill/>
        </p:spPr>
        <p:txBody>
          <a:bodyPr wrap="none" rtlCol="0">
            <a:spAutoFit/>
          </a:bodyPr>
          <a:lstStyle/>
          <a:p>
            <a:pPr marL="285750" indent="-285750">
              <a:buFont typeface="Wingdings" panose="05000000000000000000" pitchFamily="2" charset="2"/>
              <a:buChar char="n"/>
            </a:pPr>
            <a:r>
              <a:rPr lang="zh-CN" altLang="en-US" sz="2000" b="1" dirty="0">
                <a:solidFill>
                  <a:prstClr val="white"/>
                </a:solidFill>
              </a:rPr>
              <a:t>用户历史回答问题的标题和描述、</a:t>
            </a:r>
            <a:endParaRPr lang="en-US" altLang="zh-CN" sz="2000" b="1" dirty="0">
              <a:solidFill>
                <a:prstClr val="white"/>
              </a:solidFill>
            </a:endParaRPr>
          </a:p>
          <a:p>
            <a:r>
              <a:rPr lang="en-US" altLang="zh-CN" sz="2000" b="1" dirty="0">
                <a:solidFill>
                  <a:prstClr val="white"/>
                </a:solidFill>
              </a:rPr>
              <a:t>    </a:t>
            </a:r>
            <a:r>
              <a:rPr lang="zh-CN" altLang="en-US" sz="2000" b="1" dirty="0">
                <a:solidFill>
                  <a:prstClr val="white"/>
                </a:solidFill>
              </a:rPr>
              <a:t>问题的标题和描述</a:t>
            </a:r>
            <a:endParaRPr lang="zh-CN" altLang="en-US" sz="2000" b="1" dirty="0">
              <a:solidFill>
                <a:prstClr val="white"/>
              </a:solidFill>
            </a:endParaRPr>
          </a:p>
        </p:txBody>
      </p:sp>
      <p:sp>
        <p:nvSpPr>
          <p:cNvPr id="5" name="文本框 4"/>
          <p:cNvSpPr txBox="1"/>
          <p:nvPr/>
        </p:nvSpPr>
        <p:spPr>
          <a:xfrm>
            <a:off x="585758" y="960604"/>
            <a:ext cx="3400290" cy="461665"/>
          </a:xfrm>
          <a:prstGeom prst="rect">
            <a:avLst/>
          </a:prstGeom>
          <a:noFill/>
        </p:spPr>
        <p:txBody>
          <a:bodyPr wrap="none" rtlCol="0">
            <a:spAutoFit/>
          </a:bodyPr>
          <a:lstStyle/>
          <a:p>
            <a:r>
              <a:rPr kumimoji="1" lang="zh-CN" altLang="en-US" sz="2400" dirty="0">
                <a:solidFill>
                  <a:prstClr val="white"/>
                </a:solidFill>
              </a:rPr>
              <a:t>基于</a:t>
            </a:r>
            <a:r>
              <a:rPr kumimoji="1" lang="en-US" altLang="zh-CN" sz="2400" dirty="0">
                <a:solidFill>
                  <a:prstClr val="white"/>
                </a:solidFill>
              </a:rPr>
              <a:t>NN</a:t>
            </a:r>
            <a:r>
              <a:rPr kumimoji="1" lang="zh-CN" altLang="en-US" sz="2400" dirty="0">
                <a:solidFill>
                  <a:prstClr val="white"/>
                </a:solidFill>
              </a:rPr>
              <a:t>的序列特征提取</a:t>
            </a:r>
            <a:endParaRPr kumimoji="1" lang="zh-CN" altLang="en-US" sz="2400" dirty="0">
              <a:solidFill>
                <a:prstClr val="white"/>
              </a:solidFill>
            </a:endParaRPr>
          </a:p>
        </p:txBody>
      </p:sp>
      <p:pic>
        <p:nvPicPr>
          <p:cNvPr id="6" name="图片 5"/>
          <p:cNvPicPr/>
          <p:nvPr/>
        </p:nvPicPr>
        <p:blipFill>
          <a:blip r:embed="rId1"/>
          <a:stretch>
            <a:fillRect/>
          </a:stretch>
        </p:blipFill>
        <p:spPr>
          <a:xfrm>
            <a:off x="5495925" y="2028824"/>
            <a:ext cx="6547485" cy="4360447"/>
          </a:xfrm>
          <a:prstGeom prst="rect">
            <a:avLst/>
          </a:prstGeom>
        </p:spPr>
      </p:pic>
      <p:sp>
        <p:nvSpPr>
          <p:cNvPr id="11" name="文本框 10"/>
          <p:cNvSpPr txBox="1"/>
          <p:nvPr/>
        </p:nvSpPr>
        <p:spPr>
          <a:xfrm>
            <a:off x="585758" y="2935873"/>
            <a:ext cx="1494320" cy="400110"/>
          </a:xfrm>
          <a:prstGeom prst="rect">
            <a:avLst/>
          </a:prstGeom>
          <a:noFill/>
        </p:spPr>
        <p:txBody>
          <a:bodyPr wrap="none" rtlCol="0">
            <a:spAutoFit/>
          </a:bodyPr>
          <a:lstStyle/>
          <a:p>
            <a:r>
              <a:rPr lang="en-US" altLang="zh-CN" sz="2000" dirty="0">
                <a:solidFill>
                  <a:schemeClr val="bg1"/>
                </a:solidFill>
              </a:rPr>
              <a:t>1. </a:t>
            </a:r>
            <a:r>
              <a:rPr lang="zh-CN" altLang="en-US" sz="2000" dirty="0">
                <a:solidFill>
                  <a:schemeClr val="bg1"/>
                </a:solidFill>
              </a:rPr>
              <a:t>数据处理</a:t>
            </a:r>
            <a:endParaRPr lang="zh-CN" altLang="en-US" sz="2000" dirty="0">
              <a:solidFill>
                <a:schemeClr val="bg1"/>
              </a:solidFill>
            </a:endParaRPr>
          </a:p>
        </p:txBody>
      </p:sp>
      <p:sp>
        <p:nvSpPr>
          <p:cNvPr id="12" name="文本框 11"/>
          <p:cNvSpPr txBox="1"/>
          <p:nvPr/>
        </p:nvSpPr>
        <p:spPr>
          <a:xfrm>
            <a:off x="814358" y="3459748"/>
            <a:ext cx="3986242" cy="1077218"/>
          </a:xfrm>
          <a:prstGeom prst="rect">
            <a:avLst/>
          </a:prstGeom>
          <a:noFill/>
        </p:spPr>
        <p:txBody>
          <a:bodyPr wrap="square" rtlCol="0">
            <a:spAutoFit/>
          </a:bodyPr>
          <a:lstStyle/>
          <a:p>
            <a:pPr marL="342900" indent="-342900">
              <a:buAutoNum type="alphaLcParenBoth"/>
            </a:pPr>
            <a:r>
              <a:rPr lang="zh-CN" altLang="en-US" sz="1600" dirty="0">
                <a:solidFill>
                  <a:schemeClr val="bg1"/>
                </a:solidFill>
              </a:rPr>
              <a:t>从用户最近的</a:t>
            </a:r>
            <a:r>
              <a:rPr lang="en-US" altLang="zh-CN" sz="1600" dirty="0">
                <a:solidFill>
                  <a:schemeClr val="bg1"/>
                </a:solidFill>
              </a:rPr>
              <a:t>3</a:t>
            </a:r>
            <a:r>
              <a:rPr lang="zh-CN" altLang="en-US" sz="1600" dirty="0">
                <a:solidFill>
                  <a:schemeClr val="bg1"/>
                </a:solidFill>
              </a:rPr>
              <a:t>条历史回答中提取问题的标题和描述序列。</a:t>
            </a:r>
            <a:endParaRPr lang="en-US" altLang="zh-CN" sz="1600" dirty="0">
              <a:solidFill>
                <a:schemeClr val="bg1"/>
              </a:solidFill>
            </a:endParaRPr>
          </a:p>
          <a:p>
            <a:endParaRPr lang="en-US" altLang="zh-CN" sz="1600" dirty="0">
              <a:solidFill>
                <a:schemeClr val="bg1"/>
              </a:solidFill>
            </a:endParaRPr>
          </a:p>
          <a:p>
            <a:r>
              <a:rPr lang="en-US" altLang="zh-CN" sz="1600" dirty="0">
                <a:solidFill>
                  <a:schemeClr val="bg1"/>
                </a:solidFill>
              </a:rPr>
              <a:t>(b) </a:t>
            </a:r>
            <a:r>
              <a:rPr lang="zh-CN" altLang="en-US" sz="1600" dirty="0">
                <a:solidFill>
                  <a:schemeClr val="bg1"/>
                </a:solidFill>
              </a:rPr>
              <a:t>序列长度截断至 ≤ </a:t>
            </a:r>
            <a:r>
              <a:rPr lang="en-US" altLang="zh-CN" sz="1600" dirty="0">
                <a:solidFill>
                  <a:schemeClr val="bg1"/>
                </a:solidFill>
              </a:rPr>
              <a:t>256</a:t>
            </a:r>
            <a:endParaRPr lang="zh-CN" altLang="en-US" sz="1600" dirty="0">
              <a:solidFill>
                <a:schemeClr val="bg1"/>
              </a:solidFill>
            </a:endParaRPr>
          </a:p>
        </p:txBody>
      </p:sp>
      <p:sp>
        <p:nvSpPr>
          <p:cNvPr id="13" name="文本框 12"/>
          <p:cNvSpPr txBox="1"/>
          <p:nvPr/>
        </p:nvSpPr>
        <p:spPr>
          <a:xfrm>
            <a:off x="585758" y="4915963"/>
            <a:ext cx="1494320" cy="400110"/>
          </a:xfrm>
          <a:prstGeom prst="rect">
            <a:avLst/>
          </a:prstGeom>
          <a:noFill/>
        </p:spPr>
        <p:txBody>
          <a:bodyPr wrap="none" rtlCol="0">
            <a:spAutoFit/>
          </a:bodyPr>
          <a:lstStyle/>
          <a:p>
            <a:r>
              <a:rPr lang="en-US" altLang="zh-CN" sz="2000" dirty="0">
                <a:solidFill>
                  <a:schemeClr val="bg1"/>
                </a:solidFill>
              </a:rPr>
              <a:t>2. </a:t>
            </a:r>
            <a:r>
              <a:rPr lang="zh-CN" altLang="en-US" sz="2000" dirty="0">
                <a:solidFill>
                  <a:schemeClr val="bg1"/>
                </a:solidFill>
              </a:rPr>
              <a:t>模型设计</a:t>
            </a:r>
            <a:endParaRPr lang="zh-CN" altLang="en-US" sz="2000" dirty="0">
              <a:solidFill>
                <a:schemeClr val="bg1"/>
              </a:solidFill>
            </a:endParaRPr>
          </a:p>
        </p:txBody>
      </p:sp>
      <p:sp>
        <p:nvSpPr>
          <p:cNvPr id="14" name="文本框 13"/>
          <p:cNvSpPr txBox="1"/>
          <p:nvPr/>
        </p:nvSpPr>
        <p:spPr>
          <a:xfrm>
            <a:off x="479091" y="5562294"/>
            <a:ext cx="3837782" cy="584775"/>
          </a:xfrm>
          <a:prstGeom prst="rect">
            <a:avLst/>
          </a:prstGeom>
          <a:noFill/>
        </p:spPr>
        <p:txBody>
          <a:bodyPr wrap="none" rtlCol="0">
            <a:spAutoFit/>
          </a:bodyPr>
          <a:lstStyle/>
          <a:p>
            <a:r>
              <a:rPr lang="zh-CN" altLang="en-US" sz="1600" dirty="0">
                <a:solidFill>
                  <a:schemeClr val="bg1"/>
                </a:solidFill>
              </a:rPr>
              <a:t>    </a:t>
            </a:r>
            <a:r>
              <a:rPr lang="en-US" altLang="zh-CN" sz="1600" dirty="0">
                <a:solidFill>
                  <a:schemeClr val="bg1"/>
                </a:solidFill>
              </a:rPr>
              <a:t>Embedding</a:t>
            </a:r>
            <a:r>
              <a:rPr lang="zh-CN" altLang="en-US" sz="1600" dirty="0">
                <a:solidFill>
                  <a:schemeClr val="bg1"/>
                </a:solidFill>
              </a:rPr>
              <a:t> </a:t>
            </a:r>
            <a:r>
              <a:rPr lang="en-US" altLang="zh-CN" sz="1600" dirty="0">
                <a:solidFill>
                  <a:schemeClr val="bg1"/>
                </a:solidFill>
              </a:rPr>
              <a:t>Layer</a:t>
            </a:r>
            <a:r>
              <a:rPr lang="zh-CN" altLang="en-US" sz="1600" dirty="0">
                <a:solidFill>
                  <a:schemeClr val="bg1"/>
                </a:solidFill>
              </a:rPr>
              <a:t> </a:t>
            </a:r>
            <a:r>
              <a:rPr lang="en-US" altLang="zh-CN" sz="1600" dirty="0">
                <a:solidFill>
                  <a:schemeClr val="bg1"/>
                </a:solidFill>
              </a:rPr>
              <a:t>+ LSTM + Attention</a:t>
            </a:r>
            <a:endParaRPr lang="en-US" altLang="zh-CN" sz="1600" dirty="0">
              <a:solidFill>
                <a:schemeClr val="bg1"/>
              </a:solidFill>
            </a:endParaRPr>
          </a:p>
          <a:p>
            <a:r>
              <a:rPr lang="en-US" altLang="zh-CN" sz="1600" dirty="0">
                <a:solidFill>
                  <a:schemeClr val="bg1"/>
                </a:solidFill>
              </a:rPr>
              <a:t>  </a:t>
            </a:r>
            <a:r>
              <a:rPr lang="zh-CN" altLang="en-US" sz="1600" dirty="0">
                <a:solidFill>
                  <a:schemeClr val="bg1"/>
                </a:solidFill>
              </a:rPr>
              <a:t>（</a:t>
            </a:r>
            <a:r>
              <a:rPr lang="en-US" altLang="zh-CN" sz="1600" dirty="0">
                <a:solidFill>
                  <a:schemeClr val="bg1"/>
                </a:solidFill>
              </a:rPr>
              <a:t>+ cos sim</a:t>
            </a:r>
            <a:r>
              <a:rPr lang="zh-CN" altLang="en-US" sz="1600" dirty="0">
                <a:solidFill>
                  <a:schemeClr val="bg1"/>
                </a:solidFill>
              </a:rPr>
              <a:t>）</a:t>
            </a:r>
            <a:r>
              <a:rPr lang="en-US" altLang="zh-CN" sz="1600" dirty="0">
                <a:solidFill>
                  <a:schemeClr val="bg1"/>
                </a:solidFill>
              </a:rPr>
              <a:t>+ FC</a:t>
            </a:r>
            <a:r>
              <a:rPr lang="zh-CN" altLang="en-US" sz="1600" dirty="0">
                <a:solidFill>
                  <a:schemeClr val="bg1"/>
                </a:solidFill>
              </a:rPr>
              <a:t> </a:t>
            </a:r>
            <a:r>
              <a:rPr lang="en-US" altLang="zh-CN" sz="1600" dirty="0">
                <a:solidFill>
                  <a:schemeClr val="bg1"/>
                </a:solidFill>
              </a:rPr>
              <a:t>Layers </a:t>
            </a:r>
            <a:endParaRPr lang="zh-CN" altLang="en-US" sz="1600" dirty="0">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rotWithShape="1">
          <a:blip r:embed="rId1" cstate="print">
            <a:alphaModFix amt="14000"/>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33436" b="43385"/>
          <a:stretch>
            <a:fillRect/>
          </a:stretch>
        </p:blipFill>
        <p:spPr>
          <a:xfrm>
            <a:off x="0" y="616787"/>
            <a:ext cx="12192000" cy="1542196"/>
          </a:xfrm>
          <a:prstGeom prst="rect">
            <a:avLst/>
          </a:prstGeom>
          <a:blipFill dpi="0" rotWithShape="1">
            <a:blip r:embed="rId3">
              <a:alphaModFix amt="14000"/>
            </a:blip>
            <a:srcRect/>
            <a:tile tx="0" ty="0" sx="100000" sy="100000" flip="none" algn="tl"/>
          </a:blipFill>
        </p:spPr>
      </p:pic>
      <p:sp>
        <p:nvSpPr>
          <p:cNvPr id="33" name="文本框 32"/>
          <p:cNvSpPr txBox="1"/>
          <p:nvPr/>
        </p:nvSpPr>
        <p:spPr>
          <a:xfrm>
            <a:off x="1463423" y="1096064"/>
            <a:ext cx="2613546" cy="583565"/>
          </a:xfrm>
          <a:prstGeom prst="rect">
            <a:avLst/>
          </a:prstGeom>
          <a:noFill/>
        </p:spPr>
        <p:txBody>
          <a:bodyPr wrap="square" rtlCol="0">
            <a:spAutoFit/>
          </a:bodyPr>
          <a:lstStyle/>
          <a:p>
            <a:pPr algn="ctr"/>
            <a:r>
              <a:rPr lang="en-US" altLang="zh-CN" sz="3200" dirty="0">
                <a:solidFill>
                  <a:schemeClr val="bg1"/>
                </a:solidFill>
                <a:latin typeface="微软雅黑" panose="020B0503020204020204" charset="-122"/>
                <a:ea typeface="微软雅黑" panose="020B0503020204020204" charset="-122"/>
              </a:rPr>
              <a:t>PART</a:t>
            </a:r>
            <a:r>
              <a:rPr lang="zh-CN" altLang="en-US" sz="3200" dirty="0">
                <a:solidFill>
                  <a:schemeClr val="bg1"/>
                </a:solidFill>
                <a:latin typeface="微软雅黑" panose="020B0503020204020204" charset="-122"/>
                <a:ea typeface="微软雅黑" panose="020B0503020204020204" charset="-122"/>
              </a:rPr>
              <a:t> </a:t>
            </a:r>
            <a:r>
              <a:rPr lang="en-US" sz="3200" dirty="0">
                <a:solidFill>
                  <a:schemeClr val="bg1"/>
                </a:solidFill>
                <a:latin typeface="微软雅黑" panose="020B0503020204020204" charset="-122"/>
                <a:ea typeface="微软雅黑" panose="020B0503020204020204" charset="-122"/>
              </a:rPr>
              <a:t>5</a:t>
            </a:r>
            <a:endParaRPr lang="en-US" sz="3200" dirty="0">
              <a:solidFill>
                <a:schemeClr val="bg1"/>
              </a:solidFill>
              <a:latin typeface="微软雅黑" panose="020B0503020204020204" charset="-122"/>
              <a:ea typeface="微软雅黑" panose="020B0503020204020204" charset="-122"/>
            </a:endParaRPr>
          </a:p>
        </p:txBody>
      </p:sp>
      <p:sp>
        <p:nvSpPr>
          <p:cNvPr id="44" name="文本框 43"/>
          <p:cNvSpPr txBox="1"/>
          <p:nvPr/>
        </p:nvSpPr>
        <p:spPr>
          <a:xfrm>
            <a:off x="4744720" y="1034415"/>
            <a:ext cx="3667760" cy="706755"/>
          </a:xfrm>
          <a:prstGeom prst="rect">
            <a:avLst/>
          </a:prstGeom>
          <a:noFill/>
        </p:spPr>
        <p:txBody>
          <a:bodyPr wrap="square" rtlCol="0">
            <a:spAutoFit/>
          </a:bodyPr>
          <a:lstStyle/>
          <a:p>
            <a:r>
              <a:rPr lang="zh-CN" altLang="en-US" sz="4000" b="1" dirty="0">
                <a:solidFill>
                  <a:schemeClr val="bg1"/>
                </a:solidFill>
                <a:latin typeface="微软雅黑" panose="020B0503020204020204" charset="-122"/>
                <a:ea typeface="微软雅黑" panose="020B0503020204020204" charset="-122"/>
              </a:rPr>
              <a:t>模型选择</a:t>
            </a:r>
            <a:endParaRPr lang="zh-CN" altLang="en-US" sz="4000"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650789" y="2612411"/>
            <a:ext cx="1181734" cy="400110"/>
          </a:xfrm>
          <a:prstGeom prst="rect">
            <a:avLst/>
          </a:prstGeom>
          <a:noFill/>
        </p:spPr>
        <p:txBody>
          <a:bodyPr wrap="none" rtlCol="0">
            <a:spAutoFit/>
          </a:bodyPr>
          <a:lstStyle/>
          <a:p>
            <a:r>
              <a:rPr lang="en-US" altLang="zh-CN" sz="2000" dirty="0">
                <a:solidFill>
                  <a:schemeClr val="bg1"/>
                </a:solidFill>
              </a:rPr>
              <a:t>1. GBDT</a:t>
            </a:r>
            <a:endParaRPr lang="zh-CN" altLang="en-US" sz="2000" dirty="0">
              <a:solidFill>
                <a:schemeClr val="bg1"/>
              </a:solidFill>
            </a:endParaRPr>
          </a:p>
        </p:txBody>
      </p:sp>
      <p:sp>
        <p:nvSpPr>
          <p:cNvPr id="7" name="文本框 6"/>
          <p:cNvSpPr txBox="1"/>
          <p:nvPr/>
        </p:nvSpPr>
        <p:spPr>
          <a:xfrm>
            <a:off x="650789" y="5526347"/>
            <a:ext cx="1026243" cy="400110"/>
          </a:xfrm>
          <a:prstGeom prst="rect">
            <a:avLst/>
          </a:prstGeom>
          <a:noFill/>
        </p:spPr>
        <p:txBody>
          <a:bodyPr wrap="none" rtlCol="0">
            <a:spAutoFit/>
          </a:bodyPr>
          <a:lstStyle/>
          <a:p>
            <a:r>
              <a:rPr lang="en-US" altLang="zh-CN" sz="2000" dirty="0">
                <a:solidFill>
                  <a:schemeClr val="bg1"/>
                </a:solidFill>
              </a:rPr>
              <a:t>2. DNN</a:t>
            </a:r>
            <a:endParaRPr lang="zh-CN" altLang="en-US" sz="2000" dirty="0">
              <a:solidFill>
                <a:schemeClr val="bg1"/>
              </a:solidFill>
            </a:endParaRPr>
          </a:p>
        </p:txBody>
      </p:sp>
      <p:sp>
        <p:nvSpPr>
          <p:cNvPr id="8" name="文本框 7"/>
          <p:cNvSpPr txBox="1"/>
          <p:nvPr/>
        </p:nvSpPr>
        <p:spPr>
          <a:xfrm>
            <a:off x="723477" y="3158327"/>
            <a:ext cx="3910330" cy="368300"/>
          </a:xfrm>
          <a:prstGeom prst="rect">
            <a:avLst/>
          </a:prstGeom>
          <a:noFill/>
        </p:spPr>
        <p:txBody>
          <a:bodyPr wrap="none" rtlCol="0">
            <a:spAutoFit/>
          </a:bodyPr>
          <a:lstStyle/>
          <a:p>
            <a:pPr marL="285750" indent="-285750">
              <a:buSzPct val="75000"/>
              <a:buFont typeface="Wingdings" panose="05000000000000000000" pitchFamily="2" charset="2"/>
              <a:buChar char="n"/>
            </a:pPr>
            <a:r>
              <a:rPr lang="en-US" altLang="zh-CN" dirty="0">
                <a:solidFill>
                  <a:schemeClr val="bg1"/>
                </a:solidFill>
              </a:rPr>
              <a:t>CatBoost(A</a:t>
            </a:r>
            <a:r>
              <a:rPr lang="zh-CN" altLang="en-US" dirty="0">
                <a:solidFill>
                  <a:schemeClr val="bg1"/>
                </a:solidFill>
              </a:rPr>
              <a:t>榜可到达</a:t>
            </a:r>
            <a:r>
              <a:rPr lang="en-US" altLang="zh-CN" dirty="0">
                <a:solidFill>
                  <a:schemeClr val="bg1"/>
                </a:solidFill>
              </a:rPr>
              <a:t>AUC</a:t>
            </a:r>
            <a:r>
              <a:rPr lang="zh-CN" altLang="en-US" dirty="0">
                <a:solidFill>
                  <a:schemeClr val="bg1"/>
                </a:solidFill>
              </a:rPr>
              <a:t>约</a:t>
            </a:r>
            <a:r>
              <a:rPr lang="en-US" altLang="zh-CN" dirty="0">
                <a:solidFill>
                  <a:schemeClr val="bg1"/>
                </a:solidFill>
              </a:rPr>
              <a:t>0.876</a:t>
            </a:r>
            <a:r>
              <a:rPr lang="en-US" altLang="zh-CN" dirty="0">
                <a:solidFill>
                  <a:schemeClr val="bg1"/>
                </a:solidFill>
              </a:rPr>
              <a:t>)</a:t>
            </a:r>
            <a:endParaRPr lang="zh-CN" altLang="en-US" dirty="0">
              <a:solidFill>
                <a:schemeClr val="bg1"/>
              </a:solidFill>
            </a:endParaRPr>
          </a:p>
        </p:txBody>
      </p:sp>
      <p:sp>
        <p:nvSpPr>
          <p:cNvPr id="9" name="文本框 8"/>
          <p:cNvSpPr txBox="1"/>
          <p:nvPr/>
        </p:nvSpPr>
        <p:spPr>
          <a:xfrm>
            <a:off x="723477" y="4157671"/>
            <a:ext cx="1396536" cy="369332"/>
          </a:xfrm>
          <a:prstGeom prst="rect">
            <a:avLst/>
          </a:prstGeom>
          <a:noFill/>
        </p:spPr>
        <p:txBody>
          <a:bodyPr wrap="none" rtlCol="0">
            <a:spAutoFit/>
          </a:bodyPr>
          <a:lstStyle>
            <a:defPPr>
              <a:defRPr lang="zh-CN"/>
            </a:defPPr>
            <a:lvl1pPr marL="285750" indent="-285750">
              <a:buSzPct val="75000"/>
              <a:buFont typeface="Wingdings" panose="05000000000000000000" pitchFamily="2" charset="2"/>
              <a:buChar char="n"/>
              <a:defRPr>
                <a:solidFill>
                  <a:schemeClr val="bg1"/>
                </a:solidFill>
              </a:defRPr>
            </a:lvl1pPr>
          </a:lstStyle>
          <a:p>
            <a:r>
              <a:rPr lang="en-US" altLang="zh-CN" dirty="0"/>
              <a:t>XGBoost</a:t>
            </a:r>
            <a:endParaRPr lang="zh-CN" altLang="en-US" dirty="0"/>
          </a:p>
        </p:txBody>
      </p:sp>
      <p:sp>
        <p:nvSpPr>
          <p:cNvPr id="11" name="文本框 10"/>
          <p:cNvSpPr txBox="1"/>
          <p:nvPr/>
        </p:nvSpPr>
        <p:spPr>
          <a:xfrm>
            <a:off x="723477" y="5941845"/>
            <a:ext cx="1832553" cy="369332"/>
          </a:xfrm>
          <a:prstGeom prst="rect">
            <a:avLst/>
          </a:prstGeom>
          <a:noFill/>
        </p:spPr>
        <p:txBody>
          <a:bodyPr wrap="none" rtlCol="0">
            <a:spAutoFit/>
          </a:bodyPr>
          <a:lstStyle>
            <a:defPPr>
              <a:defRPr lang="zh-CN"/>
            </a:defPPr>
            <a:lvl1pPr marL="285750" indent="-285750">
              <a:buSzPct val="75000"/>
              <a:buFont typeface="Wingdings" panose="05000000000000000000" pitchFamily="2" charset="2"/>
              <a:buChar char="n"/>
              <a:defRPr>
                <a:solidFill>
                  <a:schemeClr val="bg1"/>
                </a:solidFill>
              </a:defRPr>
            </a:lvl1pPr>
          </a:lstStyle>
          <a:p>
            <a:r>
              <a:rPr lang="en-US" altLang="zh-CN" dirty="0"/>
              <a:t>Wide &amp; Deep</a:t>
            </a:r>
            <a:endParaRPr lang="zh-CN" altLang="en-US" dirty="0"/>
          </a:p>
        </p:txBody>
      </p:sp>
      <p:pic>
        <p:nvPicPr>
          <p:cNvPr id="3" name="图片 2"/>
          <p:cNvPicPr>
            <a:picLocks noChangeAspect="1"/>
          </p:cNvPicPr>
          <p:nvPr/>
        </p:nvPicPr>
        <p:blipFill>
          <a:blip r:embed="rId4"/>
          <a:stretch>
            <a:fillRect/>
          </a:stretch>
        </p:blipFill>
        <p:spPr>
          <a:xfrm>
            <a:off x="6922976" y="2894153"/>
            <a:ext cx="4865500" cy="2527035"/>
          </a:xfrm>
          <a:prstGeom prst="rect">
            <a:avLst/>
          </a:prstGeom>
        </p:spPr>
      </p:pic>
      <p:sp>
        <p:nvSpPr>
          <p:cNvPr id="4" name="矩形 3"/>
          <p:cNvSpPr/>
          <p:nvPr/>
        </p:nvSpPr>
        <p:spPr>
          <a:xfrm>
            <a:off x="6922976" y="5526347"/>
            <a:ext cx="5063078" cy="600164"/>
          </a:xfrm>
          <a:prstGeom prst="rect">
            <a:avLst/>
          </a:prstGeom>
        </p:spPr>
        <p:txBody>
          <a:bodyPr wrap="square">
            <a:spAutoFit/>
          </a:bodyPr>
          <a:lstStyle/>
          <a:p>
            <a:r>
              <a:rPr lang="en-US" altLang="zh-CN" sz="1100" dirty="0">
                <a:solidFill>
                  <a:schemeClr val="bg1"/>
                </a:solidFill>
                <a:latin typeface="Arial" panose="020B0604020202020204" pitchFamily="34" charset="0"/>
              </a:rPr>
              <a:t>Cheng, Heng-Tze, et al. "Wide &amp; deep learning for recommender systems." </a:t>
            </a:r>
            <a:endParaRPr lang="en-US" altLang="zh-CN" sz="1100" dirty="0">
              <a:solidFill>
                <a:schemeClr val="bg1"/>
              </a:solidFill>
              <a:latin typeface="Arial" panose="020B0604020202020204" pitchFamily="34" charset="0"/>
            </a:endParaRPr>
          </a:p>
          <a:p>
            <a:r>
              <a:rPr lang="en-US" altLang="zh-CN" sz="1100" i="1" dirty="0">
                <a:solidFill>
                  <a:schemeClr val="bg1"/>
                </a:solidFill>
                <a:latin typeface="Arial" panose="020B0604020202020204" pitchFamily="34" charset="0"/>
              </a:rPr>
              <a:t>Proceedings of the 1st workshop on deep learning for recommender systems</a:t>
            </a:r>
            <a:r>
              <a:rPr lang="en-US" altLang="zh-CN" sz="1100" dirty="0">
                <a:solidFill>
                  <a:schemeClr val="bg1"/>
                </a:solidFill>
                <a:latin typeface="Arial" panose="020B0604020202020204" pitchFamily="34" charset="0"/>
              </a:rPr>
              <a:t>. </a:t>
            </a:r>
            <a:endParaRPr lang="en-US" altLang="zh-CN" sz="1100" dirty="0">
              <a:solidFill>
                <a:schemeClr val="bg1"/>
              </a:solidFill>
              <a:latin typeface="Arial" panose="020B0604020202020204" pitchFamily="34" charset="0"/>
            </a:endParaRPr>
          </a:p>
          <a:p>
            <a:r>
              <a:rPr lang="en-US" altLang="zh-CN" sz="1100" dirty="0">
                <a:solidFill>
                  <a:schemeClr val="bg1"/>
                </a:solidFill>
                <a:latin typeface="Arial" panose="020B0604020202020204" pitchFamily="34" charset="0"/>
              </a:rPr>
              <a:t>ACM, 2016.</a:t>
            </a:r>
            <a:endParaRPr lang="zh-CN" altLang="en-US" sz="1100" dirty="0">
              <a:solidFill>
                <a:schemeClr val="bg1"/>
              </a:solidFill>
            </a:endParaRPr>
          </a:p>
        </p:txBody>
      </p:sp>
      <p:sp>
        <p:nvSpPr>
          <p:cNvPr id="5" name="文本框 4"/>
          <p:cNvSpPr txBox="1"/>
          <p:nvPr/>
        </p:nvSpPr>
        <p:spPr>
          <a:xfrm>
            <a:off x="996578" y="3657954"/>
            <a:ext cx="3748142" cy="338554"/>
          </a:xfrm>
          <a:prstGeom prst="rect">
            <a:avLst/>
          </a:prstGeom>
          <a:noFill/>
        </p:spPr>
        <p:txBody>
          <a:bodyPr wrap="none" rtlCol="0">
            <a:spAutoFit/>
          </a:bodyPr>
          <a:lstStyle/>
          <a:p>
            <a:r>
              <a:rPr lang="en-US" altLang="zh-CN" sz="1600" dirty="0">
                <a:solidFill>
                  <a:schemeClr val="bg1">
                    <a:lumMod val="75000"/>
                  </a:schemeClr>
                </a:solidFill>
              </a:rPr>
              <a:t>depth=12, lr=0.1, …   [training on GPU]</a:t>
            </a:r>
            <a:endParaRPr lang="zh-CN" altLang="en-US" sz="1600" dirty="0">
              <a:solidFill>
                <a:schemeClr val="bg1">
                  <a:lumMod val="75000"/>
                </a:schemeClr>
              </a:solidFill>
            </a:endParaRPr>
          </a:p>
        </p:txBody>
      </p:sp>
      <p:sp>
        <p:nvSpPr>
          <p:cNvPr id="16" name="文本框 15"/>
          <p:cNvSpPr txBox="1"/>
          <p:nvPr/>
        </p:nvSpPr>
        <p:spPr>
          <a:xfrm>
            <a:off x="968952" y="4631411"/>
            <a:ext cx="3748142" cy="338554"/>
          </a:xfrm>
          <a:prstGeom prst="rect">
            <a:avLst/>
          </a:prstGeom>
          <a:noFill/>
        </p:spPr>
        <p:txBody>
          <a:bodyPr wrap="none" rtlCol="0">
            <a:spAutoFit/>
          </a:bodyPr>
          <a:lstStyle/>
          <a:p>
            <a:r>
              <a:rPr lang="en-US" altLang="zh-CN" sz="1600" dirty="0">
                <a:solidFill>
                  <a:schemeClr val="bg1">
                    <a:lumMod val="75000"/>
                  </a:schemeClr>
                </a:solidFill>
              </a:rPr>
              <a:t>depth=12, lr=0.1, …   [training on GPU]</a:t>
            </a:r>
            <a:endParaRPr lang="zh-CN" altLang="en-US" sz="1600" dirty="0">
              <a:solidFill>
                <a:schemeClr val="bg1">
                  <a:lumMod val="75000"/>
                </a:schemeClr>
              </a:solidFill>
            </a:endParaRPr>
          </a:p>
        </p:txBody>
      </p:sp>
      <p:sp>
        <p:nvSpPr>
          <p:cNvPr id="17" name="文本框 16"/>
          <p:cNvSpPr txBox="1"/>
          <p:nvPr/>
        </p:nvSpPr>
        <p:spPr>
          <a:xfrm>
            <a:off x="775187" y="5134351"/>
            <a:ext cx="3826689" cy="307777"/>
          </a:xfrm>
          <a:prstGeom prst="rect">
            <a:avLst/>
          </a:prstGeom>
          <a:noFill/>
        </p:spPr>
        <p:txBody>
          <a:bodyPr wrap="none" rtlCol="0">
            <a:spAutoFit/>
          </a:bodyPr>
          <a:lstStyle/>
          <a:p>
            <a:r>
              <a:rPr lang="en-US" altLang="zh-CN" sz="1400" i="1" dirty="0">
                <a:solidFill>
                  <a:schemeClr val="bg1">
                    <a:lumMod val="75000"/>
                  </a:schemeClr>
                </a:solidFill>
              </a:rPr>
              <a:t>*  GPU support makes training more efficient. </a:t>
            </a:r>
            <a:endParaRPr lang="zh-CN" altLang="en-US" sz="1400" i="1" dirty="0">
              <a:solidFill>
                <a:schemeClr val="bg1">
                  <a:lumMod val="75000"/>
                </a:schemeClr>
              </a:solidFill>
            </a:endParaRPr>
          </a:p>
        </p:txBody>
      </p:sp>
      <p:sp>
        <p:nvSpPr>
          <p:cNvPr id="18" name="文本框 17"/>
          <p:cNvSpPr txBox="1"/>
          <p:nvPr/>
        </p:nvSpPr>
        <p:spPr>
          <a:xfrm>
            <a:off x="968952" y="6356414"/>
            <a:ext cx="4286751" cy="338554"/>
          </a:xfrm>
          <a:prstGeom prst="rect">
            <a:avLst/>
          </a:prstGeom>
          <a:noFill/>
        </p:spPr>
        <p:txBody>
          <a:bodyPr wrap="none" rtlCol="0">
            <a:spAutoFit/>
          </a:bodyPr>
          <a:lstStyle/>
          <a:p>
            <a:r>
              <a:rPr lang="en-US" altLang="zh-CN" sz="1600" dirty="0">
                <a:solidFill>
                  <a:schemeClr val="bg1">
                    <a:lumMod val="75000"/>
                  </a:schemeClr>
                </a:solidFill>
              </a:rPr>
              <a:t>embedding: 32, hiddens: (256, 256), lr=0.001</a:t>
            </a:r>
            <a:endParaRPr lang="zh-CN" altLang="en-US" sz="1600" dirty="0">
              <a:solidFill>
                <a:schemeClr val="bg1">
                  <a:lumMod val="75000"/>
                </a:schemeClr>
              </a:solidFill>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7784" y="438965"/>
            <a:ext cx="2236510" cy="707886"/>
          </a:xfrm>
          <a:prstGeom prst="rect">
            <a:avLst/>
          </a:prstGeom>
          <a:noFill/>
        </p:spPr>
        <p:txBody>
          <a:bodyPr wrap="none" rtlCol="0">
            <a:spAutoFit/>
          </a:bodyPr>
          <a:lstStyle/>
          <a:p>
            <a:r>
              <a:rPr kumimoji="1" lang="zh-CN" altLang="en-US" sz="4000" dirty="0">
                <a:solidFill>
                  <a:schemeClr val="bg1"/>
                </a:solidFill>
              </a:rPr>
              <a:t>模型融合</a:t>
            </a:r>
            <a:endParaRPr kumimoji="1" lang="zh-CN" altLang="en-US" sz="4000" dirty="0">
              <a:solidFill>
                <a:schemeClr val="bg1"/>
              </a:solidFill>
            </a:endParaRPr>
          </a:p>
        </p:txBody>
      </p:sp>
      <p:sp>
        <p:nvSpPr>
          <p:cNvPr id="12" name="圆角矩形 11"/>
          <p:cNvSpPr/>
          <p:nvPr/>
        </p:nvSpPr>
        <p:spPr>
          <a:xfrm>
            <a:off x="1805222" y="2639884"/>
            <a:ext cx="1174839" cy="446708"/>
          </a:xfrm>
          <a:prstGeom prst="roundRect">
            <a:avLst/>
          </a:prstGeom>
          <a:solidFill>
            <a:schemeClr val="tx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latin typeface="+mj-ea"/>
              </a:rPr>
              <a:t>特征组 </a:t>
            </a:r>
            <a:r>
              <a:rPr lang="en-US" altLang="zh-CN" sz="1600" b="1" dirty="0">
                <a:solidFill>
                  <a:schemeClr val="bg1"/>
                </a:solidFill>
                <a:latin typeface="+mj-ea"/>
              </a:rPr>
              <a:t>Ⅰ</a:t>
            </a:r>
            <a:endParaRPr lang="zh-CN" altLang="en-US" sz="1600" b="1" dirty="0">
              <a:solidFill>
                <a:schemeClr val="bg1"/>
              </a:solidFill>
              <a:latin typeface="+mj-ea"/>
            </a:endParaRPr>
          </a:p>
        </p:txBody>
      </p:sp>
      <p:sp>
        <p:nvSpPr>
          <p:cNvPr id="14" name="圆角矩形 13"/>
          <p:cNvSpPr/>
          <p:nvPr/>
        </p:nvSpPr>
        <p:spPr>
          <a:xfrm>
            <a:off x="4070629" y="3290061"/>
            <a:ext cx="1633388" cy="446708"/>
          </a:xfrm>
          <a:prstGeom prst="roundRect">
            <a:avLst/>
          </a:prstGeom>
          <a:solidFill>
            <a:schemeClr val="tx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latin typeface="+mj-ea"/>
              </a:rPr>
              <a:t>Wide &amp; Deep</a:t>
            </a:r>
            <a:endParaRPr lang="en-US" altLang="zh-CN" sz="1600" b="1" dirty="0">
              <a:solidFill>
                <a:schemeClr val="bg1"/>
              </a:solidFill>
              <a:latin typeface="+mj-ea"/>
            </a:endParaRPr>
          </a:p>
        </p:txBody>
      </p:sp>
      <p:sp>
        <p:nvSpPr>
          <p:cNvPr id="15" name="圆角矩形 14"/>
          <p:cNvSpPr/>
          <p:nvPr/>
        </p:nvSpPr>
        <p:spPr>
          <a:xfrm>
            <a:off x="4070629" y="2639884"/>
            <a:ext cx="1633388" cy="446708"/>
          </a:xfrm>
          <a:prstGeom prst="roundRect">
            <a:avLst/>
          </a:prstGeom>
          <a:solidFill>
            <a:schemeClr val="tx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latin typeface="+mj-ea"/>
              </a:rPr>
              <a:t>XGBoost</a:t>
            </a:r>
            <a:endParaRPr lang="zh-CN" altLang="en-US" sz="1600" b="1" dirty="0">
              <a:solidFill>
                <a:schemeClr val="bg1"/>
              </a:solidFill>
              <a:latin typeface="+mj-ea"/>
            </a:endParaRPr>
          </a:p>
        </p:txBody>
      </p:sp>
      <p:sp>
        <p:nvSpPr>
          <p:cNvPr id="16" name="圆角矩形 15"/>
          <p:cNvSpPr/>
          <p:nvPr/>
        </p:nvSpPr>
        <p:spPr>
          <a:xfrm>
            <a:off x="4079810" y="2001452"/>
            <a:ext cx="1624207" cy="446708"/>
          </a:xfrm>
          <a:prstGeom prst="roundRect">
            <a:avLst/>
          </a:prstGeom>
          <a:solidFill>
            <a:schemeClr val="tx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latin typeface="+mj-ea"/>
              </a:rPr>
              <a:t>CatBoost</a:t>
            </a:r>
            <a:endParaRPr lang="zh-CN" altLang="en-US" sz="1600" b="1" dirty="0">
              <a:solidFill>
                <a:schemeClr val="bg1"/>
              </a:solidFill>
              <a:latin typeface="+mj-ea"/>
            </a:endParaRPr>
          </a:p>
        </p:txBody>
      </p:sp>
      <p:sp>
        <p:nvSpPr>
          <p:cNvPr id="18" name="文本框 17"/>
          <p:cNvSpPr txBox="1"/>
          <p:nvPr/>
        </p:nvSpPr>
        <p:spPr>
          <a:xfrm>
            <a:off x="585758" y="1312890"/>
            <a:ext cx="3826510" cy="398780"/>
          </a:xfrm>
          <a:prstGeom prst="rect">
            <a:avLst/>
          </a:prstGeom>
          <a:noFill/>
        </p:spPr>
        <p:txBody>
          <a:bodyPr wrap="none" rtlCol="0">
            <a:spAutoFit/>
          </a:bodyPr>
          <a:lstStyle/>
          <a:p>
            <a:pPr marL="285750" indent="-285750">
              <a:buFont typeface="Wingdings" panose="05000000000000000000" pitchFamily="2" charset="2"/>
              <a:buChar char="n"/>
            </a:pPr>
            <a:r>
              <a:rPr lang="zh-CN" altLang="en-US" sz="2000" b="1" dirty="0">
                <a:solidFill>
                  <a:schemeClr val="bg1"/>
                </a:solidFill>
              </a:rPr>
              <a:t>加权融合</a:t>
            </a:r>
            <a:r>
              <a:rPr lang="en-US" altLang="zh-CN" sz="2000" b="1" dirty="0">
                <a:solidFill>
                  <a:schemeClr val="bg1"/>
                </a:solidFill>
              </a:rPr>
              <a:t>(</a:t>
            </a:r>
            <a:r>
              <a:rPr lang="zh-CN" altLang="en-US" sz="2000" b="1" dirty="0">
                <a:solidFill>
                  <a:schemeClr val="bg1"/>
                </a:solidFill>
              </a:rPr>
              <a:t>提升约为</a:t>
            </a:r>
            <a:r>
              <a:rPr lang="en-US" altLang="zh-CN" sz="2000" b="1" dirty="0">
                <a:solidFill>
                  <a:schemeClr val="bg1"/>
                </a:solidFill>
              </a:rPr>
              <a:t>4</a:t>
            </a:r>
            <a:r>
              <a:rPr lang="zh-CN" altLang="en-US" sz="2000" b="1" dirty="0">
                <a:solidFill>
                  <a:schemeClr val="bg1"/>
                </a:solidFill>
              </a:rPr>
              <a:t>个千分点</a:t>
            </a:r>
            <a:r>
              <a:rPr lang="en-US" altLang="zh-CN" sz="2000" b="1" dirty="0">
                <a:solidFill>
                  <a:schemeClr val="bg1"/>
                </a:solidFill>
              </a:rPr>
              <a:t>)</a:t>
            </a:r>
            <a:endParaRPr lang="en-US" altLang="zh-CN" sz="2000" b="1" dirty="0">
              <a:solidFill>
                <a:schemeClr val="bg1"/>
              </a:solidFill>
            </a:endParaRPr>
          </a:p>
        </p:txBody>
      </p:sp>
      <p:grpSp>
        <p:nvGrpSpPr>
          <p:cNvPr id="29" name="组合 28"/>
          <p:cNvGrpSpPr/>
          <p:nvPr/>
        </p:nvGrpSpPr>
        <p:grpSpPr>
          <a:xfrm>
            <a:off x="7133014" y="2686124"/>
            <a:ext cx="354227" cy="354227"/>
            <a:chOff x="7620000" y="2460860"/>
            <a:chExt cx="354227" cy="354227"/>
          </a:xfrm>
        </p:grpSpPr>
        <p:sp>
          <p:nvSpPr>
            <p:cNvPr id="21" name="椭圆 20"/>
            <p:cNvSpPr/>
            <p:nvPr/>
          </p:nvSpPr>
          <p:spPr>
            <a:xfrm>
              <a:off x="7620000" y="2460860"/>
              <a:ext cx="354227" cy="354227"/>
            </a:xfrm>
            <a:prstGeom prst="ellipse">
              <a:avLst/>
            </a:prstGeom>
            <a:solidFill>
              <a:schemeClr val="tx2">
                <a:lumMod val="75000"/>
              </a:schemeClr>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b="1">
                <a:solidFill>
                  <a:schemeClr val="bg1"/>
                </a:solidFill>
                <a:latin typeface="+mj-ea"/>
              </a:endParaRPr>
            </a:p>
          </p:txBody>
        </p:sp>
        <p:cxnSp>
          <p:nvCxnSpPr>
            <p:cNvPr id="23" name="直接连接符 22"/>
            <p:cNvCxnSpPr>
              <a:stCxn id="21" idx="0"/>
              <a:endCxn id="21" idx="4"/>
            </p:cNvCxnSpPr>
            <p:nvPr/>
          </p:nvCxnSpPr>
          <p:spPr>
            <a:xfrm>
              <a:off x="7797114" y="2460860"/>
              <a:ext cx="0" cy="35422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1" idx="6"/>
              <a:endCxn id="21" idx="2"/>
            </p:cNvCxnSpPr>
            <p:nvPr/>
          </p:nvCxnSpPr>
          <p:spPr>
            <a:xfrm flipH="1">
              <a:off x="7620000" y="2637974"/>
              <a:ext cx="3542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8476049" y="3855591"/>
            <a:ext cx="354227" cy="354227"/>
            <a:chOff x="7620000" y="2460860"/>
            <a:chExt cx="354227" cy="354227"/>
          </a:xfrm>
        </p:grpSpPr>
        <p:sp>
          <p:nvSpPr>
            <p:cNvPr id="31" name="椭圆 30"/>
            <p:cNvSpPr/>
            <p:nvPr/>
          </p:nvSpPr>
          <p:spPr>
            <a:xfrm>
              <a:off x="7620000" y="2460860"/>
              <a:ext cx="354227" cy="354227"/>
            </a:xfrm>
            <a:prstGeom prst="ellipse">
              <a:avLst/>
            </a:prstGeom>
            <a:solidFill>
              <a:schemeClr val="tx2">
                <a:lumMod val="75000"/>
              </a:schemeClr>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b="1">
                <a:solidFill>
                  <a:schemeClr val="bg1"/>
                </a:solidFill>
                <a:latin typeface="+mj-ea"/>
              </a:endParaRPr>
            </a:p>
          </p:txBody>
        </p:sp>
        <p:cxnSp>
          <p:nvCxnSpPr>
            <p:cNvPr id="32" name="直接连接符 31"/>
            <p:cNvCxnSpPr>
              <a:stCxn id="31" idx="0"/>
              <a:endCxn id="31" idx="4"/>
            </p:cNvCxnSpPr>
            <p:nvPr/>
          </p:nvCxnSpPr>
          <p:spPr>
            <a:xfrm>
              <a:off x="7797114" y="2460860"/>
              <a:ext cx="0" cy="35422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1" idx="6"/>
              <a:endCxn id="31" idx="2"/>
            </p:cNvCxnSpPr>
            <p:nvPr/>
          </p:nvCxnSpPr>
          <p:spPr>
            <a:xfrm flipH="1">
              <a:off x="7620000" y="2637974"/>
              <a:ext cx="3542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7" name="肘形连接符 36"/>
          <p:cNvCxnSpPr>
            <a:stCxn id="12" idx="3"/>
            <a:endCxn id="16" idx="1"/>
          </p:cNvCxnSpPr>
          <p:nvPr/>
        </p:nvCxnSpPr>
        <p:spPr>
          <a:xfrm flipV="1">
            <a:off x="2980061" y="2224806"/>
            <a:ext cx="1099749" cy="638432"/>
          </a:xfrm>
          <a:prstGeom prst="bentConnector3">
            <a:avLst>
              <a:gd name="adj1" fmla="val 3951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2" idx="3"/>
            <a:endCxn id="14" idx="1"/>
          </p:cNvCxnSpPr>
          <p:nvPr/>
        </p:nvCxnSpPr>
        <p:spPr>
          <a:xfrm>
            <a:off x="2980061" y="2863238"/>
            <a:ext cx="1090568" cy="650177"/>
          </a:xfrm>
          <a:prstGeom prst="bentConnector3">
            <a:avLst>
              <a:gd name="adj1" fmla="val 4018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2" idx="3"/>
            <a:endCxn id="15" idx="1"/>
          </p:cNvCxnSpPr>
          <p:nvPr/>
        </p:nvCxnSpPr>
        <p:spPr>
          <a:xfrm>
            <a:off x="2980061" y="2863238"/>
            <a:ext cx="109056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5" idx="3"/>
            <a:endCxn id="21" idx="2"/>
          </p:cNvCxnSpPr>
          <p:nvPr/>
        </p:nvCxnSpPr>
        <p:spPr>
          <a:xfrm>
            <a:off x="5704017" y="2863238"/>
            <a:ext cx="142899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16" idx="3"/>
            <a:endCxn id="21" idx="0"/>
          </p:cNvCxnSpPr>
          <p:nvPr/>
        </p:nvCxnSpPr>
        <p:spPr>
          <a:xfrm>
            <a:off x="5704017" y="2224806"/>
            <a:ext cx="1606111" cy="461318"/>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14" idx="3"/>
            <a:endCxn id="21" idx="4"/>
          </p:cNvCxnSpPr>
          <p:nvPr/>
        </p:nvCxnSpPr>
        <p:spPr>
          <a:xfrm flipV="1">
            <a:off x="5704017" y="3040351"/>
            <a:ext cx="1606111" cy="473064"/>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1805222" y="4967073"/>
            <a:ext cx="1174839" cy="446708"/>
          </a:xfrm>
          <a:prstGeom prst="roundRect">
            <a:avLst/>
          </a:prstGeom>
          <a:solidFill>
            <a:schemeClr val="tx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latin typeface="+mj-ea"/>
              </a:rPr>
              <a:t>特征组 </a:t>
            </a:r>
            <a:r>
              <a:rPr lang="en-US" altLang="zh-CN" sz="1600" b="1" dirty="0">
                <a:solidFill>
                  <a:schemeClr val="bg1"/>
                </a:solidFill>
                <a:latin typeface="+mj-ea"/>
              </a:rPr>
              <a:t>Ⅱ</a:t>
            </a:r>
            <a:endParaRPr lang="zh-CN" altLang="en-US" sz="1600" b="1" dirty="0">
              <a:solidFill>
                <a:schemeClr val="bg1"/>
              </a:solidFill>
              <a:latin typeface="+mj-ea"/>
            </a:endParaRPr>
          </a:p>
        </p:txBody>
      </p:sp>
      <p:sp>
        <p:nvSpPr>
          <p:cNvPr id="55" name="圆角矩形 54"/>
          <p:cNvSpPr/>
          <p:nvPr/>
        </p:nvSpPr>
        <p:spPr>
          <a:xfrm>
            <a:off x="4070629" y="5617250"/>
            <a:ext cx="1633388" cy="446708"/>
          </a:xfrm>
          <a:prstGeom prst="roundRect">
            <a:avLst/>
          </a:prstGeom>
          <a:solidFill>
            <a:schemeClr val="tx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latin typeface="+mj-ea"/>
              </a:rPr>
              <a:t>Wide &amp; Deep</a:t>
            </a:r>
            <a:endParaRPr lang="en-US" altLang="zh-CN" sz="1600" b="1" dirty="0">
              <a:solidFill>
                <a:schemeClr val="bg1"/>
              </a:solidFill>
              <a:latin typeface="+mj-ea"/>
            </a:endParaRPr>
          </a:p>
        </p:txBody>
      </p:sp>
      <p:sp>
        <p:nvSpPr>
          <p:cNvPr id="56" name="圆角矩形 55"/>
          <p:cNvSpPr/>
          <p:nvPr/>
        </p:nvSpPr>
        <p:spPr>
          <a:xfrm>
            <a:off x="4070629" y="4967073"/>
            <a:ext cx="1633388" cy="446708"/>
          </a:xfrm>
          <a:prstGeom prst="roundRect">
            <a:avLst/>
          </a:prstGeom>
          <a:solidFill>
            <a:schemeClr val="tx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latin typeface="+mj-ea"/>
              </a:rPr>
              <a:t>XGBoost</a:t>
            </a:r>
            <a:endParaRPr lang="zh-CN" altLang="en-US" sz="1600" b="1" dirty="0">
              <a:solidFill>
                <a:schemeClr val="bg1"/>
              </a:solidFill>
              <a:latin typeface="+mj-ea"/>
            </a:endParaRPr>
          </a:p>
        </p:txBody>
      </p:sp>
      <p:sp>
        <p:nvSpPr>
          <p:cNvPr id="57" name="圆角矩形 56"/>
          <p:cNvSpPr/>
          <p:nvPr/>
        </p:nvSpPr>
        <p:spPr>
          <a:xfrm>
            <a:off x="4079810" y="4328641"/>
            <a:ext cx="1633388" cy="446708"/>
          </a:xfrm>
          <a:prstGeom prst="roundRect">
            <a:avLst/>
          </a:prstGeom>
          <a:solidFill>
            <a:schemeClr val="tx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latin typeface="+mj-ea"/>
              </a:rPr>
              <a:t>CatBoost</a:t>
            </a:r>
            <a:endParaRPr lang="zh-CN" altLang="en-US" sz="1600" b="1" dirty="0">
              <a:solidFill>
                <a:schemeClr val="bg1"/>
              </a:solidFill>
              <a:latin typeface="+mj-ea"/>
            </a:endParaRPr>
          </a:p>
        </p:txBody>
      </p:sp>
      <p:grpSp>
        <p:nvGrpSpPr>
          <p:cNvPr id="58" name="组合 57"/>
          <p:cNvGrpSpPr/>
          <p:nvPr/>
        </p:nvGrpSpPr>
        <p:grpSpPr>
          <a:xfrm>
            <a:off x="7133014" y="5013313"/>
            <a:ext cx="354227" cy="354227"/>
            <a:chOff x="7620000" y="2460860"/>
            <a:chExt cx="354227" cy="354227"/>
          </a:xfrm>
        </p:grpSpPr>
        <p:sp>
          <p:nvSpPr>
            <p:cNvPr id="59" name="椭圆 58"/>
            <p:cNvSpPr/>
            <p:nvPr/>
          </p:nvSpPr>
          <p:spPr>
            <a:xfrm>
              <a:off x="7620000" y="2460860"/>
              <a:ext cx="354227" cy="354227"/>
            </a:xfrm>
            <a:prstGeom prst="ellipse">
              <a:avLst/>
            </a:prstGeom>
            <a:solidFill>
              <a:schemeClr val="tx2">
                <a:lumMod val="75000"/>
              </a:schemeClr>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b="1">
                <a:solidFill>
                  <a:schemeClr val="bg1"/>
                </a:solidFill>
                <a:latin typeface="+mj-ea"/>
              </a:endParaRPr>
            </a:p>
          </p:txBody>
        </p:sp>
        <p:cxnSp>
          <p:nvCxnSpPr>
            <p:cNvPr id="60" name="直接连接符 59"/>
            <p:cNvCxnSpPr>
              <a:stCxn id="59" idx="0"/>
              <a:endCxn id="59" idx="4"/>
            </p:cNvCxnSpPr>
            <p:nvPr/>
          </p:nvCxnSpPr>
          <p:spPr>
            <a:xfrm>
              <a:off x="7797114" y="2460860"/>
              <a:ext cx="0" cy="35422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9" idx="6"/>
              <a:endCxn id="59" idx="2"/>
            </p:cNvCxnSpPr>
            <p:nvPr/>
          </p:nvCxnSpPr>
          <p:spPr>
            <a:xfrm flipH="1">
              <a:off x="7620000" y="2637974"/>
              <a:ext cx="3542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2" name="肘形连接符 61"/>
          <p:cNvCxnSpPr>
            <a:stCxn id="54" idx="3"/>
            <a:endCxn id="57" idx="1"/>
          </p:cNvCxnSpPr>
          <p:nvPr/>
        </p:nvCxnSpPr>
        <p:spPr>
          <a:xfrm flipV="1">
            <a:off x="2980061" y="4551995"/>
            <a:ext cx="1099749" cy="638432"/>
          </a:xfrm>
          <a:prstGeom prst="bentConnector3">
            <a:avLst>
              <a:gd name="adj1" fmla="val 4026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54" idx="3"/>
            <a:endCxn id="55" idx="1"/>
          </p:cNvCxnSpPr>
          <p:nvPr/>
        </p:nvCxnSpPr>
        <p:spPr>
          <a:xfrm>
            <a:off x="2980061" y="5190427"/>
            <a:ext cx="1090568" cy="650177"/>
          </a:xfrm>
          <a:prstGeom prst="bentConnector3">
            <a:avLst>
              <a:gd name="adj1" fmla="val 4018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4" idx="3"/>
            <a:endCxn id="56" idx="1"/>
          </p:cNvCxnSpPr>
          <p:nvPr/>
        </p:nvCxnSpPr>
        <p:spPr>
          <a:xfrm>
            <a:off x="2980061" y="5190427"/>
            <a:ext cx="109056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56" idx="3"/>
            <a:endCxn id="59" idx="2"/>
          </p:cNvCxnSpPr>
          <p:nvPr/>
        </p:nvCxnSpPr>
        <p:spPr>
          <a:xfrm>
            <a:off x="5704017" y="5190427"/>
            <a:ext cx="142899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肘形连接符 65"/>
          <p:cNvCxnSpPr>
            <a:stCxn id="57" idx="3"/>
            <a:endCxn id="59" idx="0"/>
          </p:cNvCxnSpPr>
          <p:nvPr/>
        </p:nvCxnSpPr>
        <p:spPr>
          <a:xfrm>
            <a:off x="5713198" y="4551995"/>
            <a:ext cx="1596930" cy="461318"/>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55" idx="3"/>
            <a:endCxn id="59" idx="4"/>
          </p:cNvCxnSpPr>
          <p:nvPr/>
        </p:nvCxnSpPr>
        <p:spPr>
          <a:xfrm flipV="1">
            <a:off x="5704017" y="5367540"/>
            <a:ext cx="1606111" cy="473064"/>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59" idx="6"/>
            <a:endCxn id="31" idx="4"/>
          </p:cNvCxnSpPr>
          <p:nvPr/>
        </p:nvCxnSpPr>
        <p:spPr>
          <a:xfrm flipV="1">
            <a:off x="7487241" y="4209818"/>
            <a:ext cx="1165922" cy="980609"/>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21" idx="6"/>
            <a:endCxn id="31" idx="0"/>
          </p:cNvCxnSpPr>
          <p:nvPr/>
        </p:nvCxnSpPr>
        <p:spPr>
          <a:xfrm>
            <a:off x="7487241" y="2863238"/>
            <a:ext cx="1165922" cy="992353"/>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9419281" y="3809351"/>
            <a:ext cx="1338038" cy="446708"/>
          </a:xfrm>
          <a:prstGeom prst="roundRect">
            <a:avLst/>
          </a:prstGeom>
          <a:solidFill>
            <a:schemeClr val="tx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latin typeface="+mj-ea"/>
              </a:rPr>
              <a:t>result</a:t>
            </a:r>
            <a:endParaRPr lang="zh-CN" altLang="en-US" sz="1600" b="1" dirty="0">
              <a:solidFill>
                <a:schemeClr val="bg1"/>
              </a:solidFill>
              <a:latin typeface="+mj-ea"/>
            </a:endParaRPr>
          </a:p>
        </p:txBody>
      </p:sp>
      <p:cxnSp>
        <p:nvCxnSpPr>
          <p:cNvPr id="79" name="直接箭头连接符 78"/>
          <p:cNvCxnSpPr>
            <a:stCxn id="31" idx="6"/>
            <a:endCxn id="77" idx="1"/>
          </p:cNvCxnSpPr>
          <p:nvPr/>
        </p:nvCxnSpPr>
        <p:spPr>
          <a:xfrm>
            <a:off x="8830276" y="4032705"/>
            <a:ext cx="589005"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6556868" y="1890354"/>
            <a:ext cx="433132" cy="307777"/>
          </a:xfrm>
          <a:prstGeom prst="rect">
            <a:avLst/>
          </a:prstGeom>
          <a:noFill/>
        </p:spPr>
        <p:txBody>
          <a:bodyPr wrap="none" rtlCol="0">
            <a:spAutoFit/>
          </a:bodyPr>
          <a:lstStyle/>
          <a:p>
            <a:r>
              <a:rPr lang="en-US" altLang="zh-CN" sz="1400" b="1" dirty="0">
                <a:solidFill>
                  <a:schemeClr val="bg1"/>
                </a:solidFill>
              </a:rPr>
              <a:t>0.5</a:t>
            </a:r>
            <a:endParaRPr lang="zh-CN" altLang="en-US" sz="1400" b="1" dirty="0">
              <a:solidFill>
                <a:schemeClr val="bg1"/>
              </a:solidFill>
            </a:endParaRPr>
          </a:p>
        </p:txBody>
      </p:sp>
      <p:sp>
        <p:nvSpPr>
          <p:cNvPr id="86" name="文本框 85"/>
          <p:cNvSpPr txBox="1"/>
          <p:nvPr/>
        </p:nvSpPr>
        <p:spPr>
          <a:xfrm>
            <a:off x="6556868" y="2546654"/>
            <a:ext cx="433132" cy="307777"/>
          </a:xfrm>
          <a:prstGeom prst="rect">
            <a:avLst/>
          </a:prstGeom>
          <a:noFill/>
        </p:spPr>
        <p:txBody>
          <a:bodyPr wrap="none" rtlCol="0">
            <a:spAutoFit/>
          </a:bodyPr>
          <a:lstStyle/>
          <a:p>
            <a:r>
              <a:rPr lang="en-US" altLang="zh-CN" sz="1400" b="1" dirty="0">
                <a:solidFill>
                  <a:schemeClr val="bg1"/>
                </a:solidFill>
              </a:rPr>
              <a:t>0.3</a:t>
            </a:r>
            <a:endParaRPr lang="zh-CN" altLang="en-US" sz="1400" b="1" dirty="0">
              <a:solidFill>
                <a:schemeClr val="bg1"/>
              </a:solidFill>
            </a:endParaRPr>
          </a:p>
        </p:txBody>
      </p:sp>
      <p:sp>
        <p:nvSpPr>
          <p:cNvPr id="87" name="文本框 84"/>
          <p:cNvSpPr txBox="1"/>
          <p:nvPr/>
        </p:nvSpPr>
        <p:spPr>
          <a:xfrm>
            <a:off x="6556868" y="3169237"/>
            <a:ext cx="433132"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solidFill>
                  <a:schemeClr val="bg1"/>
                </a:solidFill>
              </a:rPr>
              <a:t>0.2</a:t>
            </a:r>
            <a:endParaRPr lang="zh-CN" altLang="en-US" sz="1400" b="1" dirty="0">
              <a:solidFill>
                <a:schemeClr val="bg1"/>
              </a:solidFill>
            </a:endParaRPr>
          </a:p>
        </p:txBody>
      </p:sp>
      <p:sp>
        <p:nvSpPr>
          <p:cNvPr id="88" name="文本框 87"/>
          <p:cNvSpPr txBox="1"/>
          <p:nvPr/>
        </p:nvSpPr>
        <p:spPr>
          <a:xfrm>
            <a:off x="6532139" y="4218550"/>
            <a:ext cx="433132" cy="307777"/>
          </a:xfrm>
          <a:prstGeom prst="rect">
            <a:avLst/>
          </a:prstGeom>
          <a:noFill/>
        </p:spPr>
        <p:txBody>
          <a:bodyPr wrap="none" rtlCol="0">
            <a:spAutoFit/>
          </a:bodyPr>
          <a:lstStyle/>
          <a:p>
            <a:r>
              <a:rPr lang="en-US" altLang="zh-CN" sz="1400" b="1" dirty="0">
                <a:solidFill>
                  <a:schemeClr val="bg1"/>
                </a:solidFill>
              </a:rPr>
              <a:t>0.5</a:t>
            </a:r>
            <a:endParaRPr lang="zh-CN" altLang="en-US" sz="1400" b="1" dirty="0">
              <a:solidFill>
                <a:schemeClr val="bg1"/>
              </a:solidFill>
            </a:endParaRPr>
          </a:p>
        </p:txBody>
      </p:sp>
      <p:sp>
        <p:nvSpPr>
          <p:cNvPr id="89" name="文本框 88"/>
          <p:cNvSpPr txBox="1"/>
          <p:nvPr/>
        </p:nvSpPr>
        <p:spPr>
          <a:xfrm>
            <a:off x="6532139" y="4874850"/>
            <a:ext cx="433132" cy="307777"/>
          </a:xfrm>
          <a:prstGeom prst="rect">
            <a:avLst/>
          </a:prstGeom>
          <a:noFill/>
        </p:spPr>
        <p:txBody>
          <a:bodyPr wrap="none" rtlCol="0">
            <a:spAutoFit/>
          </a:bodyPr>
          <a:lstStyle/>
          <a:p>
            <a:r>
              <a:rPr lang="en-US" altLang="zh-CN" sz="1400" b="1" dirty="0">
                <a:solidFill>
                  <a:schemeClr val="bg1"/>
                </a:solidFill>
              </a:rPr>
              <a:t>0.3</a:t>
            </a:r>
            <a:endParaRPr lang="zh-CN" altLang="en-US" sz="1400" b="1" dirty="0">
              <a:solidFill>
                <a:schemeClr val="bg1"/>
              </a:solidFill>
            </a:endParaRPr>
          </a:p>
        </p:txBody>
      </p:sp>
      <p:sp>
        <p:nvSpPr>
          <p:cNvPr id="90" name="文本框 84"/>
          <p:cNvSpPr txBox="1"/>
          <p:nvPr/>
        </p:nvSpPr>
        <p:spPr>
          <a:xfrm>
            <a:off x="6532139" y="5497433"/>
            <a:ext cx="433132"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solidFill>
                  <a:schemeClr val="bg1"/>
                </a:solidFill>
              </a:rPr>
              <a:t>0.2</a:t>
            </a:r>
            <a:endParaRPr lang="zh-CN" altLang="en-US" sz="1400" b="1" dirty="0">
              <a:solidFill>
                <a:schemeClr val="bg1"/>
              </a:solidFill>
            </a:endParaRPr>
          </a:p>
        </p:txBody>
      </p:sp>
      <p:sp>
        <p:nvSpPr>
          <p:cNvPr id="91" name="文本框 90"/>
          <p:cNvSpPr txBox="1"/>
          <p:nvPr/>
        </p:nvSpPr>
        <p:spPr>
          <a:xfrm>
            <a:off x="7796954" y="2485995"/>
            <a:ext cx="433132" cy="307777"/>
          </a:xfrm>
          <a:prstGeom prst="rect">
            <a:avLst/>
          </a:prstGeom>
          <a:noFill/>
        </p:spPr>
        <p:txBody>
          <a:bodyPr wrap="none" rtlCol="0">
            <a:spAutoFit/>
          </a:bodyPr>
          <a:lstStyle/>
          <a:p>
            <a:r>
              <a:rPr lang="en-US" altLang="zh-CN" sz="1400" b="1" dirty="0">
                <a:solidFill>
                  <a:schemeClr val="bg1"/>
                </a:solidFill>
              </a:rPr>
              <a:t>0.7</a:t>
            </a:r>
            <a:endParaRPr lang="zh-CN" altLang="en-US" sz="1400" b="1" dirty="0">
              <a:solidFill>
                <a:schemeClr val="bg1"/>
              </a:solidFill>
            </a:endParaRPr>
          </a:p>
        </p:txBody>
      </p:sp>
      <p:sp>
        <p:nvSpPr>
          <p:cNvPr id="92" name="文本框 91"/>
          <p:cNvSpPr txBox="1"/>
          <p:nvPr/>
        </p:nvSpPr>
        <p:spPr>
          <a:xfrm>
            <a:off x="7792645" y="4834593"/>
            <a:ext cx="433132" cy="307777"/>
          </a:xfrm>
          <a:prstGeom prst="rect">
            <a:avLst/>
          </a:prstGeom>
          <a:noFill/>
        </p:spPr>
        <p:txBody>
          <a:bodyPr wrap="none" rtlCol="0">
            <a:spAutoFit/>
          </a:bodyPr>
          <a:lstStyle/>
          <a:p>
            <a:r>
              <a:rPr lang="en-US" altLang="zh-CN" sz="1400" b="1" dirty="0">
                <a:solidFill>
                  <a:schemeClr val="bg1"/>
                </a:solidFill>
              </a:rPr>
              <a:t>0.3</a:t>
            </a:r>
            <a:endParaRPr lang="zh-CN" altLang="en-US" sz="1400" b="1" dirty="0">
              <a:solidFill>
                <a:schemeClr val="bg1"/>
              </a:solidFill>
            </a:endParaRPr>
          </a:p>
        </p:txBody>
      </p:sp>
      <p:cxnSp>
        <p:nvCxnSpPr>
          <p:cNvPr id="2" name="直接箭头连接符 1"/>
          <p:cNvCxnSpPr>
            <a:endCxn id="6" idx="1"/>
          </p:cNvCxnSpPr>
          <p:nvPr/>
        </p:nvCxnSpPr>
        <p:spPr>
          <a:xfrm flipV="1">
            <a:off x="5730875" y="1696085"/>
            <a:ext cx="2955925" cy="514985"/>
          </a:xfrm>
          <a:prstGeom prst="straightConnector1">
            <a:avLst/>
          </a:prstGeom>
          <a:ln w="19050">
            <a:solidFill>
              <a:srgbClr val="FF0000"/>
            </a:solidFill>
            <a:tailEnd type="arrow" w="med" len="med"/>
          </a:ln>
        </p:spPr>
        <p:style>
          <a:lnRef idx="2">
            <a:schemeClr val="accent2"/>
          </a:lnRef>
          <a:fillRef idx="0">
            <a:schemeClr val="accent2"/>
          </a:fillRef>
          <a:effectRef idx="1">
            <a:schemeClr val="accent2"/>
          </a:effectRef>
          <a:fontRef idx="minor">
            <a:schemeClr val="tx1"/>
          </a:fontRef>
        </p:style>
      </p:cxnSp>
      <p:cxnSp>
        <p:nvCxnSpPr>
          <p:cNvPr id="4" name="直接箭头连接符 3"/>
          <p:cNvCxnSpPr/>
          <p:nvPr/>
        </p:nvCxnSpPr>
        <p:spPr>
          <a:xfrm flipV="1">
            <a:off x="5721350" y="1701165"/>
            <a:ext cx="2948305" cy="284861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8686800" y="1146810"/>
            <a:ext cx="2679700" cy="1098550"/>
          </a:xfrm>
          <a:prstGeom prst="roundRect">
            <a:avLst/>
          </a:prstGeom>
          <a:solidFill>
            <a:schemeClr val="tx2">
              <a:lumMod val="75000"/>
            </a:schemeClr>
          </a:solidFill>
        </p:spPr>
        <p:style>
          <a:lnRef idx="2">
            <a:schemeClr val="dk1"/>
          </a:lnRef>
          <a:fillRef idx="1">
            <a:schemeClr val="lt1"/>
          </a:fillRef>
          <a:effectRef idx="0">
            <a:schemeClr val="dk1"/>
          </a:effectRef>
          <a:fontRef idx="minor">
            <a:schemeClr val="dk1"/>
          </a:fontRef>
        </p:style>
        <p:txBody>
          <a:bodyPr rtlCol="0" anchor="ctr"/>
          <a:p>
            <a:pPr algn="ctr"/>
            <a:r>
              <a:rPr lang="zh-CN" altLang="en-US" sz="1600" b="1" dirty="0">
                <a:solidFill>
                  <a:schemeClr val="bg1"/>
                </a:solidFill>
                <a:latin typeface="+mj-ea"/>
              </a:rPr>
              <a:t>两者加权融合</a:t>
            </a:r>
            <a:r>
              <a:rPr lang="en-US" altLang="zh-CN" sz="1600" b="1" dirty="0">
                <a:solidFill>
                  <a:schemeClr val="bg1"/>
                </a:solidFill>
                <a:latin typeface="+mj-ea"/>
              </a:rPr>
              <a:t>A</a:t>
            </a:r>
            <a:r>
              <a:rPr lang="zh-CN" altLang="en-US" sz="1600" b="1" dirty="0">
                <a:solidFill>
                  <a:schemeClr val="bg1"/>
                </a:solidFill>
                <a:latin typeface="+mj-ea"/>
              </a:rPr>
              <a:t>榜</a:t>
            </a:r>
            <a:r>
              <a:rPr lang="en-US" altLang="zh-CN" sz="1600" b="1" dirty="0">
                <a:solidFill>
                  <a:schemeClr val="bg1"/>
                </a:solidFill>
                <a:latin typeface="+mj-ea"/>
              </a:rPr>
              <a:t>AUC</a:t>
            </a:r>
            <a:endParaRPr lang="en-US" altLang="zh-CN" sz="1600" b="1" dirty="0">
              <a:solidFill>
                <a:schemeClr val="bg1"/>
              </a:solidFill>
              <a:latin typeface="+mj-ea"/>
            </a:endParaRPr>
          </a:p>
          <a:p>
            <a:pPr algn="ctr"/>
            <a:r>
              <a:rPr lang="zh-CN" altLang="en-US" sz="1600" b="1" dirty="0">
                <a:solidFill>
                  <a:schemeClr val="bg1"/>
                </a:solidFill>
                <a:latin typeface="+mj-ea"/>
              </a:rPr>
              <a:t>约为</a:t>
            </a:r>
            <a:r>
              <a:rPr lang="en-US" altLang="zh-CN" sz="1600" b="1" dirty="0">
                <a:solidFill>
                  <a:schemeClr val="bg1"/>
                </a:solidFill>
                <a:latin typeface="+mj-ea"/>
              </a:rPr>
              <a:t>0.878</a:t>
            </a:r>
            <a:endParaRPr lang="en-US" altLang="zh-CN" sz="1600" b="1" dirty="0">
              <a:solidFill>
                <a:schemeClr val="bg1"/>
              </a:solidFill>
              <a:latin typeface="+mj-ea"/>
            </a:endParaRPr>
          </a:p>
        </p:txBody>
      </p:sp>
      <p:sp>
        <p:nvSpPr>
          <p:cNvPr id="7" name="文本框 6"/>
          <p:cNvSpPr txBox="1"/>
          <p:nvPr/>
        </p:nvSpPr>
        <p:spPr>
          <a:xfrm>
            <a:off x="7694084" y="1482060"/>
            <a:ext cx="433132" cy="307777"/>
          </a:xfrm>
          <a:prstGeom prst="rect">
            <a:avLst/>
          </a:prstGeom>
          <a:noFill/>
        </p:spPr>
        <p:txBody>
          <a:bodyPr wrap="none" rtlCol="0">
            <a:spAutoFit/>
          </a:bodyPr>
          <a:p>
            <a:r>
              <a:rPr lang="en-US" altLang="zh-CN" sz="1400" b="1" dirty="0">
                <a:solidFill>
                  <a:srgbClr val="FF0000"/>
                </a:solidFill>
              </a:rPr>
              <a:t>0.7</a:t>
            </a:r>
            <a:endParaRPr lang="en-US" altLang="zh-CN" sz="1400" b="1" dirty="0">
              <a:solidFill>
                <a:srgbClr val="FF0000"/>
              </a:solidFill>
            </a:endParaRPr>
          </a:p>
        </p:txBody>
      </p:sp>
      <p:sp>
        <p:nvSpPr>
          <p:cNvPr id="8" name="文本框 7"/>
          <p:cNvSpPr txBox="1"/>
          <p:nvPr/>
        </p:nvSpPr>
        <p:spPr>
          <a:xfrm>
            <a:off x="7797023" y="1937689"/>
            <a:ext cx="433132" cy="307777"/>
          </a:xfrm>
          <a:prstGeom prst="rect">
            <a:avLst/>
          </a:prstGeom>
          <a:noFill/>
        </p:spPr>
        <p:txBody>
          <a:bodyPr wrap="none" rtlCol="0">
            <a:spAutoFit/>
          </a:bodyPr>
          <a:p>
            <a:r>
              <a:rPr lang="en-US" altLang="zh-CN" sz="1400" b="1" dirty="0">
                <a:solidFill>
                  <a:srgbClr val="FF0000"/>
                </a:solidFill>
              </a:rPr>
              <a:t>0.3</a:t>
            </a:r>
            <a:endParaRPr lang="en-US" altLang="zh-CN" sz="1400" b="1" dirty="0">
              <a:solidFill>
                <a:srgbClr val="FF0000"/>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695451" y="4163507"/>
            <a:ext cx="6129266" cy="583565"/>
          </a:xfrm>
          <a:prstGeom prst="rect">
            <a:avLst/>
          </a:prstGeom>
          <a:noFill/>
        </p:spPr>
        <p:txBody>
          <a:bodyPr wrap="square" rtlCol="0">
            <a:spAutoFit/>
          </a:bodyPr>
          <a:lstStyle/>
          <a:p>
            <a:pPr algn="r"/>
            <a:r>
              <a:rPr lang="en-US" altLang="zh-CN" sz="1600" b="1" dirty="0">
                <a:latin typeface="微软雅黑" panose="020B0503020204020204" charset="-122"/>
                <a:ea typeface="微软雅黑" panose="020B0503020204020204" charset="-122"/>
              </a:rPr>
              <a:t>2019</a:t>
            </a:r>
            <a:r>
              <a:rPr lang="zh-CN" altLang="en-US" sz="1600" b="1" dirty="0">
                <a:latin typeface="微软雅黑" panose="020B0503020204020204" charset="-122"/>
                <a:ea typeface="微软雅黑" panose="020B0503020204020204" charset="-122"/>
              </a:rPr>
              <a:t> </a:t>
            </a:r>
            <a:r>
              <a:rPr lang="en-US" altLang="zh-CN" sz="1600" b="1" dirty="0">
                <a:latin typeface="微软雅黑" panose="020B0503020204020204" charset="-122"/>
                <a:ea typeface="微软雅黑" panose="020B0503020204020204" charset="-122"/>
              </a:rPr>
              <a:t>BAIDU-ZHIHU CUP</a:t>
            </a:r>
            <a:r>
              <a:rPr lang="zh-CN" altLang="en-US" sz="1600" b="1" dirty="0">
                <a:latin typeface="微软雅黑" panose="020B0503020204020204" charset="-122"/>
                <a:ea typeface="微软雅黑" panose="020B0503020204020204" charset="-122"/>
              </a:rPr>
              <a:t> 专家发现算法大赛</a:t>
            </a:r>
            <a:endParaRPr lang="en-US" altLang="zh-CN" sz="1600" b="1" dirty="0">
              <a:latin typeface="微软雅黑" panose="020B0503020204020204" charset="-122"/>
              <a:ea typeface="微软雅黑" panose="020B0503020204020204" charset="-122"/>
            </a:endParaRPr>
          </a:p>
          <a:p>
            <a:pPr algn="r"/>
            <a:r>
              <a:rPr lang="en-US" altLang="zh-CN" sz="1600" dirty="0">
                <a:latin typeface="微软雅黑" panose="020B0503020204020204" charset="-122"/>
                <a:ea typeface="微软雅黑" panose="020B0503020204020204" charset="-122"/>
              </a:rPr>
              <a:t>2020.01.10</a:t>
            </a:r>
            <a:endParaRPr lang="zh-CN" altLang="en-US" sz="1600" dirty="0">
              <a:latin typeface="微软雅黑" panose="020B0503020204020204" charset="-122"/>
              <a:ea typeface="微软雅黑" panose="020B0503020204020204" charset="-122"/>
            </a:endParaRPr>
          </a:p>
        </p:txBody>
      </p:sp>
      <p:sp>
        <p:nvSpPr>
          <p:cNvPr id="3" name="文本框 2"/>
          <p:cNvSpPr txBox="1"/>
          <p:nvPr/>
        </p:nvSpPr>
        <p:spPr>
          <a:xfrm>
            <a:off x="4988579" y="507545"/>
            <a:ext cx="2214880" cy="706755"/>
          </a:xfrm>
          <a:prstGeom prst="rect">
            <a:avLst/>
          </a:prstGeom>
          <a:noFill/>
        </p:spPr>
        <p:txBody>
          <a:bodyPr wrap="none" rtlCol="0">
            <a:spAutoFit/>
          </a:bodyPr>
          <a:p>
            <a:r>
              <a:rPr kumimoji="1" lang="zh-CN" altLang="en-US" sz="4000" dirty="0">
                <a:solidFill>
                  <a:schemeClr val="bg1"/>
                </a:solidFill>
              </a:rPr>
              <a:t>参赛总结</a:t>
            </a:r>
            <a:endParaRPr kumimoji="1" lang="zh-CN" altLang="en-US" sz="4000" dirty="0">
              <a:solidFill>
                <a:schemeClr val="bg1"/>
              </a:solidFill>
            </a:endParaRPr>
          </a:p>
        </p:txBody>
      </p:sp>
      <p:sp>
        <p:nvSpPr>
          <p:cNvPr id="2" name="文本框 1"/>
          <p:cNvSpPr txBox="1"/>
          <p:nvPr/>
        </p:nvSpPr>
        <p:spPr>
          <a:xfrm>
            <a:off x="2284730" y="1932940"/>
            <a:ext cx="7622540" cy="3415030"/>
          </a:xfrm>
          <a:prstGeom prst="rect">
            <a:avLst/>
          </a:prstGeom>
          <a:noFill/>
        </p:spPr>
        <p:txBody>
          <a:bodyPr wrap="square" rtlCol="0">
            <a:spAutoFit/>
          </a:bodyPr>
          <a:p>
            <a:r>
              <a:rPr kumimoji="1" lang="en-US" altLang="zh-CN" sz="2400" dirty="0">
                <a:solidFill>
                  <a:schemeClr val="bg1"/>
                </a:solidFill>
              </a:rPr>
              <a:t>1.</a:t>
            </a:r>
            <a:r>
              <a:rPr kumimoji="1" lang="zh-CN" altLang="en-US" sz="2400" dirty="0">
                <a:solidFill>
                  <a:schemeClr val="bg1"/>
                </a:solidFill>
              </a:rPr>
              <a:t>权衡比赛与实际</a:t>
            </a:r>
            <a:r>
              <a:rPr kumimoji="1" lang="zh-CN" altLang="en-US" sz="2400" dirty="0">
                <a:solidFill>
                  <a:schemeClr val="bg1"/>
                </a:solidFill>
              </a:rPr>
              <a:t>应用，避免模型的过度堆叠，可只保留两个</a:t>
            </a:r>
            <a:r>
              <a:rPr kumimoji="1" lang="zh-CN" altLang="en-US" sz="2400" dirty="0">
                <a:solidFill>
                  <a:schemeClr val="bg1"/>
                </a:solidFill>
              </a:rPr>
              <a:t>差异性大且有效的模型</a:t>
            </a:r>
            <a:r>
              <a:rPr kumimoji="1" lang="zh-CN" altLang="en-US" sz="2400" dirty="0">
                <a:solidFill>
                  <a:schemeClr val="bg1"/>
                </a:solidFill>
              </a:rPr>
              <a:t>；</a:t>
            </a:r>
            <a:endParaRPr kumimoji="1" lang="zh-CN" altLang="en-US" sz="2400" dirty="0">
              <a:solidFill>
                <a:schemeClr val="bg1"/>
              </a:solidFill>
            </a:endParaRPr>
          </a:p>
          <a:p>
            <a:endParaRPr kumimoji="1" lang="en-US" altLang="zh-CN" sz="2400" dirty="0">
              <a:solidFill>
                <a:schemeClr val="bg1"/>
              </a:solidFill>
            </a:endParaRPr>
          </a:p>
          <a:p>
            <a:r>
              <a:rPr kumimoji="1" lang="en-US" altLang="zh-CN" sz="2400" dirty="0">
                <a:solidFill>
                  <a:schemeClr val="bg1"/>
                </a:solidFill>
              </a:rPr>
              <a:t>2.</a:t>
            </a:r>
            <a:r>
              <a:rPr kumimoji="1" lang="zh-CN" altLang="en-US" sz="2400" dirty="0">
                <a:solidFill>
                  <a:schemeClr val="bg1"/>
                </a:solidFill>
              </a:rPr>
              <a:t>合理的特征提取框架是致胜之道；</a:t>
            </a:r>
            <a:endParaRPr kumimoji="1" lang="zh-CN" altLang="en-US" sz="2400" dirty="0">
              <a:solidFill>
                <a:schemeClr val="bg1"/>
              </a:solidFill>
            </a:endParaRPr>
          </a:p>
          <a:p>
            <a:endParaRPr kumimoji="1" lang="zh-CN" altLang="en-US" sz="2400" dirty="0">
              <a:solidFill>
                <a:schemeClr val="bg1"/>
              </a:solidFill>
            </a:endParaRPr>
          </a:p>
          <a:p>
            <a:r>
              <a:rPr kumimoji="1" lang="en-US" altLang="zh-CN" sz="2400" dirty="0">
                <a:solidFill>
                  <a:schemeClr val="bg1"/>
                </a:solidFill>
              </a:rPr>
              <a:t>3.</a:t>
            </a:r>
            <a:r>
              <a:rPr kumimoji="1" lang="zh-CN" altLang="en-US" sz="2400" dirty="0">
                <a:solidFill>
                  <a:schemeClr val="bg1"/>
                </a:solidFill>
              </a:rPr>
              <a:t>根据对原始数据的探索，以数据和业务双结合的方式构建特征工程是关键；</a:t>
            </a:r>
            <a:endParaRPr kumimoji="1" lang="zh-CN" altLang="en-US" sz="2400" dirty="0">
              <a:solidFill>
                <a:schemeClr val="bg1"/>
              </a:solidFill>
            </a:endParaRPr>
          </a:p>
          <a:p>
            <a:endParaRPr kumimoji="1" lang="zh-CN" altLang="en-US" sz="2400" dirty="0">
              <a:solidFill>
                <a:schemeClr val="bg1"/>
              </a:solidFill>
            </a:endParaRPr>
          </a:p>
          <a:p>
            <a:r>
              <a:rPr kumimoji="1" lang="en-US" altLang="zh-CN" sz="2400" dirty="0">
                <a:solidFill>
                  <a:schemeClr val="bg1"/>
                </a:solidFill>
              </a:rPr>
              <a:t>4.</a:t>
            </a:r>
            <a:r>
              <a:rPr kumimoji="1" lang="zh-CN" altLang="en-US" sz="2400" dirty="0">
                <a:solidFill>
                  <a:schemeClr val="bg1"/>
                </a:solidFill>
              </a:rPr>
              <a:t>合理利用资源。</a:t>
            </a:r>
            <a:endParaRPr kumimoji="1" lang="zh-CN" altLang="en-US" sz="2400" dirty="0">
              <a:solidFill>
                <a:schemeClr val="bg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824717" y="3366739"/>
            <a:ext cx="4367284" cy="1514902"/>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3366739"/>
            <a:ext cx="7824716" cy="151490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933900" y="3654101"/>
            <a:ext cx="3991400" cy="830997"/>
          </a:xfrm>
          <a:prstGeom prst="rect">
            <a:avLst/>
          </a:prstGeom>
          <a:noFill/>
        </p:spPr>
        <p:txBody>
          <a:bodyPr wrap="square" rtlCol="0">
            <a:spAutoFit/>
          </a:bodyPr>
          <a:lstStyle/>
          <a:p>
            <a:r>
              <a:rPr lang="en-US" altLang="zh-CN" sz="4800" dirty="0">
                <a:solidFill>
                  <a:schemeClr val="bg1"/>
                </a:solidFill>
                <a:latin typeface="微软雅黑" panose="020B0503020204020204" charset="-122"/>
                <a:ea typeface="微软雅黑" panose="020B0503020204020204" charset="-122"/>
              </a:rPr>
              <a:t>THANKS</a:t>
            </a:r>
            <a:endParaRPr lang="zh-CN" altLang="en-US" sz="4800" dirty="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7933900" y="4378950"/>
            <a:ext cx="3991400" cy="369332"/>
          </a:xfrm>
          <a:prstGeom prst="rect">
            <a:avLst/>
          </a:prstGeom>
          <a:noFill/>
        </p:spPr>
        <p:txBody>
          <a:bodyPr wrap="square" rtlCol="0">
            <a:spAutoFit/>
          </a:bodyPr>
          <a:lstStyle/>
          <a:p>
            <a:r>
              <a:rPr lang="en-US" altLang="zh-CN" dirty="0">
                <a:solidFill>
                  <a:schemeClr val="bg1"/>
                </a:solidFill>
                <a:latin typeface="微软雅黑" panose="020B0503020204020204" charset="-122"/>
                <a:ea typeface="微软雅黑" panose="020B0503020204020204" charset="-122"/>
              </a:rPr>
              <a:t>FOR YOUR WATCHING</a:t>
            </a:r>
            <a:endParaRPr lang="zh-CN" altLang="en-US"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1695451" y="4163507"/>
            <a:ext cx="6129266" cy="583565"/>
          </a:xfrm>
          <a:prstGeom prst="rect">
            <a:avLst/>
          </a:prstGeom>
          <a:noFill/>
        </p:spPr>
        <p:txBody>
          <a:bodyPr wrap="square" rtlCol="0">
            <a:spAutoFit/>
          </a:bodyPr>
          <a:lstStyle/>
          <a:p>
            <a:pPr algn="r"/>
            <a:r>
              <a:rPr lang="en-US" altLang="zh-CN" sz="1600" b="1" dirty="0">
                <a:latin typeface="微软雅黑" panose="020B0503020204020204" charset="-122"/>
                <a:ea typeface="微软雅黑" panose="020B0503020204020204" charset="-122"/>
              </a:rPr>
              <a:t>2019</a:t>
            </a:r>
            <a:r>
              <a:rPr lang="zh-CN" altLang="en-US" sz="1600" b="1" dirty="0">
                <a:latin typeface="微软雅黑" panose="020B0503020204020204" charset="-122"/>
                <a:ea typeface="微软雅黑" panose="020B0503020204020204" charset="-122"/>
              </a:rPr>
              <a:t> </a:t>
            </a:r>
            <a:r>
              <a:rPr lang="en-US" altLang="zh-CN" sz="1600" b="1" dirty="0">
                <a:latin typeface="微软雅黑" panose="020B0503020204020204" charset="-122"/>
                <a:ea typeface="微软雅黑" panose="020B0503020204020204" charset="-122"/>
              </a:rPr>
              <a:t>BAAI-ZHIHU CUP</a:t>
            </a:r>
            <a:r>
              <a:rPr lang="zh-CN" altLang="en-US" sz="1600" b="1" dirty="0">
                <a:latin typeface="微软雅黑" panose="020B0503020204020204" charset="-122"/>
                <a:ea typeface="微软雅黑" panose="020B0503020204020204" charset="-122"/>
              </a:rPr>
              <a:t> 专家发现算法大赛</a:t>
            </a:r>
            <a:endParaRPr lang="en-US" altLang="zh-CN" sz="1600" b="1" dirty="0">
              <a:latin typeface="微软雅黑" panose="020B0503020204020204" charset="-122"/>
              <a:ea typeface="微软雅黑" panose="020B0503020204020204" charset="-122"/>
            </a:endParaRPr>
          </a:p>
          <a:p>
            <a:pPr algn="r"/>
            <a:r>
              <a:rPr lang="en-US" altLang="zh-CN" sz="1600" dirty="0">
                <a:latin typeface="微软雅黑" panose="020B0503020204020204" charset="-122"/>
                <a:ea typeface="微软雅黑" panose="020B0503020204020204" charset="-122"/>
              </a:rPr>
              <a:t>2020.01.10</a:t>
            </a:r>
            <a:endParaRPr lang="zh-CN" altLang="en-US" sz="1600" dirty="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rotWithShape="1">
          <a:blip r:embed="rId1" cstate="print">
            <a:alphaModFix amt="14000"/>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33436" b="43385"/>
          <a:stretch>
            <a:fillRect/>
          </a:stretch>
        </p:blipFill>
        <p:spPr>
          <a:xfrm>
            <a:off x="0" y="616787"/>
            <a:ext cx="12192000" cy="1542196"/>
          </a:xfrm>
          <a:prstGeom prst="rect">
            <a:avLst/>
          </a:prstGeom>
          <a:blipFill dpi="0" rotWithShape="1">
            <a:blip r:embed="rId3">
              <a:alphaModFix amt="14000"/>
            </a:blip>
            <a:srcRect/>
            <a:tile tx="0" ty="0" sx="100000" sy="100000" flip="none" algn="tl"/>
          </a:blipFill>
        </p:spPr>
      </p:pic>
      <p:sp>
        <p:nvSpPr>
          <p:cNvPr id="33" name="文本框 32"/>
          <p:cNvSpPr txBox="1"/>
          <p:nvPr/>
        </p:nvSpPr>
        <p:spPr>
          <a:xfrm>
            <a:off x="1463423" y="1096064"/>
            <a:ext cx="2613546"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charset="-122"/>
                <a:ea typeface="微软雅黑" panose="020B0503020204020204" charset="-122"/>
              </a:rPr>
              <a:t>PART</a:t>
            </a:r>
            <a:r>
              <a:rPr lang="zh-CN" altLang="en-US" sz="3200" dirty="0">
                <a:solidFill>
                  <a:schemeClr val="bg1"/>
                </a:solidFill>
                <a:latin typeface="微软雅黑" panose="020B0503020204020204" charset="-122"/>
                <a:ea typeface="微软雅黑" panose="020B0503020204020204" charset="-122"/>
              </a:rPr>
              <a:t> </a:t>
            </a:r>
            <a:r>
              <a:rPr lang="en-US" altLang="zh-CN" sz="3200" dirty="0">
                <a:solidFill>
                  <a:schemeClr val="bg1"/>
                </a:solidFill>
                <a:latin typeface="微软雅黑" panose="020B0503020204020204" charset="-122"/>
                <a:ea typeface="微软雅黑" panose="020B0503020204020204" charset="-122"/>
              </a:rPr>
              <a:t>1</a:t>
            </a:r>
            <a:endParaRPr lang="zh-CN" altLang="en-US" sz="3200" dirty="0">
              <a:solidFill>
                <a:schemeClr val="bg1"/>
              </a:solidFill>
              <a:latin typeface="微软雅黑" panose="020B0503020204020204" charset="-122"/>
              <a:ea typeface="微软雅黑" panose="020B0503020204020204" charset="-122"/>
            </a:endParaRPr>
          </a:p>
        </p:txBody>
      </p:sp>
      <p:sp>
        <p:nvSpPr>
          <p:cNvPr id="44" name="文本框 43"/>
          <p:cNvSpPr txBox="1"/>
          <p:nvPr/>
        </p:nvSpPr>
        <p:spPr>
          <a:xfrm>
            <a:off x="4744720" y="1034415"/>
            <a:ext cx="3667760" cy="706755"/>
          </a:xfrm>
          <a:prstGeom prst="rect">
            <a:avLst/>
          </a:prstGeom>
          <a:noFill/>
        </p:spPr>
        <p:txBody>
          <a:bodyPr wrap="square" rtlCol="0">
            <a:spAutoFit/>
          </a:bodyPr>
          <a:lstStyle/>
          <a:p>
            <a:r>
              <a:rPr lang="zh-CN" altLang="en-US" sz="4000" b="1" dirty="0">
                <a:solidFill>
                  <a:schemeClr val="bg1"/>
                </a:solidFill>
                <a:latin typeface="微软雅黑" panose="020B0503020204020204" charset="-122"/>
                <a:ea typeface="微软雅黑" panose="020B0503020204020204" charset="-122"/>
              </a:rPr>
              <a:t>团队成员简介</a:t>
            </a:r>
            <a:endParaRPr lang="zh-CN" altLang="en-US" sz="4000" dirty="0">
              <a:solidFill>
                <a:schemeClr val="bg1"/>
              </a:solidFill>
              <a:latin typeface="微软雅黑" panose="020B0503020204020204" charset="-122"/>
              <a:ea typeface="微软雅黑" panose="020B0503020204020204" charset="-122"/>
            </a:endParaRPr>
          </a:p>
        </p:txBody>
      </p:sp>
      <p:sp>
        <p:nvSpPr>
          <p:cNvPr id="5" name="矩形 4"/>
          <p:cNvSpPr/>
          <p:nvPr/>
        </p:nvSpPr>
        <p:spPr>
          <a:xfrm>
            <a:off x="1535580" y="5282684"/>
            <a:ext cx="2470150" cy="368300"/>
          </a:xfrm>
          <a:prstGeom prst="rect">
            <a:avLst/>
          </a:prstGeom>
        </p:spPr>
        <p:txBody>
          <a:bodyPr wrap="none">
            <a:spAutoFit/>
          </a:bodyPr>
          <a:lstStyle/>
          <a:p>
            <a:pPr algn="ctr"/>
            <a:r>
              <a:rPr kumimoji="1" lang="zh-CN" altLang="en-US" b="1" dirty="0">
                <a:solidFill>
                  <a:schemeClr val="bg1">
                    <a:lumMod val="85000"/>
                  </a:schemeClr>
                </a:solidFill>
                <a:sym typeface="+mn-ea"/>
              </a:rPr>
              <a:t>华南理工大学</a:t>
            </a:r>
            <a:r>
              <a:rPr kumimoji="1" lang="en-US" altLang="zh-CN" b="1" dirty="0">
                <a:solidFill>
                  <a:schemeClr val="bg1"/>
                </a:solidFill>
                <a:latin typeface="宋体" panose="02010600030101010101" pitchFamily="2" charset="-122"/>
                <a:ea typeface="宋体" panose="02010600030101010101" pitchFamily="2" charset="-122"/>
                <a:sym typeface="+mn-ea"/>
              </a:rPr>
              <a:t>·</a:t>
            </a:r>
            <a:r>
              <a:rPr kumimoji="1" lang="zh-CN" altLang="en-US" b="1" dirty="0">
                <a:solidFill>
                  <a:schemeClr val="bg1">
                    <a:lumMod val="85000"/>
                  </a:schemeClr>
                </a:solidFill>
              </a:rPr>
              <a:t>陈雄君</a:t>
            </a:r>
            <a:endParaRPr lang="zh-CN" altLang="en-US" b="1" dirty="0"/>
          </a:p>
        </p:txBody>
      </p:sp>
      <p:pic>
        <p:nvPicPr>
          <p:cNvPr id="12" name="图片 11"/>
          <p:cNvPicPr>
            <a:picLocks noChangeAspect="1"/>
          </p:cNvPicPr>
          <p:nvPr/>
        </p:nvPicPr>
        <p:blipFill>
          <a:blip r:embed="rId4"/>
          <a:stretch>
            <a:fillRect/>
          </a:stretch>
        </p:blipFill>
        <p:spPr>
          <a:xfrm>
            <a:off x="5058410" y="3059430"/>
            <a:ext cx="2181225" cy="2085975"/>
          </a:xfrm>
          <a:prstGeom prst="rect">
            <a:avLst/>
          </a:prstGeom>
        </p:spPr>
      </p:pic>
      <p:sp>
        <p:nvSpPr>
          <p:cNvPr id="13" name="矩形 12"/>
          <p:cNvSpPr/>
          <p:nvPr/>
        </p:nvSpPr>
        <p:spPr>
          <a:xfrm>
            <a:off x="4861075" y="5282684"/>
            <a:ext cx="2470150" cy="368300"/>
          </a:xfrm>
          <a:prstGeom prst="rect">
            <a:avLst/>
          </a:prstGeom>
        </p:spPr>
        <p:txBody>
          <a:bodyPr wrap="none">
            <a:spAutoFit/>
          </a:bodyPr>
          <a:lstStyle/>
          <a:p>
            <a:pPr algn="ctr"/>
            <a:r>
              <a:rPr kumimoji="1" lang="zh-CN" altLang="en-US" b="1" dirty="0">
                <a:solidFill>
                  <a:schemeClr val="bg1">
                    <a:lumMod val="85000"/>
                  </a:schemeClr>
                </a:solidFill>
                <a:sym typeface="+mn-ea"/>
              </a:rPr>
              <a:t>华南理工大学</a:t>
            </a:r>
            <a:r>
              <a:rPr kumimoji="1" lang="en-US" altLang="zh-CN" b="1" dirty="0">
                <a:solidFill>
                  <a:schemeClr val="bg1"/>
                </a:solidFill>
                <a:latin typeface="宋体" panose="02010600030101010101" pitchFamily="2" charset="-122"/>
                <a:ea typeface="宋体" panose="02010600030101010101" pitchFamily="2" charset="-122"/>
                <a:sym typeface="+mn-ea"/>
              </a:rPr>
              <a:t>·</a:t>
            </a:r>
            <a:r>
              <a:rPr kumimoji="1" lang="zh-CN" altLang="en-US" b="1" dirty="0">
                <a:solidFill>
                  <a:schemeClr val="bg1">
                    <a:lumMod val="85000"/>
                  </a:schemeClr>
                </a:solidFill>
              </a:rPr>
              <a:t>陈垂泽</a:t>
            </a:r>
            <a:endParaRPr kumimoji="1" lang="zh-CN" altLang="en-US" b="1" dirty="0">
              <a:solidFill>
                <a:schemeClr val="bg1">
                  <a:lumMod val="85000"/>
                </a:schemeClr>
              </a:solidFill>
            </a:endParaRPr>
          </a:p>
        </p:txBody>
      </p:sp>
      <p:pic>
        <p:nvPicPr>
          <p:cNvPr id="19" name="图片 18" descr="70928214dded1dddf59ec0bf97748aa"/>
          <p:cNvPicPr>
            <a:picLocks noChangeAspect="1"/>
          </p:cNvPicPr>
          <p:nvPr/>
        </p:nvPicPr>
        <p:blipFill>
          <a:blip r:embed="rId5"/>
          <a:srcRect l="7296" r="23024" b="11252"/>
          <a:stretch>
            <a:fillRect/>
          </a:stretch>
        </p:blipFill>
        <p:spPr>
          <a:xfrm>
            <a:off x="8249285" y="3059430"/>
            <a:ext cx="2183130" cy="2088515"/>
          </a:xfrm>
          <a:prstGeom prst="rect">
            <a:avLst/>
          </a:prstGeom>
        </p:spPr>
      </p:pic>
      <p:sp>
        <p:nvSpPr>
          <p:cNvPr id="20" name="矩形 19"/>
          <p:cNvSpPr/>
          <p:nvPr/>
        </p:nvSpPr>
        <p:spPr>
          <a:xfrm>
            <a:off x="8105925" y="5282684"/>
            <a:ext cx="2470150" cy="368300"/>
          </a:xfrm>
          <a:prstGeom prst="rect">
            <a:avLst/>
          </a:prstGeom>
        </p:spPr>
        <p:txBody>
          <a:bodyPr wrap="none">
            <a:spAutoFit/>
          </a:bodyPr>
          <a:lstStyle/>
          <a:p>
            <a:pPr algn="ctr"/>
            <a:r>
              <a:rPr kumimoji="1" lang="zh-CN" altLang="en-US" b="1" dirty="0">
                <a:solidFill>
                  <a:schemeClr val="bg1">
                    <a:lumMod val="85000"/>
                  </a:schemeClr>
                </a:solidFill>
                <a:sym typeface="+mn-ea"/>
              </a:rPr>
              <a:t>华南理工大学</a:t>
            </a:r>
            <a:r>
              <a:rPr kumimoji="1" lang="en-US" altLang="zh-CN" b="1" dirty="0">
                <a:solidFill>
                  <a:schemeClr val="bg1"/>
                </a:solidFill>
                <a:latin typeface="宋体" panose="02010600030101010101" pitchFamily="2" charset="-122"/>
                <a:ea typeface="宋体" panose="02010600030101010101" pitchFamily="2" charset="-122"/>
                <a:sym typeface="+mn-ea"/>
              </a:rPr>
              <a:t>·</a:t>
            </a:r>
            <a:r>
              <a:rPr kumimoji="1" lang="zh-CN" altLang="en-US" b="1" dirty="0">
                <a:solidFill>
                  <a:schemeClr val="bg1">
                    <a:lumMod val="85000"/>
                  </a:schemeClr>
                </a:solidFill>
              </a:rPr>
              <a:t>黎潇潇</a:t>
            </a:r>
            <a:endParaRPr kumimoji="1" lang="zh-CN" altLang="en-US" b="1" dirty="0">
              <a:solidFill>
                <a:schemeClr val="bg1">
                  <a:lumMod val="85000"/>
                </a:schemeClr>
              </a:solidFill>
            </a:endParaRPr>
          </a:p>
        </p:txBody>
      </p:sp>
      <p:pic>
        <p:nvPicPr>
          <p:cNvPr id="21" name="图片 20"/>
          <p:cNvPicPr>
            <a:picLocks noChangeAspect="1"/>
          </p:cNvPicPr>
          <p:nvPr/>
        </p:nvPicPr>
        <p:blipFill>
          <a:blip r:embed="rId6"/>
          <a:stretch>
            <a:fillRect/>
          </a:stretch>
        </p:blipFill>
        <p:spPr>
          <a:xfrm>
            <a:off x="1733550" y="3056255"/>
            <a:ext cx="2271395" cy="2089150"/>
          </a:xfrm>
          <a:prstGeom prst="rect">
            <a:avLst/>
          </a:prstGeom>
        </p:spPr>
      </p:pic>
      <p:sp>
        <p:nvSpPr>
          <p:cNvPr id="22" name="矩形 21"/>
          <p:cNvSpPr/>
          <p:nvPr/>
        </p:nvSpPr>
        <p:spPr>
          <a:xfrm>
            <a:off x="2799230" y="5896729"/>
            <a:ext cx="6600190" cy="645160"/>
          </a:xfrm>
          <a:prstGeom prst="rect">
            <a:avLst/>
          </a:prstGeom>
        </p:spPr>
        <p:txBody>
          <a:bodyPr wrap="none">
            <a:spAutoFit/>
          </a:bodyPr>
          <a:lstStyle/>
          <a:p>
            <a:pPr algn="ctr"/>
            <a:r>
              <a:rPr kumimoji="1" lang="zh-CN" altLang="en-US" b="1" dirty="0">
                <a:solidFill>
                  <a:schemeClr val="bg1">
                    <a:lumMod val="85000"/>
                  </a:schemeClr>
                </a:solidFill>
                <a:sym typeface="+mn-ea"/>
              </a:rPr>
              <a:t>本团队曾获农行雅典娜杯高校</a:t>
            </a:r>
            <a:r>
              <a:rPr kumimoji="1" lang="en-US" altLang="zh-CN" b="1" dirty="0">
                <a:solidFill>
                  <a:schemeClr val="bg1">
                    <a:lumMod val="85000"/>
                  </a:schemeClr>
                </a:solidFill>
                <a:sym typeface="+mn-ea"/>
              </a:rPr>
              <a:t>Top2</a:t>
            </a:r>
            <a:r>
              <a:rPr kumimoji="1" lang="zh-CN" altLang="en-US" b="1" dirty="0">
                <a:solidFill>
                  <a:schemeClr val="bg1">
                    <a:lumMod val="85000"/>
                  </a:schemeClr>
                </a:solidFill>
                <a:sym typeface="+mn-ea"/>
              </a:rPr>
              <a:t>、</a:t>
            </a:r>
            <a:r>
              <a:rPr kumimoji="1" lang="en-US" altLang="zh-CN" b="1" dirty="0">
                <a:solidFill>
                  <a:schemeClr val="bg1">
                    <a:lumMod val="85000"/>
                  </a:schemeClr>
                </a:solidFill>
                <a:sym typeface="+mn-ea"/>
              </a:rPr>
              <a:t>BAAI</a:t>
            </a:r>
            <a:r>
              <a:rPr kumimoji="1" lang="zh-CN" altLang="en-US" b="1" dirty="0">
                <a:solidFill>
                  <a:schemeClr val="bg1">
                    <a:lumMod val="85000"/>
                  </a:schemeClr>
                </a:solidFill>
                <a:sym typeface="+mn-ea"/>
              </a:rPr>
              <a:t>论文人名排歧</a:t>
            </a:r>
            <a:r>
              <a:rPr kumimoji="1" lang="en-US" altLang="zh-CN" b="1" dirty="0">
                <a:solidFill>
                  <a:schemeClr val="bg1">
                    <a:lumMod val="85000"/>
                  </a:schemeClr>
                </a:solidFill>
                <a:sym typeface="+mn-ea"/>
              </a:rPr>
              <a:t>Top4</a:t>
            </a:r>
            <a:r>
              <a:rPr kumimoji="1" lang="zh-CN" altLang="en-US" b="1" dirty="0">
                <a:solidFill>
                  <a:schemeClr val="bg1">
                    <a:lumMod val="85000"/>
                  </a:schemeClr>
                </a:solidFill>
                <a:sym typeface="+mn-ea"/>
              </a:rPr>
              <a:t>、</a:t>
            </a:r>
            <a:endParaRPr kumimoji="1" lang="zh-CN" altLang="en-US" b="1" dirty="0">
              <a:solidFill>
                <a:schemeClr val="bg1">
                  <a:lumMod val="85000"/>
                </a:schemeClr>
              </a:solidFill>
              <a:sym typeface="+mn-ea"/>
            </a:endParaRPr>
          </a:p>
          <a:p>
            <a:pPr algn="ctr"/>
            <a:r>
              <a:rPr kumimoji="1" lang="en-US" altLang="zh-CN" b="1" dirty="0">
                <a:solidFill>
                  <a:schemeClr val="bg1">
                    <a:lumMod val="85000"/>
                  </a:schemeClr>
                </a:solidFill>
                <a:sym typeface="+mn-ea"/>
              </a:rPr>
              <a:t>HUAWEI</a:t>
            </a:r>
            <a:r>
              <a:rPr kumimoji="1" lang="zh-CN" altLang="en-US" b="1" dirty="0">
                <a:solidFill>
                  <a:schemeClr val="bg1">
                    <a:lumMod val="85000"/>
                  </a:schemeClr>
                </a:solidFill>
                <a:sym typeface="+mn-ea"/>
              </a:rPr>
              <a:t>极客算法精英挑战赛</a:t>
            </a:r>
            <a:r>
              <a:rPr kumimoji="1" lang="en-US" altLang="zh-CN" b="1" dirty="0">
                <a:solidFill>
                  <a:schemeClr val="bg1">
                    <a:lumMod val="85000"/>
                  </a:schemeClr>
                </a:solidFill>
                <a:sym typeface="+mn-ea"/>
              </a:rPr>
              <a:t>Top6</a:t>
            </a:r>
            <a:r>
              <a:rPr kumimoji="1" lang="zh-CN" altLang="en-US" b="1" dirty="0">
                <a:solidFill>
                  <a:schemeClr val="bg1">
                    <a:lumMod val="85000"/>
                  </a:schemeClr>
                </a:solidFill>
                <a:sym typeface="+mn-ea"/>
              </a:rPr>
              <a:t>等</a:t>
            </a:r>
            <a:endParaRPr kumimoji="1" lang="zh-CN" altLang="en-US" b="1" dirty="0">
              <a:solidFill>
                <a:schemeClr val="bg1">
                  <a:lumMod val="85000"/>
                </a:schemeClr>
              </a:solidFill>
              <a:sym typeface="+mn-ea"/>
            </a:endParaRPr>
          </a:p>
        </p:txBody>
      </p:sp>
    </p:spTree>
    <p:custDataLst>
      <p:tags r:id="rId7"/>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rotWithShape="1">
          <a:blip r:embed="rId1" cstate="print">
            <a:alphaModFix amt="14000"/>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33436" b="43385"/>
          <a:stretch>
            <a:fillRect/>
          </a:stretch>
        </p:blipFill>
        <p:spPr>
          <a:xfrm>
            <a:off x="0" y="616787"/>
            <a:ext cx="12192000" cy="1542196"/>
          </a:xfrm>
          <a:prstGeom prst="rect">
            <a:avLst/>
          </a:prstGeom>
          <a:blipFill dpi="0" rotWithShape="1">
            <a:blip r:embed="rId3">
              <a:alphaModFix amt="14000"/>
            </a:blip>
            <a:srcRect/>
            <a:tile tx="0" ty="0" sx="100000" sy="100000" flip="none" algn="tl"/>
          </a:blipFill>
        </p:spPr>
      </p:pic>
      <p:sp>
        <p:nvSpPr>
          <p:cNvPr id="33" name="文本框 32"/>
          <p:cNvSpPr txBox="1"/>
          <p:nvPr/>
        </p:nvSpPr>
        <p:spPr>
          <a:xfrm>
            <a:off x="1463423" y="1096064"/>
            <a:ext cx="2613546" cy="583565"/>
          </a:xfrm>
          <a:prstGeom prst="rect">
            <a:avLst/>
          </a:prstGeom>
          <a:noFill/>
        </p:spPr>
        <p:txBody>
          <a:bodyPr wrap="square" rtlCol="0">
            <a:spAutoFit/>
          </a:bodyPr>
          <a:lstStyle/>
          <a:p>
            <a:pPr algn="ctr"/>
            <a:r>
              <a:rPr lang="en-US" altLang="zh-CN" sz="3200" dirty="0">
                <a:solidFill>
                  <a:schemeClr val="bg1"/>
                </a:solidFill>
                <a:latin typeface="微软雅黑" panose="020B0503020204020204" charset="-122"/>
                <a:ea typeface="微软雅黑" panose="020B0503020204020204" charset="-122"/>
              </a:rPr>
              <a:t>PART</a:t>
            </a:r>
            <a:r>
              <a:rPr lang="zh-CN" altLang="en-US" sz="3200" dirty="0">
                <a:solidFill>
                  <a:schemeClr val="bg1"/>
                </a:solidFill>
                <a:latin typeface="微软雅黑" panose="020B0503020204020204" charset="-122"/>
                <a:ea typeface="微软雅黑" panose="020B0503020204020204" charset="-122"/>
              </a:rPr>
              <a:t> </a:t>
            </a:r>
            <a:r>
              <a:rPr lang="en-US" altLang="zh-CN" sz="3200" dirty="0">
                <a:solidFill>
                  <a:schemeClr val="bg1"/>
                </a:solidFill>
                <a:latin typeface="微软雅黑" panose="020B0503020204020204" charset="-122"/>
                <a:ea typeface="微软雅黑" panose="020B0503020204020204" charset="-122"/>
              </a:rPr>
              <a:t>2</a:t>
            </a:r>
            <a:endParaRPr lang="zh-CN" altLang="en-US" sz="3200" dirty="0">
              <a:solidFill>
                <a:schemeClr val="bg1"/>
              </a:solidFill>
              <a:latin typeface="微软雅黑" panose="020B0503020204020204" charset="-122"/>
              <a:ea typeface="微软雅黑" panose="020B0503020204020204" charset="-122"/>
            </a:endParaRPr>
          </a:p>
        </p:txBody>
      </p:sp>
      <p:sp>
        <p:nvSpPr>
          <p:cNvPr id="44" name="文本框 43"/>
          <p:cNvSpPr txBox="1"/>
          <p:nvPr/>
        </p:nvSpPr>
        <p:spPr>
          <a:xfrm>
            <a:off x="4744720" y="1034415"/>
            <a:ext cx="3667760" cy="706755"/>
          </a:xfrm>
          <a:prstGeom prst="rect">
            <a:avLst/>
          </a:prstGeom>
          <a:noFill/>
        </p:spPr>
        <p:txBody>
          <a:bodyPr wrap="square" rtlCol="0">
            <a:spAutoFit/>
          </a:bodyPr>
          <a:lstStyle/>
          <a:p>
            <a:r>
              <a:rPr lang="zh-CN" altLang="en-US" sz="4000" b="1" dirty="0">
                <a:solidFill>
                  <a:schemeClr val="bg1"/>
                </a:solidFill>
                <a:latin typeface="微软雅黑" panose="020B0503020204020204" charset="-122"/>
                <a:ea typeface="微软雅黑" panose="020B0503020204020204" charset="-122"/>
              </a:rPr>
              <a:t>赛题简介</a:t>
            </a:r>
            <a:endParaRPr lang="zh-CN" altLang="en-US" sz="4000"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941705" y="3314700"/>
            <a:ext cx="7773670" cy="1476375"/>
          </a:xfrm>
          <a:prstGeom prst="rect">
            <a:avLst/>
          </a:prstGeom>
          <a:noFill/>
        </p:spPr>
        <p:txBody>
          <a:bodyPr wrap="square" rtlCol="0" anchor="t">
            <a:spAutoFit/>
          </a:bodyPr>
          <a:lstStyle/>
          <a:p>
            <a:r>
              <a:rPr lang="zh-CN" altLang="en-US">
                <a:solidFill>
                  <a:schemeClr val="bg1"/>
                </a:solidFill>
              </a:rPr>
              <a:t>知乎是中文互联网知名的综合性社区平台。知乎自 2011 年创办至今，已经成为一个拥有 2.2 亿用户，每天有数以十万计的新问题以及 UGC 内容产生的网站。其中，如何高效的将这些</a:t>
            </a:r>
            <a:r>
              <a:rPr lang="zh-CN" altLang="en-US" b="1">
                <a:solidFill>
                  <a:srgbClr val="C00000"/>
                </a:solidFill>
              </a:rPr>
              <a:t>用户新提出的问题邀请其他用户进行解答</a:t>
            </a:r>
            <a:r>
              <a:rPr lang="zh-CN" altLang="en-US">
                <a:solidFill>
                  <a:schemeClr val="bg1"/>
                </a:solidFill>
              </a:rPr>
              <a:t>，以及</a:t>
            </a:r>
            <a:r>
              <a:rPr lang="zh-CN" altLang="en-US" b="1">
                <a:solidFill>
                  <a:srgbClr val="C00000"/>
                </a:solidFill>
              </a:rPr>
              <a:t>挖掘用户有能力且感兴趣的问题进行邀请下发</a:t>
            </a:r>
            <a:r>
              <a:rPr lang="zh-CN" altLang="en-US">
                <a:solidFill>
                  <a:schemeClr val="bg1"/>
                </a:solidFill>
              </a:rPr>
              <a:t>，优化邀请回答的准确率，提高问题解答率以及回答生产数，成为知乎最重要的课题之一。</a:t>
            </a:r>
            <a:endParaRPr lang="zh-CN" altLang="en-US">
              <a:solidFill>
                <a:schemeClr val="bg1"/>
              </a:solidFill>
            </a:endParaRPr>
          </a:p>
        </p:txBody>
      </p:sp>
      <p:pic>
        <p:nvPicPr>
          <p:cNvPr id="4" name="图片 3" descr="凡科快图导出202016-14830"/>
          <p:cNvPicPr>
            <a:picLocks noChangeAspect="1"/>
          </p:cNvPicPr>
          <p:nvPr/>
        </p:nvPicPr>
        <p:blipFill>
          <a:blip r:embed="rId4"/>
          <a:stretch>
            <a:fillRect/>
          </a:stretch>
        </p:blipFill>
        <p:spPr>
          <a:xfrm>
            <a:off x="9174480" y="2977515"/>
            <a:ext cx="2375535" cy="2492375"/>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下箭头 51"/>
          <p:cNvSpPr/>
          <p:nvPr/>
        </p:nvSpPr>
        <p:spPr>
          <a:xfrm>
            <a:off x="10479405" y="2373630"/>
            <a:ext cx="143510" cy="2060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988579" y="454840"/>
            <a:ext cx="2214880" cy="706755"/>
          </a:xfrm>
          <a:prstGeom prst="rect">
            <a:avLst/>
          </a:prstGeom>
          <a:noFill/>
        </p:spPr>
        <p:txBody>
          <a:bodyPr wrap="none" rtlCol="0">
            <a:spAutoFit/>
          </a:bodyPr>
          <a:lstStyle/>
          <a:p>
            <a:r>
              <a:rPr kumimoji="1" lang="zh-CN" altLang="en-US" sz="4000" dirty="0">
                <a:solidFill>
                  <a:schemeClr val="bg1"/>
                </a:solidFill>
              </a:rPr>
              <a:t>总体想法</a:t>
            </a:r>
            <a:endParaRPr kumimoji="1" lang="zh-CN" altLang="en-US" sz="4000" dirty="0">
              <a:solidFill>
                <a:schemeClr val="bg1"/>
              </a:solidFill>
            </a:endParaRPr>
          </a:p>
        </p:txBody>
      </p:sp>
      <p:sp>
        <p:nvSpPr>
          <p:cNvPr id="6" name="文本框 5"/>
          <p:cNvSpPr txBox="1"/>
          <p:nvPr/>
        </p:nvSpPr>
        <p:spPr>
          <a:xfrm>
            <a:off x="676740" y="1321418"/>
            <a:ext cx="3078480" cy="460375"/>
          </a:xfrm>
          <a:prstGeom prst="rect">
            <a:avLst/>
          </a:prstGeom>
          <a:noFill/>
        </p:spPr>
        <p:txBody>
          <a:bodyPr wrap="none" rtlCol="0">
            <a:spAutoFit/>
          </a:bodyPr>
          <a:lstStyle/>
          <a:p>
            <a:r>
              <a:rPr kumimoji="1" lang="en-US" altLang="zh-CN" sz="2400" dirty="0">
                <a:solidFill>
                  <a:schemeClr val="bg1"/>
                </a:solidFill>
              </a:rPr>
              <a:t>1.</a:t>
            </a:r>
            <a:r>
              <a:rPr kumimoji="1" lang="zh-CN" altLang="en-US" sz="2400" dirty="0">
                <a:solidFill>
                  <a:schemeClr val="bg1"/>
                </a:solidFill>
              </a:rPr>
              <a:t>用户画像</a:t>
            </a:r>
            <a:r>
              <a:rPr kumimoji="1" lang="en-US" altLang="zh-CN" sz="2400" dirty="0">
                <a:solidFill>
                  <a:schemeClr val="bg1"/>
                </a:solidFill>
              </a:rPr>
              <a:t>&amp;</a:t>
            </a:r>
            <a:r>
              <a:rPr kumimoji="1" lang="zh-CN" altLang="en-US" sz="2400" dirty="0">
                <a:solidFill>
                  <a:schemeClr val="bg1"/>
                </a:solidFill>
              </a:rPr>
              <a:t>问题画像</a:t>
            </a:r>
            <a:endParaRPr kumimoji="1" lang="zh-CN" altLang="en-US" sz="2400" dirty="0">
              <a:solidFill>
                <a:schemeClr val="bg1"/>
              </a:solidFill>
            </a:endParaRPr>
          </a:p>
        </p:txBody>
      </p:sp>
      <p:sp>
        <p:nvSpPr>
          <p:cNvPr id="7" name="文本框 6"/>
          <p:cNvSpPr txBox="1"/>
          <p:nvPr/>
        </p:nvSpPr>
        <p:spPr>
          <a:xfrm>
            <a:off x="8715840" y="1321135"/>
            <a:ext cx="2570480" cy="460375"/>
          </a:xfrm>
          <a:prstGeom prst="rect">
            <a:avLst/>
          </a:prstGeom>
          <a:noFill/>
        </p:spPr>
        <p:txBody>
          <a:bodyPr wrap="none" rtlCol="0">
            <a:spAutoFit/>
          </a:bodyPr>
          <a:lstStyle/>
          <a:p>
            <a:r>
              <a:rPr kumimoji="1" lang="en-US" altLang="zh-CN" sz="2400" dirty="0">
                <a:solidFill>
                  <a:schemeClr val="bg1"/>
                </a:solidFill>
              </a:rPr>
              <a:t>2.</a:t>
            </a:r>
            <a:r>
              <a:rPr kumimoji="1" lang="zh-CN" altLang="en-US" sz="2400" dirty="0">
                <a:solidFill>
                  <a:schemeClr val="bg1"/>
                </a:solidFill>
              </a:rPr>
              <a:t>文本信息的利用</a:t>
            </a:r>
            <a:endParaRPr kumimoji="1" lang="zh-CN" altLang="en-US" sz="2400" dirty="0">
              <a:solidFill>
                <a:schemeClr val="bg1"/>
              </a:solidFill>
            </a:endParaRPr>
          </a:p>
        </p:txBody>
      </p:sp>
      <p:pic>
        <p:nvPicPr>
          <p:cNvPr id="4" name="图片 3" descr="凡科快图导出202016-155213"/>
          <p:cNvPicPr>
            <a:picLocks noChangeAspect="1"/>
          </p:cNvPicPr>
          <p:nvPr/>
        </p:nvPicPr>
        <p:blipFill>
          <a:blip r:embed="rId1"/>
          <a:stretch>
            <a:fillRect/>
          </a:stretch>
        </p:blipFill>
        <p:spPr>
          <a:xfrm>
            <a:off x="1664970" y="2351405"/>
            <a:ext cx="1256030" cy="1056005"/>
          </a:xfrm>
          <a:prstGeom prst="rect">
            <a:avLst/>
          </a:prstGeom>
        </p:spPr>
      </p:pic>
      <p:sp>
        <p:nvSpPr>
          <p:cNvPr id="13" name="文本框 12"/>
          <p:cNvSpPr txBox="1"/>
          <p:nvPr/>
        </p:nvSpPr>
        <p:spPr>
          <a:xfrm>
            <a:off x="1053465" y="1995170"/>
            <a:ext cx="1097280" cy="368300"/>
          </a:xfrm>
          <a:prstGeom prst="rect">
            <a:avLst/>
          </a:prstGeom>
          <a:noFill/>
        </p:spPr>
        <p:txBody>
          <a:bodyPr wrap="none" rtlCol="0">
            <a:spAutoFit/>
          </a:bodyPr>
          <a:lstStyle/>
          <a:p>
            <a:r>
              <a:rPr lang="zh-CN" altLang="en-US" b="1">
                <a:solidFill>
                  <a:srgbClr val="FFC000"/>
                </a:solidFill>
              </a:rPr>
              <a:t>访问频率</a:t>
            </a:r>
            <a:endParaRPr lang="zh-CN" altLang="en-US" b="1">
              <a:solidFill>
                <a:srgbClr val="FFC000"/>
              </a:solidFill>
            </a:endParaRPr>
          </a:p>
        </p:txBody>
      </p:sp>
      <p:sp>
        <p:nvSpPr>
          <p:cNvPr id="14" name="文本框 13"/>
          <p:cNvSpPr txBox="1"/>
          <p:nvPr/>
        </p:nvSpPr>
        <p:spPr>
          <a:xfrm>
            <a:off x="2550795" y="1995170"/>
            <a:ext cx="640080" cy="368300"/>
          </a:xfrm>
          <a:prstGeom prst="rect">
            <a:avLst/>
          </a:prstGeom>
          <a:noFill/>
        </p:spPr>
        <p:txBody>
          <a:bodyPr wrap="none" rtlCol="0">
            <a:spAutoFit/>
          </a:bodyPr>
          <a:lstStyle/>
          <a:p>
            <a:r>
              <a:rPr lang="zh-CN" altLang="en-US" b="1">
                <a:solidFill>
                  <a:srgbClr val="FFC000"/>
                </a:solidFill>
              </a:rPr>
              <a:t>性别</a:t>
            </a:r>
            <a:endParaRPr lang="zh-CN" altLang="en-US" b="1">
              <a:solidFill>
                <a:srgbClr val="FFC000"/>
              </a:solidFill>
            </a:endParaRPr>
          </a:p>
        </p:txBody>
      </p:sp>
      <p:sp>
        <p:nvSpPr>
          <p:cNvPr id="15" name="文本框 14"/>
          <p:cNvSpPr txBox="1"/>
          <p:nvPr/>
        </p:nvSpPr>
        <p:spPr>
          <a:xfrm>
            <a:off x="2921000" y="2578100"/>
            <a:ext cx="640080" cy="368300"/>
          </a:xfrm>
          <a:prstGeom prst="rect">
            <a:avLst/>
          </a:prstGeom>
          <a:noFill/>
        </p:spPr>
        <p:txBody>
          <a:bodyPr wrap="none" rtlCol="0">
            <a:spAutoFit/>
          </a:bodyPr>
          <a:lstStyle/>
          <a:p>
            <a:r>
              <a:rPr lang="zh-CN" altLang="en-US" b="1">
                <a:solidFill>
                  <a:srgbClr val="FFC000"/>
                </a:solidFill>
              </a:rPr>
              <a:t>盐值</a:t>
            </a:r>
            <a:endParaRPr lang="zh-CN" altLang="en-US" b="1">
              <a:solidFill>
                <a:srgbClr val="FFC000"/>
              </a:solidFill>
            </a:endParaRPr>
          </a:p>
        </p:txBody>
      </p:sp>
      <p:sp>
        <p:nvSpPr>
          <p:cNvPr id="16" name="文本框 15"/>
          <p:cNvSpPr txBox="1"/>
          <p:nvPr/>
        </p:nvSpPr>
        <p:spPr>
          <a:xfrm>
            <a:off x="401320" y="2578100"/>
            <a:ext cx="1554480" cy="368300"/>
          </a:xfrm>
          <a:prstGeom prst="rect">
            <a:avLst/>
          </a:prstGeom>
          <a:noFill/>
        </p:spPr>
        <p:txBody>
          <a:bodyPr wrap="none" rtlCol="0">
            <a:spAutoFit/>
          </a:bodyPr>
          <a:lstStyle/>
          <a:p>
            <a:r>
              <a:rPr lang="zh-CN" altLang="en-US" b="1">
                <a:solidFill>
                  <a:srgbClr val="FFC000"/>
                </a:solidFill>
              </a:rPr>
              <a:t>感兴趣的话题</a:t>
            </a:r>
            <a:endParaRPr lang="zh-CN" altLang="en-US" b="1">
              <a:solidFill>
                <a:srgbClr val="FFC000"/>
              </a:solidFill>
            </a:endParaRPr>
          </a:p>
        </p:txBody>
      </p:sp>
      <p:sp>
        <p:nvSpPr>
          <p:cNvPr id="17" name="文本框 16"/>
          <p:cNvSpPr txBox="1"/>
          <p:nvPr/>
        </p:nvSpPr>
        <p:spPr>
          <a:xfrm>
            <a:off x="401320" y="3244850"/>
            <a:ext cx="1325880" cy="368300"/>
          </a:xfrm>
          <a:prstGeom prst="rect">
            <a:avLst/>
          </a:prstGeom>
          <a:noFill/>
        </p:spPr>
        <p:txBody>
          <a:bodyPr wrap="none" rtlCol="0">
            <a:spAutoFit/>
          </a:bodyPr>
          <a:lstStyle/>
          <a:p>
            <a:r>
              <a:rPr lang="zh-CN" altLang="en-US" b="1">
                <a:solidFill>
                  <a:srgbClr val="FFC000"/>
                </a:solidFill>
              </a:rPr>
              <a:t>关注的话题</a:t>
            </a:r>
            <a:endParaRPr lang="zh-CN" altLang="en-US" b="1">
              <a:solidFill>
                <a:srgbClr val="FFC000"/>
              </a:solidFill>
            </a:endParaRPr>
          </a:p>
        </p:txBody>
      </p:sp>
      <p:sp>
        <p:nvSpPr>
          <p:cNvPr id="18" name="文本框 17"/>
          <p:cNvSpPr txBox="1"/>
          <p:nvPr/>
        </p:nvSpPr>
        <p:spPr>
          <a:xfrm>
            <a:off x="2902585" y="3131820"/>
            <a:ext cx="1097280" cy="368300"/>
          </a:xfrm>
          <a:prstGeom prst="rect">
            <a:avLst/>
          </a:prstGeom>
          <a:noFill/>
        </p:spPr>
        <p:txBody>
          <a:bodyPr wrap="none" rtlCol="0">
            <a:spAutoFit/>
          </a:bodyPr>
          <a:lstStyle/>
          <a:p>
            <a:r>
              <a:rPr lang="zh-CN" altLang="en-US" b="1">
                <a:solidFill>
                  <a:srgbClr val="FFC000"/>
                </a:solidFill>
              </a:rPr>
              <a:t>分类特征</a:t>
            </a:r>
            <a:endParaRPr lang="zh-CN" altLang="en-US" b="1">
              <a:solidFill>
                <a:srgbClr val="FFC000"/>
              </a:solidFill>
            </a:endParaRPr>
          </a:p>
        </p:txBody>
      </p:sp>
      <p:pic>
        <p:nvPicPr>
          <p:cNvPr id="21" name="图片 20" descr="凡科快图导出202016-16115"/>
          <p:cNvPicPr>
            <a:picLocks noChangeAspect="1"/>
          </p:cNvPicPr>
          <p:nvPr/>
        </p:nvPicPr>
        <p:blipFill>
          <a:blip r:embed="rId2"/>
          <a:stretch>
            <a:fillRect/>
          </a:stretch>
        </p:blipFill>
        <p:spPr>
          <a:xfrm>
            <a:off x="1492885" y="4721860"/>
            <a:ext cx="1219200" cy="1219200"/>
          </a:xfrm>
          <a:prstGeom prst="rect">
            <a:avLst/>
          </a:prstGeom>
        </p:spPr>
      </p:pic>
      <p:sp>
        <p:nvSpPr>
          <p:cNvPr id="22" name="文本框 21"/>
          <p:cNvSpPr txBox="1"/>
          <p:nvPr/>
        </p:nvSpPr>
        <p:spPr>
          <a:xfrm>
            <a:off x="1864995" y="3613150"/>
            <a:ext cx="2011680" cy="368300"/>
          </a:xfrm>
          <a:prstGeom prst="rect">
            <a:avLst/>
          </a:prstGeom>
          <a:noFill/>
        </p:spPr>
        <p:txBody>
          <a:bodyPr wrap="none" rtlCol="0">
            <a:spAutoFit/>
          </a:bodyPr>
          <a:lstStyle/>
          <a:p>
            <a:r>
              <a:rPr lang="zh-CN" altLang="en-US" b="1">
                <a:solidFill>
                  <a:srgbClr val="FFC000"/>
                </a:solidFill>
              </a:rPr>
              <a:t>回答过问题的情况</a:t>
            </a:r>
            <a:endParaRPr lang="zh-CN" altLang="en-US" b="1">
              <a:solidFill>
                <a:srgbClr val="FFC000"/>
              </a:solidFill>
            </a:endParaRPr>
          </a:p>
        </p:txBody>
      </p:sp>
      <p:sp>
        <p:nvSpPr>
          <p:cNvPr id="23" name="文本框 22"/>
          <p:cNvSpPr txBox="1"/>
          <p:nvPr/>
        </p:nvSpPr>
        <p:spPr>
          <a:xfrm>
            <a:off x="395605" y="4883150"/>
            <a:ext cx="1097280" cy="368300"/>
          </a:xfrm>
          <a:prstGeom prst="rect">
            <a:avLst/>
          </a:prstGeom>
          <a:noFill/>
        </p:spPr>
        <p:txBody>
          <a:bodyPr wrap="none" rtlCol="0">
            <a:spAutoFit/>
          </a:bodyPr>
          <a:lstStyle/>
          <a:p>
            <a:r>
              <a:rPr lang="zh-CN" altLang="en-US" b="1">
                <a:solidFill>
                  <a:srgbClr val="FFC000"/>
                </a:solidFill>
              </a:rPr>
              <a:t>创建时间</a:t>
            </a:r>
            <a:endParaRPr lang="zh-CN" altLang="en-US" b="1">
              <a:solidFill>
                <a:srgbClr val="FFC000"/>
              </a:solidFill>
            </a:endParaRPr>
          </a:p>
        </p:txBody>
      </p:sp>
      <p:sp>
        <p:nvSpPr>
          <p:cNvPr id="24" name="文本框 23"/>
          <p:cNvSpPr txBox="1"/>
          <p:nvPr/>
        </p:nvSpPr>
        <p:spPr>
          <a:xfrm>
            <a:off x="2463800" y="4578350"/>
            <a:ext cx="1554480" cy="368300"/>
          </a:xfrm>
          <a:prstGeom prst="rect">
            <a:avLst/>
          </a:prstGeom>
          <a:noFill/>
        </p:spPr>
        <p:txBody>
          <a:bodyPr wrap="none" rtlCol="0">
            <a:spAutoFit/>
          </a:bodyPr>
          <a:lstStyle/>
          <a:p>
            <a:r>
              <a:rPr lang="zh-CN" altLang="en-US" b="1">
                <a:solidFill>
                  <a:srgbClr val="FFC000"/>
                </a:solidFill>
              </a:rPr>
              <a:t>所绑定的话题</a:t>
            </a:r>
            <a:endParaRPr lang="zh-CN" altLang="en-US" b="1">
              <a:solidFill>
                <a:srgbClr val="FFC000"/>
              </a:solidFill>
            </a:endParaRPr>
          </a:p>
        </p:txBody>
      </p:sp>
      <p:sp>
        <p:nvSpPr>
          <p:cNvPr id="25" name="文本框 24"/>
          <p:cNvSpPr txBox="1"/>
          <p:nvPr/>
        </p:nvSpPr>
        <p:spPr>
          <a:xfrm>
            <a:off x="2712085" y="5251450"/>
            <a:ext cx="1783080" cy="368300"/>
          </a:xfrm>
          <a:prstGeom prst="rect">
            <a:avLst/>
          </a:prstGeom>
          <a:noFill/>
        </p:spPr>
        <p:txBody>
          <a:bodyPr wrap="none" rtlCol="0">
            <a:spAutoFit/>
          </a:bodyPr>
          <a:lstStyle/>
          <a:p>
            <a:r>
              <a:rPr lang="zh-CN" altLang="en-US" b="1">
                <a:solidFill>
                  <a:srgbClr val="FFC000"/>
                </a:solidFill>
              </a:rPr>
              <a:t>标题的编码序列</a:t>
            </a:r>
            <a:endParaRPr lang="zh-CN" altLang="en-US" b="1">
              <a:solidFill>
                <a:srgbClr val="FFC000"/>
              </a:solidFill>
            </a:endParaRPr>
          </a:p>
        </p:txBody>
      </p:sp>
      <p:sp>
        <p:nvSpPr>
          <p:cNvPr id="26" name="文本框 25"/>
          <p:cNvSpPr txBox="1"/>
          <p:nvPr/>
        </p:nvSpPr>
        <p:spPr>
          <a:xfrm>
            <a:off x="287020" y="5941060"/>
            <a:ext cx="1783080" cy="368300"/>
          </a:xfrm>
          <a:prstGeom prst="rect">
            <a:avLst/>
          </a:prstGeom>
          <a:noFill/>
        </p:spPr>
        <p:txBody>
          <a:bodyPr wrap="none" rtlCol="0">
            <a:spAutoFit/>
          </a:bodyPr>
          <a:lstStyle/>
          <a:p>
            <a:r>
              <a:rPr lang="zh-CN" altLang="en-US" b="1">
                <a:solidFill>
                  <a:srgbClr val="FFC000"/>
                </a:solidFill>
              </a:rPr>
              <a:t>内容的编码序列</a:t>
            </a:r>
            <a:endParaRPr lang="zh-CN" altLang="en-US" b="1">
              <a:solidFill>
                <a:srgbClr val="FFC000"/>
              </a:solidFill>
            </a:endParaRPr>
          </a:p>
        </p:txBody>
      </p:sp>
      <p:cxnSp>
        <p:nvCxnSpPr>
          <p:cNvPr id="28" name="直接连接符 27"/>
          <p:cNvCxnSpPr/>
          <p:nvPr/>
        </p:nvCxnSpPr>
        <p:spPr>
          <a:xfrm>
            <a:off x="276860" y="4291330"/>
            <a:ext cx="3987800" cy="0"/>
          </a:xfrm>
          <a:prstGeom prst="line">
            <a:avLst/>
          </a:prstGeom>
          <a:ln>
            <a:solidFill>
              <a:srgbClr val="FAFAFA"/>
            </a:solidFill>
            <a:prstDash val="lgDash"/>
          </a:ln>
        </p:spPr>
        <p:style>
          <a:lnRef idx="1">
            <a:schemeClr val="accent1"/>
          </a:lnRef>
          <a:fillRef idx="0">
            <a:schemeClr val="accent1"/>
          </a:fillRef>
          <a:effectRef idx="0">
            <a:schemeClr val="accent1"/>
          </a:effectRef>
          <a:fontRef idx="minor">
            <a:schemeClr val="tx1"/>
          </a:fontRef>
        </p:style>
      </p:cxnSp>
      <p:sp>
        <p:nvSpPr>
          <p:cNvPr id="29" name="上下箭头 28"/>
          <p:cNvSpPr/>
          <p:nvPr/>
        </p:nvSpPr>
        <p:spPr>
          <a:xfrm>
            <a:off x="1926590" y="3937000"/>
            <a:ext cx="537210" cy="709295"/>
          </a:xfrm>
          <a:prstGeom prst="up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684770" y="1995170"/>
            <a:ext cx="4370705" cy="2971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789545" y="2072005"/>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224520" y="2071370"/>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659495" y="2071370"/>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5580" y="2071370"/>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457690" y="1969770"/>
            <a:ext cx="2528570" cy="368300"/>
          </a:xfrm>
          <a:prstGeom prst="rect">
            <a:avLst/>
          </a:prstGeom>
          <a:noFill/>
        </p:spPr>
        <p:txBody>
          <a:bodyPr wrap="square" rtlCol="0">
            <a:spAutoFit/>
          </a:bodyPr>
          <a:lstStyle/>
          <a:p>
            <a:r>
              <a:rPr lang="en-US" altLang="zh-CN" b="1">
                <a:solidFill>
                  <a:schemeClr val="tx1"/>
                </a:solidFill>
              </a:rPr>
              <a:t>· </a:t>
            </a:r>
            <a:r>
              <a:rPr lang="en-US" altLang="zh-CN" b="1">
                <a:sym typeface="+mn-ea"/>
              </a:rPr>
              <a:t>· · · · · · ·</a:t>
            </a:r>
            <a:endParaRPr lang="en-US" altLang="zh-CN" b="1">
              <a:solidFill>
                <a:schemeClr val="tx1"/>
              </a:solidFill>
            </a:endParaRPr>
          </a:p>
        </p:txBody>
      </p:sp>
      <p:sp>
        <p:nvSpPr>
          <p:cNvPr id="36" name="椭圆 35"/>
          <p:cNvSpPr/>
          <p:nvPr/>
        </p:nvSpPr>
        <p:spPr>
          <a:xfrm>
            <a:off x="10841990" y="2071370"/>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1254105" y="2071370"/>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695430" y="2072005"/>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8224520" y="2292350"/>
            <a:ext cx="817880" cy="245110"/>
          </a:xfrm>
          <a:prstGeom prst="rect">
            <a:avLst/>
          </a:prstGeom>
          <a:noFill/>
        </p:spPr>
        <p:txBody>
          <a:bodyPr wrap="none" rtlCol="0">
            <a:spAutoFit/>
          </a:bodyPr>
          <a:lstStyle/>
          <a:p>
            <a:r>
              <a:rPr lang="zh-CN" altLang="en-US" sz="1000" b="1">
                <a:solidFill>
                  <a:schemeClr val="bg1"/>
                </a:solidFill>
              </a:rPr>
              <a:t>文本序列</a:t>
            </a:r>
            <a:r>
              <a:rPr lang="en-US" altLang="zh-CN" sz="1000" b="1">
                <a:solidFill>
                  <a:schemeClr val="bg1"/>
                </a:solidFill>
              </a:rPr>
              <a:t>Ⅰ</a:t>
            </a:r>
            <a:endParaRPr lang="en-US" altLang="zh-CN" sz="1000" b="1">
              <a:solidFill>
                <a:schemeClr val="bg1"/>
              </a:solidFill>
            </a:endParaRPr>
          </a:p>
        </p:txBody>
      </p:sp>
      <p:sp>
        <p:nvSpPr>
          <p:cNvPr id="40" name="矩形 39"/>
          <p:cNvSpPr/>
          <p:nvPr/>
        </p:nvSpPr>
        <p:spPr>
          <a:xfrm>
            <a:off x="7684770" y="3146425"/>
            <a:ext cx="4370705" cy="2971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789545" y="3223260"/>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224520" y="3222625"/>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8659495" y="3222625"/>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9085580" y="3222625"/>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9457690" y="3121025"/>
            <a:ext cx="2528570" cy="368300"/>
          </a:xfrm>
          <a:prstGeom prst="rect">
            <a:avLst/>
          </a:prstGeom>
          <a:noFill/>
        </p:spPr>
        <p:txBody>
          <a:bodyPr wrap="square" rtlCol="0">
            <a:spAutoFit/>
          </a:bodyPr>
          <a:lstStyle/>
          <a:p>
            <a:r>
              <a:rPr lang="en-US" altLang="zh-CN" b="1">
                <a:solidFill>
                  <a:schemeClr val="tx1"/>
                </a:solidFill>
              </a:rPr>
              <a:t>· </a:t>
            </a:r>
            <a:r>
              <a:rPr lang="en-US" altLang="zh-CN" b="1">
                <a:sym typeface="+mn-ea"/>
              </a:rPr>
              <a:t>· · · · · · ·</a:t>
            </a:r>
            <a:endParaRPr lang="en-US" altLang="zh-CN" b="1">
              <a:solidFill>
                <a:schemeClr val="tx1"/>
              </a:solidFill>
            </a:endParaRPr>
          </a:p>
        </p:txBody>
      </p:sp>
      <p:sp>
        <p:nvSpPr>
          <p:cNvPr id="46" name="椭圆 45"/>
          <p:cNvSpPr/>
          <p:nvPr/>
        </p:nvSpPr>
        <p:spPr>
          <a:xfrm>
            <a:off x="10841990" y="3222625"/>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1254105" y="3222625"/>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1695430" y="3223260"/>
            <a:ext cx="153670" cy="14414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8224520" y="3443605"/>
            <a:ext cx="768350" cy="245110"/>
          </a:xfrm>
          <a:prstGeom prst="rect">
            <a:avLst/>
          </a:prstGeom>
          <a:noFill/>
        </p:spPr>
        <p:txBody>
          <a:bodyPr wrap="none" rtlCol="0">
            <a:spAutoFit/>
          </a:bodyPr>
          <a:lstStyle/>
          <a:p>
            <a:r>
              <a:rPr lang="zh-CN" altLang="en-US" sz="1000" b="1">
                <a:solidFill>
                  <a:schemeClr val="bg1"/>
                </a:solidFill>
              </a:rPr>
              <a:t>文本序列</a:t>
            </a:r>
            <a:r>
              <a:rPr lang="en-US" altLang="zh-CN" sz="1000" b="1">
                <a:solidFill>
                  <a:schemeClr val="bg1"/>
                </a:solidFill>
              </a:rPr>
              <a:t>n</a:t>
            </a:r>
            <a:endParaRPr lang="en-US" altLang="zh-CN" sz="1000" b="1">
              <a:solidFill>
                <a:schemeClr val="bg1"/>
              </a:solidFill>
            </a:endParaRPr>
          </a:p>
        </p:txBody>
      </p:sp>
      <p:sp>
        <p:nvSpPr>
          <p:cNvPr id="50" name="上下箭头 49"/>
          <p:cNvSpPr/>
          <p:nvPr/>
        </p:nvSpPr>
        <p:spPr>
          <a:xfrm>
            <a:off x="9657080" y="2432685"/>
            <a:ext cx="259715" cy="582930"/>
          </a:xfrm>
          <a:prstGeom prst="up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9812020" y="2601595"/>
            <a:ext cx="690880" cy="245110"/>
          </a:xfrm>
          <a:prstGeom prst="rect">
            <a:avLst/>
          </a:prstGeom>
          <a:noFill/>
        </p:spPr>
        <p:txBody>
          <a:bodyPr wrap="none" rtlCol="0">
            <a:spAutoFit/>
          </a:bodyPr>
          <a:lstStyle/>
          <a:p>
            <a:r>
              <a:rPr lang="zh-CN" altLang="en-US" sz="1000" b="1">
                <a:solidFill>
                  <a:schemeClr val="bg1"/>
                </a:solidFill>
              </a:rPr>
              <a:t>①相似度</a:t>
            </a:r>
            <a:endParaRPr lang="zh-CN" altLang="en-US" sz="1000" b="1">
              <a:solidFill>
                <a:schemeClr val="bg1"/>
              </a:solidFill>
            </a:endParaRPr>
          </a:p>
        </p:txBody>
      </p:sp>
      <p:sp>
        <p:nvSpPr>
          <p:cNvPr id="53" name="下箭头 52"/>
          <p:cNvSpPr/>
          <p:nvPr/>
        </p:nvSpPr>
        <p:spPr>
          <a:xfrm>
            <a:off x="10184765" y="3443605"/>
            <a:ext cx="14351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10622915" y="3816350"/>
            <a:ext cx="817880" cy="245110"/>
          </a:xfrm>
          <a:prstGeom prst="rect">
            <a:avLst/>
          </a:prstGeom>
          <a:noFill/>
        </p:spPr>
        <p:txBody>
          <a:bodyPr wrap="none" rtlCol="0">
            <a:spAutoFit/>
          </a:bodyPr>
          <a:lstStyle/>
          <a:p>
            <a:r>
              <a:rPr lang="zh-CN" altLang="en-US" sz="1000" b="1">
                <a:solidFill>
                  <a:schemeClr val="bg1"/>
                </a:solidFill>
              </a:rPr>
              <a:t>②深度提取</a:t>
            </a:r>
            <a:endParaRPr lang="zh-CN" altLang="en-US" sz="1000" b="1">
              <a:solidFill>
                <a:schemeClr val="bg1"/>
              </a:solidFill>
            </a:endParaRPr>
          </a:p>
        </p:txBody>
      </p:sp>
      <p:sp>
        <p:nvSpPr>
          <p:cNvPr id="55" name="矩形 54"/>
          <p:cNvSpPr/>
          <p:nvPr/>
        </p:nvSpPr>
        <p:spPr>
          <a:xfrm>
            <a:off x="8160385" y="4434205"/>
            <a:ext cx="3536315" cy="1936115"/>
          </a:xfrm>
          <a:prstGeom prst="rect">
            <a:avLst/>
          </a:prstGeom>
          <a:noFill/>
          <a:ln w="1905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8466455" y="4942205"/>
            <a:ext cx="201295" cy="220980"/>
          </a:xfrm>
          <a:prstGeom prst="ellipse">
            <a:avLst/>
          </a:prstGeom>
          <a:solidFill>
            <a:srgbClr val="A6C3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459470" y="5325110"/>
            <a:ext cx="201295" cy="220980"/>
          </a:xfrm>
          <a:prstGeom prst="ellipse">
            <a:avLst/>
          </a:prstGeom>
          <a:solidFill>
            <a:srgbClr val="A6C3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459470" y="5720080"/>
            <a:ext cx="201295" cy="220980"/>
          </a:xfrm>
          <a:prstGeom prst="ellipse">
            <a:avLst/>
          </a:prstGeom>
          <a:solidFill>
            <a:srgbClr val="A6C3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9303385" y="4662170"/>
            <a:ext cx="201295" cy="220980"/>
          </a:xfrm>
          <a:prstGeom prst="ellipse">
            <a:avLst/>
          </a:prstGeom>
          <a:solidFill>
            <a:srgbClr val="F1B293"/>
          </a:solidFill>
          <a:ln>
            <a:solidFill>
              <a:srgbClr val="F6A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9305290" y="5030470"/>
            <a:ext cx="201295" cy="220980"/>
          </a:xfrm>
          <a:prstGeom prst="ellipse">
            <a:avLst/>
          </a:prstGeom>
          <a:solidFill>
            <a:srgbClr val="F1B293"/>
          </a:solidFill>
          <a:ln>
            <a:solidFill>
              <a:srgbClr val="F6A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9303385" y="5499100"/>
            <a:ext cx="201295" cy="220980"/>
          </a:xfrm>
          <a:prstGeom prst="ellipse">
            <a:avLst/>
          </a:prstGeom>
          <a:solidFill>
            <a:srgbClr val="F1B293"/>
          </a:solidFill>
          <a:ln>
            <a:solidFill>
              <a:srgbClr val="F6A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9303385" y="5941060"/>
            <a:ext cx="201295" cy="220980"/>
          </a:xfrm>
          <a:prstGeom prst="ellipse">
            <a:avLst/>
          </a:prstGeom>
          <a:solidFill>
            <a:srgbClr val="F1B293"/>
          </a:solidFill>
          <a:ln>
            <a:solidFill>
              <a:srgbClr val="F6A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0326370" y="4662170"/>
            <a:ext cx="201295" cy="220980"/>
          </a:xfrm>
          <a:prstGeom prst="ellipse">
            <a:avLst/>
          </a:prstGeom>
          <a:solidFill>
            <a:srgbClr val="F1B293"/>
          </a:solidFill>
          <a:ln>
            <a:solidFill>
              <a:srgbClr val="F6A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0328275" y="5030470"/>
            <a:ext cx="201295" cy="220980"/>
          </a:xfrm>
          <a:prstGeom prst="ellipse">
            <a:avLst/>
          </a:prstGeom>
          <a:solidFill>
            <a:srgbClr val="F1B293"/>
          </a:solidFill>
          <a:ln>
            <a:solidFill>
              <a:srgbClr val="F6A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326370" y="5499100"/>
            <a:ext cx="201295" cy="220980"/>
          </a:xfrm>
          <a:prstGeom prst="ellipse">
            <a:avLst/>
          </a:prstGeom>
          <a:solidFill>
            <a:srgbClr val="F1B293"/>
          </a:solidFill>
          <a:ln>
            <a:solidFill>
              <a:srgbClr val="F6A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0326370" y="5941060"/>
            <a:ext cx="201295" cy="220980"/>
          </a:xfrm>
          <a:prstGeom prst="ellipse">
            <a:avLst/>
          </a:prstGeom>
          <a:solidFill>
            <a:srgbClr val="F1B293"/>
          </a:solidFill>
          <a:ln>
            <a:solidFill>
              <a:srgbClr val="F6A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11101705" y="5030470"/>
            <a:ext cx="201295" cy="220980"/>
          </a:xfrm>
          <a:prstGeom prst="ellipse">
            <a:avLst/>
          </a:prstGeom>
          <a:solidFill>
            <a:srgbClr val="B2D9AC"/>
          </a:solidFill>
          <a:ln>
            <a:solidFill>
              <a:srgbClr val="A6C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11101705" y="5499100"/>
            <a:ext cx="201295" cy="220980"/>
          </a:xfrm>
          <a:prstGeom prst="ellipse">
            <a:avLst/>
          </a:prstGeom>
          <a:solidFill>
            <a:srgbClr val="B2D9AC"/>
          </a:solidFill>
          <a:ln>
            <a:solidFill>
              <a:srgbClr val="A6C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p:cNvCxnSpPr>
            <a:stCxn id="56" idx="6"/>
            <a:endCxn id="59" idx="2"/>
          </p:cNvCxnSpPr>
          <p:nvPr/>
        </p:nvCxnSpPr>
        <p:spPr>
          <a:xfrm flipV="1">
            <a:off x="8667750" y="4772660"/>
            <a:ext cx="635635" cy="280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endCxn id="60" idx="2"/>
          </p:cNvCxnSpPr>
          <p:nvPr/>
        </p:nvCxnSpPr>
        <p:spPr>
          <a:xfrm>
            <a:off x="8692515" y="5052695"/>
            <a:ext cx="612775" cy="88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61" idx="2"/>
          </p:cNvCxnSpPr>
          <p:nvPr/>
        </p:nvCxnSpPr>
        <p:spPr>
          <a:xfrm>
            <a:off x="8703945" y="5074920"/>
            <a:ext cx="599440" cy="534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62" idx="2"/>
          </p:cNvCxnSpPr>
          <p:nvPr/>
        </p:nvCxnSpPr>
        <p:spPr>
          <a:xfrm>
            <a:off x="8710295" y="5085080"/>
            <a:ext cx="593090" cy="96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8672195" y="5142230"/>
            <a:ext cx="635635" cy="280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8660765" y="5561965"/>
            <a:ext cx="635635" cy="280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8683625" y="5473700"/>
            <a:ext cx="612775" cy="88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660765" y="5852795"/>
            <a:ext cx="620395" cy="19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8710295" y="5499100"/>
            <a:ext cx="561340" cy="535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8696325" y="4808220"/>
            <a:ext cx="594360" cy="603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8677275" y="4829810"/>
            <a:ext cx="630555" cy="975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V="1">
            <a:off x="8670290" y="5182235"/>
            <a:ext cx="62992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endCxn id="63" idx="2"/>
          </p:cNvCxnSpPr>
          <p:nvPr/>
        </p:nvCxnSpPr>
        <p:spPr>
          <a:xfrm>
            <a:off x="9504680" y="4772660"/>
            <a:ext cx="821690" cy="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9504680" y="5140960"/>
            <a:ext cx="821690" cy="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9506585" y="5609590"/>
            <a:ext cx="821690" cy="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518015" y="6051550"/>
            <a:ext cx="821690" cy="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endCxn id="64" idx="2"/>
          </p:cNvCxnSpPr>
          <p:nvPr/>
        </p:nvCxnSpPr>
        <p:spPr>
          <a:xfrm>
            <a:off x="9517380" y="4762500"/>
            <a:ext cx="810895" cy="37846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9518015" y="4772660"/>
            <a:ext cx="807720" cy="850265"/>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9506585" y="4762500"/>
            <a:ext cx="800100" cy="1282065"/>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endCxn id="63" idx="2"/>
          </p:cNvCxnSpPr>
          <p:nvPr/>
        </p:nvCxnSpPr>
        <p:spPr>
          <a:xfrm flipV="1">
            <a:off x="9518015" y="4772660"/>
            <a:ext cx="808355" cy="36830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9518015" y="5140960"/>
            <a:ext cx="807720" cy="47244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9495790" y="5142230"/>
            <a:ext cx="820420" cy="91186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V="1">
            <a:off x="9518015" y="4808220"/>
            <a:ext cx="798195" cy="80518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V="1">
            <a:off x="9518015" y="5172710"/>
            <a:ext cx="807720" cy="44069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9518015" y="5598160"/>
            <a:ext cx="788670" cy="45593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V="1">
            <a:off x="9518015" y="4779645"/>
            <a:ext cx="779145" cy="1274445"/>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V="1">
            <a:off x="9511030" y="5153660"/>
            <a:ext cx="795655" cy="88138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9559290" y="5632450"/>
            <a:ext cx="766445" cy="42164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endCxn id="67" idx="2"/>
          </p:cNvCxnSpPr>
          <p:nvPr/>
        </p:nvCxnSpPr>
        <p:spPr>
          <a:xfrm>
            <a:off x="10529570" y="4762500"/>
            <a:ext cx="572135" cy="37846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endCxn id="68" idx="2"/>
          </p:cNvCxnSpPr>
          <p:nvPr/>
        </p:nvCxnSpPr>
        <p:spPr>
          <a:xfrm>
            <a:off x="10529570" y="4763770"/>
            <a:ext cx="572135" cy="84582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64" idx="6"/>
            <a:endCxn id="67" idx="2"/>
          </p:cNvCxnSpPr>
          <p:nvPr/>
        </p:nvCxnSpPr>
        <p:spPr>
          <a:xfrm>
            <a:off x="10529570" y="5140960"/>
            <a:ext cx="572135" cy="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10529570" y="5613400"/>
            <a:ext cx="572135" cy="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endCxn id="68" idx="3"/>
          </p:cNvCxnSpPr>
          <p:nvPr/>
        </p:nvCxnSpPr>
        <p:spPr>
          <a:xfrm flipV="1">
            <a:off x="10529570" y="5687695"/>
            <a:ext cx="601345" cy="366395"/>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V="1">
            <a:off x="10544175" y="5182235"/>
            <a:ext cx="528955" cy="871855"/>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endCxn id="68" idx="2"/>
          </p:cNvCxnSpPr>
          <p:nvPr/>
        </p:nvCxnSpPr>
        <p:spPr>
          <a:xfrm>
            <a:off x="10500995" y="5142230"/>
            <a:ext cx="600710" cy="46736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10558780" y="5210810"/>
            <a:ext cx="524510" cy="402590"/>
          </a:xfrm>
          <a:prstGeom prst="straightConnector1">
            <a:avLst/>
          </a:prstGeom>
          <a:ln>
            <a:solidFill>
              <a:srgbClr val="F1B293"/>
            </a:solidFill>
            <a:tailEnd type="arrow"/>
          </a:ln>
        </p:spPr>
        <p:style>
          <a:lnRef idx="1">
            <a:schemeClr val="accent1"/>
          </a:lnRef>
          <a:fillRef idx="0">
            <a:schemeClr val="accent1"/>
          </a:fillRef>
          <a:effectRef idx="0">
            <a:schemeClr val="accent1"/>
          </a:effectRef>
          <a:fontRef idx="minor">
            <a:schemeClr val="tx1"/>
          </a:fontRef>
        </p:style>
      </p:cxnSp>
      <p:pic>
        <p:nvPicPr>
          <p:cNvPr id="105" name="图片 104" descr="凡科快图导出202016-14830"/>
          <p:cNvPicPr>
            <a:picLocks noChangeAspect="1"/>
          </p:cNvPicPr>
          <p:nvPr/>
        </p:nvPicPr>
        <p:blipFill>
          <a:blip r:embed="rId3"/>
          <a:stretch>
            <a:fillRect/>
          </a:stretch>
        </p:blipFill>
        <p:spPr>
          <a:xfrm>
            <a:off x="5093970" y="2719705"/>
            <a:ext cx="1771650" cy="1858645"/>
          </a:xfrm>
          <a:prstGeom prst="rect">
            <a:avLst/>
          </a:prstGeom>
        </p:spPr>
      </p:pic>
      <p:sp>
        <p:nvSpPr>
          <p:cNvPr id="106" name="文本框 105"/>
          <p:cNvSpPr txBox="1"/>
          <p:nvPr/>
        </p:nvSpPr>
        <p:spPr>
          <a:xfrm>
            <a:off x="5311140" y="4662170"/>
            <a:ext cx="1554480" cy="368300"/>
          </a:xfrm>
          <a:prstGeom prst="rect">
            <a:avLst/>
          </a:prstGeom>
          <a:noFill/>
        </p:spPr>
        <p:txBody>
          <a:bodyPr wrap="none" rtlCol="0">
            <a:spAutoFit/>
          </a:bodyPr>
          <a:lstStyle/>
          <a:p>
            <a:r>
              <a:rPr lang="zh-CN" altLang="en-US" b="1">
                <a:solidFill>
                  <a:schemeClr val="bg1"/>
                </a:solidFill>
              </a:rPr>
              <a:t>是否配对成功</a:t>
            </a:r>
            <a:endParaRPr lang="zh-CN" altLang="en-US" b="1">
              <a:solidFill>
                <a:schemeClr val="bg1"/>
              </a:solidFill>
            </a:endParaRPr>
          </a:p>
        </p:txBody>
      </p:sp>
      <p:sp>
        <p:nvSpPr>
          <p:cNvPr id="108" name="右箭头 107"/>
          <p:cNvSpPr/>
          <p:nvPr/>
        </p:nvSpPr>
        <p:spPr>
          <a:xfrm>
            <a:off x="4264660" y="3956050"/>
            <a:ext cx="651510" cy="43942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右箭头 108"/>
          <p:cNvSpPr/>
          <p:nvPr/>
        </p:nvSpPr>
        <p:spPr>
          <a:xfrm rot="10800000">
            <a:off x="7033260" y="3937000"/>
            <a:ext cx="651510" cy="4400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64704" y="464365"/>
            <a:ext cx="2214880" cy="706755"/>
          </a:xfrm>
          <a:prstGeom prst="rect">
            <a:avLst/>
          </a:prstGeom>
          <a:noFill/>
        </p:spPr>
        <p:txBody>
          <a:bodyPr wrap="none" rtlCol="0">
            <a:spAutoFit/>
          </a:bodyPr>
          <a:lstStyle/>
          <a:p>
            <a:r>
              <a:rPr kumimoji="1" lang="zh-CN" altLang="en-US" sz="4000" dirty="0">
                <a:solidFill>
                  <a:schemeClr val="bg1"/>
                </a:solidFill>
              </a:rPr>
              <a:t>建模框架</a:t>
            </a:r>
            <a:endParaRPr kumimoji="1" lang="zh-CN" altLang="en-US" sz="4000" dirty="0">
              <a:solidFill>
                <a:schemeClr val="bg1"/>
              </a:solidFill>
            </a:endParaRPr>
          </a:p>
        </p:txBody>
      </p:sp>
      <p:sp>
        <p:nvSpPr>
          <p:cNvPr id="4" name="文本框 3"/>
          <p:cNvSpPr txBox="1"/>
          <p:nvPr/>
        </p:nvSpPr>
        <p:spPr>
          <a:xfrm>
            <a:off x="776435" y="1434736"/>
            <a:ext cx="6532880" cy="460375"/>
          </a:xfrm>
          <a:prstGeom prst="rect">
            <a:avLst/>
          </a:prstGeom>
          <a:noFill/>
        </p:spPr>
        <p:txBody>
          <a:bodyPr wrap="none" rtlCol="0">
            <a:spAutoFit/>
          </a:bodyPr>
          <a:lstStyle/>
          <a:p>
            <a:r>
              <a:rPr kumimoji="1" lang="en-US" altLang="zh-CN" sz="2400" dirty="0">
                <a:solidFill>
                  <a:schemeClr val="bg1"/>
                </a:solidFill>
              </a:rPr>
              <a:t>1.</a:t>
            </a:r>
            <a:r>
              <a:rPr kumimoji="1" lang="zh-CN" altLang="en-US" sz="2400" dirty="0">
                <a:solidFill>
                  <a:schemeClr val="bg1"/>
                </a:solidFill>
              </a:rPr>
              <a:t>直接取最后一周数据作为训练集进行建模尝试</a:t>
            </a:r>
            <a:endParaRPr kumimoji="1" lang="zh-CN" altLang="en-US" sz="2400" dirty="0">
              <a:solidFill>
                <a:schemeClr val="bg1"/>
              </a:solidFill>
            </a:endParaRPr>
          </a:p>
        </p:txBody>
      </p:sp>
      <p:sp>
        <p:nvSpPr>
          <p:cNvPr id="6" name="文本框 5"/>
          <p:cNvSpPr txBox="1"/>
          <p:nvPr/>
        </p:nvSpPr>
        <p:spPr>
          <a:xfrm>
            <a:off x="776435" y="4062713"/>
            <a:ext cx="3484880" cy="460375"/>
          </a:xfrm>
          <a:prstGeom prst="rect">
            <a:avLst/>
          </a:prstGeom>
          <a:noFill/>
        </p:spPr>
        <p:txBody>
          <a:bodyPr wrap="none" rtlCol="0">
            <a:spAutoFit/>
          </a:bodyPr>
          <a:lstStyle/>
          <a:p>
            <a:r>
              <a:rPr kumimoji="1" lang="en-US" altLang="zh-CN" sz="2400" dirty="0">
                <a:solidFill>
                  <a:schemeClr val="bg1"/>
                </a:solidFill>
              </a:rPr>
              <a:t>3.</a:t>
            </a:r>
            <a:r>
              <a:rPr kumimoji="1" lang="zh-CN" altLang="en-US" sz="2400" dirty="0">
                <a:solidFill>
                  <a:schemeClr val="bg1"/>
                </a:solidFill>
              </a:rPr>
              <a:t>全量数据五折交叉验证</a:t>
            </a:r>
            <a:endParaRPr kumimoji="1" lang="zh-CN" altLang="en-US" sz="2400" dirty="0">
              <a:solidFill>
                <a:schemeClr val="bg1"/>
              </a:solidFill>
            </a:endParaRPr>
          </a:p>
        </p:txBody>
      </p:sp>
      <p:sp>
        <p:nvSpPr>
          <p:cNvPr id="3" name="文本框 2"/>
          <p:cNvSpPr txBox="1"/>
          <p:nvPr/>
        </p:nvSpPr>
        <p:spPr>
          <a:xfrm>
            <a:off x="776435" y="2874628"/>
            <a:ext cx="5923280" cy="460375"/>
          </a:xfrm>
          <a:prstGeom prst="rect">
            <a:avLst/>
          </a:prstGeom>
          <a:noFill/>
        </p:spPr>
        <p:txBody>
          <a:bodyPr wrap="none" rtlCol="0">
            <a:spAutoFit/>
          </a:bodyPr>
          <a:lstStyle/>
          <a:p>
            <a:r>
              <a:rPr kumimoji="1" lang="en-US" altLang="zh-CN" sz="2400" dirty="0">
                <a:solidFill>
                  <a:schemeClr val="bg1"/>
                </a:solidFill>
              </a:rPr>
              <a:t>2.</a:t>
            </a:r>
            <a:r>
              <a:rPr kumimoji="1" lang="zh-CN" altLang="en-US" sz="2400" dirty="0">
                <a:solidFill>
                  <a:schemeClr val="bg1"/>
                </a:solidFill>
              </a:rPr>
              <a:t>取全量数据做训练集，最后一周作验证集</a:t>
            </a:r>
            <a:endParaRPr kumimoji="1" lang="zh-CN" altLang="en-US" sz="2400" dirty="0">
              <a:solidFill>
                <a:schemeClr val="bg1"/>
              </a:solidFill>
            </a:endParaRPr>
          </a:p>
        </p:txBody>
      </p:sp>
      <p:sp>
        <p:nvSpPr>
          <p:cNvPr id="5" name="矩形 4"/>
          <p:cNvSpPr/>
          <p:nvPr/>
        </p:nvSpPr>
        <p:spPr>
          <a:xfrm>
            <a:off x="1078230" y="2244090"/>
            <a:ext cx="3850005" cy="309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28870" y="2244090"/>
            <a:ext cx="962660" cy="3092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cxnSp>
        <p:nvCxnSpPr>
          <p:cNvPr id="9" name="直接连接符 8"/>
          <p:cNvCxnSpPr/>
          <p:nvPr/>
        </p:nvCxnSpPr>
        <p:spPr>
          <a:xfrm flipH="1">
            <a:off x="4923790" y="1943100"/>
            <a:ext cx="4445" cy="93154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966210" y="2244090"/>
            <a:ext cx="962660" cy="3092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accent2"/>
              </a:solidFill>
            </a:endParaRPr>
          </a:p>
        </p:txBody>
      </p:sp>
      <p:sp>
        <p:nvSpPr>
          <p:cNvPr id="11" name="文本框 10"/>
          <p:cNvSpPr txBox="1"/>
          <p:nvPr/>
        </p:nvSpPr>
        <p:spPr>
          <a:xfrm>
            <a:off x="3994150" y="2230120"/>
            <a:ext cx="906145" cy="337185"/>
          </a:xfrm>
          <a:prstGeom prst="rect">
            <a:avLst/>
          </a:prstGeom>
          <a:noFill/>
        </p:spPr>
        <p:txBody>
          <a:bodyPr wrap="none" rtlCol="0">
            <a:spAutoFit/>
          </a:bodyPr>
          <a:lstStyle/>
          <a:p>
            <a:r>
              <a:rPr lang="en-US" altLang="zh-CN" sz="1600"/>
              <a:t>train set</a:t>
            </a:r>
            <a:endParaRPr lang="en-US" altLang="zh-CN" sz="1600"/>
          </a:p>
        </p:txBody>
      </p:sp>
      <p:sp>
        <p:nvSpPr>
          <p:cNvPr id="12" name="文本框 11"/>
          <p:cNvSpPr txBox="1"/>
          <p:nvPr/>
        </p:nvSpPr>
        <p:spPr>
          <a:xfrm>
            <a:off x="4991100" y="2230120"/>
            <a:ext cx="838200" cy="337185"/>
          </a:xfrm>
          <a:prstGeom prst="rect">
            <a:avLst/>
          </a:prstGeom>
          <a:noFill/>
        </p:spPr>
        <p:txBody>
          <a:bodyPr wrap="none" rtlCol="0">
            <a:spAutoFit/>
          </a:bodyPr>
          <a:lstStyle/>
          <a:p>
            <a:r>
              <a:rPr lang="en-US" altLang="zh-CN" sz="1600"/>
              <a:t>test set</a:t>
            </a:r>
            <a:endParaRPr lang="en-US" altLang="zh-CN" sz="1600"/>
          </a:p>
        </p:txBody>
      </p:sp>
      <p:sp>
        <p:nvSpPr>
          <p:cNvPr id="13" name="左大括号 12"/>
          <p:cNvSpPr/>
          <p:nvPr/>
        </p:nvSpPr>
        <p:spPr>
          <a:xfrm rot="16200000">
            <a:off x="2943225" y="687705"/>
            <a:ext cx="119380" cy="385064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2646680" y="2672715"/>
            <a:ext cx="755015" cy="245110"/>
          </a:xfrm>
          <a:prstGeom prst="rect">
            <a:avLst/>
          </a:prstGeom>
          <a:noFill/>
        </p:spPr>
        <p:txBody>
          <a:bodyPr wrap="none" rtlCol="0">
            <a:spAutoFit/>
          </a:bodyPr>
          <a:lstStyle/>
          <a:p>
            <a:r>
              <a:rPr lang="en-US" altLang="zh-CN" sz="1000" b="1">
                <a:solidFill>
                  <a:schemeClr val="bg1"/>
                </a:solidFill>
              </a:rPr>
              <a:t>train data</a:t>
            </a:r>
            <a:endParaRPr lang="en-US" altLang="zh-CN" sz="1000" b="1">
              <a:solidFill>
                <a:schemeClr val="bg1"/>
              </a:solidFill>
            </a:endParaRPr>
          </a:p>
        </p:txBody>
      </p:sp>
      <p:sp>
        <p:nvSpPr>
          <p:cNvPr id="8" name="矩形 7"/>
          <p:cNvSpPr/>
          <p:nvPr/>
        </p:nvSpPr>
        <p:spPr>
          <a:xfrm>
            <a:off x="1077595" y="3434080"/>
            <a:ext cx="3850005" cy="309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928235" y="3434080"/>
            <a:ext cx="962660" cy="3092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sp>
        <p:nvSpPr>
          <p:cNvPr id="16" name="矩形 15"/>
          <p:cNvSpPr/>
          <p:nvPr/>
        </p:nvSpPr>
        <p:spPr>
          <a:xfrm>
            <a:off x="3965575" y="3434080"/>
            <a:ext cx="962660" cy="3092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accent2"/>
              </a:solidFill>
            </a:endParaRPr>
          </a:p>
        </p:txBody>
      </p:sp>
      <p:sp>
        <p:nvSpPr>
          <p:cNvPr id="17" name="文本框 16"/>
          <p:cNvSpPr txBox="1"/>
          <p:nvPr/>
        </p:nvSpPr>
        <p:spPr>
          <a:xfrm>
            <a:off x="3993515" y="3420110"/>
            <a:ext cx="928370" cy="337185"/>
          </a:xfrm>
          <a:prstGeom prst="rect">
            <a:avLst/>
          </a:prstGeom>
          <a:noFill/>
        </p:spPr>
        <p:txBody>
          <a:bodyPr wrap="none" rtlCol="0">
            <a:spAutoFit/>
          </a:bodyPr>
          <a:lstStyle/>
          <a:p>
            <a:r>
              <a:rPr lang="en-US" altLang="zh-CN" sz="1600"/>
              <a:t>valid set</a:t>
            </a:r>
            <a:endParaRPr lang="en-US" altLang="zh-CN" sz="1600"/>
          </a:p>
        </p:txBody>
      </p:sp>
      <p:sp>
        <p:nvSpPr>
          <p:cNvPr id="18" name="文本框 17"/>
          <p:cNvSpPr txBox="1"/>
          <p:nvPr/>
        </p:nvSpPr>
        <p:spPr>
          <a:xfrm>
            <a:off x="4990465" y="3420110"/>
            <a:ext cx="838200" cy="337185"/>
          </a:xfrm>
          <a:prstGeom prst="rect">
            <a:avLst/>
          </a:prstGeom>
          <a:noFill/>
        </p:spPr>
        <p:txBody>
          <a:bodyPr wrap="none" rtlCol="0">
            <a:spAutoFit/>
          </a:bodyPr>
          <a:lstStyle/>
          <a:p>
            <a:r>
              <a:rPr lang="en-US" altLang="zh-CN" sz="1600"/>
              <a:t>test set</a:t>
            </a:r>
            <a:endParaRPr lang="en-US" altLang="zh-CN" sz="1600"/>
          </a:p>
        </p:txBody>
      </p:sp>
      <p:sp>
        <p:nvSpPr>
          <p:cNvPr id="19" name="左大括号 18"/>
          <p:cNvSpPr/>
          <p:nvPr/>
        </p:nvSpPr>
        <p:spPr>
          <a:xfrm rot="16200000">
            <a:off x="2942590" y="1877695"/>
            <a:ext cx="119380" cy="385064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2646045" y="3862705"/>
            <a:ext cx="755015" cy="245110"/>
          </a:xfrm>
          <a:prstGeom prst="rect">
            <a:avLst/>
          </a:prstGeom>
          <a:noFill/>
        </p:spPr>
        <p:txBody>
          <a:bodyPr wrap="none" rtlCol="0">
            <a:spAutoFit/>
          </a:bodyPr>
          <a:lstStyle/>
          <a:p>
            <a:r>
              <a:rPr lang="en-US" altLang="zh-CN" sz="1000" b="1">
                <a:solidFill>
                  <a:schemeClr val="bg1"/>
                </a:solidFill>
              </a:rPr>
              <a:t>train data</a:t>
            </a:r>
            <a:endParaRPr lang="en-US" altLang="zh-CN" sz="1000" b="1">
              <a:solidFill>
                <a:schemeClr val="bg1"/>
              </a:solidFill>
            </a:endParaRPr>
          </a:p>
        </p:txBody>
      </p:sp>
      <p:sp>
        <p:nvSpPr>
          <p:cNvPr id="21" name="矩形 20"/>
          <p:cNvSpPr/>
          <p:nvPr/>
        </p:nvSpPr>
        <p:spPr>
          <a:xfrm>
            <a:off x="1073785" y="4564380"/>
            <a:ext cx="3850005" cy="309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924425" y="4564380"/>
            <a:ext cx="962660" cy="3092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sp>
        <p:nvSpPr>
          <p:cNvPr id="23" name="矩形 22"/>
          <p:cNvSpPr/>
          <p:nvPr/>
        </p:nvSpPr>
        <p:spPr>
          <a:xfrm>
            <a:off x="1078865" y="4564380"/>
            <a:ext cx="756285" cy="3092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accent2"/>
              </a:solidFill>
            </a:endParaRPr>
          </a:p>
        </p:txBody>
      </p:sp>
      <p:sp>
        <p:nvSpPr>
          <p:cNvPr id="25" name="文本框 24"/>
          <p:cNvSpPr txBox="1"/>
          <p:nvPr/>
        </p:nvSpPr>
        <p:spPr>
          <a:xfrm>
            <a:off x="4986655" y="4550410"/>
            <a:ext cx="838200" cy="337185"/>
          </a:xfrm>
          <a:prstGeom prst="rect">
            <a:avLst/>
          </a:prstGeom>
          <a:noFill/>
        </p:spPr>
        <p:txBody>
          <a:bodyPr wrap="none" rtlCol="0">
            <a:spAutoFit/>
          </a:bodyPr>
          <a:lstStyle/>
          <a:p>
            <a:r>
              <a:rPr lang="en-US" altLang="zh-CN" sz="1600"/>
              <a:t>test set</a:t>
            </a:r>
            <a:endParaRPr lang="en-US" altLang="zh-CN" sz="1600"/>
          </a:p>
        </p:txBody>
      </p:sp>
      <p:sp>
        <p:nvSpPr>
          <p:cNvPr id="28" name="文本框 27"/>
          <p:cNvSpPr txBox="1"/>
          <p:nvPr/>
        </p:nvSpPr>
        <p:spPr>
          <a:xfrm>
            <a:off x="2065655" y="3420110"/>
            <a:ext cx="906145" cy="337185"/>
          </a:xfrm>
          <a:prstGeom prst="rect">
            <a:avLst/>
          </a:prstGeom>
          <a:noFill/>
        </p:spPr>
        <p:txBody>
          <a:bodyPr wrap="none" rtlCol="0">
            <a:spAutoFit/>
          </a:bodyPr>
          <a:lstStyle/>
          <a:p>
            <a:r>
              <a:rPr lang="en-US" altLang="zh-CN" sz="1600"/>
              <a:t>train set</a:t>
            </a:r>
            <a:endParaRPr lang="en-US" altLang="zh-CN" sz="1600"/>
          </a:p>
        </p:txBody>
      </p:sp>
      <p:sp>
        <p:nvSpPr>
          <p:cNvPr id="29" name="矩形 28"/>
          <p:cNvSpPr/>
          <p:nvPr/>
        </p:nvSpPr>
        <p:spPr>
          <a:xfrm>
            <a:off x="1071880" y="4966335"/>
            <a:ext cx="3850005" cy="309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922520" y="4966335"/>
            <a:ext cx="962660" cy="3092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sp>
        <p:nvSpPr>
          <p:cNvPr id="33" name="文本框 32"/>
          <p:cNvSpPr txBox="1"/>
          <p:nvPr/>
        </p:nvSpPr>
        <p:spPr>
          <a:xfrm>
            <a:off x="4984750" y="4952365"/>
            <a:ext cx="838200" cy="337185"/>
          </a:xfrm>
          <a:prstGeom prst="rect">
            <a:avLst/>
          </a:prstGeom>
          <a:noFill/>
        </p:spPr>
        <p:txBody>
          <a:bodyPr wrap="none" rtlCol="0">
            <a:spAutoFit/>
          </a:bodyPr>
          <a:lstStyle/>
          <a:p>
            <a:r>
              <a:rPr lang="en-US" altLang="zh-CN" sz="1600"/>
              <a:t>test set</a:t>
            </a:r>
            <a:endParaRPr lang="en-US" altLang="zh-CN" sz="1600"/>
          </a:p>
        </p:txBody>
      </p:sp>
      <p:sp>
        <p:nvSpPr>
          <p:cNvPr id="34" name="矩形 33"/>
          <p:cNvSpPr/>
          <p:nvPr/>
        </p:nvSpPr>
        <p:spPr>
          <a:xfrm>
            <a:off x="1078865" y="5370830"/>
            <a:ext cx="3850005" cy="309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929505" y="5370830"/>
            <a:ext cx="962660" cy="3092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sp>
        <p:nvSpPr>
          <p:cNvPr id="38" name="文本框 37"/>
          <p:cNvSpPr txBox="1"/>
          <p:nvPr/>
        </p:nvSpPr>
        <p:spPr>
          <a:xfrm>
            <a:off x="4991735" y="5356860"/>
            <a:ext cx="838200" cy="337185"/>
          </a:xfrm>
          <a:prstGeom prst="rect">
            <a:avLst/>
          </a:prstGeom>
          <a:noFill/>
        </p:spPr>
        <p:txBody>
          <a:bodyPr wrap="none" rtlCol="0">
            <a:spAutoFit/>
          </a:bodyPr>
          <a:lstStyle/>
          <a:p>
            <a:r>
              <a:rPr lang="en-US" altLang="zh-CN" sz="1600"/>
              <a:t>test set</a:t>
            </a:r>
            <a:endParaRPr lang="en-US" altLang="zh-CN" sz="1600"/>
          </a:p>
        </p:txBody>
      </p:sp>
      <p:sp>
        <p:nvSpPr>
          <p:cNvPr id="39" name="矩形 38"/>
          <p:cNvSpPr/>
          <p:nvPr/>
        </p:nvSpPr>
        <p:spPr>
          <a:xfrm>
            <a:off x="1071880" y="5774055"/>
            <a:ext cx="3850005" cy="309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922520" y="5774055"/>
            <a:ext cx="962660" cy="3092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sp>
        <p:nvSpPr>
          <p:cNvPr id="43" name="文本框 42"/>
          <p:cNvSpPr txBox="1"/>
          <p:nvPr/>
        </p:nvSpPr>
        <p:spPr>
          <a:xfrm>
            <a:off x="4984750" y="5760085"/>
            <a:ext cx="838200" cy="337185"/>
          </a:xfrm>
          <a:prstGeom prst="rect">
            <a:avLst/>
          </a:prstGeom>
          <a:noFill/>
        </p:spPr>
        <p:txBody>
          <a:bodyPr wrap="none" rtlCol="0">
            <a:spAutoFit/>
          </a:bodyPr>
          <a:lstStyle/>
          <a:p>
            <a:r>
              <a:rPr lang="en-US" altLang="zh-CN" sz="1600"/>
              <a:t>test set</a:t>
            </a:r>
            <a:endParaRPr lang="en-US" altLang="zh-CN" sz="1600"/>
          </a:p>
        </p:txBody>
      </p:sp>
      <p:sp>
        <p:nvSpPr>
          <p:cNvPr id="44" name="矩形 43"/>
          <p:cNvSpPr/>
          <p:nvPr/>
        </p:nvSpPr>
        <p:spPr>
          <a:xfrm>
            <a:off x="1071880" y="6186805"/>
            <a:ext cx="3850005" cy="309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922520" y="6186805"/>
            <a:ext cx="962660" cy="3092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sp>
        <p:nvSpPr>
          <p:cNvPr id="48" name="文本框 47"/>
          <p:cNvSpPr txBox="1"/>
          <p:nvPr/>
        </p:nvSpPr>
        <p:spPr>
          <a:xfrm>
            <a:off x="4984750" y="6172835"/>
            <a:ext cx="838200" cy="337185"/>
          </a:xfrm>
          <a:prstGeom prst="rect">
            <a:avLst/>
          </a:prstGeom>
          <a:noFill/>
        </p:spPr>
        <p:txBody>
          <a:bodyPr wrap="none" rtlCol="0">
            <a:spAutoFit/>
          </a:bodyPr>
          <a:lstStyle/>
          <a:p>
            <a:r>
              <a:rPr lang="en-US" altLang="zh-CN" sz="1600"/>
              <a:t>test set</a:t>
            </a:r>
            <a:endParaRPr lang="en-US" altLang="zh-CN" sz="1600"/>
          </a:p>
        </p:txBody>
      </p:sp>
      <p:sp>
        <p:nvSpPr>
          <p:cNvPr id="49" name="矩形 48"/>
          <p:cNvSpPr/>
          <p:nvPr/>
        </p:nvSpPr>
        <p:spPr>
          <a:xfrm>
            <a:off x="1835150" y="4966335"/>
            <a:ext cx="756285" cy="3092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accent2"/>
              </a:solidFill>
            </a:endParaRPr>
          </a:p>
        </p:txBody>
      </p:sp>
      <p:sp>
        <p:nvSpPr>
          <p:cNvPr id="50" name="矩形 49"/>
          <p:cNvSpPr/>
          <p:nvPr/>
        </p:nvSpPr>
        <p:spPr>
          <a:xfrm>
            <a:off x="2591435" y="5370830"/>
            <a:ext cx="756285" cy="3092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accent2"/>
              </a:solidFill>
            </a:endParaRPr>
          </a:p>
        </p:txBody>
      </p:sp>
      <p:sp>
        <p:nvSpPr>
          <p:cNvPr id="51" name="矩形 50"/>
          <p:cNvSpPr/>
          <p:nvPr/>
        </p:nvSpPr>
        <p:spPr>
          <a:xfrm>
            <a:off x="3347720" y="5774055"/>
            <a:ext cx="824230" cy="3092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accent2"/>
              </a:solidFill>
            </a:endParaRPr>
          </a:p>
        </p:txBody>
      </p:sp>
      <p:sp>
        <p:nvSpPr>
          <p:cNvPr id="52" name="矩形 51"/>
          <p:cNvSpPr/>
          <p:nvPr/>
        </p:nvSpPr>
        <p:spPr>
          <a:xfrm>
            <a:off x="4171315" y="6172835"/>
            <a:ext cx="756285" cy="3092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accent2"/>
              </a:solidFill>
            </a:endParaRPr>
          </a:p>
        </p:txBody>
      </p:sp>
      <p:sp>
        <p:nvSpPr>
          <p:cNvPr id="53" name="文本框 52"/>
          <p:cNvSpPr txBox="1"/>
          <p:nvPr/>
        </p:nvSpPr>
        <p:spPr>
          <a:xfrm>
            <a:off x="1038860" y="4564380"/>
            <a:ext cx="835660" cy="306705"/>
          </a:xfrm>
          <a:prstGeom prst="rect">
            <a:avLst/>
          </a:prstGeom>
          <a:noFill/>
        </p:spPr>
        <p:txBody>
          <a:bodyPr wrap="none" rtlCol="0">
            <a:spAutoFit/>
          </a:bodyPr>
          <a:lstStyle/>
          <a:p>
            <a:r>
              <a:rPr lang="en-US" altLang="zh-CN" sz="1400"/>
              <a:t>valid set</a:t>
            </a:r>
            <a:endParaRPr lang="en-US" altLang="zh-CN" sz="1400"/>
          </a:p>
        </p:txBody>
      </p:sp>
      <p:sp>
        <p:nvSpPr>
          <p:cNvPr id="54" name="文本框 53"/>
          <p:cNvSpPr txBox="1"/>
          <p:nvPr/>
        </p:nvSpPr>
        <p:spPr>
          <a:xfrm>
            <a:off x="1795145" y="4966335"/>
            <a:ext cx="835660" cy="306705"/>
          </a:xfrm>
          <a:prstGeom prst="rect">
            <a:avLst/>
          </a:prstGeom>
          <a:noFill/>
        </p:spPr>
        <p:txBody>
          <a:bodyPr wrap="none" rtlCol="0">
            <a:spAutoFit/>
          </a:bodyPr>
          <a:lstStyle/>
          <a:p>
            <a:r>
              <a:rPr lang="en-US" altLang="zh-CN" sz="1400"/>
              <a:t>valid set</a:t>
            </a:r>
            <a:endParaRPr lang="en-US" altLang="zh-CN" sz="1400"/>
          </a:p>
        </p:txBody>
      </p:sp>
      <p:sp>
        <p:nvSpPr>
          <p:cNvPr id="55" name="文本框 54"/>
          <p:cNvSpPr txBox="1"/>
          <p:nvPr/>
        </p:nvSpPr>
        <p:spPr>
          <a:xfrm>
            <a:off x="2552065" y="5370830"/>
            <a:ext cx="835660" cy="306705"/>
          </a:xfrm>
          <a:prstGeom prst="rect">
            <a:avLst/>
          </a:prstGeom>
          <a:noFill/>
        </p:spPr>
        <p:txBody>
          <a:bodyPr wrap="none" rtlCol="0">
            <a:spAutoFit/>
          </a:bodyPr>
          <a:lstStyle/>
          <a:p>
            <a:r>
              <a:rPr lang="en-US" altLang="zh-CN" sz="1400"/>
              <a:t>valid set</a:t>
            </a:r>
            <a:endParaRPr lang="en-US" altLang="zh-CN" sz="1400"/>
          </a:p>
        </p:txBody>
      </p:sp>
      <p:sp>
        <p:nvSpPr>
          <p:cNvPr id="56" name="文本框 55"/>
          <p:cNvSpPr txBox="1"/>
          <p:nvPr/>
        </p:nvSpPr>
        <p:spPr>
          <a:xfrm>
            <a:off x="3347720" y="5776595"/>
            <a:ext cx="835660" cy="306705"/>
          </a:xfrm>
          <a:prstGeom prst="rect">
            <a:avLst/>
          </a:prstGeom>
          <a:noFill/>
        </p:spPr>
        <p:txBody>
          <a:bodyPr wrap="none" rtlCol="0">
            <a:spAutoFit/>
          </a:bodyPr>
          <a:lstStyle/>
          <a:p>
            <a:r>
              <a:rPr lang="en-US" altLang="zh-CN" sz="1400"/>
              <a:t>valid set</a:t>
            </a:r>
            <a:endParaRPr lang="en-US" altLang="zh-CN" sz="1400"/>
          </a:p>
        </p:txBody>
      </p:sp>
      <p:sp>
        <p:nvSpPr>
          <p:cNvPr id="57" name="文本框 56"/>
          <p:cNvSpPr txBox="1"/>
          <p:nvPr/>
        </p:nvSpPr>
        <p:spPr>
          <a:xfrm>
            <a:off x="4131310" y="6172835"/>
            <a:ext cx="835660" cy="306705"/>
          </a:xfrm>
          <a:prstGeom prst="rect">
            <a:avLst/>
          </a:prstGeom>
          <a:noFill/>
        </p:spPr>
        <p:txBody>
          <a:bodyPr wrap="none" rtlCol="0">
            <a:spAutoFit/>
          </a:bodyPr>
          <a:lstStyle/>
          <a:p>
            <a:r>
              <a:rPr lang="en-US" altLang="zh-CN" sz="1400"/>
              <a:t>valid set</a:t>
            </a:r>
            <a:endParaRPr lang="en-US" altLang="zh-CN" sz="1400"/>
          </a:p>
        </p:txBody>
      </p:sp>
      <p:cxnSp>
        <p:nvCxnSpPr>
          <p:cNvPr id="58" name="直接连接符 57"/>
          <p:cNvCxnSpPr/>
          <p:nvPr/>
        </p:nvCxnSpPr>
        <p:spPr>
          <a:xfrm flipH="1">
            <a:off x="4917440" y="3176270"/>
            <a:ext cx="4445" cy="93154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826260" y="4439285"/>
            <a:ext cx="8890" cy="216217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2582545" y="4444365"/>
            <a:ext cx="8890" cy="216217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3338830" y="4448175"/>
            <a:ext cx="8890" cy="216217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4162425" y="4448175"/>
            <a:ext cx="8890" cy="216217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4917440" y="4448175"/>
            <a:ext cx="8890" cy="216217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889885" y="4549140"/>
            <a:ext cx="906145" cy="337185"/>
          </a:xfrm>
          <a:prstGeom prst="rect">
            <a:avLst/>
          </a:prstGeom>
          <a:noFill/>
        </p:spPr>
        <p:txBody>
          <a:bodyPr wrap="none" rtlCol="0">
            <a:spAutoFit/>
          </a:bodyPr>
          <a:lstStyle/>
          <a:p>
            <a:r>
              <a:rPr lang="en-US" altLang="zh-CN" sz="1600"/>
              <a:t>train set</a:t>
            </a:r>
            <a:endParaRPr lang="en-US" altLang="zh-CN" sz="1600"/>
          </a:p>
        </p:txBody>
      </p:sp>
      <p:sp>
        <p:nvSpPr>
          <p:cNvPr id="65" name="左大括号 64"/>
          <p:cNvSpPr/>
          <p:nvPr/>
        </p:nvSpPr>
        <p:spPr>
          <a:xfrm rot="10800000">
            <a:off x="5892165" y="4563745"/>
            <a:ext cx="224790" cy="1932305"/>
          </a:xfrm>
          <a:prstGeom prst="leftBrace">
            <a:avLst/>
          </a:prstGeom>
          <a:ln w="28575" cmpd="sng">
            <a:solidFill>
              <a:srgbClr val="FAFAFA"/>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6280150" y="5330825"/>
            <a:ext cx="1029335" cy="368300"/>
          </a:xfrm>
          <a:prstGeom prst="rect">
            <a:avLst/>
          </a:prstGeom>
          <a:noFill/>
        </p:spPr>
        <p:txBody>
          <a:bodyPr wrap="none" rtlCol="0">
            <a:spAutoFit/>
          </a:bodyPr>
          <a:lstStyle/>
          <a:p>
            <a:r>
              <a:rPr lang="en-US" altLang="zh-CN">
                <a:solidFill>
                  <a:schemeClr val="bg1"/>
                </a:solidFill>
              </a:rPr>
              <a:t>Average</a:t>
            </a:r>
            <a:endParaRPr lang="en-US" altLang="zh-CN">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alphaModFix amt="14000"/>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33436" b="43385"/>
          <a:stretch>
            <a:fillRect/>
          </a:stretch>
        </p:blipFill>
        <p:spPr>
          <a:xfrm>
            <a:off x="0" y="616787"/>
            <a:ext cx="12192000" cy="1542196"/>
          </a:xfrm>
          <a:prstGeom prst="rect">
            <a:avLst/>
          </a:prstGeom>
          <a:blipFill dpi="0" rotWithShape="1">
            <a:blip r:embed="rId3">
              <a:alphaModFix amt="14000"/>
            </a:blip>
            <a:srcRect/>
            <a:tile tx="0" ty="0" sx="100000" sy="100000" flip="none" algn="tl"/>
          </a:blipFill>
        </p:spPr>
      </p:pic>
      <p:sp>
        <p:nvSpPr>
          <p:cNvPr id="3" name="文本框 2"/>
          <p:cNvSpPr txBox="1"/>
          <p:nvPr/>
        </p:nvSpPr>
        <p:spPr>
          <a:xfrm>
            <a:off x="1463423" y="1096064"/>
            <a:ext cx="2613546" cy="583565"/>
          </a:xfrm>
          <a:prstGeom prst="rect">
            <a:avLst/>
          </a:prstGeom>
          <a:noFill/>
        </p:spPr>
        <p:txBody>
          <a:bodyPr wrap="square" rtlCol="0">
            <a:spAutoFit/>
          </a:bodyPr>
          <a:lstStyle/>
          <a:p>
            <a:pPr algn="ctr"/>
            <a:r>
              <a:rPr lang="en-US" altLang="zh-CN" sz="3200" dirty="0">
                <a:solidFill>
                  <a:schemeClr val="bg1"/>
                </a:solidFill>
                <a:latin typeface="微软雅黑" panose="020B0503020204020204" charset="-122"/>
                <a:ea typeface="微软雅黑" panose="020B0503020204020204" charset="-122"/>
              </a:rPr>
              <a:t>PART</a:t>
            </a:r>
            <a:r>
              <a:rPr lang="zh-CN" altLang="en-US" sz="3200" dirty="0">
                <a:solidFill>
                  <a:schemeClr val="bg1"/>
                </a:solidFill>
                <a:latin typeface="微软雅黑" panose="020B0503020204020204" charset="-122"/>
                <a:ea typeface="微软雅黑" panose="020B0503020204020204" charset="-122"/>
              </a:rPr>
              <a:t> </a:t>
            </a:r>
            <a:r>
              <a:rPr lang="en-US" altLang="zh-CN" sz="3200" dirty="0">
                <a:solidFill>
                  <a:schemeClr val="bg1"/>
                </a:solidFill>
                <a:latin typeface="微软雅黑" panose="020B0503020204020204" charset="-122"/>
                <a:ea typeface="微软雅黑" panose="020B0503020204020204" charset="-122"/>
              </a:rPr>
              <a:t>3</a:t>
            </a:r>
            <a:endParaRPr lang="zh-CN" altLang="en-US" sz="3200"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4744720" y="1034415"/>
            <a:ext cx="4123055" cy="706755"/>
          </a:xfrm>
          <a:prstGeom prst="rect">
            <a:avLst/>
          </a:prstGeom>
          <a:noFill/>
        </p:spPr>
        <p:txBody>
          <a:bodyPr wrap="square" rtlCol="0">
            <a:spAutoFit/>
          </a:bodyPr>
          <a:lstStyle/>
          <a:p>
            <a:r>
              <a:rPr lang="zh-CN" altLang="en-US" sz="4000" b="1" dirty="0">
                <a:solidFill>
                  <a:schemeClr val="bg1"/>
                </a:solidFill>
                <a:latin typeface="微软雅黑" panose="020B0503020204020204" charset="-122"/>
                <a:ea typeface="微软雅黑" panose="020B0503020204020204" charset="-122"/>
              </a:rPr>
              <a:t>数据探索性分析</a:t>
            </a:r>
            <a:endParaRPr lang="zh-CN" altLang="en-US" sz="4000" b="1" dirty="0">
              <a:solidFill>
                <a:schemeClr val="bg1"/>
              </a:solidFill>
              <a:latin typeface="微软雅黑" panose="020B0503020204020204" charset="-122"/>
              <a:ea typeface="微软雅黑" panose="020B0503020204020204" charset="-122"/>
            </a:endParaRPr>
          </a:p>
        </p:txBody>
      </p:sp>
      <p:pic>
        <p:nvPicPr>
          <p:cNvPr id="5" name="图片 1"/>
          <p:cNvPicPr>
            <a:picLocks noChangeAspect="1"/>
          </p:cNvPicPr>
          <p:nvPr/>
        </p:nvPicPr>
        <p:blipFill>
          <a:blip r:embed="rId4"/>
          <a:stretch>
            <a:fillRect/>
          </a:stretch>
        </p:blipFill>
        <p:spPr>
          <a:xfrm>
            <a:off x="4001135" y="2557145"/>
            <a:ext cx="4530090" cy="2141855"/>
          </a:xfrm>
          <a:prstGeom prst="rect">
            <a:avLst/>
          </a:prstGeom>
        </p:spPr>
      </p:pic>
      <p:sp>
        <p:nvSpPr>
          <p:cNvPr id="6" name="文本框 5"/>
          <p:cNvSpPr txBox="1"/>
          <p:nvPr/>
        </p:nvSpPr>
        <p:spPr>
          <a:xfrm>
            <a:off x="1480820" y="4937125"/>
            <a:ext cx="9114790" cy="1198880"/>
          </a:xfrm>
          <a:prstGeom prst="rect">
            <a:avLst/>
          </a:prstGeom>
          <a:noFill/>
        </p:spPr>
        <p:txBody>
          <a:bodyPr wrap="square" rtlCol="0">
            <a:spAutoFit/>
          </a:bodyPr>
          <a:lstStyle/>
          <a:p>
            <a:pPr indent="0">
              <a:lnSpc>
                <a:spcPct val="150000"/>
              </a:lnSpc>
              <a:buFont typeface="Wingdings" panose="05000000000000000000" pitchFamily="2" charset="2"/>
              <a:buNone/>
            </a:pPr>
            <a:r>
              <a:rPr sz="1600" dirty="0">
                <a:solidFill>
                  <a:prstClr val="white"/>
                </a:solidFill>
                <a:latin typeface="微软雅黑" panose="020B0503020204020204" charset="-122"/>
                <a:ea typeface="微软雅黑" panose="020B0503020204020204" charset="-122"/>
              </a:rPr>
              <a:t>本次比赛A、B榜数据为训练集之后</a:t>
            </a:r>
            <a:r>
              <a:rPr lang="en-US" sz="1600" dirty="0">
                <a:solidFill>
                  <a:prstClr val="white"/>
                </a:solidFill>
                <a:latin typeface="微软雅黑" panose="020B0503020204020204" charset="-122"/>
                <a:ea typeface="微软雅黑" panose="020B0503020204020204" charset="-122"/>
              </a:rPr>
              <a:t>7</a:t>
            </a:r>
            <a:r>
              <a:rPr lang="zh-CN" altLang="en-US" sz="1600" dirty="0">
                <a:solidFill>
                  <a:prstClr val="white"/>
                </a:solidFill>
                <a:latin typeface="微软雅黑" panose="020B0503020204020204" charset="-122"/>
                <a:ea typeface="微软雅黑" panose="020B0503020204020204" charset="-122"/>
              </a:rPr>
              <a:t>天的</a:t>
            </a:r>
            <a:r>
              <a:rPr sz="1600" dirty="0">
                <a:solidFill>
                  <a:prstClr val="white"/>
                </a:solidFill>
                <a:latin typeface="微软雅黑" panose="020B0503020204020204" charset="-122"/>
                <a:ea typeface="微软雅黑" panose="020B0503020204020204" charset="-122"/>
              </a:rPr>
              <a:t>数据，并且从其中随机采样出一半作为A榜数据，剩下一半作为B榜数据。从</a:t>
            </a:r>
            <a:r>
              <a:rPr lang="zh-CN" sz="1600" dirty="0">
                <a:solidFill>
                  <a:prstClr val="white"/>
                </a:solidFill>
                <a:latin typeface="微软雅黑" panose="020B0503020204020204" charset="-122"/>
                <a:ea typeface="微软雅黑" panose="020B0503020204020204" charset="-122"/>
              </a:rPr>
              <a:t>上</a:t>
            </a:r>
            <a:r>
              <a:rPr sz="1600" dirty="0">
                <a:solidFill>
                  <a:prstClr val="white"/>
                </a:solidFill>
                <a:latin typeface="微软雅黑" panose="020B0503020204020204" charset="-122"/>
                <a:ea typeface="微软雅黑" panose="020B0503020204020204" charset="-122"/>
              </a:rPr>
              <a:t>图可以看出，A榜测试集的每日数据量约为训练集每日数据量的一半，在两份数据间存在较大的落差。</a:t>
            </a:r>
            <a:endParaRPr sz="1600" dirty="0">
              <a:solidFill>
                <a:prstClr val="white"/>
              </a:solidFill>
              <a:latin typeface="微软雅黑" panose="020B0503020204020204" charset="-122"/>
              <a:ea typeface="微软雅黑" panose="020B0503020204020204" charset="-122"/>
            </a:endParaRPr>
          </a:p>
        </p:txBody>
      </p:sp>
      <p:sp>
        <p:nvSpPr>
          <p:cNvPr id="7" name="矩形 6"/>
          <p:cNvSpPr/>
          <p:nvPr/>
        </p:nvSpPr>
        <p:spPr>
          <a:xfrm>
            <a:off x="7552055" y="2948940"/>
            <a:ext cx="776605" cy="13227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p:cNvPicPr>
            <a:picLocks noChangeAspect="1"/>
          </p:cNvPicPr>
          <p:nvPr/>
        </p:nvPicPr>
        <p:blipFill>
          <a:blip r:embed="rId1"/>
          <a:stretch>
            <a:fillRect/>
          </a:stretch>
        </p:blipFill>
        <p:spPr>
          <a:xfrm>
            <a:off x="2112010" y="1336675"/>
            <a:ext cx="3673475" cy="2298065"/>
          </a:xfrm>
          <a:prstGeom prst="rect">
            <a:avLst/>
          </a:prstGeom>
        </p:spPr>
      </p:pic>
      <p:pic>
        <p:nvPicPr>
          <p:cNvPr id="3" name="图片 3"/>
          <p:cNvPicPr>
            <a:picLocks noChangeAspect="1"/>
          </p:cNvPicPr>
          <p:nvPr/>
        </p:nvPicPr>
        <p:blipFill>
          <a:blip r:embed="rId2"/>
          <a:stretch>
            <a:fillRect/>
          </a:stretch>
        </p:blipFill>
        <p:spPr>
          <a:xfrm>
            <a:off x="6224905" y="1336675"/>
            <a:ext cx="3689350" cy="2287905"/>
          </a:xfrm>
          <a:prstGeom prst="rect">
            <a:avLst/>
          </a:prstGeom>
        </p:spPr>
      </p:pic>
      <p:sp>
        <p:nvSpPr>
          <p:cNvPr id="6" name="文本框 5"/>
          <p:cNvSpPr txBox="1"/>
          <p:nvPr/>
        </p:nvSpPr>
        <p:spPr>
          <a:xfrm>
            <a:off x="1480820" y="4175125"/>
            <a:ext cx="9114790" cy="1568450"/>
          </a:xfrm>
          <a:prstGeom prst="rect">
            <a:avLst/>
          </a:prstGeom>
          <a:noFill/>
        </p:spPr>
        <p:txBody>
          <a:bodyPr wrap="square" rtlCol="0">
            <a:spAutoFit/>
          </a:bodyPr>
          <a:lstStyle/>
          <a:p>
            <a:pPr indent="0">
              <a:lnSpc>
                <a:spcPct val="150000"/>
              </a:lnSpc>
              <a:buFont typeface="Wingdings" panose="05000000000000000000" pitchFamily="2" charset="2"/>
              <a:buNone/>
            </a:pPr>
            <a:r>
              <a:rPr sz="1600" dirty="0">
                <a:solidFill>
                  <a:prstClr val="white"/>
                </a:solidFill>
                <a:latin typeface="微软雅黑" panose="020B0503020204020204" charset="-122"/>
                <a:ea typeface="微软雅黑" panose="020B0503020204020204" charset="-122"/>
              </a:rPr>
              <a:t>因此，当我们在构造全局特征时，就需要注意这种采样带来的影响。例如，当我们统计用户的曝光数的时候，如果仅使用A榜的数据，后一周的用户曝光数其实仅为实际曝光的一半。为此，我们在A榜阶段构造特征时，先对A榜数据进行复制，然后对两倍的A榜数据进行操作。而在B榜阶段，我们将A、B榜的数据合并用于构造特征。</a:t>
            </a:r>
            <a:endParaRPr sz="1600" dirty="0">
              <a:solidFill>
                <a:prstClr val="white"/>
              </a:solidFill>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rotWithShape="1">
          <a:blip r:embed="rId1" cstate="print">
            <a:alphaModFix amt="14000"/>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33436" b="43385"/>
          <a:stretch>
            <a:fillRect/>
          </a:stretch>
        </p:blipFill>
        <p:spPr>
          <a:xfrm>
            <a:off x="0" y="616787"/>
            <a:ext cx="12192000" cy="1542196"/>
          </a:xfrm>
          <a:prstGeom prst="rect">
            <a:avLst/>
          </a:prstGeom>
          <a:blipFill dpi="0" rotWithShape="1">
            <a:blip r:embed="rId3">
              <a:alphaModFix amt="14000"/>
            </a:blip>
            <a:srcRect/>
            <a:tile tx="0" ty="0" sx="100000" sy="100000" flip="none" algn="tl"/>
          </a:blipFill>
        </p:spPr>
      </p:pic>
      <p:sp>
        <p:nvSpPr>
          <p:cNvPr id="33" name="文本框 32"/>
          <p:cNvSpPr txBox="1"/>
          <p:nvPr/>
        </p:nvSpPr>
        <p:spPr>
          <a:xfrm>
            <a:off x="1463423" y="1096064"/>
            <a:ext cx="2613546" cy="583565"/>
          </a:xfrm>
          <a:prstGeom prst="rect">
            <a:avLst/>
          </a:prstGeom>
          <a:noFill/>
        </p:spPr>
        <p:txBody>
          <a:bodyPr wrap="square" rtlCol="0">
            <a:spAutoFit/>
          </a:bodyPr>
          <a:lstStyle/>
          <a:p>
            <a:pPr algn="ctr"/>
            <a:r>
              <a:rPr lang="en-US" altLang="zh-CN" sz="3200" dirty="0">
                <a:solidFill>
                  <a:schemeClr val="bg1"/>
                </a:solidFill>
                <a:latin typeface="微软雅黑" panose="020B0503020204020204" charset="-122"/>
                <a:ea typeface="微软雅黑" panose="020B0503020204020204" charset="-122"/>
              </a:rPr>
              <a:t>PART</a:t>
            </a:r>
            <a:r>
              <a:rPr lang="zh-CN" altLang="en-US" sz="3200" dirty="0">
                <a:solidFill>
                  <a:schemeClr val="bg1"/>
                </a:solidFill>
                <a:latin typeface="微软雅黑" panose="020B0503020204020204" charset="-122"/>
                <a:ea typeface="微软雅黑" panose="020B0503020204020204" charset="-122"/>
              </a:rPr>
              <a:t> </a:t>
            </a:r>
            <a:r>
              <a:rPr lang="en-US" sz="3200" dirty="0">
                <a:solidFill>
                  <a:schemeClr val="bg1"/>
                </a:solidFill>
                <a:latin typeface="微软雅黑" panose="020B0503020204020204" charset="-122"/>
                <a:ea typeface="微软雅黑" panose="020B0503020204020204" charset="-122"/>
              </a:rPr>
              <a:t>4</a:t>
            </a:r>
            <a:endParaRPr lang="en-US" sz="3200" dirty="0">
              <a:solidFill>
                <a:schemeClr val="bg1"/>
              </a:solidFill>
              <a:latin typeface="微软雅黑" panose="020B0503020204020204" charset="-122"/>
              <a:ea typeface="微软雅黑" panose="020B0503020204020204" charset="-122"/>
            </a:endParaRPr>
          </a:p>
        </p:txBody>
      </p:sp>
      <p:sp>
        <p:nvSpPr>
          <p:cNvPr id="44" name="文本框 43"/>
          <p:cNvSpPr txBox="1"/>
          <p:nvPr/>
        </p:nvSpPr>
        <p:spPr>
          <a:xfrm>
            <a:off x="4744720" y="1034415"/>
            <a:ext cx="3667760" cy="706755"/>
          </a:xfrm>
          <a:prstGeom prst="rect">
            <a:avLst/>
          </a:prstGeom>
          <a:noFill/>
        </p:spPr>
        <p:txBody>
          <a:bodyPr wrap="square" rtlCol="0">
            <a:spAutoFit/>
          </a:bodyPr>
          <a:lstStyle/>
          <a:p>
            <a:r>
              <a:rPr lang="zh-CN" altLang="en-US" sz="4000" b="1" dirty="0">
                <a:solidFill>
                  <a:schemeClr val="bg1"/>
                </a:solidFill>
                <a:latin typeface="微软雅黑" panose="020B0503020204020204" charset="-122"/>
                <a:ea typeface="微软雅黑" panose="020B0503020204020204" charset="-122"/>
              </a:rPr>
              <a:t>特征工程</a:t>
            </a:r>
            <a:endParaRPr lang="zh-CN" altLang="en-US" sz="4000" dirty="0">
              <a:solidFill>
                <a:schemeClr val="bg1"/>
              </a:solidFill>
              <a:latin typeface="微软雅黑" panose="020B0503020204020204" charset="-122"/>
              <a:ea typeface="微软雅黑" panose="020B0503020204020204" charset="-122"/>
            </a:endParaRPr>
          </a:p>
        </p:txBody>
      </p:sp>
      <p:sp>
        <p:nvSpPr>
          <p:cNvPr id="2" name="矩形 1"/>
          <p:cNvSpPr/>
          <p:nvPr/>
        </p:nvSpPr>
        <p:spPr>
          <a:xfrm>
            <a:off x="3148965" y="3401695"/>
            <a:ext cx="280797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48965" y="4132580"/>
            <a:ext cx="280797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085205" y="3401060"/>
            <a:ext cx="280797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85205" y="4132580"/>
            <a:ext cx="280797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851910" y="3487420"/>
            <a:ext cx="1402080" cy="460375"/>
          </a:xfrm>
          <a:prstGeom prst="rect">
            <a:avLst/>
          </a:prstGeom>
          <a:noFill/>
        </p:spPr>
        <p:txBody>
          <a:bodyPr wrap="none" rtlCol="0">
            <a:spAutoFit/>
          </a:bodyPr>
          <a:lstStyle/>
          <a:p>
            <a:r>
              <a:rPr lang="zh-CN" altLang="en-US" sz="2400" b="1">
                <a:solidFill>
                  <a:schemeClr val="bg1"/>
                </a:solidFill>
              </a:rPr>
              <a:t>横向特征</a:t>
            </a:r>
            <a:endParaRPr lang="zh-CN" altLang="en-US" sz="2400" b="1">
              <a:solidFill>
                <a:schemeClr val="bg1"/>
              </a:solidFill>
            </a:endParaRPr>
          </a:p>
        </p:txBody>
      </p:sp>
      <p:sp>
        <p:nvSpPr>
          <p:cNvPr id="7" name="文本框 6"/>
          <p:cNvSpPr txBox="1"/>
          <p:nvPr/>
        </p:nvSpPr>
        <p:spPr>
          <a:xfrm>
            <a:off x="3851910" y="4218940"/>
            <a:ext cx="1402080" cy="460375"/>
          </a:xfrm>
          <a:prstGeom prst="rect">
            <a:avLst/>
          </a:prstGeom>
          <a:noFill/>
        </p:spPr>
        <p:txBody>
          <a:bodyPr wrap="none" rtlCol="0">
            <a:spAutoFit/>
          </a:bodyPr>
          <a:lstStyle/>
          <a:p>
            <a:r>
              <a:rPr lang="zh-CN" altLang="en-US" sz="2400" b="1">
                <a:solidFill>
                  <a:schemeClr val="bg1"/>
                </a:solidFill>
              </a:rPr>
              <a:t>统计特征</a:t>
            </a:r>
            <a:endParaRPr lang="zh-CN" altLang="en-US" sz="2400" b="1">
              <a:solidFill>
                <a:schemeClr val="bg1"/>
              </a:solidFill>
            </a:endParaRPr>
          </a:p>
        </p:txBody>
      </p:sp>
      <p:sp>
        <p:nvSpPr>
          <p:cNvPr id="8" name="文本框 7"/>
          <p:cNvSpPr txBox="1"/>
          <p:nvPr/>
        </p:nvSpPr>
        <p:spPr>
          <a:xfrm>
            <a:off x="6635750" y="3486785"/>
            <a:ext cx="1706880" cy="460375"/>
          </a:xfrm>
          <a:prstGeom prst="rect">
            <a:avLst/>
          </a:prstGeom>
          <a:noFill/>
        </p:spPr>
        <p:txBody>
          <a:bodyPr wrap="none" rtlCol="0">
            <a:spAutoFit/>
          </a:bodyPr>
          <a:lstStyle/>
          <a:p>
            <a:r>
              <a:rPr lang="zh-CN" altLang="en-US" sz="2400" b="1">
                <a:solidFill>
                  <a:schemeClr val="bg1"/>
                </a:solidFill>
              </a:rPr>
              <a:t>相似度特征</a:t>
            </a:r>
            <a:endParaRPr lang="zh-CN" altLang="en-US" sz="2400" b="1">
              <a:solidFill>
                <a:schemeClr val="bg1"/>
              </a:solidFill>
            </a:endParaRPr>
          </a:p>
        </p:txBody>
      </p:sp>
      <p:sp>
        <p:nvSpPr>
          <p:cNvPr id="9" name="文本框 8"/>
          <p:cNvSpPr txBox="1"/>
          <p:nvPr/>
        </p:nvSpPr>
        <p:spPr>
          <a:xfrm>
            <a:off x="6788150" y="4254500"/>
            <a:ext cx="1402080" cy="460375"/>
          </a:xfrm>
          <a:prstGeom prst="rect">
            <a:avLst/>
          </a:prstGeom>
          <a:noFill/>
        </p:spPr>
        <p:txBody>
          <a:bodyPr wrap="none" rtlCol="0">
            <a:spAutoFit/>
          </a:bodyPr>
          <a:lstStyle/>
          <a:p>
            <a:r>
              <a:rPr lang="zh-CN" altLang="en-US" sz="2400" b="1">
                <a:solidFill>
                  <a:schemeClr val="bg1"/>
                </a:solidFill>
              </a:rPr>
              <a:t>序列特征</a:t>
            </a:r>
            <a:endParaRPr lang="zh-CN" altLang="en-US" sz="2400" b="1">
              <a:solidFill>
                <a:schemeClr val="bg1"/>
              </a:solidFill>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6235" y="264795"/>
            <a:ext cx="280797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59180" y="350520"/>
            <a:ext cx="1402080" cy="460375"/>
          </a:xfrm>
          <a:prstGeom prst="rect">
            <a:avLst/>
          </a:prstGeom>
          <a:noFill/>
        </p:spPr>
        <p:txBody>
          <a:bodyPr wrap="none" rtlCol="0">
            <a:spAutoFit/>
          </a:bodyPr>
          <a:lstStyle/>
          <a:p>
            <a:r>
              <a:rPr lang="zh-CN" altLang="en-US" sz="2400" b="1">
                <a:solidFill>
                  <a:schemeClr val="bg1"/>
                </a:solidFill>
              </a:rPr>
              <a:t>横向特征</a:t>
            </a:r>
            <a:endParaRPr lang="zh-CN" altLang="en-US" sz="2400" b="1">
              <a:solidFill>
                <a:schemeClr val="bg1"/>
              </a:solidFill>
            </a:endParaRPr>
          </a:p>
        </p:txBody>
      </p:sp>
      <p:sp>
        <p:nvSpPr>
          <p:cNvPr id="7" name="文本框 6"/>
          <p:cNvSpPr txBox="1"/>
          <p:nvPr/>
        </p:nvSpPr>
        <p:spPr>
          <a:xfrm>
            <a:off x="658495" y="1507490"/>
            <a:ext cx="9114790" cy="1198880"/>
          </a:xfrm>
          <a:prstGeom prst="rect">
            <a:avLst/>
          </a:prstGeom>
          <a:noFill/>
        </p:spPr>
        <p:txBody>
          <a:bodyPr wrap="square" rtlCol="0">
            <a:spAutoFit/>
          </a:bodyPr>
          <a:lstStyle/>
          <a:p>
            <a:pPr indent="0">
              <a:lnSpc>
                <a:spcPct val="150000"/>
              </a:lnSpc>
              <a:buFont typeface="Wingdings" panose="05000000000000000000" pitchFamily="2" charset="2"/>
              <a:buNone/>
            </a:pPr>
            <a:r>
              <a:rPr sz="1600" dirty="0">
                <a:solidFill>
                  <a:prstClr val="white"/>
                </a:solidFill>
                <a:latin typeface="微软雅黑" panose="020B0503020204020204" charset="-122"/>
                <a:ea typeface="微软雅黑" panose="020B0503020204020204" charset="-122"/>
              </a:rPr>
              <a:t>本类特征均为对单行数据进行构建，主要集中对member info、invite info以及question info三个数据集进行特征构建，横向特征可概述为原始特征、SVD特征、长度(计数)特征、间隔特征、时间特征和交互特征，如</a:t>
            </a:r>
            <a:r>
              <a:rPr lang="zh-CN" sz="1600" dirty="0">
                <a:solidFill>
                  <a:prstClr val="white"/>
                </a:solidFill>
                <a:latin typeface="微软雅黑" panose="020B0503020204020204" charset="-122"/>
                <a:ea typeface="微软雅黑" panose="020B0503020204020204" charset="-122"/>
              </a:rPr>
              <a:t>下</a:t>
            </a:r>
            <a:r>
              <a:rPr sz="1600" dirty="0">
                <a:solidFill>
                  <a:prstClr val="white"/>
                </a:solidFill>
                <a:latin typeface="微软雅黑" panose="020B0503020204020204" charset="-122"/>
                <a:ea typeface="微软雅黑" panose="020B0503020204020204" charset="-122"/>
              </a:rPr>
              <a:t>表所示。</a:t>
            </a:r>
            <a:endParaRPr sz="1600" dirty="0">
              <a:solidFill>
                <a:prstClr val="white"/>
              </a:solidFill>
              <a:latin typeface="微软雅黑" panose="020B0503020204020204" charset="-122"/>
              <a:ea typeface="微软雅黑" panose="020B0503020204020204" charset="-122"/>
            </a:endParaRPr>
          </a:p>
        </p:txBody>
      </p:sp>
      <p:graphicFrame>
        <p:nvGraphicFramePr>
          <p:cNvPr id="4" name="表格 3"/>
          <p:cNvGraphicFramePr/>
          <p:nvPr>
            <p:custDataLst>
              <p:tags r:id="rId1"/>
            </p:custDataLst>
          </p:nvPr>
        </p:nvGraphicFramePr>
        <p:xfrm>
          <a:off x="820800" y="2980800"/>
          <a:ext cx="7548245" cy="2651760"/>
        </p:xfrm>
        <a:graphic>
          <a:graphicData uri="http://schemas.openxmlformats.org/drawingml/2006/table">
            <a:tbl>
              <a:tblPr firstRow="1" bandRow="1">
                <a:tableStyleId>{5940675A-B579-460E-94D1-54222C63F5DA}</a:tableStyleId>
              </a:tblPr>
              <a:tblGrid>
                <a:gridCol w="1971040"/>
                <a:gridCol w="5577205"/>
              </a:tblGrid>
              <a:tr h="315595">
                <a:tc>
                  <a:txBody>
                    <a:bodyPr/>
                    <a:lstStyle/>
                    <a:p>
                      <a:pPr indent="0" algn="ctr">
                        <a:buNone/>
                      </a:pPr>
                      <a:r>
                        <a:rPr lang="en-US" sz="1000" b="1">
                          <a:solidFill>
                            <a:srgbClr val="FFFFFF"/>
                          </a:solidFill>
                          <a:latin typeface="宋体" panose="02010600030101010101" pitchFamily="2" charset="-122"/>
                          <a:ea typeface="宋体" panose="02010600030101010101" pitchFamily="2" charset="-122"/>
                          <a:cs typeface="宋体" panose="02010600030101010101" pitchFamily="2" charset="-122"/>
                        </a:rPr>
                        <a:t>横向特征</a:t>
                      </a:r>
                      <a:endParaRPr lang="en-US" altLang="en-US" sz="1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lstStyle/>
                    <a:p>
                      <a:pPr indent="0" algn="ctr">
                        <a:buNone/>
                      </a:pPr>
                      <a:r>
                        <a:rPr lang="en-US" sz="1000" b="1">
                          <a:solidFill>
                            <a:srgbClr val="FFFFFF"/>
                          </a:solidFill>
                          <a:latin typeface="宋体" panose="02010600030101010101" pitchFamily="2" charset="-122"/>
                          <a:ea typeface="宋体" panose="02010600030101010101" pitchFamily="2" charset="-122"/>
                          <a:cs typeface="宋体" panose="02010600030101010101" pitchFamily="2" charset="-122"/>
                        </a:rPr>
                        <a:t>特征描述</a:t>
                      </a:r>
                      <a:endParaRPr lang="en-US" altLang="en-US" sz="1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r>
              <a:tr h="315595">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原始特征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用户二分类/多分类特征、盐值分数、性别、访问频率</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426720">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SVD特征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问题绑定的话题、用户关注的话题、用户感兴趣的话题所对应序列的tf-idf特征，并用svd降维。</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26085">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长度特征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用户关注/感兴趣的话题数量、问题绑定的话题的数量、问题标题/描述的单字/切词长度</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425450">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间隔特征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邀请时间和回答时间的间隔、邀请时间和问题创建时间的间隔、问题标题字数和问题描述的字数差</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316230">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时间特征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问题创建时间(hour)、邀请创建时间(hour)</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426085">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交互特征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问题标题和描述相同的数量、问题标题和描述的编辑距离、问题绑定话题和用户感兴趣/关注话题的编辑距离，等等。</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nchorCtr="1">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bl>
          </a:graphicData>
        </a:graphic>
      </p:graphicFrame>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ABLE_BEAUTIFY" val="smartTable{7f4da630-0268-4559-940b-fbd652495c7b}"/>
</p:tagLst>
</file>

<file path=ppt/tags/tag7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p="http://schemas.openxmlformats.org/presentationml/2006/main">
  <p:tag name="KSO_WM_UNIT_TABLE_BEAUTIFY" val="smartTable{fe0e50f0-75a0-4d2a-8b70-5749a1b65bd7}"/>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UNIT_TABLE_BEAUTIFY" val="smartTable{13e60c16-827a-42da-abff-ffb953f0c719}"/>
  <p:tag name="REFSHAPE" val="981415100"/>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3159</Words>
  <Application>WPS 演示</Application>
  <PresentationFormat>宽屏</PresentationFormat>
  <Paragraphs>355</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微软雅黑</vt:lpstr>
      <vt:lpstr>Times New Roman</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Travis</cp:lastModifiedBy>
  <cp:revision>59</cp:revision>
  <dcterms:created xsi:type="dcterms:W3CDTF">2019-06-19T02:08:00Z</dcterms:created>
  <dcterms:modified xsi:type="dcterms:W3CDTF">2020-01-07T02:34:14Z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