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71" r:id="rId6"/>
    <p:sldId id="270" r:id="rId7"/>
    <p:sldId id="265" r:id="rId8"/>
    <p:sldId id="266" r:id="rId9"/>
    <p:sldId id="273" r:id="rId10"/>
    <p:sldId id="267" r:id="rId11"/>
    <p:sldId id="272" r:id="rId12"/>
    <p:sldId id="268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1B9D-C736-4C0F-BDDA-28D100996366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2D91-C15E-4974-B251-A22C188E8D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261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1B9D-C736-4C0F-BDDA-28D100996366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2D91-C15E-4974-B251-A22C188E8D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086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1B9D-C736-4C0F-BDDA-28D100996366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2D91-C15E-4974-B251-A22C188E8D03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728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1B9D-C736-4C0F-BDDA-28D100996366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2D91-C15E-4974-B251-A22C188E8D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3243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1B9D-C736-4C0F-BDDA-28D100996366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2D91-C15E-4974-B251-A22C188E8D03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9559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1B9D-C736-4C0F-BDDA-28D100996366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2D91-C15E-4974-B251-A22C188E8D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8243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1B9D-C736-4C0F-BDDA-28D100996366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2D91-C15E-4974-B251-A22C188E8D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2581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1B9D-C736-4C0F-BDDA-28D100996366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2D91-C15E-4974-B251-A22C188E8D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204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1B9D-C736-4C0F-BDDA-28D100996366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2D91-C15E-4974-B251-A22C188E8D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12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1B9D-C736-4C0F-BDDA-28D100996366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2D91-C15E-4974-B251-A22C188E8D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31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1B9D-C736-4C0F-BDDA-28D100996366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2D91-C15E-4974-B251-A22C188E8D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21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1B9D-C736-4C0F-BDDA-28D100996366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2D91-C15E-4974-B251-A22C188E8D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692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1B9D-C736-4C0F-BDDA-28D100996366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2D91-C15E-4974-B251-A22C188E8D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962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1B9D-C736-4C0F-BDDA-28D100996366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2D91-C15E-4974-B251-A22C188E8D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053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1B9D-C736-4C0F-BDDA-28D100996366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2D91-C15E-4974-B251-A22C188E8D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766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1B9D-C736-4C0F-BDDA-28D100996366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2D91-C15E-4974-B251-A22C188E8D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552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51B9D-C736-4C0F-BDDA-28D100996366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752D91-C15E-4974-B251-A22C188E8D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665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upal.org/docs/theming-drupal/twig-in-drupal/twig-template-naming-convention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pal.org/project/restui" TargetMode="External"/><Relationship Id="rId2" Type="http://schemas.openxmlformats.org/officeDocument/2006/relationships/hyperlink" Target="https://www.drupal.org/docs/8/core/modules/rest/1-getting-started-rest-configuration-rest-request-fundamental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SalmeronT/Ejemplos_Formacion_Drupa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upal.org/docs/8/core/modules/rest/1-getting-started-rest-configuration-rest-request-fundamental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drupal.org/project/restu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pal.org/docs/theming-drupal/twig-in-drupal" TargetMode="External"/><Relationship Id="rId2" Type="http://schemas.openxmlformats.org/officeDocument/2006/relationships/hyperlink" Target="https://www.drupal.org/docs/theming-drupal/twig-in-drupal/twig-template-naming-convention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wig.symfony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41179" y="2532585"/>
            <a:ext cx="7766936" cy="1096899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s-ES" sz="11200" dirty="0" smtClean="0"/>
              <a:t>Formación </a:t>
            </a:r>
            <a:r>
              <a:rPr lang="es-ES" sz="11200" dirty="0" err="1" smtClean="0"/>
              <a:t>Everis</a:t>
            </a:r>
            <a:r>
              <a:rPr lang="es-ES" sz="11200" dirty="0" smtClean="0"/>
              <a:t> 10/12/2020</a:t>
            </a:r>
          </a:p>
          <a:p>
            <a:pPr algn="l"/>
            <a:r>
              <a:rPr lang="es-ES" sz="11200" b="1" dirty="0" smtClean="0"/>
              <a:t>Iniciación al desarrollo para </a:t>
            </a:r>
            <a:r>
              <a:rPr lang="es-ES" sz="11200" b="1" dirty="0" err="1" smtClean="0"/>
              <a:t>Drupal</a:t>
            </a:r>
            <a:r>
              <a:rPr lang="es-ES" sz="11200" b="1" dirty="0" smtClean="0"/>
              <a:t> CMS</a:t>
            </a:r>
          </a:p>
          <a:p>
            <a:pPr algn="ctr"/>
            <a:endParaRPr lang="es-ES" dirty="0" smtClean="0"/>
          </a:p>
          <a:p>
            <a:pPr algn="l"/>
            <a:r>
              <a:rPr lang="es-ES" sz="9600" dirty="0" smtClean="0"/>
              <a:t>1) </a:t>
            </a:r>
            <a:r>
              <a:rPr lang="es-ES" sz="9600" dirty="0"/>
              <a:t>Exponer recursos en </a:t>
            </a:r>
            <a:r>
              <a:rPr lang="es-ES" sz="9600" dirty="0" smtClean="0"/>
              <a:t>API </a:t>
            </a:r>
            <a:r>
              <a:rPr lang="es-ES" sz="9600" dirty="0" err="1" smtClean="0"/>
              <a:t>rest</a:t>
            </a:r>
            <a:endParaRPr lang="es-ES" sz="9600" dirty="0"/>
          </a:p>
          <a:p>
            <a:pPr algn="l"/>
            <a:r>
              <a:rPr lang="es-ES" sz="9600" dirty="0" smtClean="0"/>
              <a:t>2) Iniciación a </a:t>
            </a:r>
            <a:r>
              <a:rPr lang="es-ES" sz="9600" dirty="0" err="1" smtClean="0"/>
              <a:t>Twig</a:t>
            </a:r>
            <a:endParaRPr lang="es-ES" sz="9600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179" y="1591733"/>
            <a:ext cx="2836646" cy="70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84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1154" y="379254"/>
            <a:ext cx="10515600" cy="1325563"/>
          </a:xfrm>
        </p:spPr>
        <p:txBody>
          <a:bodyPr/>
          <a:lstStyle/>
          <a:p>
            <a:r>
              <a:rPr lang="es-ES" b="1" dirty="0" smtClean="0"/>
              <a:t>2.2 </a:t>
            </a:r>
            <a:r>
              <a:rPr lang="es-ES" b="1" dirty="0" smtClean="0"/>
              <a:t>Activar modo </a:t>
            </a:r>
            <a:r>
              <a:rPr lang="es-ES" b="1" dirty="0" err="1" smtClean="0"/>
              <a:t>debug</a:t>
            </a:r>
            <a:r>
              <a:rPr lang="es-ES" b="1" dirty="0" smtClean="0"/>
              <a:t> en </a:t>
            </a:r>
            <a:r>
              <a:rPr lang="es-ES" b="1" dirty="0" err="1" smtClean="0"/>
              <a:t>Twig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351154" y="1231817"/>
            <a:ext cx="902926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El modo </a:t>
            </a:r>
            <a:r>
              <a:rPr lang="es-ES" dirty="0" err="1" smtClean="0"/>
              <a:t>debug</a:t>
            </a:r>
            <a:r>
              <a:rPr lang="es-ES" dirty="0" smtClean="0"/>
              <a:t> de </a:t>
            </a:r>
            <a:r>
              <a:rPr lang="es-ES" dirty="0" err="1" smtClean="0"/>
              <a:t>Twig</a:t>
            </a:r>
            <a:r>
              <a:rPr lang="es-ES" dirty="0" smtClean="0"/>
              <a:t> en </a:t>
            </a:r>
            <a:r>
              <a:rPr lang="es-ES" dirty="0" err="1" smtClean="0"/>
              <a:t>Drupal</a:t>
            </a:r>
            <a:r>
              <a:rPr lang="es-ES" dirty="0" smtClean="0"/>
              <a:t> nos permite disponer de información adicional para</a:t>
            </a:r>
            <a:br>
              <a:rPr lang="es-ES" dirty="0" smtClean="0"/>
            </a:br>
            <a:r>
              <a:rPr lang="es-ES" dirty="0" smtClean="0"/>
              <a:t>desarrolladores en el inspector de nuestro navegador.</a:t>
            </a:r>
          </a:p>
          <a:p>
            <a:endParaRPr lang="es-ES" dirty="0"/>
          </a:p>
          <a:p>
            <a:r>
              <a:rPr lang="es-ES" dirty="0" smtClean="0"/>
              <a:t>Esta información es bastante útil a la hora de saber que</a:t>
            </a:r>
            <a:br>
              <a:rPr lang="es-ES" dirty="0" smtClean="0"/>
            </a:br>
            <a:r>
              <a:rPr lang="es-ES" dirty="0" smtClean="0"/>
              <a:t>plantillas se están usando en cada apartado y las</a:t>
            </a:r>
            <a:br>
              <a:rPr lang="es-ES" dirty="0" smtClean="0"/>
            </a:br>
            <a:r>
              <a:rPr lang="es-ES" dirty="0" smtClean="0"/>
              <a:t>sugerencias de nomenclatura para sobrescribirlas en</a:t>
            </a:r>
            <a:br>
              <a:rPr lang="es-ES" dirty="0" smtClean="0"/>
            </a:br>
            <a:r>
              <a:rPr lang="es-ES" dirty="0" smtClean="0"/>
              <a:t>nuestros módulos o temas.</a:t>
            </a:r>
            <a:endParaRPr lang="es-ES" dirty="0"/>
          </a:p>
          <a:p>
            <a:endParaRPr lang="es-ES" dirty="0" smtClean="0"/>
          </a:p>
          <a:p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Para activarlo, basta con modificar el archivo </a:t>
            </a:r>
            <a:r>
              <a:rPr lang="es-ES" b="1" dirty="0" err="1" smtClean="0"/>
              <a:t>sites</a:t>
            </a:r>
            <a:r>
              <a:rPr lang="es-ES" b="1" dirty="0" smtClean="0"/>
              <a:t>/default/</a:t>
            </a:r>
            <a:r>
              <a:rPr lang="es-ES" b="1" dirty="0" err="1" smtClean="0"/>
              <a:t>services.yml</a:t>
            </a:r>
            <a:endParaRPr lang="es-ES" b="1" dirty="0" smtClean="0"/>
          </a:p>
          <a:p>
            <a:endParaRPr lang="es-ES" dirty="0"/>
          </a:p>
          <a:p>
            <a:r>
              <a:rPr lang="es-ES" dirty="0" smtClean="0"/>
              <a:t>En este YML, localizar la configuración </a:t>
            </a:r>
            <a:r>
              <a:rPr lang="es-ES" b="1" dirty="0" err="1" smtClean="0"/>
              <a:t>debug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bajo el parámetro </a:t>
            </a:r>
            <a:r>
              <a:rPr lang="es-ES" b="1" dirty="0" err="1" smtClean="0"/>
              <a:t>twig.config</a:t>
            </a:r>
            <a:r>
              <a:rPr lang="es-ES" dirty="0" smtClean="0"/>
              <a:t> y darle valor true.</a:t>
            </a:r>
          </a:p>
          <a:p>
            <a:endParaRPr lang="es-ES" dirty="0"/>
          </a:p>
          <a:p>
            <a:endParaRPr lang="es-ES" dirty="0"/>
          </a:p>
          <a:p>
            <a:endParaRPr lang="es-ES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274" y="1749713"/>
            <a:ext cx="5456096" cy="173096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274" y="4232231"/>
            <a:ext cx="3762902" cy="227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73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1154" y="379254"/>
            <a:ext cx="10515600" cy="1325563"/>
          </a:xfrm>
        </p:spPr>
        <p:txBody>
          <a:bodyPr/>
          <a:lstStyle/>
          <a:p>
            <a:r>
              <a:rPr lang="es-ES" b="1" dirty="0" smtClean="0"/>
              <a:t>2.3 Nomenclatura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351154" y="1231817"/>
            <a:ext cx="1847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  <a:p>
            <a:endParaRPr lang="es-ES" dirty="0" smtClean="0"/>
          </a:p>
          <a:p>
            <a:r>
              <a:rPr lang="es-ES" dirty="0"/>
              <a:t/>
            </a:r>
            <a:br>
              <a:rPr lang="es-ES" dirty="0"/>
            </a:br>
            <a:endParaRPr lang="es-ES" dirty="0"/>
          </a:p>
          <a:p>
            <a:endParaRPr lang="es-ES" dirty="0"/>
          </a:p>
          <a:p>
            <a:endParaRPr lang="es-ES" dirty="0" smtClean="0"/>
          </a:p>
        </p:txBody>
      </p:sp>
      <p:sp>
        <p:nvSpPr>
          <p:cNvPr id="6" name="CuadroTexto 5"/>
          <p:cNvSpPr txBox="1"/>
          <p:nvPr/>
        </p:nvSpPr>
        <p:spPr>
          <a:xfrm>
            <a:off x="443519" y="3202390"/>
            <a:ext cx="915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hlinkClick r:id="rId2"/>
              </a:rPr>
              <a:t>https</a:t>
            </a:r>
            <a:r>
              <a:rPr lang="es-ES" dirty="0">
                <a:hlinkClick r:id="rId2"/>
              </a:rPr>
              <a:t>://www.drupal.org/docs/theming-drupal/twig-in-drupal/twig-template-naming-conventions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5711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1154" y="379254"/>
            <a:ext cx="10515600" cy="1325563"/>
          </a:xfrm>
        </p:spPr>
        <p:txBody>
          <a:bodyPr/>
          <a:lstStyle/>
          <a:p>
            <a:r>
              <a:rPr lang="es-ES" b="1" dirty="0" smtClean="0"/>
              <a:t>2.4 </a:t>
            </a:r>
            <a:r>
              <a:rPr lang="es-ES" b="1" dirty="0" smtClean="0"/>
              <a:t>Registrar plantillas en módulo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351154" y="1231817"/>
            <a:ext cx="85651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Cuando queramos implementar plantillas personalizadas en nuestros </a:t>
            </a:r>
            <a:r>
              <a:rPr lang="es-ES" dirty="0" smtClean="0"/>
              <a:t>módulos </a:t>
            </a:r>
            <a:r>
              <a:rPr lang="es-ES" dirty="0" smtClean="0"/>
              <a:t>es </a:t>
            </a:r>
            <a:br>
              <a:rPr lang="es-ES" dirty="0" smtClean="0"/>
            </a:br>
            <a:r>
              <a:rPr lang="es-ES" dirty="0" smtClean="0"/>
              <a:t>necesario </a:t>
            </a:r>
            <a:r>
              <a:rPr lang="es-ES" dirty="0"/>
              <a:t>invocar un </a:t>
            </a:r>
            <a:r>
              <a:rPr lang="es-ES" dirty="0" err="1"/>
              <a:t>hook</a:t>
            </a:r>
            <a:r>
              <a:rPr lang="es-ES" dirty="0"/>
              <a:t> para </a:t>
            </a:r>
            <a:r>
              <a:rPr lang="es-ES" dirty="0" smtClean="0"/>
              <a:t>registrarlas. 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/>
              <a:t/>
            </a:r>
            <a:br>
              <a:rPr lang="es-ES" dirty="0"/>
            </a:br>
            <a:endParaRPr lang="es-ES" dirty="0"/>
          </a:p>
          <a:p>
            <a:endParaRPr lang="es-ES" dirty="0"/>
          </a:p>
          <a:p>
            <a:endParaRPr lang="es-ES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752" y="2385979"/>
            <a:ext cx="5888877" cy="375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7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1154" y="379254"/>
            <a:ext cx="10515600" cy="1325563"/>
          </a:xfrm>
        </p:spPr>
        <p:txBody>
          <a:bodyPr/>
          <a:lstStyle/>
          <a:p>
            <a:r>
              <a:rPr lang="es-ES" b="1" dirty="0" smtClean="0"/>
              <a:t>1. Exponer recursos en API </a:t>
            </a:r>
            <a:r>
              <a:rPr lang="es-ES" b="1" dirty="0" err="1" smtClean="0"/>
              <a:t>Rest</a:t>
            </a:r>
            <a:endParaRPr lang="es-ES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351154" y="1248663"/>
            <a:ext cx="8835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hlinkClick r:id="rId2"/>
              </a:rPr>
              <a:t>https://www.drupal.org/docs/8/core/modules/rest/1-getting-started-rest-configuration-rest-request-fundamentals</a:t>
            </a:r>
            <a:endParaRPr lang="es-ES" sz="1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351154" y="2112186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u="sng" dirty="0" smtClean="0"/>
              <a:t>Módulos</a:t>
            </a:r>
            <a:endParaRPr lang="es-ES" b="1" u="sng" dirty="0"/>
          </a:p>
        </p:txBody>
      </p:sp>
      <p:sp>
        <p:nvSpPr>
          <p:cNvPr id="5" name="CuadroTexto 4"/>
          <p:cNvSpPr txBox="1"/>
          <p:nvPr/>
        </p:nvSpPr>
        <p:spPr>
          <a:xfrm>
            <a:off x="709456" y="2707982"/>
            <a:ext cx="5535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Rest</a:t>
            </a:r>
            <a:r>
              <a:rPr lang="es-ES" dirty="0" smtClean="0"/>
              <a:t> (Core)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Rest</a:t>
            </a:r>
            <a:r>
              <a:rPr lang="es-ES" dirty="0"/>
              <a:t> UI (</a:t>
            </a:r>
            <a:r>
              <a:rPr lang="es-ES" dirty="0">
                <a:hlinkClick r:id="rId3"/>
              </a:rPr>
              <a:t>https://</a:t>
            </a:r>
            <a:r>
              <a:rPr lang="es-ES" dirty="0" smtClean="0">
                <a:hlinkClick r:id="rId3"/>
              </a:rPr>
              <a:t>www.drupal.org/project/restui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351154" y="4167084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u="sng" dirty="0" smtClean="0"/>
              <a:t>Módulo Ejemplo</a:t>
            </a:r>
            <a:endParaRPr lang="es-ES" b="1" u="sng" dirty="0"/>
          </a:p>
        </p:txBody>
      </p:sp>
      <p:sp>
        <p:nvSpPr>
          <p:cNvPr id="7" name="CuadroTexto 6"/>
          <p:cNvSpPr txBox="1"/>
          <p:nvPr/>
        </p:nvSpPr>
        <p:spPr>
          <a:xfrm>
            <a:off x="351154" y="4670547"/>
            <a:ext cx="694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4"/>
              </a:rPr>
              <a:t>https://github.com/LSalmeronT/Ejemplos_Formacion_Drupal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921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1154" y="379254"/>
            <a:ext cx="10515600" cy="1325563"/>
          </a:xfrm>
        </p:spPr>
        <p:txBody>
          <a:bodyPr/>
          <a:lstStyle/>
          <a:p>
            <a:r>
              <a:rPr lang="es-ES" b="1" dirty="0" smtClean="0"/>
              <a:t>1.1 </a:t>
            </a:r>
            <a:r>
              <a:rPr lang="es-ES" b="1" dirty="0" err="1" smtClean="0"/>
              <a:t>RESTful</a:t>
            </a:r>
            <a:r>
              <a:rPr lang="es-ES" b="1" dirty="0" smtClean="0"/>
              <a:t> </a:t>
            </a:r>
            <a:r>
              <a:rPr lang="es-ES" b="1" dirty="0"/>
              <a:t>Web </a:t>
            </a:r>
            <a:r>
              <a:rPr lang="es-ES" b="1" dirty="0" err="1"/>
              <a:t>Services</a:t>
            </a:r>
            <a:r>
              <a:rPr lang="es-ES" b="1" dirty="0"/>
              <a:t> </a:t>
            </a:r>
            <a:r>
              <a:rPr lang="es-ES" b="1" dirty="0" smtClean="0"/>
              <a:t>(Core)</a:t>
            </a:r>
            <a:endParaRPr lang="es-ES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351154" y="1248663"/>
            <a:ext cx="8835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hlinkClick r:id="rId2"/>
              </a:rPr>
              <a:t>https://www.drupal.org/docs/8/core/modules/rest/1-getting-started-rest-configuration-rest-request-fundamentals</a:t>
            </a:r>
            <a:endParaRPr lang="es-ES" sz="1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351154" y="2112186"/>
            <a:ext cx="69352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Permite exponer recursos en una API REST. </a:t>
            </a:r>
          </a:p>
          <a:p>
            <a:endParaRPr lang="es-ES" dirty="0"/>
          </a:p>
          <a:p>
            <a:r>
              <a:rPr lang="es-ES" dirty="0" smtClean="0"/>
              <a:t>Para cada recurso compartido, se pueden configurar :</a:t>
            </a:r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</a:t>
            </a:r>
            <a:r>
              <a:rPr lang="es-ES" dirty="0" smtClean="0"/>
              <a:t>étodos permitidos (</a:t>
            </a:r>
            <a:r>
              <a:rPr lang="en-US" dirty="0"/>
              <a:t>GET, </a:t>
            </a:r>
            <a:r>
              <a:rPr lang="en-US" dirty="0" smtClean="0"/>
              <a:t>POST</a:t>
            </a:r>
            <a:r>
              <a:rPr lang="en-US" dirty="0"/>
              <a:t>, PUT, </a:t>
            </a:r>
            <a:r>
              <a:rPr lang="en-US" dirty="0" smtClean="0"/>
              <a:t>DELETE,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</a:t>
            </a:r>
            <a:r>
              <a:rPr lang="en-US" dirty="0" err="1" smtClean="0"/>
              <a:t>ormatos</a:t>
            </a:r>
            <a:r>
              <a:rPr lang="en-US" dirty="0" smtClean="0"/>
              <a:t> de </a:t>
            </a:r>
            <a:r>
              <a:rPr lang="en-US" dirty="0" err="1" smtClean="0"/>
              <a:t>serialización</a:t>
            </a:r>
            <a:r>
              <a:rPr lang="en-US" dirty="0" smtClean="0"/>
              <a:t> (JSON, XML, HAL,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Proveedores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autenticacíon</a:t>
            </a:r>
            <a:r>
              <a:rPr lang="en-US" dirty="0" smtClean="0"/>
              <a:t> (cookie, </a:t>
            </a:r>
            <a:r>
              <a:rPr lang="en-US" dirty="0" err="1" smtClean="0"/>
              <a:t>basic_auth</a:t>
            </a:r>
            <a:r>
              <a:rPr lang="en-US" dirty="0" smtClean="0"/>
              <a:t>, Oauth2, 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1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1154" y="379254"/>
            <a:ext cx="10515600" cy="1325563"/>
          </a:xfrm>
        </p:spPr>
        <p:txBody>
          <a:bodyPr/>
          <a:lstStyle/>
          <a:p>
            <a:r>
              <a:rPr lang="es-ES" b="1" dirty="0" smtClean="0"/>
              <a:t>1.2 Módulo REST UI (</a:t>
            </a:r>
            <a:r>
              <a:rPr lang="es-ES" b="1" dirty="0" err="1" smtClean="0"/>
              <a:t>Contrib</a:t>
            </a:r>
            <a:r>
              <a:rPr lang="es-ES" b="1" dirty="0" smtClean="0"/>
              <a:t>)</a:t>
            </a:r>
            <a:endParaRPr lang="es-ES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351154" y="1248663"/>
            <a:ext cx="8835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hlinkClick r:id="rId2"/>
              </a:rPr>
              <a:t>https://www.drupal.org/project/restui</a:t>
            </a:r>
            <a:endParaRPr lang="es-ES" sz="1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334008" y="1623370"/>
            <a:ext cx="7360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Facilita la configuración del módulo REST (</a:t>
            </a:r>
            <a:r>
              <a:rPr lang="es-ES" dirty="0" err="1" smtClean="0"/>
              <a:t>core</a:t>
            </a:r>
            <a:r>
              <a:rPr lang="es-ES" dirty="0" smtClean="0"/>
              <a:t>) implementando una</a:t>
            </a:r>
          </a:p>
          <a:p>
            <a:r>
              <a:rPr lang="es-ES" dirty="0" smtClean="0"/>
              <a:t>Interfaz de usuario en el </a:t>
            </a:r>
            <a:r>
              <a:rPr lang="es-ES" dirty="0" err="1" smtClean="0"/>
              <a:t>backend</a:t>
            </a:r>
            <a:r>
              <a:rPr lang="es-ES" dirty="0" smtClean="0"/>
              <a:t> de </a:t>
            </a:r>
            <a:r>
              <a:rPr lang="es-ES" dirty="0" err="1" smtClean="0"/>
              <a:t>Drupal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334008" y="2336631"/>
            <a:ext cx="315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/</a:t>
            </a:r>
            <a:r>
              <a:rPr lang="es-ES" dirty="0" err="1">
                <a:solidFill>
                  <a:schemeClr val="accent1"/>
                </a:solidFill>
              </a:rPr>
              <a:t>admin</a:t>
            </a:r>
            <a:r>
              <a:rPr lang="es-ES" dirty="0">
                <a:solidFill>
                  <a:schemeClr val="accent1"/>
                </a:solidFill>
              </a:rPr>
              <a:t>/</a:t>
            </a:r>
            <a:r>
              <a:rPr lang="es-ES" dirty="0" err="1">
                <a:solidFill>
                  <a:schemeClr val="accent1"/>
                </a:solidFill>
              </a:rPr>
              <a:t>config</a:t>
            </a:r>
            <a:r>
              <a:rPr lang="es-ES" dirty="0">
                <a:solidFill>
                  <a:schemeClr val="accent1"/>
                </a:solidFill>
              </a:rPr>
              <a:t>/</a:t>
            </a:r>
            <a:r>
              <a:rPr lang="es-ES" dirty="0" err="1">
                <a:solidFill>
                  <a:schemeClr val="accent1"/>
                </a:solidFill>
              </a:rPr>
              <a:t>services</a:t>
            </a:r>
            <a:r>
              <a:rPr lang="es-ES" dirty="0">
                <a:solidFill>
                  <a:schemeClr val="accent1"/>
                </a:solidFill>
              </a:rPr>
              <a:t>/</a:t>
            </a:r>
            <a:r>
              <a:rPr lang="es-ES" dirty="0" err="1">
                <a:solidFill>
                  <a:schemeClr val="accent1"/>
                </a:solidFill>
              </a:rPr>
              <a:t>rest</a:t>
            </a:r>
            <a:endParaRPr lang="es-ES" dirty="0">
              <a:solidFill>
                <a:schemeClr val="accent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54" y="2800556"/>
            <a:ext cx="8128612" cy="333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1154" y="379254"/>
            <a:ext cx="10515600" cy="1325563"/>
          </a:xfrm>
        </p:spPr>
        <p:txBody>
          <a:bodyPr/>
          <a:lstStyle/>
          <a:p>
            <a:r>
              <a:rPr lang="es-ES" b="1" dirty="0" smtClean="0"/>
              <a:t>1.3 </a:t>
            </a:r>
            <a:r>
              <a:rPr lang="es-ES" b="1" dirty="0" smtClean="0"/>
              <a:t>Extender REST UI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351154" y="1042035"/>
            <a:ext cx="966014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Tanto los  formatos soportados como los proveedores de autenticación se pueden extender </a:t>
            </a:r>
          </a:p>
          <a:p>
            <a:r>
              <a:rPr lang="es-ES" dirty="0" smtClean="0"/>
              <a:t>mediante el uso de módulos </a:t>
            </a:r>
            <a:r>
              <a:rPr lang="es-ES" dirty="0" err="1" smtClean="0"/>
              <a:t>contrib</a:t>
            </a:r>
            <a:r>
              <a:rPr lang="es-ES" dirty="0" smtClean="0"/>
              <a:t>. </a:t>
            </a:r>
          </a:p>
          <a:p>
            <a:endParaRPr lang="es-ES" dirty="0"/>
          </a:p>
          <a:p>
            <a:r>
              <a:rPr lang="es-ES" b="1" dirty="0" smtClean="0"/>
              <a:t>Formatos de solicitud soportados por el </a:t>
            </a:r>
            <a:r>
              <a:rPr lang="es-ES" b="1" dirty="0" err="1" smtClean="0"/>
              <a:t>core</a:t>
            </a:r>
            <a:r>
              <a:rPr lang="es-ES" b="1" dirty="0" smtClean="0"/>
              <a:t>: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JSON 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XML 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HAL_JSON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r>
              <a:rPr lang="es-ES" dirty="0" smtClean="0"/>
              <a:t>Proveedores de autenticación soportados por </a:t>
            </a:r>
            <a:r>
              <a:rPr lang="es-ES" dirty="0" err="1" smtClean="0"/>
              <a:t>core</a:t>
            </a:r>
            <a:r>
              <a:rPr lang="es-ES" dirty="0" smtClean="0"/>
              <a:t>: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Cookie</a:t>
            </a:r>
          </a:p>
          <a:p>
            <a:pPr marL="285750" indent="-285750">
              <a:buFontTx/>
              <a:buChar char="-"/>
            </a:pPr>
            <a:r>
              <a:rPr lang="es-ES" dirty="0" err="1" smtClean="0"/>
              <a:t>Basic_auth</a:t>
            </a:r>
            <a:endParaRPr lang="es-ES" dirty="0" smtClean="0"/>
          </a:p>
          <a:p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111394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1154" y="379254"/>
            <a:ext cx="10515600" cy="1325563"/>
          </a:xfrm>
        </p:spPr>
        <p:txBody>
          <a:bodyPr/>
          <a:lstStyle/>
          <a:p>
            <a:r>
              <a:rPr lang="es-ES" b="1" dirty="0" smtClean="0"/>
              <a:t>1.4 Recursos existentes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351154" y="1042035"/>
            <a:ext cx="86010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Al habilitar el módulo REST y acceder al listado de recursos, aparecen ya listadas</a:t>
            </a:r>
            <a:br>
              <a:rPr lang="es-ES" dirty="0" smtClean="0"/>
            </a:br>
            <a:r>
              <a:rPr lang="es-ES" dirty="0" smtClean="0"/>
              <a:t>una serie de recursos predefinidos.</a:t>
            </a:r>
            <a:endParaRPr lang="es-ES" dirty="0" smtClean="0"/>
          </a:p>
          <a:p>
            <a:endParaRPr lang="es-ES" b="1" dirty="0"/>
          </a:p>
          <a:p>
            <a:r>
              <a:rPr lang="es-ES" dirty="0" smtClean="0"/>
              <a:t>Estos pueden ser activados y configurados para comenzar a usarlos en cualquier </a:t>
            </a:r>
          </a:p>
          <a:p>
            <a:r>
              <a:rPr lang="es-ES" dirty="0" smtClean="0"/>
              <a:t>momento:</a:t>
            </a:r>
            <a:endParaRPr lang="es-ES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73" y="2867025"/>
            <a:ext cx="52482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78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1154" y="379254"/>
            <a:ext cx="10515600" cy="1325563"/>
          </a:xfrm>
        </p:spPr>
        <p:txBody>
          <a:bodyPr/>
          <a:lstStyle/>
          <a:p>
            <a:r>
              <a:rPr lang="es-ES" b="1" dirty="0" smtClean="0"/>
              <a:t>1.5 </a:t>
            </a:r>
            <a:r>
              <a:rPr lang="es-ES" b="1" dirty="0" smtClean="0"/>
              <a:t>Crear recurso </a:t>
            </a:r>
            <a:r>
              <a:rPr lang="es-ES" b="1" dirty="0" err="1" smtClean="0"/>
              <a:t>custom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351154" y="1042035"/>
            <a:ext cx="912288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 posible crear nuevos recursos personalizados para el módulo </a:t>
            </a:r>
            <a:r>
              <a:rPr lang="es-ES" b="1" dirty="0" err="1"/>
              <a:t>RESTful</a:t>
            </a:r>
            <a:r>
              <a:rPr lang="es-ES" b="1" dirty="0"/>
              <a:t> Web </a:t>
            </a:r>
            <a:r>
              <a:rPr lang="es-ES" b="1" dirty="0" err="1" smtClean="0"/>
              <a:t>Services</a:t>
            </a:r>
            <a:endParaRPr lang="es-ES" b="1" dirty="0" smtClean="0"/>
          </a:p>
          <a:p>
            <a:r>
              <a:rPr lang="es-ES" dirty="0" smtClean="0"/>
              <a:t>mediante el desarrollo de </a:t>
            </a:r>
            <a:r>
              <a:rPr lang="es-ES" dirty="0" err="1" smtClean="0"/>
              <a:t>plugins</a:t>
            </a:r>
            <a:r>
              <a:rPr lang="es-ES" dirty="0" smtClean="0"/>
              <a:t>.</a:t>
            </a:r>
          </a:p>
          <a:p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Los archivos .</a:t>
            </a:r>
            <a:r>
              <a:rPr lang="es-ES" dirty="0" err="1" smtClean="0"/>
              <a:t>php</a:t>
            </a:r>
            <a:r>
              <a:rPr lang="es-ES" dirty="0" smtClean="0"/>
              <a:t> deben alojarse en la ruta </a:t>
            </a:r>
            <a:r>
              <a:rPr lang="es-ES" b="1" dirty="0" smtClean="0"/>
              <a:t>/</a:t>
            </a:r>
            <a:r>
              <a:rPr lang="es-ES" b="1" dirty="0" err="1" smtClean="0"/>
              <a:t>src</a:t>
            </a:r>
            <a:r>
              <a:rPr lang="es-ES" b="1" dirty="0" smtClean="0"/>
              <a:t>/</a:t>
            </a:r>
            <a:r>
              <a:rPr lang="es-ES" b="1" dirty="0" err="1" smtClean="0"/>
              <a:t>Plugin</a:t>
            </a:r>
            <a:r>
              <a:rPr lang="es-ES" b="1" dirty="0" smtClean="0"/>
              <a:t>/</a:t>
            </a:r>
            <a:r>
              <a:rPr lang="es-ES" b="1" dirty="0" err="1" smtClean="0"/>
              <a:t>rest</a:t>
            </a:r>
            <a:r>
              <a:rPr lang="es-ES" b="1" dirty="0" smtClean="0"/>
              <a:t>/</a:t>
            </a:r>
            <a:r>
              <a:rPr lang="es-ES" b="1" dirty="0" err="1" smtClean="0"/>
              <a:t>resource</a:t>
            </a:r>
            <a:r>
              <a:rPr lang="es-ES" dirty="0" smtClean="0"/>
              <a:t> </a:t>
            </a:r>
            <a:br>
              <a:rPr lang="es-ES" dirty="0" smtClean="0"/>
            </a:br>
            <a:r>
              <a:rPr lang="es-ES" dirty="0" smtClean="0"/>
              <a:t>de nuestro módulo para que sean correctamente detectadas</a:t>
            </a:r>
            <a:r>
              <a:rPr lang="es-ES" b="1" dirty="0" smtClean="0"/>
              <a:t>.</a:t>
            </a:r>
            <a:br>
              <a:rPr lang="es-ES" b="1" dirty="0" smtClean="0"/>
            </a:b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Cada recurso requiere una anotación que define las propiedades del recurso</a:t>
            </a:r>
            <a:br>
              <a:rPr lang="es-ES" dirty="0" smtClean="0"/>
            </a:br>
            <a:r>
              <a:rPr lang="es-ES" dirty="0" smtClean="0"/>
              <a:t>  (id, </a:t>
            </a:r>
            <a:r>
              <a:rPr lang="es-ES" dirty="0" err="1" smtClean="0"/>
              <a:t>label</a:t>
            </a:r>
            <a:r>
              <a:rPr lang="es-ES" dirty="0" smtClean="0"/>
              <a:t> y URI del recurso).</a:t>
            </a:r>
            <a:br>
              <a:rPr lang="es-ES" dirty="0" smtClean="0"/>
            </a:b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Cada recurso requiere una clase que extiende a la </a:t>
            </a:r>
            <a:br>
              <a:rPr lang="es-ES" dirty="0" smtClean="0"/>
            </a:br>
            <a:r>
              <a:rPr lang="es-ES" dirty="0" smtClean="0"/>
              <a:t>clase </a:t>
            </a:r>
            <a:r>
              <a:rPr lang="es-ES" b="1" dirty="0" err="1" smtClean="0"/>
              <a:t>ResourceBase</a:t>
            </a:r>
            <a:r>
              <a:rPr lang="es-ES" dirty="0" smtClean="0"/>
              <a:t>, y nos permite definir métodos </a:t>
            </a:r>
            <a:br>
              <a:rPr lang="es-ES" dirty="0" smtClean="0"/>
            </a:br>
            <a:r>
              <a:rPr lang="es-ES" dirty="0" smtClean="0"/>
              <a:t>en nuestra clase que definirán las acciones a realizar </a:t>
            </a:r>
            <a:br>
              <a:rPr lang="es-ES" dirty="0" smtClean="0"/>
            </a:br>
            <a:r>
              <a:rPr lang="es-ES" dirty="0" smtClean="0"/>
              <a:t>ante tipo de consulta: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GET =&gt; </a:t>
            </a: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 </a:t>
            </a:r>
            <a:r>
              <a:rPr lang="es-ES" dirty="0" err="1" smtClean="0"/>
              <a:t>get</a:t>
            </a:r>
            <a:r>
              <a:rPr lang="es-ES" dirty="0" smtClean="0"/>
              <a:t>($data){}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POST =&gt;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smtClean="0"/>
              <a:t>post($data){}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DELETE =&gt;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function</a:t>
            </a:r>
            <a:r>
              <a:rPr lang="es-ES" dirty="0"/>
              <a:t> post</a:t>
            </a:r>
            <a:r>
              <a:rPr lang="es-ES" dirty="0" smtClean="0"/>
              <a:t>($data){}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…</a:t>
            </a:r>
            <a:r>
              <a:rPr lang="es-ES" dirty="0"/>
              <a:t/>
            </a:r>
            <a:br>
              <a:rPr lang="es-ES" dirty="0"/>
            </a:b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920" y="3314699"/>
            <a:ext cx="5501024" cy="329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36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1154" y="379254"/>
            <a:ext cx="10515600" cy="1325563"/>
          </a:xfrm>
        </p:spPr>
        <p:txBody>
          <a:bodyPr/>
          <a:lstStyle/>
          <a:p>
            <a:r>
              <a:rPr lang="es-ES" b="1" dirty="0" smtClean="0"/>
              <a:t>2. Iniciación a </a:t>
            </a:r>
            <a:r>
              <a:rPr lang="es-ES" b="1" dirty="0" err="1" smtClean="0"/>
              <a:t>Twig</a:t>
            </a:r>
            <a:r>
              <a:rPr lang="es-ES" b="1" dirty="0" smtClean="0"/>
              <a:t> en </a:t>
            </a:r>
            <a:r>
              <a:rPr lang="es-ES" b="1" dirty="0" err="1" smtClean="0"/>
              <a:t>Drupal</a:t>
            </a:r>
            <a:endParaRPr lang="es-ES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549561" y="1554380"/>
            <a:ext cx="883597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Es el motor de plantillas usado en </a:t>
            </a:r>
            <a:r>
              <a:rPr lang="es-ES" sz="1400" dirty="0" err="1" smtClean="0"/>
              <a:t>Drupal</a:t>
            </a:r>
            <a:r>
              <a:rPr lang="es-ES" sz="1400" dirty="0" smtClean="0"/>
              <a:t>. Es muy sencillo y flexible.</a:t>
            </a:r>
            <a:br>
              <a:rPr lang="es-ES" sz="1400" dirty="0" smtClean="0"/>
            </a:br>
            <a:endParaRPr lang="es-E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Permite trabajar con ficheros de texto plano, en los que incluir estructuras de control y variables que luego serán procesados durante el </a:t>
            </a:r>
            <a:r>
              <a:rPr lang="es-ES" sz="1400" dirty="0" err="1" smtClean="0"/>
              <a:t>renderizado</a:t>
            </a:r>
            <a:r>
              <a:rPr lang="es-ES" sz="1400" dirty="0" smtClean="0"/>
              <a:t>.</a:t>
            </a:r>
            <a:br>
              <a:rPr lang="es-ES" sz="1400" dirty="0" smtClean="0"/>
            </a:br>
            <a:endParaRPr lang="es-E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En </a:t>
            </a:r>
            <a:r>
              <a:rPr lang="es-ES" sz="1400" dirty="0" err="1" smtClean="0"/>
              <a:t>Drupal</a:t>
            </a:r>
            <a:r>
              <a:rPr lang="es-ES" sz="1400" dirty="0" smtClean="0"/>
              <a:t> se define una nomenclatura para los archivos TWIG de nuestro proyecto que nos permitirán sobrescribir los </a:t>
            </a:r>
            <a:r>
              <a:rPr lang="es-ES" sz="1400" dirty="0" err="1" smtClean="0"/>
              <a:t>templates</a:t>
            </a:r>
            <a:r>
              <a:rPr lang="es-ES" sz="1400" dirty="0" smtClean="0"/>
              <a:t> del sistema con los nuestros personalizados tan solo con nombrar el archivo correctamente y alojarlo en el lugar correcto.</a:t>
            </a:r>
            <a:br>
              <a:rPr lang="es-ES" sz="1400" dirty="0" smtClean="0"/>
            </a:br>
            <a:endParaRPr lang="es-E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También es posible definir </a:t>
            </a:r>
            <a:r>
              <a:rPr lang="es-ES" sz="1400" dirty="0" err="1" smtClean="0"/>
              <a:t>templates</a:t>
            </a:r>
            <a:r>
              <a:rPr lang="es-ES" sz="1400" dirty="0" smtClean="0"/>
              <a:t> personalizados para ser usados en la respuesta de un controlador.</a:t>
            </a:r>
          </a:p>
          <a:p>
            <a:endParaRPr lang="es-E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Los </a:t>
            </a:r>
            <a:r>
              <a:rPr lang="es-ES" sz="1400" dirty="0" err="1" smtClean="0"/>
              <a:t>templates</a:t>
            </a:r>
            <a:r>
              <a:rPr lang="es-ES" sz="1400" dirty="0" smtClean="0"/>
              <a:t> personalizados se alojan en la ruta /</a:t>
            </a:r>
            <a:r>
              <a:rPr lang="es-ES" sz="1400" dirty="0" err="1" smtClean="0"/>
              <a:t>templates</a:t>
            </a:r>
            <a:r>
              <a:rPr lang="es-ES" sz="1400" dirty="0" smtClean="0"/>
              <a:t> de nuestro </a:t>
            </a:r>
            <a:r>
              <a:rPr lang="es-ES" sz="1400" dirty="0"/>
              <a:t>módulo o </a:t>
            </a:r>
            <a:r>
              <a:rPr lang="es-ES" sz="1400" dirty="0" smtClean="0"/>
              <a:t>tema. En el caso de los temas, estos son reconocidos automáticamente. Sin embargo, en los módulos, es necesario invocar un </a:t>
            </a:r>
            <a:r>
              <a:rPr lang="es-ES" sz="1400" dirty="0" err="1" smtClean="0"/>
              <a:t>hook</a:t>
            </a:r>
            <a:r>
              <a:rPr lang="es-ES" sz="1400" dirty="0" smtClean="0"/>
              <a:t> para registrar nuestros </a:t>
            </a:r>
            <a:r>
              <a:rPr lang="es-ES" sz="1400" dirty="0" err="1" smtClean="0"/>
              <a:t>templates</a:t>
            </a:r>
            <a:r>
              <a:rPr lang="es-ES" sz="1400" dirty="0" smtClean="0"/>
              <a:t>. </a:t>
            </a:r>
            <a:endParaRPr lang="es-E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endParaRPr lang="es-ES" sz="1400" dirty="0" smtClean="0">
              <a:hlinkClick r:id="rId2"/>
            </a:endParaRPr>
          </a:p>
          <a:p>
            <a:endParaRPr lang="es-ES" sz="1400" dirty="0">
              <a:hlinkClick r:id="rId2"/>
            </a:endParaRPr>
          </a:p>
          <a:p>
            <a:r>
              <a:rPr lang="es-ES" sz="1400" dirty="0" smtClean="0">
                <a:hlinkClick r:id="rId3"/>
              </a:rPr>
              <a:t>https</a:t>
            </a:r>
            <a:r>
              <a:rPr lang="es-ES" sz="1400" dirty="0">
                <a:hlinkClick r:id="rId3"/>
              </a:rPr>
              <a:t>://www.drupal.org/docs/theming-drupal/twig-in-drupal</a:t>
            </a:r>
            <a:endParaRPr lang="es-ES" sz="1400" dirty="0">
              <a:hlinkClick r:id="rId2"/>
            </a:endParaRPr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 smtClean="0"/>
          </a:p>
          <a:p>
            <a:endParaRPr lang="es-ES" sz="1400" dirty="0"/>
          </a:p>
          <a:p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4277095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1154" y="379254"/>
            <a:ext cx="10515600" cy="1325563"/>
          </a:xfrm>
        </p:spPr>
        <p:txBody>
          <a:bodyPr/>
          <a:lstStyle/>
          <a:p>
            <a:r>
              <a:rPr lang="es-ES" b="1" dirty="0" smtClean="0"/>
              <a:t>2.1 Básico </a:t>
            </a:r>
            <a:r>
              <a:rPr lang="es-ES" b="1" dirty="0" err="1" smtClean="0"/>
              <a:t>Twig</a:t>
            </a:r>
            <a:endParaRPr lang="es-ES" b="1" dirty="0"/>
          </a:p>
        </p:txBody>
      </p:sp>
      <p:sp>
        <p:nvSpPr>
          <p:cNvPr id="3" name="Rectángulo 2"/>
          <p:cNvSpPr/>
          <p:nvPr/>
        </p:nvSpPr>
        <p:spPr>
          <a:xfrm>
            <a:off x="2260632" y="3097685"/>
            <a:ext cx="5531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Documentación oficial: </a:t>
            </a:r>
            <a:r>
              <a:rPr lang="es-ES" dirty="0">
                <a:hlinkClick r:id="rId2"/>
              </a:rPr>
              <a:t>https://twig.symfony.com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46409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691</TotalTime>
  <Words>305</Words>
  <Application>Microsoft Office PowerPoint</Application>
  <PresentationFormat>Panorámica</PresentationFormat>
  <Paragraphs>93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Faceta</vt:lpstr>
      <vt:lpstr>Presentación de PowerPoint</vt:lpstr>
      <vt:lpstr>1. Exponer recursos en API Rest</vt:lpstr>
      <vt:lpstr>1.1 RESTful Web Services (Core)</vt:lpstr>
      <vt:lpstr>1.2 Módulo REST UI (Contrib)</vt:lpstr>
      <vt:lpstr>1.3 Extender REST UI</vt:lpstr>
      <vt:lpstr>1.4 Recursos existentes</vt:lpstr>
      <vt:lpstr>1.5 Crear recurso custom</vt:lpstr>
      <vt:lpstr>2. Iniciación a Twig en Drupal</vt:lpstr>
      <vt:lpstr>2.1 Básico Twig</vt:lpstr>
      <vt:lpstr>2.2 Activar modo debug en Twig</vt:lpstr>
      <vt:lpstr>2.3 Nomenclatura</vt:lpstr>
      <vt:lpstr>2.4 Registrar plantillas en módulo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Lucas Salmeron Tinoco</dc:creator>
  <cp:lastModifiedBy>Lucas Salmeron Tinoco</cp:lastModifiedBy>
  <cp:revision>29</cp:revision>
  <dcterms:created xsi:type="dcterms:W3CDTF">2020-12-01T09:09:20Z</dcterms:created>
  <dcterms:modified xsi:type="dcterms:W3CDTF">2020-12-14T14:02:00Z</dcterms:modified>
</cp:coreProperties>
</file>