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0"/>
  </p:notesMasterIdLst>
  <p:sldIdLst>
    <p:sldId id="256" r:id="rId2"/>
    <p:sldId id="257" r:id="rId3"/>
    <p:sldId id="259" r:id="rId4"/>
    <p:sldId id="264" r:id="rId5"/>
    <p:sldId id="260" r:id="rId6"/>
    <p:sldId id="261" r:id="rId7"/>
    <p:sldId id="262" r:id="rId8"/>
    <p:sldId id="263" r:id="rId9"/>
    <p:sldId id="267" r:id="rId10"/>
    <p:sldId id="273" r:id="rId11"/>
    <p:sldId id="281" r:id="rId12"/>
    <p:sldId id="258" r:id="rId13"/>
    <p:sldId id="265" r:id="rId14"/>
    <p:sldId id="266" r:id="rId15"/>
    <p:sldId id="268" r:id="rId16"/>
    <p:sldId id="269" r:id="rId17"/>
    <p:sldId id="284" r:id="rId18"/>
    <p:sldId id="294" r:id="rId19"/>
    <p:sldId id="295" r:id="rId20"/>
    <p:sldId id="296" r:id="rId21"/>
    <p:sldId id="297" r:id="rId22"/>
    <p:sldId id="298" r:id="rId23"/>
    <p:sldId id="303" r:id="rId24"/>
    <p:sldId id="299" r:id="rId25"/>
    <p:sldId id="300" r:id="rId26"/>
    <p:sldId id="301" r:id="rId27"/>
    <p:sldId id="302" r:id="rId28"/>
    <p:sldId id="270" r:id="rId29"/>
    <p:sldId id="279" r:id="rId30"/>
    <p:sldId id="282" r:id="rId31"/>
    <p:sldId id="280" r:id="rId32"/>
    <p:sldId id="283" r:id="rId33"/>
    <p:sldId id="271" r:id="rId34"/>
    <p:sldId id="272" r:id="rId35"/>
    <p:sldId id="275" r:id="rId36"/>
    <p:sldId id="276" r:id="rId37"/>
    <p:sldId id="277" r:id="rId38"/>
    <p:sldId id="278" r:id="rId3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00" autoAdjust="0"/>
    <p:restoredTop sz="94660"/>
  </p:normalViewPr>
  <p:slideViewPr>
    <p:cSldViewPr>
      <p:cViewPr varScale="1">
        <p:scale>
          <a:sx n="67" d="100"/>
          <a:sy n="67" d="100"/>
        </p:scale>
        <p:origin x="111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DE5C2-3C3D-40E0-AC06-8D4DEE0ED319}" type="datetimeFigureOut">
              <a:rPr lang="pt-BR" smtClean="0"/>
              <a:t>29/09/2016</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7A051-D5A0-484C-834F-4B80DA2734C9}" type="slidenum">
              <a:rPr lang="pt-BR" smtClean="0"/>
              <a:t>‹nº›</a:t>
            </a:fld>
            <a:endParaRPr lang="pt-BR"/>
          </a:p>
        </p:txBody>
      </p:sp>
    </p:spTree>
    <p:extLst>
      <p:ext uri="{BB962C8B-B14F-4D97-AF65-F5344CB8AC3E}">
        <p14:creationId xmlns:p14="http://schemas.microsoft.com/office/powerpoint/2010/main" val="2002022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837A051-D5A0-484C-834F-4B80DA2734C9}" type="slidenum">
              <a:rPr lang="pt-BR" smtClean="0"/>
              <a:t>22</a:t>
            </a:fld>
            <a:endParaRPr lang="pt-BR"/>
          </a:p>
        </p:txBody>
      </p:sp>
    </p:spTree>
    <p:extLst>
      <p:ext uri="{BB962C8B-B14F-4D97-AF65-F5344CB8AC3E}">
        <p14:creationId xmlns:p14="http://schemas.microsoft.com/office/powerpoint/2010/main" val="3782358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0CB7E81-E51D-4E2B-8062-43D2498AF31E}" type="datetimeFigureOut">
              <a:rPr lang="pt-BR" smtClean="0"/>
              <a:t>29/09/2016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0292B0E-1EA3-4BB2-AE29-606ACF6B69F0}" type="slidenum">
              <a:rPr lang="pt-BR" smtClean="0"/>
              <a:t>‹nº›</a:t>
            </a:fld>
            <a:endParaRPr lang="pt-BR"/>
          </a:p>
        </p:txBody>
      </p:sp>
    </p:spTree>
    <p:extLst>
      <p:ext uri="{BB962C8B-B14F-4D97-AF65-F5344CB8AC3E}">
        <p14:creationId xmlns:p14="http://schemas.microsoft.com/office/powerpoint/2010/main" val="29219000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0CB7E81-E51D-4E2B-8062-43D2498AF31E}" type="datetimeFigureOut">
              <a:rPr lang="pt-BR" smtClean="0"/>
              <a:t>29/09/2016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0292B0E-1EA3-4BB2-AE29-606ACF6B69F0}" type="slidenum">
              <a:rPr lang="pt-BR" smtClean="0"/>
              <a:t>‹nº›</a:t>
            </a:fld>
            <a:endParaRPr lang="pt-BR"/>
          </a:p>
        </p:txBody>
      </p:sp>
    </p:spTree>
    <p:extLst>
      <p:ext uri="{BB962C8B-B14F-4D97-AF65-F5344CB8AC3E}">
        <p14:creationId xmlns:p14="http://schemas.microsoft.com/office/powerpoint/2010/main" val="281739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0CB7E81-E51D-4E2B-8062-43D2498AF31E}" type="datetimeFigureOut">
              <a:rPr lang="pt-BR" smtClean="0"/>
              <a:t>29/09/2016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0292B0E-1EA3-4BB2-AE29-606ACF6B69F0}" type="slidenum">
              <a:rPr lang="pt-BR" smtClean="0"/>
              <a:t>‹nº›</a:t>
            </a:fld>
            <a:endParaRPr lang="pt-BR"/>
          </a:p>
        </p:txBody>
      </p:sp>
    </p:spTree>
    <p:extLst>
      <p:ext uri="{BB962C8B-B14F-4D97-AF65-F5344CB8AC3E}">
        <p14:creationId xmlns:p14="http://schemas.microsoft.com/office/powerpoint/2010/main" val="208126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0CB7E81-E51D-4E2B-8062-43D2498AF31E}" type="datetimeFigureOut">
              <a:rPr lang="pt-BR" smtClean="0"/>
              <a:t>29/09/2016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0292B0E-1EA3-4BB2-AE29-606ACF6B69F0}" type="slidenum">
              <a:rPr lang="pt-BR" smtClean="0"/>
              <a:t>‹nº›</a:t>
            </a:fld>
            <a:endParaRPr lang="pt-BR"/>
          </a:p>
        </p:txBody>
      </p:sp>
    </p:spTree>
    <p:extLst>
      <p:ext uri="{BB962C8B-B14F-4D97-AF65-F5344CB8AC3E}">
        <p14:creationId xmlns:p14="http://schemas.microsoft.com/office/powerpoint/2010/main" val="11038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80CB7E81-E51D-4E2B-8062-43D2498AF31E}" type="datetimeFigureOut">
              <a:rPr lang="pt-BR" smtClean="0"/>
              <a:t>29/09/2016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0292B0E-1EA3-4BB2-AE29-606ACF6B69F0}" type="slidenum">
              <a:rPr lang="pt-BR" smtClean="0"/>
              <a:t>‹nº›</a:t>
            </a:fld>
            <a:endParaRPr lang="pt-BR"/>
          </a:p>
        </p:txBody>
      </p:sp>
    </p:spTree>
    <p:extLst>
      <p:ext uri="{BB962C8B-B14F-4D97-AF65-F5344CB8AC3E}">
        <p14:creationId xmlns:p14="http://schemas.microsoft.com/office/powerpoint/2010/main" val="1097625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0CB7E81-E51D-4E2B-8062-43D2498AF31E}" type="datetimeFigureOut">
              <a:rPr lang="pt-BR" smtClean="0"/>
              <a:t>29/09/2016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0292B0E-1EA3-4BB2-AE29-606ACF6B69F0}" type="slidenum">
              <a:rPr lang="pt-BR" smtClean="0"/>
              <a:t>‹nº›</a:t>
            </a:fld>
            <a:endParaRPr lang="pt-BR"/>
          </a:p>
        </p:txBody>
      </p:sp>
    </p:spTree>
    <p:extLst>
      <p:ext uri="{BB962C8B-B14F-4D97-AF65-F5344CB8AC3E}">
        <p14:creationId xmlns:p14="http://schemas.microsoft.com/office/powerpoint/2010/main" val="74165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0CB7E81-E51D-4E2B-8062-43D2498AF31E}" type="datetimeFigureOut">
              <a:rPr lang="pt-BR" smtClean="0"/>
              <a:t>29/09/2016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0292B0E-1EA3-4BB2-AE29-606ACF6B69F0}" type="slidenum">
              <a:rPr lang="pt-BR" smtClean="0"/>
              <a:t>‹nº›</a:t>
            </a:fld>
            <a:endParaRPr lang="pt-BR"/>
          </a:p>
        </p:txBody>
      </p:sp>
    </p:spTree>
    <p:extLst>
      <p:ext uri="{BB962C8B-B14F-4D97-AF65-F5344CB8AC3E}">
        <p14:creationId xmlns:p14="http://schemas.microsoft.com/office/powerpoint/2010/main" val="309136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0CB7E81-E51D-4E2B-8062-43D2498AF31E}" type="datetimeFigureOut">
              <a:rPr lang="pt-BR" smtClean="0"/>
              <a:t>29/09/2016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0292B0E-1EA3-4BB2-AE29-606ACF6B69F0}" type="slidenum">
              <a:rPr lang="pt-BR" smtClean="0"/>
              <a:t>‹nº›</a:t>
            </a:fld>
            <a:endParaRPr lang="pt-BR"/>
          </a:p>
        </p:txBody>
      </p:sp>
    </p:spTree>
    <p:extLst>
      <p:ext uri="{BB962C8B-B14F-4D97-AF65-F5344CB8AC3E}">
        <p14:creationId xmlns:p14="http://schemas.microsoft.com/office/powerpoint/2010/main" val="120710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0CB7E81-E51D-4E2B-8062-43D2498AF31E}" type="datetimeFigureOut">
              <a:rPr lang="pt-BR" smtClean="0"/>
              <a:t>29/09/2016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0292B0E-1EA3-4BB2-AE29-606ACF6B69F0}" type="slidenum">
              <a:rPr lang="pt-BR" smtClean="0"/>
              <a:t>‹nº›</a:t>
            </a:fld>
            <a:endParaRPr lang="pt-BR"/>
          </a:p>
        </p:txBody>
      </p:sp>
    </p:spTree>
    <p:extLst>
      <p:ext uri="{BB962C8B-B14F-4D97-AF65-F5344CB8AC3E}">
        <p14:creationId xmlns:p14="http://schemas.microsoft.com/office/powerpoint/2010/main" val="388269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0CB7E81-E51D-4E2B-8062-43D2498AF31E}" type="datetimeFigureOut">
              <a:rPr lang="pt-BR" smtClean="0"/>
              <a:t>29/09/2016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0292B0E-1EA3-4BB2-AE29-606ACF6B69F0}" type="slidenum">
              <a:rPr lang="pt-BR" smtClean="0"/>
              <a:t>‹nº›</a:t>
            </a:fld>
            <a:endParaRPr lang="pt-BR"/>
          </a:p>
        </p:txBody>
      </p:sp>
    </p:spTree>
    <p:extLst>
      <p:ext uri="{BB962C8B-B14F-4D97-AF65-F5344CB8AC3E}">
        <p14:creationId xmlns:p14="http://schemas.microsoft.com/office/powerpoint/2010/main" val="3961365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0CB7E81-E51D-4E2B-8062-43D2498AF31E}" type="datetimeFigureOut">
              <a:rPr lang="pt-BR" smtClean="0"/>
              <a:t>29/09/2016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0292B0E-1EA3-4BB2-AE29-606ACF6B69F0}" type="slidenum">
              <a:rPr lang="pt-BR" smtClean="0"/>
              <a:t>‹nº›</a:t>
            </a:fld>
            <a:endParaRPr lang="pt-BR"/>
          </a:p>
        </p:txBody>
      </p:sp>
    </p:spTree>
    <p:extLst>
      <p:ext uri="{BB962C8B-B14F-4D97-AF65-F5344CB8AC3E}">
        <p14:creationId xmlns:p14="http://schemas.microsoft.com/office/powerpoint/2010/main" val="134311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B7E81-E51D-4E2B-8062-43D2498AF31E}" type="datetimeFigureOut">
              <a:rPr lang="pt-BR" smtClean="0"/>
              <a:t>29/09/2016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92B0E-1EA3-4BB2-AE29-606ACF6B69F0}" type="slidenum">
              <a:rPr lang="pt-BR" smtClean="0"/>
              <a:t>‹nº›</a:t>
            </a:fld>
            <a:endParaRPr lang="pt-BR"/>
          </a:p>
        </p:txBody>
      </p:sp>
    </p:spTree>
    <p:extLst>
      <p:ext uri="{BB962C8B-B14F-4D97-AF65-F5344CB8AC3E}">
        <p14:creationId xmlns:p14="http://schemas.microsoft.com/office/powerpoint/2010/main" val="347394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aaidd.or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www.apaesp.org.br/SobreADeficienciaIntelectual/Paginas/Como-prevenir.aspx"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6" y="2707787"/>
            <a:ext cx="9133304" cy="576064"/>
          </a:xfrm>
        </p:spPr>
        <p:txBody>
          <a:bodyPr>
            <a:noAutofit/>
          </a:bodyPr>
          <a:lstStyle/>
          <a:p>
            <a:pPr algn="just"/>
            <a:r>
              <a:rPr lang="pt-BR" sz="1300" u="sng" dirty="0" smtClean="0">
                <a:solidFill>
                  <a:schemeClr val="tx1"/>
                </a:solidFill>
              </a:rPr>
              <a:t>Início</a:t>
            </a:r>
            <a:r>
              <a:rPr lang="pt-BR" sz="1300" dirty="0" smtClean="0">
                <a:solidFill>
                  <a:schemeClr val="tx1"/>
                </a:solidFill>
              </a:rPr>
              <a:t>  </a:t>
            </a:r>
            <a:r>
              <a:rPr lang="pt-BR" sz="1300" u="sng" dirty="0" smtClean="0">
                <a:solidFill>
                  <a:schemeClr val="tx1"/>
                </a:solidFill>
              </a:rPr>
              <a:t>A Fundação</a:t>
            </a:r>
            <a:r>
              <a:rPr lang="pt-BR" sz="1300" dirty="0" smtClean="0">
                <a:solidFill>
                  <a:schemeClr val="tx1"/>
                </a:solidFill>
              </a:rPr>
              <a:t>  </a:t>
            </a:r>
            <a:r>
              <a:rPr lang="pt-BR" sz="1300" u="sng" dirty="0" smtClean="0">
                <a:solidFill>
                  <a:schemeClr val="tx1"/>
                </a:solidFill>
              </a:rPr>
              <a:t>O Que Fazemos</a:t>
            </a:r>
            <a:r>
              <a:rPr lang="pt-BR" sz="1300" dirty="0" smtClean="0">
                <a:solidFill>
                  <a:schemeClr val="tx1"/>
                </a:solidFill>
              </a:rPr>
              <a:t>  </a:t>
            </a:r>
            <a:r>
              <a:rPr lang="pt-BR" sz="1300" u="sng" dirty="0" smtClean="0">
                <a:solidFill>
                  <a:schemeClr val="tx1"/>
                </a:solidFill>
              </a:rPr>
              <a:t>Deficiência Intelectual e Desenvolvimento</a:t>
            </a:r>
            <a:r>
              <a:rPr lang="pt-BR" sz="1300" dirty="0" smtClean="0">
                <a:solidFill>
                  <a:schemeClr val="tx1"/>
                </a:solidFill>
              </a:rPr>
              <a:t>   </a:t>
            </a:r>
            <a:r>
              <a:rPr lang="pt-BR" sz="1300" u="sng" dirty="0" smtClean="0">
                <a:solidFill>
                  <a:schemeClr val="tx1"/>
                </a:solidFill>
              </a:rPr>
              <a:t>Como ajudar</a:t>
            </a:r>
            <a:r>
              <a:rPr lang="pt-BR" sz="1300" dirty="0" smtClean="0">
                <a:solidFill>
                  <a:schemeClr val="tx1"/>
                </a:solidFill>
              </a:rPr>
              <a:t>  </a:t>
            </a:r>
            <a:r>
              <a:rPr lang="pt-BR" sz="1300" u="sng" dirty="0" smtClean="0">
                <a:solidFill>
                  <a:schemeClr val="tx1"/>
                </a:solidFill>
              </a:rPr>
              <a:t>Eventos</a:t>
            </a:r>
            <a:r>
              <a:rPr lang="pt-BR" sz="1300" dirty="0" smtClean="0">
                <a:solidFill>
                  <a:schemeClr val="tx1"/>
                </a:solidFill>
              </a:rPr>
              <a:t>  </a:t>
            </a:r>
            <a:r>
              <a:rPr lang="pt-BR" sz="1300" u="sng" dirty="0" smtClean="0">
                <a:solidFill>
                  <a:schemeClr val="tx1"/>
                </a:solidFill>
              </a:rPr>
              <a:t>Parceiros</a:t>
            </a:r>
            <a:r>
              <a:rPr lang="pt-BR" sz="1300" dirty="0" smtClean="0">
                <a:solidFill>
                  <a:schemeClr val="tx1"/>
                </a:solidFill>
              </a:rPr>
              <a:t>  </a:t>
            </a:r>
            <a:r>
              <a:rPr lang="pt-BR" sz="1300" u="sng" dirty="0" smtClean="0">
                <a:solidFill>
                  <a:schemeClr val="tx1"/>
                </a:solidFill>
              </a:rPr>
              <a:t>Fotos</a:t>
            </a:r>
            <a:r>
              <a:rPr lang="pt-BR" sz="1300" dirty="0" smtClean="0">
                <a:solidFill>
                  <a:schemeClr val="tx1"/>
                </a:solidFill>
              </a:rPr>
              <a:t>  </a:t>
            </a:r>
            <a:r>
              <a:rPr lang="pt-BR" sz="1300" u="sng" dirty="0" smtClean="0">
                <a:solidFill>
                  <a:schemeClr val="tx1"/>
                </a:solidFill>
              </a:rPr>
              <a:t>Fale Conosco </a:t>
            </a:r>
            <a:endParaRPr lang="pt-BR" sz="1300" u="sng" dirty="0">
              <a:solidFill>
                <a:schemeClr val="tx1"/>
              </a:solidFill>
            </a:endParaRPr>
          </a:p>
        </p:txBody>
      </p:sp>
      <p:sp>
        <p:nvSpPr>
          <p:cNvPr id="5" name="Seta para baixo 4"/>
          <p:cNvSpPr/>
          <p:nvPr/>
        </p:nvSpPr>
        <p:spPr>
          <a:xfrm>
            <a:off x="755576" y="2996389"/>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Seta para baixo 5"/>
          <p:cNvSpPr/>
          <p:nvPr/>
        </p:nvSpPr>
        <p:spPr>
          <a:xfrm>
            <a:off x="1986916" y="2995819"/>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p:cNvSpPr txBox="1"/>
          <p:nvPr/>
        </p:nvSpPr>
        <p:spPr>
          <a:xfrm>
            <a:off x="89153" y="3693978"/>
            <a:ext cx="1332846" cy="646331"/>
          </a:xfrm>
          <a:prstGeom prst="rect">
            <a:avLst/>
          </a:prstGeom>
          <a:noFill/>
          <a:ln>
            <a:solidFill>
              <a:schemeClr val="tx1"/>
            </a:solidFill>
          </a:ln>
        </p:spPr>
        <p:txBody>
          <a:bodyPr wrap="square" rtlCol="0">
            <a:spAutoFit/>
          </a:bodyPr>
          <a:lstStyle/>
          <a:p>
            <a:r>
              <a:rPr lang="pt-BR" dirty="0" smtClean="0"/>
              <a:t>Institucional</a:t>
            </a:r>
          </a:p>
          <a:p>
            <a:r>
              <a:rPr lang="pt-BR" dirty="0" smtClean="0"/>
              <a:t>Rede APAES </a:t>
            </a:r>
            <a:endParaRPr lang="pt-BR" dirty="0"/>
          </a:p>
        </p:txBody>
      </p:sp>
      <p:pic>
        <p:nvPicPr>
          <p:cNvPr id="7" name="Imagem 6"/>
          <p:cNvPicPr/>
          <p:nvPr/>
        </p:nvPicPr>
        <p:blipFill>
          <a:blip r:embed="rId2">
            <a:extLst>
              <a:ext uri="{28A0092B-C50C-407E-A947-70E740481C1C}">
                <a14:useLocalDpi xmlns:a14="http://schemas.microsoft.com/office/drawing/2010/main" val="0"/>
              </a:ext>
            </a:extLst>
          </a:blip>
          <a:stretch>
            <a:fillRect/>
          </a:stretch>
        </p:blipFill>
        <p:spPr>
          <a:xfrm>
            <a:off x="65956" y="61950"/>
            <a:ext cx="3281908" cy="1751876"/>
          </a:xfrm>
          <a:prstGeom prst="rect">
            <a:avLst/>
          </a:prstGeom>
        </p:spPr>
      </p:pic>
      <p:sp>
        <p:nvSpPr>
          <p:cNvPr id="4" name="Título 3"/>
          <p:cNvSpPr>
            <a:spLocks noGrp="1"/>
          </p:cNvSpPr>
          <p:nvPr>
            <p:ph type="ctrTitle"/>
          </p:nvPr>
        </p:nvSpPr>
        <p:spPr>
          <a:xfrm>
            <a:off x="3328962" y="660438"/>
            <a:ext cx="5783535" cy="1470025"/>
          </a:xfrm>
        </p:spPr>
        <p:txBody>
          <a:bodyPr>
            <a:normAutofit/>
          </a:bodyPr>
          <a:lstStyle/>
          <a:p>
            <a:pPr algn="r"/>
            <a:r>
              <a:rPr lang="pt-BR" sz="2400" dirty="0" smtClean="0"/>
              <a:t>Fundação Varginhense de Assistência aos Excepcionais</a:t>
            </a:r>
            <a:endParaRPr lang="pt-BR" sz="2400" dirty="0"/>
          </a:p>
        </p:txBody>
      </p:sp>
      <p:sp>
        <p:nvSpPr>
          <p:cNvPr id="9" name="CaixaDeTexto 8"/>
          <p:cNvSpPr txBox="1"/>
          <p:nvPr/>
        </p:nvSpPr>
        <p:spPr>
          <a:xfrm>
            <a:off x="1547664" y="3693978"/>
            <a:ext cx="1937011" cy="1754326"/>
          </a:xfrm>
          <a:prstGeom prst="rect">
            <a:avLst/>
          </a:prstGeom>
          <a:noFill/>
          <a:ln>
            <a:solidFill>
              <a:schemeClr val="tx1"/>
            </a:solidFill>
          </a:ln>
        </p:spPr>
        <p:txBody>
          <a:bodyPr wrap="square" rtlCol="0">
            <a:spAutoFit/>
          </a:bodyPr>
          <a:lstStyle/>
          <a:p>
            <a:pPr algn="just"/>
            <a:r>
              <a:rPr lang="pt-BR" dirty="0"/>
              <a:t>Trabalho Realizado</a:t>
            </a:r>
          </a:p>
          <a:p>
            <a:pPr algn="just"/>
            <a:r>
              <a:rPr lang="pt-BR" dirty="0"/>
              <a:t>Ações </a:t>
            </a:r>
          </a:p>
          <a:p>
            <a:pPr algn="just"/>
            <a:r>
              <a:rPr lang="pt-BR" dirty="0"/>
              <a:t>Público Alvo</a:t>
            </a:r>
          </a:p>
          <a:p>
            <a:pPr algn="just"/>
            <a:r>
              <a:rPr lang="pt-BR" dirty="0"/>
              <a:t>Participação nos Conselhos</a:t>
            </a:r>
          </a:p>
          <a:p>
            <a:endParaRPr lang="pt-BR" dirty="0"/>
          </a:p>
        </p:txBody>
      </p:sp>
      <p:sp>
        <p:nvSpPr>
          <p:cNvPr id="10" name="Retângulo 9"/>
          <p:cNvSpPr/>
          <p:nvPr/>
        </p:nvSpPr>
        <p:spPr>
          <a:xfrm>
            <a:off x="4793424" y="3668953"/>
            <a:ext cx="1976614" cy="1200329"/>
          </a:xfrm>
          <a:prstGeom prst="rect">
            <a:avLst/>
          </a:prstGeom>
          <a:ln>
            <a:solidFill>
              <a:schemeClr val="tx1"/>
            </a:solidFill>
          </a:ln>
        </p:spPr>
        <p:txBody>
          <a:bodyPr wrap="square">
            <a:spAutoFit/>
          </a:bodyPr>
          <a:lstStyle/>
          <a:p>
            <a:pPr algn="just"/>
            <a:r>
              <a:rPr lang="pt-BR" dirty="0" smtClean="0"/>
              <a:t>Sou Pessoa Física</a:t>
            </a:r>
          </a:p>
          <a:p>
            <a:pPr algn="just"/>
            <a:r>
              <a:rPr lang="pt-BR" dirty="0" smtClean="0"/>
              <a:t>Sou Pessoa Jurídica</a:t>
            </a:r>
          </a:p>
          <a:p>
            <a:pPr algn="just"/>
            <a:r>
              <a:rPr lang="pt-BR" dirty="0" smtClean="0"/>
              <a:t>Doe via Imposto de Renda</a:t>
            </a:r>
            <a:endParaRPr lang="pt-BR" dirty="0"/>
          </a:p>
        </p:txBody>
      </p:sp>
      <p:sp>
        <p:nvSpPr>
          <p:cNvPr id="11" name="Seta para baixo 10"/>
          <p:cNvSpPr/>
          <p:nvPr/>
        </p:nvSpPr>
        <p:spPr>
          <a:xfrm>
            <a:off x="5781731" y="2995819"/>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83454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9144000" cy="692696"/>
          </a:xfrm>
        </p:spPr>
        <p:txBody>
          <a:bodyPr>
            <a:normAutofit fontScale="90000"/>
          </a:bodyPr>
          <a:lstStyle/>
          <a:p>
            <a:pPr marL="571500" indent="-571500" algn="l">
              <a:buFont typeface="Courier New" panose="02070309020205020404" pitchFamily="49" charset="0"/>
              <a:buChar char="o"/>
            </a:pPr>
            <a:r>
              <a:rPr lang="pt-BR" dirty="0" smtClean="0"/>
              <a:t>TRABALHO REALIZADO</a:t>
            </a:r>
            <a:endParaRPr lang="pt-BR" dirty="0"/>
          </a:p>
        </p:txBody>
      </p:sp>
      <p:sp>
        <p:nvSpPr>
          <p:cNvPr id="3" name="Subtítulo 2"/>
          <p:cNvSpPr>
            <a:spLocks noGrp="1"/>
          </p:cNvSpPr>
          <p:nvPr>
            <p:ph type="subTitle" idx="1"/>
          </p:nvPr>
        </p:nvSpPr>
        <p:spPr>
          <a:xfrm>
            <a:off x="179512" y="836712"/>
            <a:ext cx="8784976" cy="6021288"/>
          </a:xfrm>
        </p:spPr>
        <p:txBody>
          <a:bodyPr>
            <a:normAutofit fontScale="70000" lnSpcReduction="20000"/>
          </a:bodyPr>
          <a:lstStyle/>
          <a:p>
            <a:pPr algn="just"/>
            <a:r>
              <a:rPr lang="pt-BR" sz="2700" dirty="0">
                <a:solidFill>
                  <a:schemeClr val="tx1"/>
                </a:solidFill>
              </a:rPr>
              <a:t> </a:t>
            </a:r>
            <a:r>
              <a:rPr lang="pt-BR" sz="2700" dirty="0" smtClean="0">
                <a:solidFill>
                  <a:schemeClr val="tx1"/>
                </a:solidFill>
              </a:rPr>
              <a:t>   </a:t>
            </a:r>
            <a:r>
              <a:rPr lang="pt-BR" sz="3100" dirty="0" smtClean="0">
                <a:solidFill>
                  <a:schemeClr val="tx1"/>
                </a:solidFill>
              </a:rPr>
              <a:t>A</a:t>
            </a:r>
            <a:r>
              <a:rPr lang="pt-BR" sz="3100" dirty="0">
                <a:solidFill>
                  <a:schemeClr val="tx1"/>
                </a:solidFill>
              </a:rPr>
              <a:t> </a:t>
            </a:r>
            <a:r>
              <a:rPr lang="pt-BR" sz="3100" dirty="0" smtClean="0">
                <a:solidFill>
                  <a:schemeClr val="tx1"/>
                </a:solidFill>
              </a:rPr>
              <a:t>Fundação Varginhense de Assistência aos Excepcionais - FUVAE</a:t>
            </a:r>
            <a:r>
              <a:rPr lang="pt-BR" sz="3100" dirty="0">
                <a:solidFill>
                  <a:schemeClr val="tx1"/>
                </a:solidFill>
              </a:rPr>
              <a:t> é uma entidade filantrópica sem fins lucrativos de direito privado, responsável pelo atendimento de Pessoas com Deficiência Intelectual, desde 0 ano até o fim da vida</a:t>
            </a:r>
            <a:r>
              <a:rPr lang="pt-BR" sz="3100" dirty="0" smtClean="0">
                <a:solidFill>
                  <a:schemeClr val="tx1"/>
                </a:solidFill>
              </a:rPr>
              <a:t>.</a:t>
            </a:r>
          </a:p>
          <a:p>
            <a:pPr algn="just"/>
            <a:r>
              <a:rPr lang="pt-BR" sz="3100" dirty="0" smtClean="0">
                <a:solidFill>
                  <a:schemeClr val="tx1"/>
                </a:solidFill>
              </a:rPr>
              <a:t>    A FUVAE possui atualmente 334 alunos que possuem entre outros: Deficiência </a:t>
            </a:r>
            <a:r>
              <a:rPr lang="pt-BR" sz="3100" dirty="0">
                <a:solidFill>
                  <a:schemeClr val="tx1"/>
                </a:solidFill>
              </a:rPr>
              <a:t>mental (leve, moderada e profunda), Deficiências múltiplas, Síndrome de Down, Paralisia Cerebral, Autismo, Deficiência </a:t>
            </a:r>
            <a:r>
              <a:rPr lang="pt-BR" sz="3100" dirty="0" smtClean="0">
                <a:solidFill>
                  <a:schemeClr val="tx1"/>
                </a:solidFill>
              </a:rPr>
              <a:t>Visual, </a:t>
            </a:r>
            <a:r>
              <a:rPr lang="pt-BR" sz="3100" dirty="0">
                <a:solidFill>
                  <a:schemeClr val="tx1"/>
                </a:solidFill>
              </a:rPr>
              <a:t>etc. </a:t>
            </a:r>
          </a:p>
          <a:p>
            <a:pPr algn="just"/>
            <a:r>
              <a:rPr lang="pt-BR" sz="3100" dirty="0"/>
              <a:t> </a:t>
            </a:r>
            <a:r>
              <a:rPr lang="pt-BR" sz="3100" dirty="0" smtClean="0"/>
              <a:t>   </a:t>
            </a:r>
            <a:r>
              <a:rPr lang="pt-BR" sz="3100" dirty="0" smtClean="0">
                <a:solidFill>
                  <a:schemeClr val="tx1"/>
                </a:solidFill>
              </a:rPr>
              <a:t>A Fundação oferece aos usuários acesso </a:t>
            </a:r>
            <a:r>
              <a:rPr lang="pt-BR" sz="3100" dirty="0">
                <a:solidFill>
                  <a:schemeClr val="tx1"/>
                </a:solidFill>
              </a:rPr>
              <a:t>à educação e </a:t>
            </a:r>
            <a:r>
              <a:rPr lang="pt-BR" sz="3100" dirty="0" smtClean="0">
                <a:solidFill>
                  <a:schemeClr val="tx1"/>
                </a:solidFill>
              </a:rPr>
              <a:t>saúde </a:t>
            </a:r>
            <a:r>
              <a:rPr lang="pt-BR" sz="3100" dirty="0">
                <a:solidFill>
                  <a:schemeClr val="tx1"/>
                </a:solidFill>
              </a:rPr>
              <a:t>de forma adaptada, ou seja, com </a:t>
            </a:r>
            <a:r>
              <a:rPr lang="pt-BR" sz="3100" dirty="0" smtClean="0">
                <a:solidFill>
                  <a:schemeClr val="tx1"/>
                </a:solidFill>
              </a:rPr>
              <a:t>equipamentos, pessoal </a:t>
            </a:r>
            <a:r>
              <a:rPr lang="pt-BR" sz="3100" dirty="0">
                <a:solidFill>
                  <a:schemeClr val="tx1"/>
                </a:solidFill>
              </a:rPr>
              <a:t>e recursos </a:t>
            </a:r>
            <a:r>
              <a:rPr lang="pt-BR" sz="3100" dirty="0" smtClean="0">
                <a:solidFill>
                  <a:schemeClr val="tx1"/>
                </a:solidFill>
              </a:rPr>
              <a:t>especiais </a:t>
            </a:r>
            <a:r>
              <a:rPr lang="pt-BR" sz="3100" dirty="0">
                <a:solidFill>
                  <a:schemeClr val="tx1"/>
                </a:solidFill>
              </a:rPr>
              <a:t>dos tradicionalmente </a:t>
            </a:r>
            <a:r>
              <a:rPr lang="pt-BR" sz="3100" dirty="0" smtClean="0">
                <a:solidFill>
                  <a:schemeClr val="tx1"/>
                </a:solidFill>
              </a:rPr>
              <a:t>utilizados, para melhor atender os alunos, conforme suas características, além de oficinas </a:t>
            </a:r>
            <a:r>
              <a:rPr lang="pt-BR" sz="3100" dirty="0">
                <a:solidFill>
                  <a:schemeClr val="tx1"/>
                </a:solidFill>
              </a:rPr>
              <a:t>pedagógicas de formação e capacitação </a:t>
            </a:r>
            <a:r>
              <a:rPr lang="pt-BR" sz="3100" dirty="0" smtClean="0">
                <a:solidFill>
                  <a:schemeClr val="tx1"/>
                </a:solidFill>
              </a:rPr>
              <a:t>profissional que possibilitam a </a:t>
            </a:r>
            <a:r>
              <a:rPr lang="pt-BR" sz="3100" dirty="0">
                <a:solidFill>
                  <a:schemeClr val="tx1"/>
                </a:solidFill>
              </a:rPr>
              <a:t>inclusão da pessoa deficiente no mercado de </a:t>
            </a:r>
            <a:r>
              <a:rPr lang="pt-BR" sz="3100" dirty="0" smtClean="0">
                <a:solidFill>
                  <a:schemeClr val="tx1"/>
                </a:solidFill>
              </a:rPr>
              <a:t>trabalho. Ou seja, fornece um atendimento </a:t>
            </a:r>
            <a:r>
              <a:rPr lang="pt-BR" sz="3100" dirty="0">
                <a:solidFill>
                  <a:schemeClr val="tx1"/>
                </a:solidFill>
              </a:rPr>
              <a:t>e assessoramento através de habilitação e reabilitação das pessoas com deficiência e </a:t>
            </a:r>
            <a:r>
              <a:rPr lang="pt-BR" sz="3100" dirty="0" smtClean="0">
                <a:solidFill>
                  <a:schemeClr val="tx1"/>
                </a:solidFill>
              </a:rPr>
              <a:t>da </a:t>
            </a:r>
            <a:r>
              <a:rPr lang="pt-BR" sz="3100" dirty="0">
                <a:solidFill>
                  <a:schemeClr val="tx1"/>
                </a:solidFill>
              </a:rPr>
              <a:t>promoção de sua inclusão à vida comunitária.</a:t>
            </a:r>
            <a:endParaRPr lang="pt-BR" sz="3100" dirty="0" smtClean="0">
              <a:solidFill>
                <a:schemeClr val="tx1"/>
              </a:solidFill>
            </a:endParaRPr>
          </a:p>
          <a:p>
            <a:pPr algn="just"/>
            <a:r>
              <a:rPr lang="pt-BR" sz="3100" dirty="0">
                <a:solidFill>
                  <a:schemeClr val="tx1"/>
                </a:solidFill>
              </a:rPr>
              <a:t>	</a:t>
            </a:r>
            <a:endParaRPr lang="pt-BR" sz="4000" dirty="0">
              <a:solidFill>
                <a:schemeClr val="tx1"/>
              </a:solidFill>
            </a:endParaRPr>
          </a:p>
          <a:p>
            <a:pPr algn="just"/>
            <a:r>
              <a:rPr lang="pt-BR" sz="4000" dirty="0" smtClean="0">
                <a:solidFill>
                  <a:schemeClr val="tx1"/>
                </a:solidFill>
              </a:rPr>
              <a:t>	</a:t>
            </a:r>
            <a:endParaRPr lang="pt-BR" sz="4000" dirty="0">
              <a:solidFill>
                <a:schemeClr val="tx1"/>
              </a:solidFill>
            </a:endParaRPr>
          </a:p>
        </p:txBody>
      </p:sp>
    </p:spTree>
    <p:extLst>
      <p:ext uri="{BB962C8B-B14F-4D97-AF65-F5344CB8AC3E}">
        <p14:creationId xmlns:p14="http://schemas.microsoft.com/office/powerpoint/2010/main" val="131542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1"/>
            <a:ext cx="9144000" cy="692696"/>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Courier New" panose="02070309020205020404" pitchFamily="49" charset="0"/>
              <a:buChar char="o"/>
            </a:pPr>
            <a:r>
              <a:rPr lang="pt-BR" dirty="0" smtClean="0"/>
              <a:t>TRABALHO REALIZADO </a:t>
            </a:r>
            <a:r>
              <a:rPr lang="pt-BR" sz="3100" dirty="0"/>
              <a:t>(continuação)</a:t>
            </a:r>
          </a:p>
          <a:p>
            <a:pPr marL="571500" indent="-571500" algn="l">
              <a:buFont typeface="Courier New" panose="02070309020205020404" pitchFamily="49" charset="0"/>
              <a:buChar char="o"/>
            </a:pPr>
            <a:endParaRPr lang="pt-BR" dirty="0"/>
          </a:p>
        </p:txBody>
      </p:sp>
      <p:sp>
        <p:nvSpPr>
          <p:cNvPr id="3" name="Retângulo 2"/>
          <p:cNvSpPr/>
          <p:nvPr/>
        </p:nvSpPr>
        <p:spPr>
          <a:xfrm>
            <a:off x="251520" y="4414732"/>
            <a:ext cx="8568952" cy="1200329"/>
          </a:xfrm>
          <a:prstGeom prst="rect">
            <a:avLst/>
          </a:prstGeom>
        </p:spPr>
        <p:txBody>
          <a:bodyPr wrap="square">
            <a:spAutoFit/>
          </a:bodyPr>
          <a:lstStyle/>
          <a:p>
            <a:pPr algn="just"/>
            <a:r>
              <a:rPr lang="pt-BR" dirty="0" smtClean="0"/>
              <a:t>    Para realizar e manter todas essas atividades e necessidades da FUVAE, cabe </a:t>
            </a:r>
            <a:r>
              <a:rPr lang="pt-BR" dirty="0"/>
              <a:t>à </a:t>
            </a:r>
            <a:r>
              <a:rPr lang="pt-BR" dirty="0" smtClean="0"/>
              <a:t>Diretoria, através de convênios</a:t>
            </a:r>
            <a:r>
              <a:rPr lang="pt-BR" dirty="0"/>
              <a:t>, subvenções, grupos de sócios contribuintes, aluguéis, doações, organizando shows, </a:t>
            </a:r>
            <a:r>
              <a:rPr lang="pt-BR" dirty="0" smtClean="0"/>
              <a:t>rifas, entre outros</a:t>
            </a:r>
            <a:r>
              <a:rPr lang="pt-BR" dirty="0"/>
              <a:t>, </a:t>
            </a:r>
            <a:r>
              <a:rPr lang="pt-BR" dirty="0" smtClean="0"/>
              <a:t>a </a:t>
            </a:r>
            <a:r>
              <a:rPr lang="pt-BR" dirty="0"/>
              <a:t>obtenção de fundos para manutenção e conservação da qualidade </a:t>
            </a:r>
            <a:r>
              <a:rPr lang="pt-BR" dirty="0" smtClean="0"/>
              <a:t>desses </a:t>
            </a:r>
            <a:r>
              <a:rPr lang="pt-BR" dirty="0"/>
              <a:t>serviços prestados.</a:t>
            </a:r>
          </a:p>
        </p:txBody>
      </p:sp>
      <p:sp>
        <p:nvSpPr>
          <p:cNvPr id="4" name="Retângulo 3"/>
          <p:cNvSpPr/>
          <p:nvPr/>
        </p:nvSpPr>
        <p:spPr>
          <a:xfrm>
            <a:off x="251520" y="836712"/>
            <a:ext cx="8568952" cy="3416320"/>
          </a:xfrm>
          <a:prstGeom prst="rect">
            <a:avLst/>
          </a:prstGeom>
        </p:spPr>
        <p:txBody>
          <a:bodyPr wrap="square">
            <a:spAutoFit/>
          </a:bodyPr>
          <a:lstStyle/>
          <a:p>
            <a:pPr algn="just"/>
            <a:r>
              <a:rPr lang="pt-BR" dirty="0" smtClean="0"/>
              <a:t>    O </a:t>
            </a:r>
            <a:r>
              <a:rPr lang="pt-BR" dirty="0"/>
              <a:t>grupo que compõe o quadro de funcionários que realizam todo trabalho de aprimoramento e desenvolvimento da melhora intelectual e motora dos alunos da Fundação, envolvem:</a:t>
            </a:r>
          </a:p>
          <a:p>
            <a:pPr marL="342900" indent="-342900" algn="just">
              <a:buFontTx/>
              <a:buChar char="-"/>
            </a:pPr>
            <a:r>
              <a:rPr lang="pt-BR" dirty="0"/>
              <a:t>Psicólogas </a:t>
            </a:r>
          </a:p>
          <a:p>
            <a:pPr marL="342900" indent="-342900" algn="just">
              <a:buFontTx/>
              <a:buChar char="-"/>
            </a:pPr>
            <a:r>
              <a:rPr lang="pt-BR" dirty="0"/>
              <a:t>Fisioterapeutas</a:t>
            </a:r>
          </a:p>
          <a:p>
            <a:pPr marL="342900" indent="-342900" algn="just">
              <a:buFontTx/>
              <a:buChar char="-"/>
            </a:pPr>
            <a:r>
              <a:rPr lang="pt-BR" dirty="0"/>
              <a:t>Terapeutas Ocupacionais </a:t>
            </a:r>
          </a:p>
          <a:p>
            <a:pPr marL="342900" indent="-342900" algn="just">
              <a:buFontTx/>
              <a:buChar char="-"/>
            </a:pPr>
            <a:r>
              <a:rPr lang="pt-BR" dirty="0"/>
              <a:t>Assistentes Sociais, Médicos (Neuropediatra, Neurologista, Psiquiatra) </a:t>
            </a:r>
          </a:p>
          <a:p>
            <a:pPr marL="342900" indent="-342900" algn="just">
              <a:buFontTx/>
              <a:buChar char="-"/>
            </a:pPr>
            <a:r>
              <a:rPr lang="pt-BR" dirty="0"/>
              <a:t>Fonoaudiólogas</a:t>
            </a:r>
          </a:p>
          <a:p>
            <a:pPr marL="342900" indent="-342900" algn="just">
              <a:buFontTx/>
              <a:buChar char="-"/>
            </a:pPr>
            <a:r>
              <a:rPr lang="pt-BR" dirty="0"/>
              <a:t>Nutricionista </a:t>
            </a:r>
          </a:p>
          <a:p>
            <a:pPr marL="342900" indent="-342900" algn="just">
              <a:buFontTx/>
              <a:buChar char="-"/>
            </a:pPr>
            <a:r>
              <a:rPr lang="pt-BR" dirty="0"/>
              <a:t>Auxiliares de Enfermagem</a:t>
            </a:r>
          </a:p>
          <a:p>
            <a:pPr marL="342900" indent="-342900" algn="just">
              <a:buFontTx/>
              <a:buChar char="-"/>
            </a:pPr>
            <a:r>
              <a:rPr lang="pt-BR" dirty="0"/>
              <a:t>Professores</a:t>
            </a:r>
          </a:p>
          <a:p>
            <a:pPr marL="342900" indent="-342900" algn="just">
              <a:buFontTx/>
              <a:buChar char="-"/>
            </a:pPr>
            <a:r>
              <a:rPr lang="pt-BR" dirty="0"/>
              <a:t>Auxiliares de Serviços Gerais</a:t>
            </a:r>
          </a:p>
        </p:txBody>
      </p:sp>
    </p:spTree>
    <p:extLst>
      <p:ext uri="{BB962C8B-B14F-4D97-AF65-F5344CB8AC3E}">
        <p14:creationId xmlns:p14="http://schemas.microsoft.com/office/powerpoint/2010/main" val="170630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568" y="0"/>
            <a:ext cx="9164568" cy="620688"/>
          </a:xfrm>
        </p:spPr>
        <p:txBody>
          <a:bodyPr>
            <a:normAutofit fontScale="90000"/>
          </a:bodyPr>
          <a:lstStyle/>
          <a:p>
            <a:pPr marL="571500" indent="-571500" algn="l">
              <a:buFont typeface="Courier New" pitchFamily="49" charset="0"/>
              <a:buChar char="o"/>
            </a:pPr>
            <a:r>
              <a:rPr lang="pt-BR" dirty="0" smtClean="0"/>
              <a:t>AÇÕES</a:t>
            </a:r>
            <a:endParaRPr lang="pt-BR" dirty="0"/>
          </a:p>
        </p:txBody>
      </p:sp>
      <p:sp>
        <p:nvSpPr>
          <p:cNvPr id="3" name="Espaço Reservado para Conteúdo 2"/>
          <p:cNvSpPr>
            <a:spLocks noGrp="1"/>
          </p:cNvSpPr>
          <p:nvPr>
            <p:ph idx="1"/>
          </p:nvPr>
        </p:nvSpPr>
        <p:spPr>
          <a:xfrm>
            <a:off x="15632" y="620688"/>
            <a:ext cx="9128368" cy="6237312"/>
          </a:xfrm>
        </p:spPr>
        <p:txBody>
          <a:bodyPr>
            <a:normAutofit fontScale="77500" lnSpcReduction="20000"/>
          </a:bodyPr>
          <a:lstStyle/>
          <a:p>
            <a:pPr marL="0" indent="0" algn="just">
              <a:buNone/>
            </a:pPr>
            <a:r>
              <a:rPr lang="pt-BR" dirty="0"/>
              <a:t> </a:t>
            </a:r>
            <a:r>
              <a:rPr lang="pt-BR" dirty="0" smtClean="0"/>
              <a:t>   </a:t>
            </a:r>
            <a:r>
              <a:rPr lang="pt-BR" sz="2000" dirty="0" smtClean="0"/>
              <a:t>A </a:t>
            </a:r>
            <a:r>
              <a:rPr lang="pt-BR" sz="2000" dirty="0"/>
              <a:t>FUVAE vem desenvolvendo ações com intuito de cumprir sua missão, contribuir para a construção e efetivação de um sistema inclusivo, acolher a diversidade e atuar no fomento de políticas de ação na comunidade varginhense, favorecendo, assim a garantia dos direitos das pessoas com deficiência. </a:t>
            </a:r>
          </a:p>
          <a:p>
            <a:pPr marL="0" indent="0" algn="just">
              <a:buNone/>
            </a:pPr>
            <a:r>
              <a:rPr lang="pt-BR" sz="2000" dirty="0"/>
              <a:t> </a:t>
            </a:r>
            <a:r>
              <a:rPr lang="pt-BR" sz="2000" dirty="0" smtClean="0"/>
              <a:t>     As </a:t>
            </a:r>
            <a:r>
              <a:rPr lang="pt-BR" sz="2000" dirty="0"/>
              <a:t>ações são desenvolvidas nas seguintes áreas</a:t>
            </a:r>
            <a:r>
              <a:rPr lang="pt-BR" sz="2000" dirty="0" smtClean="0"/>
              <a:t>: SOCIAL, SAÚDE e EDUCAÇÃO. </a:t>
            </a:r>
          </a:p>
          <a:p>
            <a:pPr marL="0" indent="0" algn="just">
              <a:buNone/>
            </a:pPr>
            <a:endParaRPr lang="pt-BR" sz="2000" dirty="0"/>
          </a:p>
          <a:p>
            <a:pPr marL="0" lvl="0" indent="0">
              <a:buNone/>
            </a:pPr>
            <a:r>
              <a:rPr lang="pt-BR" sz="2000" b="1" u="sng" dirty="0" smtClean="0"/>
              <a:t>SOCIAL: </a:t>
            </a:r>
            <a:r>
              <a:rPr lang="pt-BR" sz="2000" dirty="0"/>
              <a:t>Os serviços </a:t>
            </a:r>
            <a:r>
              <a:rPr lang="pt-BR" sz="2000" dirty="0" err="1" smtClean="0"/>
              <a:t>sócio-assistenciais</a:t>
            </a:r>
            <a:r>
              <a:rPr lang="pt-BR" sz="2000" dirty="0" smtClean="0"/>
              <a:t> </a:t>
            </a:r>
            <a:r>
              <a:rPr lang="pt-BR" sz="2000" dirty="0"/>
              <a:t>na FUVAE são </a:t>
            </a:r>
            <a:r>
              <a:rPr lang="pt-BR" sz="2000" dirty="0" smtClean="0"/>
              <a:t>organizados </a:t>
            </a:r>
            <a:r>
              <a:rPr lang="pt-BR" sz="2000" dirty="0"/>
              <a:t>como Serviço de Proteção Social Especial de Média Complexidade, sem fins lucrativos. </a:t>
            </a:r>
          </a:p>
          <a:p>
            <a:pPr marL="0" indent="0">
              <a:buNone/>
            </a:pPr>
            <a:r>
              <a:rPr lang="pt-BR" sz="2000" dirty="0"/>
              <a:t> </a:t>
            </a:r>
          </a:p>
          <a:p>
            <a:r>
              <a:rPr lang="pt-BR" sz="2000" dirty="0"/>
              <a:t>No aspecto social a FUVAE busca desenvolver um trabalho em rede, através da comunicação de </a:t>
            </a:r>
            <a:r>
              <a:rPr lang="pt-BR" sz="2000" dirty="0" err="1"/>
              <a:t>idéias</a:t>
            </a:r>
            <a:r>
              <a:rPr lang="pt-BR" sz="2000" dirty="0"/>
              <a:t> e compromissos, articulando-se com a sociedade, órgãos públicos e privados. Neste sentido ações são desenvolvidas como:</a:t>
            </a:r>
          </a:p>
          <a:p>
            <a:r>
              <a:rPr lang="pt-BR" sz="2000" dirty="0"/>
              <a:t>Parceria com empresas, escolas e demais segmentos da comunidade,</a:t>
            </a:r>
          </a:p>
          <a:p>
            <a:r>
              <a:rPr lang="pt-BR" sz="2000" dirty="0"/>
              <a:t>Participação em projetos sociais de apoio às famílias como: PAA – Programa de Aquisição de Alimentos e PAIF – Programa de Atenção Integral à Família,</a:t>
            </a:r>
          </a:p>
          <a:p>
            <a:r>
              <a:rPr lang="pt-BR" sz="2000" dirty="0"/>
              <a:t>Participação em Conselhos, Seminários, Congressos e Fóruns em defesa dos direitos das pessoas com deficiências,</a:t>
            </a:r>
          </a:p>
          <a:p>
            <a:r>
              <a:rPr lang="pt-BR" sz="2000" dirty="0"/>
              <a:t>Intermediação para a colocação de pessoas com deficiência no mercado de trabalho,</a:t>
            </a:r>
          </a:p>
          <a:p>
            <a:r>
              <a:rPr lang="pt-BR" sz="2000" dirty="0"/>
              <a:t>Divulgação do potencial produtivo da pessoa com deficiência,</a:t>
            </a:r>
          </a:p>
          <a:p>
            <a:r>
              <a:rPr lang="pt-BR" sz="2000" dirty="0"/>
              <a:t>Orientação </a:t>
            </a:r>
            <a:r>
              <a:rPr lang="pt-BR" sz="2000" dirty="0" err="1"/>
              <a:t>bio</a:t>
            </a:r>
            <a:r>
              <a:rPr lang="pt-BR" sz="2000" dirty="0"/>
              <a:t>-</a:t>
            </a:r>
            <a:r>
              <a:rPr lang="pt-BR" sz="2000" dirty="0" err="1"/>
              <a:t>psico-social</a:t>
            </a:r>
            <a:r>
              <a:rPr lang="pt-BR" sz="2000" dirty="0"/>
              <a:t> às famílias e comunidade, </a:t>
            </a:r>
          </a:p>
          <a:p>
            <a:r>
              <a:rPr lang="pt-BR" sz="2000" dirty="0"/>
              <a:t>Divulgação de serviços especializados,</a:t>
            </a:r>
          </a:p>
          <a:p>
            <a:r>
              <a:rPr lang="pt-BR" sz="2000" dirty="0"/>
              <a:t>Contato com Promotoria Pública, Conselho Tutelar,  </a:t>
            </a:r>
          </a:p>
          <a:p>
            <a:r>
              <a:rPr lang="pt-BR" sz="2000" dirty="0"/>
              <a:t>Orientações e encaminhamentos a serviços prestados na comunidade,</a:t>
            </a:r>
          </a:p>
          <a:p>
            <a:r>
              <a:rPr lang="pt-BR" sz="2000" dirty="0"/>
              <a:t>Transporte Escolar: Através de parcerias com a Secretaria de Habitação de Habitação e Promoção Social (SEHAD), viabilizou-se a aquisição de carteiras de transporte coletivo para alunos da FUVAE e o Transporte Adaptado para alunos cadeirantes com direito a acompanhante.</a:t>
            </a:r>
          </a:p>
          <a:p>
            <a:r>
              <a:rPr lang="pt-BR" sz="2000" dirty="0"/>
              <a:t>Implantação e gerenciamento de projetos, entre outros.</a:t>
            </a:r>
          </a:p>
          <a:p>
            <a:pPr marL="0" indent="0" algn="just">
              <a:buNone/>
            </a:pPr>
            <a:endParaRPr lang="pt-BR" sz="2000" dirty="0"/>
          </a:p>
        </p:txBody>
      </p:sp>
    </p:spTree>
    <p:extLst>
      <p:ext uri="{BB962C8B-B14F-4D97-AF65-F5344CB8AC3E}">
        <p14:creationId xmlns:p14="http://schemas.microsoft.com/office/powerpoint/2010/main" val="159581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568" y="0"/>
            <a:ext cx="9164568" cy="620688"/>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Courier New" pitchFamily="49" charset="0"/>
              <a:buChar char="o"/>
            </a:pPr>
            <a:r>
              <a:rPr lang="pt-BR" dirty="0"/>
              <a:t>AÇÕES </a:t>
            </a:r>
            <a:r>
              <a:rPr lang="pt-BR" sz="3100" dirty="0"/>
              <a:t>(continuação)</a:t>
            </a:r>
          </a:p>
          <a:p>
            <a:pPr marL="571500" indent="-571500" algn="l">
              <a:buFont typeface="Courier New" pitchFamily="49" charset="0"/>
              <a:buChar char="o"/>
            </a:pPr>
            <a:endParaRPr lang="pt-BR" dirty="0"/>
          </a:p>
        </p:txBody>
      </p:sp>
      <p:sp>
        <p:nvSpPr>
          <p:cNvPr id="3" name="Retângulo 2"/>
          <p:cNvSpPr/>
          <p:nvPr/>
        </p:nvSpPr>
        <p:spPr>
          <a:xfrm>
            <a:off x="43468" y="607591"/>
            <a:ext cx="9036496" cy="6124754"/>
          </a:xfrm>
          <a:prstGeom prst="rect">
            <a:avLst/>
          </a:prstGeom>
        </p:spPr>
        <p:txBody>
          <a:bodyPr wrap="square">
            <a:spAutoFit/>
          </a:bodyPr>
          <a:lstStyle/>
          <a:p>
            <a:pPr lvl="0"/>
            <a:r>
              <a:rPr lang="pt-BR" sz="1400" b="1" u="sng" dirty="0" smtClean="0"/>
              <a:t>SAÚDE:</a:t>
            </a:r>
            <a:r>
              <a:rPr lang="pt-BR" sz="1400" u="sng" dirty="0" smtClean="0"/>
              <a:t> </a:t>
            </a:r>
            <a:r>
              <a:rPr lang="pt-BR" sz="1400" dirty="0"/>
              <a:t>com atividades de habilitação e </a:t>
            </a:r>
            <a:r>
              <a:rPr lang="pt-BR" sz="1400" dirty="0" smtClean="0"/>
              <a:t>reabilitação.</a:t>
            </a:r>
            <a:endParaRPr lang="pt-BR" sz="1400" dirty="0"/>
          </a:p>
          <a:p>
            <a:r>
              <a:rPr lang="pt-BR" sz="1400" dirty="0"/>
              <a:t> </a:t>
            </a:r>
          </a:p>
          <a:p>
            <a:r>
              <a:rPr lang="pt-BR" sz="1400" dirty="0"/>
              <a:t> </a:t>
            </a:r>
            <a:r>
              <a:rPr lang="pt-BR" sz="1400" dirty="0" smtClean="0"/>
              <a:t>   Na </a:t>
            </a:r>
            <a:r>
              <a:rPr lang="pt-BR" sz="1400" dirty="0"/>
              <a:t>área da saúde são desenvolvidas ações visando à prevenção de deficiências, habilitação e reabilitação das pessoas com deficiência. São agendados para atendimentos pela Equipe Interdisciplinar, que é composta por: Assistentes Sociais, Psicólogas, Psicopedagogas, Terapeutas Ocupacionais, Médico Neuropediatra, Médico Neurologista, Médica Psiquiatra, Fonoaudiólogas, Fisioterapeutas, Nutricionista, Dentista, Pedagogas e Enfermeiros.</a:t>
            </a:r>
          </a:p>
          <a:p>
            <a:r>
              <a:rPr lang="pt-BR" sz="1400" dirty="0"/>
              <a:t> </a:t>
            </a:r>
            <a:r>
              <a:rPr lang="pt-BR" sz="1400" dirty="0" smtClean="0"/>
              <a:t>   Após </a:t>
            </a:r>
            <a:r>
              <a:rPr lang="pt-BR" sz="1400" dirty="0"/>
              <a:t>estudo de caso, que é realizado semanalmente, são encaminhados para atendimentos e apoios, se necessário, pela Assistente Social e outro membro da Equipe Técnica da FUVAE, onde recebem orientações para procedimentos adequados que propiciem o desenvolvimento pleno do aluno e sua qualidade de vida. Todas as ações são resolvidas em equipe, o serviço é gratuito.</a:t>
            </a:r>
          </a:p>
          <a:p>
            <a:r>
              <a:rPr lang="pt-BR" sz="1400" dirty="0"/>
              <a:t> </a:t>
            </a:r>
            <a:r>
              <a:rPr lang="pt-BR" sz="1400" dirty="0" smtClean="0"/>
              <a:t>   Para </a:t>
            </a:r>
            <a:r>
              <a:rPr lang="pt-BR" sz="1400" dirty="0"/>
              <a:t>efetivação do trabalho são realizadas parcerias com secretarias municipais e estaduais de saúde, encaminhamento a centros especializados, atendimento clínico e ambulatorial, como:</a:t>
            </a:r>
          </a:p>
          <a:p>
            <a:pPr marL="285750" indent="-285750">
              <a:buFont typeface="Arial" pitchFamily="34" charset="0"/>
              <a:buChar char="•"/>
            </a:pPr>
            <a:r>
              <a:rPr lang="pt-BR" sz="1400" dirty="0"/>
              <a:t>Participação no CMS – Conselho Municipal de Saúde,</a:t>
            </a:r>
          </a:p>
          <a:p>
            <a:pPr marL="285750" indent="-285750">
              <a:buFont typeface="Arial" pitchFamily="34" charset="0"/>
              <a:buChar char="•"/>
            </a:pPr>
            <a:r>
              <a:rPr lang="pt-BR" sz="1400" dirty="0"/>
              <a:t>Encaminhamento de pacientes ao Genoma Humano,</a:t>
            </a:r>
          </a:p>
          <a:p>
            <a:pPr marL="285750" indent="-285750">
              <a:buFont typeface="Arial" pitchFamily="34" charset="0"/>
              <a:buChar char="•"/>
            </a:pPr>
            <a:r>
              <a:rPr lang="pt-BR" sz="1400" dirty="0"/>
              <a:t>Encaminhamento de pacientes à AACD,</a:t>
            </a:r>
          </a:p>
          <a:p>
            <a:pPr marL="285750" indent="-285750">
              <a:buFont typeface="Arial" pitchFamily="34" charset="0"/>
              <a:buChar char="•"/>
            </a:pPr>
            <a:r>
              <a:rPr lang="pt-BR" sz="1400" dirty="0"/>
              <a:t>Encaminhamentos para Rede Sarah de Hospitais,</a:t>
            </a:r>
          </a:p>
          <a:p>
            <a:pPr marL="285750" indent="-285750">
              <a:buFont typeface="Arial" pitchFamily="34" charset="0"/>
              <a:buChar char="•"/>
            </a:pPr>
            <a:r>
              <a:rPr lang="pt-BR" sz="1400" dirty="0"/>
              <a:t>Encaminhamento para INTO/RJ,</a:t>
            </a:r>
          </a:p>
          <a:p>
            <a:pPr marL="285750" indent="-285750">
              <a:buFont typeface="Arial" pitchFamily="34" charset="0"/>
              <a:buChar char="•"/>
            </a:pPr>
            <a:r>
              <a:rPr lang="pt-BR" sz="1400" dirty="0"/>
              <a:t>Contato com secretarias municipais e estaduais de saúde,</a:t>
            </a:r>
          </a:p>
          <a:p>
            <a:pPr marL="285750" indent="-285750">
              <a:buFont typeface="Arial" pitchFamily="34" charset="0"/>
              <a:buChar char="•"/>
            </a:pPr>
            <a:r>
              <a:rPr lang="pt-BR" sz="1400" dirty="0"/>
              <a:t>Atendimento odontológico a alunos da FUVAE e a pessoas com deficiência da comunidade,</a:t>
            </a:r>
          </a:p>
          <a:p>
            <a:pPr marL="285750" indent="-285750">
              <a:buFont typeface="Arial" pitchFamily="34" charset="0"/>
              <a:buChar char="•"/>
            </a:pPr>
            <a:r>
              <a:rPr lang="pt-BR" sz="1400" dirty="0"/>
              <a:t>Palestras informativas sobre prevenção de Câncer Bucal</a:t>
            </a:r>
          </a:p>
          <a:p>
            <a:pPr marL="285750" indent="-285750">
              <a:buFont typeface="Arial" pitchFamily="34" charset="0"/>
              <a:buChar char="•"/>
            </a:pPr>
            <a:r>
              <a:rPr lang="pt-BR" sz="1400" dirty="0"/>
              <a:t>Palestras informativas sobre alimentação saudável,</a:t>
            </a:r>
          </a:p>
          <a:p>
            <a:pPr marL="285750" indent="-285750">
              <a:buFont typeface="Arial" pitchFamily="34" charset="0"/>
              <a:buChar char="•"/>
            </a:pPr>
            <a:r>
              <a:rPr lang="pt-BR" sz="1400" dirty="0"/>
              <a:t>Parceria com SENAC buscando a promoção de cursos para familiares sobre alimentação alternativa,</a:t>
            </a:r>
          </a:p>
          <a:p>
            <a:pPr marL="285750" indent="-285750">
              <a:buFont typeface="Arial" pitchFamily="34" charset="0"/>
              <a:buChar char="•"/>
            </a:pPr>
            <a:r>
              <a:rPr lang="pt-BR" sz="1400" dirty="0"/>
              <a:t>Contato e parceria com médicos especializados do município para atendimento de cortesia em casos específicos,</a:t>
            </a:r>
          </a:p>
          <a:p>
            <a:pPr marL="285750" indent="-285750">
              <a:buFont typeface="Arial" pitchFamily="34" charset="0"/>
              <a:buChar char="•"/>
            </a:pPr>
            <a:r>
              <a:rPr lang="pt-BR" sz="1400" dirty="0"/>
              <a:t>Adaptação de mobiliários para alunos da FUVAE e para os alunos que foram incluídos em outras escolas,</a:t>
            </a:r>
          </a:p>
          <a:p>
            <a:pPr marL="285750" indent="-285750">
              <a:buFont typeface="Arial" pitchFamily="34" charset="0"/>
              <a:buChar char="•"/>
            </a:pPr>
            <a:r>
              <a:rPr lang="pt-BR" sz="1400" dirty="0"/>
              <a:t>Avaliações nutricionais e trabalho de reeducação alimentar.</a:t>
            </a:r>
          </a:p>
          <a:p>
            <a:pPr marL="285750" indent="-285750">
              <a:buFont typeface="Arial" pitchFamily="34" charset="0"/>
              <a:buChar char="•"/>
            </a:pPr>
            <a:r>
              <a:rPr lang="pt-BR" sz="1400" dirty="0"/>
              <a:t>Interlocução entre os diversos setores clínicos da FUVAE,</a:t>
            </a:r>
          </a:p>
          <a:p>
            <a:pPr marL="285750" indent="-285750">
              <a:buFont typeface="Arial" pitchFamily="34" charset="0"/>
              <a:buChar char="•"/>
            </a:pPr>
            <a:r>
              <a:rPr lang="pt-BR" sz="1400" dirty="0"/>
              <a:t>Avaliação diagnóstica realizada por equipe multidisciplinar,</a:t>
            </a:r>
          </a:p>
          <a:p>
            <a:pPr marL="285750" indent="-285750">
              <a:buFont typeface="Arial" pitchFamily="34" charset="0"/>
              <a:buChar char="•"/>
            </a:pPr>
            <a:r>
              <a:rPr lang="pt-BR" sz="1400" dirty="0"/>
              <a:t>Avaliação e aplicação de toxina Botulínica em pacientes de Varginha e Região.</a:t>
            </a:r>
          </a:p>
        </p:txBody>
      </p:sp>
    </p:spTree>
    <p:extLst>
      <p:ext uri="{BB962C8B-B14F-4D97-AF65-F5344CB8AC3E}">
        <p14:creationId xmlns:p14="http://schemas.microsoft.com/office/powerpoint/2010/main" val="217374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0568" y="0"/>
            <a:ext cx="9164568" cy="620688"/>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Courier New" pitchFamily="49" charset="0"/>
              <a:buChar char="o"/>
            </a:pPr>
            <a:r>
              <a:rPr lang="pt-BR" dirty="0"/>
              <a:t>AÇÕES </a:t>
            </a:r>
            <a:r>
              <a:rPr lang="pt-BR" sz="3100" dirty="0"/>
              <a:t>(continuação)</a:t>
            </a:r>
          </a:p>
          <a:p>
            <a:pPr marL="571500" indent="-571500" algn="l">
              <a:buFont typeface="Courier New" pitchFamily="49" charset="0"/>
              <a:buChar char="o"/>
            </a:pPr>
            <a:endParaRPr lang="pt-BR" dirty="0"/>
          </a:p>
        </p:txBody>
      </p:sp>
      <p:sp>
        <p:nvSpPr>
          <p:cNvPr id="3" name="Retângulo 2"/>
          <p:cNvSpPr/>
          <p:nvPr/>
        </p:nvSpPr>
        <p:spPr>
          <a:xfrm>
            <a:off x="135008" y="620688"/>
            <a:ext cx="8856984" cy="1200329"/>
          </a:xfrm>
          <a:prstGeom prst="rect">
            <a:avLst/>
          </a:prstGeom>
        </p:spPr>
        <p:txBody>
          <a:bodyPr wrap="square">
            <a:spAutoFit/>
          </a:bodyPr>
          <a:lstStyle/>
          <a:p>
            <a:pPr lvl="0"/>
            <a:r>
              <a:rPr lang="pt-BR" b="1" u="sng" dirty="0" smtClean="0"/>
              <a:t>EDUCAÇÃO:</a:t>
            </a:r>
            <a:r>
              <a:rPr lang="pt-BR" u="sng" dirty="0" smtClean="0"/>
              <a:t> </a:t>
            </a:r>
            <a:r>
              <a:rPr lang="pt-BR" dirty="0"/>
              <a:t>segue os níveis e modalidades de ensino e programas educacionais na Educação Infantil, Ensino Fundamental, Educação Profissional de Nível Básico, EJA anos iniciais, Programas Pedagógicos Específicos, Atendimento Educacional </a:t>
            </a:r>
            <a:r>
              <a:rPr lang="pt-BR" dirty="0" smtClean="0"/>
              <a:t>Especializado(envolvendo Serviços </a:t>
            </a:r>
            <a:r>
              <a:rPr lang="pt-BR" dirty="0"/>
              <a:t>em Salas de Recurso, </a:t>
            </a:r>
            <a:r>
              <a:rPr lang="pt-BR" dirty="0" err="1"/>
              <a:t>Itinerância</a:t>
            </a:r>
            <a:r>
              <a:rPr lang="pt-BR" dirty="0"/>
              <a:t> e </a:t>
            </a:r>
            <a:r>
              <a:rPr lang="pt-BR" dirty="0" smtClean="0"/>
              <a:t>Apoio).</a:t>
            </a:r>
            <a:endParaRPr lang="pt-BR" dirty="0"/>
          </a:p>
        </p:txBody>
      </p:sp>
      <p:sp>
        <p:nvSpPr>
          <p:cNvPr id="10" name="CaixaDeTexto 9"/>
          <p:cNvSpPr txBox="1"/>
          <p:nvPr/>
        </p:nvSpPr>
        <p:spPr>
          <a:xfrm>
            <a:off x="143352" y="1988840"/>
            <a:ext cx="8848640" cy="5016758"/>
          </a:xfrm>
          <a:prstGeom prst="rect">
            <a:avLst/>
          </a:prstGeom>
          <a:noFill/>
        </p:spPr>
        <p:txBody>
          <a:bodyPr wrap="square" rtlCol="0">
            <a:spAutoFit/>
          </a:bodyPr>
          <a:lstStyle/>
          <a:p>
            <a:pPr marL="285750" indent="-285750">
              <a:buFont typeface="Arial" pitchFamily="34" charset="0"/>
              <a:buChar char="•"/>
            </a:pPr>
            <a:r>
              <a:rPr lang="pt-BR" dirty="0" smtClean="0"/>
              <a:t>A </a:t>
            </a:r>
            <a:r>
              <a:rPr lang="pt-BR" dirty="0"/>
              <a:t>Escola oferece os seguintes níveis </a:t>
            </a:r>
            <a:r>
              <a:rPr lang="pt-BR" dirty="0" smtClean="0"/>
              <a:t>e modalidades de </a:t>
            </a:r>
            <a:r>
              <a:rPr lang="pt-BR" dirty="0"/>
              <a:t>ensino</a:t>
            </a:r>
            <a:r>
              <a:rPr lang="pt-BR" dirty="0" smtClean="0"/>
              <a:t>:</a:t>
            </a:r>
          </a:p>
          <a:p>
            <a:r>
              <a:rPr lang="pt-BR" sz="1400" dirty="0" smtClean="0"/>
              <a:t/>
            </a:r>
            <a:br>
              <a:rPr lang="pt-BR" sz="1400" dirty="0" smtClean="0"/>
            </a:br>
            <a:r>
              <a:rPr lang="pt-BR" b="1" dirty="0" smtClean="0"/>
              <a:t> </a:t>
            </a:r>
            <a:r>
              <a:rPr lang="pt-BR" b="1" dirty="0"/>
              <a:t>I – Educação Infantil:</a:t>
            </a:r>
            <a:endParaRPr lang="pt-BR" sz="1400" dirty="0"/>
          </a:p>
          <a:p>
            <a:pPr lvl="1"/>
            <a:r>
              <a:rPr lang="pt-BR" dirty="0"/>
              <a:t>Creche – 0 a 3 anos</a:t>
            </a:r>
            <a:endParaRPr lang="pt-BR" sz="1400" dirty="0"/>
          </a:p>
          <a:p>
            <a:pPr lvl="1"/>
            <a:r>
              <a:rPr lang="pt-BR" dirty="0"/>
              <a:t>Pré-Escola – 4 a 5 anos</a:t>
            </a:r>
            <a:endParaRPr lang="pt-BR" sz="1400" dirty="0"/>
          </a:p>
          <a:p>
            <a:r>
              <a:rPr lang="pt-BR" b="1" dirty="0"/>
              <a:t>II – Ensino Fundamental:</a:t>
            </a:r>
            <a:endParaRPr lang="pt-BR" sz="1400" dirty="0"/>
          </a:p>
          <a:p>
            <a:pPr lvl="1"/>
            <a:r>
              <a:rPr lang="pt-BR" dirty="0"/>
              <a:t>Ciclo de Alfabetização – 1º ao 3º ano.</a:t>
            </a:r>
            <a:endParaRPr lang="pt-BR" sz="1400" dirty="0"/>
          </a:p>
          <a:p>
            <a:pPr lvl="1"/>
            <a:r>
              <a:rPr lang="pt-BR" dirty="0"/>
              <a:t>Ciclo Complementar – 4º e 5º ano.</a:t>
            </a:r>
            <a:endParaRPr lang="pt-BR" sz="1400" dirty="0"/>
          </a:p>
          <a:p>
            <a:pPr lvl="1"/>
            <a:r>
              <a:rPr lang="pt-BR" dirty="0"/>
              <a:t>EJA – Anos Iniciais – 1º ao 4º Período (1º ao 5º ano)</a:t>
            </a:r>
            <a:endParaRPr lang="pt-BR" sz="1400" dirty="0"/>
          </a:p>
          <a:p>
            <a:pPr lvl="1"/>
            <a:r>
              <a:rPr lang="pt-BR" dirty="0"/>
              <a:t>EJA – Anos Finais – 1º Período ao 4º Período (1º ao 5º ano)</a:t>
            </a:r>
            <a:endParaRPr lang="pt-BR" sz="1400" dirty="0"/>
          </a:p>
          <a:p>
            <a:r>
              <a:rPr lang="pt-BR" b="1" dirty="0"/>
              <a:t>III – Complementação</a:t>
            </a:r>
            <a:endParaRPr lang="pt-BR" sz="1400" dirty="0"/>
          </a:p>
          <a:p>
            <a:pPr lvl="1"/>
            <a:r>
              <a:rPr lang="pt-BR" dirty="0"/>
              <a:t>Atendimento Educacional Especializado – Sala de Recursos.</a:t>
            </a:r>
            <a:endParaRPr lang="pt-BR" sz="1400" dirty="0"/>
          </a:p>
          <a:p>
            <a:pPr lvl="1"/>
            <a:r>
              <a:rPr lang="pt-BR" dirty="0"/>
              <a:t>Oficina de Formação e Capacitação Profissional: Iniciação para o trabalho/ Qualificação para o Trabalho/Colocação no Trabalho.</a:t>
            </a:r>
            <a:endParaRPr lang="pt-BR" sz="1400" dirty="0"/>
          </a:p>
          <a:p>
            <a:r>
              <a:rPr lang="pt-BR" b="1" dirty="0"/>
              <a:t>IV – Apoio Especializado</a:t>
            </a:r>
            <a:endParaRPr lang="pt-BR" sz="1400" dirty="0"/>
          </a:p>
          <a:p>
            <a:pPr lvl="1"/>
            <a:r>
              <a:rPr lang="pt-BR" dirty="0"/>
              <a:t>Programa de Apoio à Comunicação Alternativa e Aumentativa – PCS. </a:t>
            </a:r>
            <a:endParaRPr lang="pt-BR" sz="1400" dirty="0"/>
          </a:p>
          <a:p>
            <a:r>
              <a:rPr lang="pt-BR" dirty="0" smtClean="0"/>
              <a:t>         Programa </a:t>
            </a:r>
            <a:r>
              <a:rPr lang="pt-BR" dirty="0"/>
              <a:t>de Apoio ao Deficiente Visual: Alunos com cegueira/baixa visão.</a:t>
            </a:r>
            <a:r>
              <a:rPr lang="pt-BR" dirty="0" smtClean="0">
                <a:effectLst/>
              </a:rPr>
              <a:t> </a:t>
            </a:r>
            <a:endParaRPr lang="pt-BR" sz="1400" dirty="0"/>
          </a:p>
          <a:p>
            <a:endParaRPr lang="pt-BR" dirty="0"/>
          </a:p>
        </p:txBody>
      </p:sp>
    </p:spTree>
    <p:extLst>
      <p:ext uri="{BB962C8B-B14F-4D97-AF65-F5344CB8AC3E}">
        <p14:creationId xmlns:p14="http://schemas.microsoft.com/office/powerpoint/2010/main" val="2147345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136" y="29737"/>
            <a:ext cx="9121864" cy="446935"/>
          </a:xfrm>
        </p:spPr>
        <p:txBody>
          <a:bodyPr>
            <a:normAutofit fontScale="90000"/>
          </a:bodyPr>
          <a:lstStyle/>
          <a:p>
            <a:pPr marL="571500" indent="-571500" algn="l">
              <a:buFont typeface="Courier New" pitchFamily="49" charset="0"/>
              <a:buChar char="o"/>
            </a:pPr>
            <a:r>
              <a:rPr lang="pt-BR" dirty="0" smtClean="0"/>
              <a:t>PÚBLICO ALVO</a:t>
            </a:r>
            <a:endParaRPr lang="pt-BR" dirty="0"/>
          </a:p>
        </p:txBody>
      </p:sp>
      <p:sp>
        <p:nvSpPr>
          <p:cNvPr id="3" name="Subtítulo 2"/>
          <p:cNvSpPr>
            <a:spLocks noGrp="1"/>
          </p:cNvSpPr>
          <p:nvPr>
            <p:ph type="subTitle" idx="1"/>
          </p:nvPr>
        </p:nvSpPr>
        <p:spPr>
          <a:xfrm>
            <a:off x="107504" y="836712"/>
            <a:ext cx="8856984" cy="6021288"/>
          </a:xfrm>
        </p:spPr>
        <p:txBody>
          <a:bodyPr>
            <a:normAutofit lnSpcReduction="10000"/>
          </a:bodyPr>
          <a:lstStyle/>
          <a:p>
            <a:pPr algn="just"/>
            <a:r>
              <a:rPr lang="pt-BR" sz="2200" b="1" dirty="0" smtClean="0">
                <a:solidFill>
                  <a:schemeClr val="tx1"/>
                </a:solidFill>
              </a:rPr>
              <a:t>Público-Alvo </a:t>
            </a:r>
            <a:r>
              <a:rPr lang="pt-BR" sz="2200" b="1" dirty="0">
                <a:solidFill>
                  <a:schemeClr val="tx1"/>
                </a:solidFill>
              </a:rPr>
              <a:t>e Clientela:</a:t>
            </a:r>
            <a:r>
              <a:rPr lang="pt-BR" sz="2200" dirty="0">
                <a:solidFill>
                  <a:schemeClr val="tx1"/>
                </a:solidFill>
              </a:rPr>
              <a:t> Pessoas com Deficiência seus cuidadores e familiares</a:t>
            </a:r>
            <a:r>
              <a:rPr lang="pt-BR" sz="2200" dirty="0" smtClean="0">
                <a:solidFill>
                  <a:schemeClr val="tx1"/>
                </a:solidFill>
              </a:rPr>
              <a:t>.</a:t>
            </a:r>
          </a:p>
          <a:p>
            <a:pPr algn="just"/>
            <a:endParaRPr lang="pt-BR" sz="2200" dirty="0">
              <a:solidFill>
                <a:schemeClr val="tx1"/>
              </a:solidFill>
            </a:endParaRPr>
          </a:p>
          <a:p>
            <a:pPr algn="just"/>
            <a:r>
              <a:rPr lang="pt-BR" sz="2200" b="1" dirty="0">
                <a:solidFill>
                  <a:schemeClr val="tx1"/>
                </a:solidFill>
              </a:rPr>
              <a:t>Critério de Elegibilidade: </a:t>
            </a:r>
            <a:r>
              <a:rPr lang="pt-BR" sz="2200" dirty="0">
                <a:solidFill>
                  <a:schemeClr val="tx1"/>
                </a:solidFill>
              </a:rPr>
              <a:t>Para ser matriculado na FUVAE, o indivíduo deve apresentar deficiência intelectual e do desenvolvimento e/ou outras deficiências associadas, como: Síndrome de Down, Autismo, Transtornos Globais do Desenvolvimento, Cegueira/Baixa Visão, Síndromes Raras etc</a:t>
            </a:r>
            <a:r>
              <a:rPr lang="pt-BR" sz="2200" dirty="0" smtClean="0">
                <a:solidFill>
                  <a:schemeClr val="tx1"/>
                </a:solidFill>
              </a:rPr>
              <a:t>.</a:t>
            </a:r>
          </a:p>
          <a:p>
            <a:pPr algn="just"/>
            <a:endParaRPr lang="pt-BR" sz="2200" dirty="0">
              <a:solidFill>
                <a:schemeClr val="tx1"/>
              </a:solidFill>
            </a:endParaRPr>
          </a:p>
          <a:p>
            <a:pPr algn="just"/>
            <a:r>
              <a:rPr lang="pt-BR" sz="2200" dirty="0" smtClean="0">
                <a:solidFill>
                  <a:schemeClr val="tx1"/>
                </a:solidFill>
              </a:rPr>
              <a:t>    Os </a:t>
            </a:r>
            <a:r>
              <a:rPr lang="pt-BR" sz="2200" dirty="0">
                <a:solidFill>
                  <a:schemeClr val="tx1"/>
                </a:solidFill>
              </a:rPr>
              <a:t>usuários passam por uma triagem na própria instituição, por toda equipe multidisciplinar, encaminhados por médicos, escolas e próprios familiares, seguindo os critérios</a:t>
            </a:r>
            <a:r>
              <a:rPr lang="pt-BR" sz="2200" dirty="0" smtClean="0">
                <a:solidFill>
                  <a:schemeClr val="tx1"/>
                </a:solidFill>
              </a:rPr>
              <a:t>:</a:t>
            </a:r>
          </a:p>
          <a:p>
            <a:pPr marL="457200" indent="-457200" algn="just">
              <a:buFontTx/>
              <a:buChar char="-"/>
            </a:pPr>
            <a:r>
              <a:rPr lang="pt-BR" sz="2200" dirty="0" smtClean="0">
                <a:solidFill>
                  <a:schemeClr val="tx1"/>
                </a:solidFill>
              </a:rPr>
              <a:t>Atendimentos </a:t>
            </a:r>
            <a:r>
              <a:rPr lang="pt-BR" sz="2200" dirty="0">
                <a:solidFill>
                  <a:schemeClr val="tx1"/>
                </a:solidFill>
              </a:rPr>
              <a:t>emergenciais: bebês, transferidos de outras unidades </a:t>
            </a:r>
            <a:r>
              <a:rPr lang="pt-BR" sz="2200" dirty="0" err="1">
                <a:solidFill>
                  <a:schemeClr val="tx1"/>
                </a:solidFill>
              </a:rPr>
              <a:t>APAEs</a:t>
            </a:r>
            <a:r>
              <a:rPr lang="pt-BR" sz="2200" dirty="0">
                <a:solidFill>
                  <a:schemeClr val="tx1"/>
                </a:solidFill>
              </a:rPr>
              <a:t> e instituições especializadas</a:t>
            </a:r>
            <a:r>
              <a:rPr lang="pt-BR" sz="2200" dirty="0" smtClean="0">
                <a:solidFill>
                  <a:schemeClr val="tx1"/>
                </a:solidFill>
              </a:rPr>
              <a:t>;</a:t>
            </a:r>
          </a:p>
          <a:p>
            <a:pPr marL="457200" indent="-457200" algn="just">
              <a:buFontTx/>
              <a:buChar char="-"/>
            </a:pPr>
            <a:r>
              <a:rPr lang="pt-BR" sz="2200" dirty="0" smtClean="0">
                <a:solidFill>
                  <a:schemeClr val="tx1"/>
                </a:solidFill>
              </a:rPr>
              <a:t>Encaminhamentos </a:t>
            </a:r>
            <a:r>
              <a:rPr lang="pt-BR" sz="2200" dirty="0">
                <a:solidFill>
                  <a:schemeClr val="tx1"/>
                </a:solidFill>
              </a:rPr>
              <a:t>médicos, escolas, famílias, conselhos comunitários e outros.</a:t>
            </a:r>
          </a:p>
          <a:p>
            <a:pPr algn="just"/>
            <a:r>
              <a:rPr lang="pt-BR" sz="2200" dirty="0" smtClean="0">
                <a:solidFill>
                  <a:schemeClr val="tx1"/>
                </a:solidFill>
              </a:rPr>
              <a:t>    Serão </a:t>
            </a:r>
            <a:r>
              <a:rPr lang="pt-BR" sz="2200" dirty="0">
                <a:solidFill>
                  <a:schemeClr val="tx1"/>
                </a:solidFill>
              </a:rPr>
              <a:t>admitidos à matrícula, os indivíduos que, após avaliação da Equipe Interdisciplinar apresentar a necessidade de atendimento especializado.</a:t>
            </a:r>
          </a:p>
          <a:p>
            <a:pPr algn="just"/>
            <a:endParaRPr lang="pt-BR" dirty="0"/>
          </a:p>
        </p:txBody>
      </p:sp>
    </p:spTree>
    <p:extLst>
      <p:ext uri="{BB962C8B-B14F-4D97-AF65-F5344CB8AC3E}">
        <p14:creationId xmlns:p14="http://schemas.microsoft.com/office/powerpoint/2010/main" val="3820488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608" y="1"/>
            <a:ext cx="9123392" cy="764704"/>
          </a:xfrm>
        </p:spPr>
        <p:txBody>
          <a:bodyPr/>
          <a:lstStyle/>
          <a:p>
            <a:pPr marL="571500" indent="-571500" algn="l">
              <a:buFont typeface="Courier New" pitchFamily="49" charset="0"/>
              <a:buChar char="o"/>
            </a:pPr>
            <a:r>
              <a:rPr lang="pt-BR" dirty="0" smtClean="0"/>
              <a:t>Participação nos Conselhos</a:t>
            </a:r>
            <a:endParaRPr lang="pt-BR" dirty="0"/>
          </a:p>
        </p:txBody>
      </p:sp>
      <p:sp>
        <p:nvSpPr>
          <p:cNvPr id="3" name="Subtítulo 2"/>
          <p:cNvSpPr>
            <a:spLocks noGrp="1"/>
          </p:cNvSpPr>
          <p:nvPr>
            <p:ph type="subTitle" idx="1"/>
          </p:nvPr>
        </p:nvSpPr>
        <p:spPr>
          <a:xfrm>
            <a:off x="179512" y="980728"/>
            <a:ext cx="8712968" cy="5472608"/>
          </a:xfrm>
        </p:spPr>
        <p:txBody>
          <a:bodyPr>
            <a:normAutofit fontScale="62500" lnSpcReduction="20000"/>
          </a:bodyPr>
          <a:lstStyle/>
          <a:p>
            <a:pPr marL="457200" indent="-457200" algn="just">
              <a:buFont typeface="Arial" pitchFamily="34" charset="0"/>
              <a:buChar char="•"/>
            </a:pPr>
            <a:r>
              <a:rPr lang="pt-BR" sz="3800" dirty="0">
                <a:solidFill>
                  <a:schemeClr val="tx1"/>
                </a:solidFill>
              </a:rPr>
              <a:t>CMS – Conselho Municipal de Saúde (Assistente Social – Silvia de Cássia Pala)</a:t>
            </a:r>
          </a:p>
          <a:p>
            <a:pPr marL="457200" indent="-457200" algn="just">
              <a:buFont typeface="Arial" pitchFamily="34" charset="0"/>
              <a:buChar char="•"/>
            </a:pPr>
            <a:r>
              <a:rPr lang="pt-BR" sz="3800" dirty="0">
                <a:solidFill>
                  <a:schemeClr val="tx1"/>
                </a:solidFill>
              </a:rPr>
              <a:t>CMAS – Conselho Municipal de Assistência Social (Diretora Administrativa – Kátia Nogueira Paiva Campos)</a:t>
            </a:r>
          </a:p>
          <a:p>
            <a:pPr marL="457200" indent="-457200" algn="just">
              <a:buFont typeface="Arial" pitchFamily="34" charset="0"/>
              <a:buChar char="•"/>
            </a:pPr>
            <a:r>
              <a:rPr lang="pt-BR" sz="3800" dirty="0">
                <a:solidFill>
                  <a:schemeClr val="tx1"/>
                </a:solidFill>
              </a:rPr>
              <a:t>COMDEDICA – Conselho Municipal de Defesa dos Direitos da Criança e do Adolescente (Diretora Administrativa – Kátia Nogueira Paiva Campos)</a:t>
            </a:r>
          </a:p>
          <a:p>
            <a:pPr marL="457200" indent="-457200" algn="just">
              <a:buFont typeface="Arial" pitchFamily="34" charset="0"/>
              <a:buChar char="•"/>
            </a:pPr>
            <a:r>
              <a:rPr lang="pt-BR" sz="3800" dirty="0">
                <a:solidFill>
                  <a:schemeClr val="tx1"/>
                </a:solidFill>
              </a:rPr>
              <a:t>CODEVA - Conselho de Direitos da Pessoa com Deficiência de Varginha (Professora </a:t>
            </a:r>
            <a:r>
              <a:rPr lang="pt-BR" sz="3800" dirty="0" err="1">
                <a:solidFill>
                  <a:schemeClr val="tx1"/>
                </a:solidFill>
              </a:rPr>
              <a:t>Neuman</a:t>
            </a:r>
            <a:r>
              <a:rPr lang="pt-BR" sz="3800" dirty="0">
                <a:solidFill>
                  <a:schemeClr val="tx1"/>
                </a:solidFill>
              </a:rPr>
              <a:t> de Fátima Brito Ribeiro e Diretora Pedagógica Ana Carla R. Maciel)</a:t>
            </a:r>
          </a:p>
          <a:p>
            <a:pPr marL="457200" indent="-457200" algn="just">
              <a:buFont typeface="Arial" pitchFamily="34" charset="0"/>
              <a:buChar char="•"/>
            </a:pPr>
            <a:r>
              <a:rPr lang="pt-BR" sz="3800" dirty="0">
                <a:solidFill>
                  <a:schemeClr val="tx1"/>
                </a:solidFill>
              </a:rPr>
              <a:t>Participação de Reuniões Mensais e Extraordinárias com a finalidade de discutir a saúde da população de Varginha e elaboração de projetos de melhorias. Discutir e aprovar a política municipal de assistência social e da saúde. Fomentar ações visando à inclusão da pessoa com deficiência em Varginha.</a:t>
            </a:r>
          </a:p>
          <a:p>
            <a:r>
              <a:rPr lang="pt-BR" dirty="0"/>
              <a:t> </a:t>
            </a:r>
          </a:p>
          <a:p>
            <a:endParaRPr lang="pt-BR" dirty="0"/>
          </a:p>
        </p:txBody>
      </p:sp>
    </p:spTree>
    <p:extLst>
      <p:ext uri="{BB962C8B-B14F-4D97-AF65-F5344CB8AC3E}">
        <p14:creationId xmlns:p14="http://schemas.microsoft.com/office/powerpoint/2010/main" val="1533340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88032"/>
            <a:ext cx="9144000" cy="692696"/>
          </a:xfrm>
        </p:spPr>
        <p:txBody>
          <a:bodyPr>
            <a:normAutofit fontScale="90000"/>
          </a:bodyPr>
          <a:lstStyle/>
          <a:p>
            <a:r>
              <a:rPr lang="pt-BR" sz="2800" dirty="0" smtClean="0"/>
              <a:t>DEFICIÊNCIA INTELECTUAL E DO DESENVOLVIMENTO</a:t>
            </a:r>
            <a:r>
              <a:rPr lang="pt-BR" b="1" dirty="0"/>
              <a:t/>
            </a:r>
            <a:br>
              <a:rPr lang="pt-BR" b="1" dirty="0"/>
            </a:br>
            <a:endParaRPr lang="pt-BR" dirty="0"/>
          </a:p>
        </p:txBody>
      </p:sp>
      <p:sp>
        <p:nvSpPr>
          <p:cNvPr id="3" name="Subtítulo 2"/>
          <p:cNvSpPr>
            <a:spLocks noGrp="1"/>
          </p:cNvSpPr>
          <p:nvPr>
            <p:ph type="subTitle" idx="1"/>
          </p:nvPr>
        </p:nvSpPr>
        <p:spPr>
          <a:xfrm>
            <a:off x="179512" y="764704"/>
            <a:ext cx="8568952" cy="5877272"/>
          </a:xfrm>
        </p:spPr>
        <p:txBody>
          <a:bodyPr>
            <a:normAutofit/>
          </a:bodyPr>
          <a:lstStyle/>
          <a:p>
            <a:pPr marL="457200" indent="-457200" algn="just">
              <a:buFont typeface="Courier New" panose="02070309020205020404" pitchFamily="49" charset="0"/>
              <a:buChar char="o"/>
            </a:pPr>
            <a:r>
              <a:rPr lang="pt-BR" dirty="0" smtClean="0">
                <a:solidFill>
                  <a:schemeClr val="tx1"/>
                </a:solidFill>
              </a:rPr>
              <a:t>O que é?</a:t>
            </a:r>
          </a:p>
          <a:p>
            <a:pPr marL="457200" indent="-457200" algn="just">
              <a:buFont typeface="Courier New" panose="02070309020205020404" pitchFamily="49" charset="0"/>
              <a:buChar char="o"/>
            </a:pPr>
            <a:r>
              <a:rPr lang="pt-BR" dirty="0" smtClean="0">
                <a:solidFill>
                  <a:schemeClr val="tx1"/>
                </a:solidFill>
              </a:rPr>
              <a:t>Como Prevenir?</a:t>
            </a:r>
          </a:p>
          <a:p>
            <a:pPr marL="457200" indent="-457200" algn="just">
              <a:buFont typeface="Courier New" panose="02070309020205020404" pitchFamily="49" charset="0"/>
              <a:buChar char="o"/>
            </a:pPr>
            <a:r>
              <a:rPr lang="pt-BR" dirty="0" smtClean="0">
                <a:solidFill>
                  <a:schemeClr val="tx1"/>
                </a:solidFill>
              </a:rPr>
              <a:t>Como Diagnosticar?</a:t>
            </a:r>
          </a:p>
          <a:p>
            <a:pPr marL="457200" indent="-457200" algn="just">
              <a:buFont typeface="Courier New" panose="02070309020205020404" pitchFamily="49" charset="0"/>
              <a:buChar char="o"/>
            </a:pPr>
            <a:r>
              <a:rPr lang="pt-BR" dirty="0" smtClean="0">
                <a:solidFill>
                  <a:schemeClr val="tx1"/>
                </a:solidFill>
              </a:rPr>
              <a:t>Como tratar?</a:t>
            </a:r>
          </a:p>
          <a:p>
            <a:pPr marL="457200" indent="-457200" algn="just">
              <a:buFont typeface="Courier New" panose="02070309020205020404" pitchFamily="49" charset="0"/>
              <a:buChar char="o"/>
            </a:pPr>
            <a:r>
              <a:rPr lang="pt-BR" dirty="0" smtClean="0">
                <a:solidFill>
                  <a:schemeClr val="tx1"/>
                </a:solidFill>
              </a:rPr>
              <a:t>Direitos e Benefícios</a:t>
            </a:r>
          </a:p>
          <a:p>
            <a:pPr algn="just"/>
            <a:endParaRPr lang="pt-BR" dirty="0" smtClean="0">
              <a:solidFill>
                <a:schemeClr val="tx1"/>
              </a:solidFill>
            </a:endParaRPr>
          </a:p>
          <a:p>
            <a:pPr algn="just"/>
            <a:endParaRPr lang="pt-BR" dirty="0">
              <a:solidFill>
                <a:schemeClr val="tx1"/>
              </a:solidFill>
            </a:endParaRPr>
          </a:p>
        </p:txBody>
      </p:sp>
    </p:spTree>
    <p:extLst>
      <p:ext uri="{BB962C8B-B14F-4D97-AF65-F5344CB8AC3E}">
        <p14:creationId xmlns:p14="http://schemas.microsoft.com/office/powerpoint/2010/main" val="978909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779016"/>
            <a:ext cx="8784976" cy="5755422"/>
          </a:xfrm>
          <a:prstGeom prst="rect">
            <a:avLst/>
          </a:prstGeom>
        </p:spPr>
        <p:txBody>
          <a:bodyPr wrap="square">
            <a:spAutoFit/>
          </a:bodyPr>
          <a:lstStyle/>
          <a:p>
            <a:pPr marL="285750" indent="-285750" algn="just">
              <a:buFont typeface="Courier New" panose="02070309020205020404" pitchFamily="49" charset="0"/>
              <a:buChar char="o"/>
            </a:pPr>
            <a:r>
              <a:rPr lang="pt-BR" b="1" dirty="0" smtClean="0"/>
              <a:t> O QUE É?</a:t>
            </a:r>
          </a:p>
          <a:p>
            <a:pPr algn="just"/>
            <a:endParaRPr lang="pt-BR" sz="1400" b="1" dirty="0" smtClean="0"/>
          </a:p>
          <a:p>
            <a:pPr algn="just"/>
            <a:endParaRPr lang="pt-BR" sz="1400" b="1" dirty="0"/>
          </a:p>
          <a:p>
            <a:pPr algn="just"/>
            <a:endParaRPr lang="pt-BR" sz="1400" b="1" dirty="0" smtClean="0"/>
          </a:p>
          <a:p>
            <a:pPr algn="just"/>
            <a:endParaRPr lang="pt-BR" sz="1400" b="1" dirty="0" smtClean="0"/>
          </a:p>
          <a:p>
            <a:pPr algn="just" fontAlgn="base"/>
            <a:r>
              <a:rPr lang="pt-BR" sz="1400" dirty="0" smtClean="0"/>
              <a:t>    A </a:t>
            </a:r>
            <a:r>
              <a:rPr lang="pt-BR" sz="1400" dirty="0"/>
              <a:t>Deficiência Intelectual, segundo a Associação Americana sobre Deficiência Intelectual do Desenvolvimento </a:t>
            </a:r>
            <a:r>
              <a:rPr lang="pt-BR" sz="1400" u="sng" dirty="0">
                <a:hlinkClick r:id="rId2"/>
              </a:rPr>
              <a:t>AAIDD</a:t>
            </a:r>
            <a:r>
              <a:rPr lang="pt-BR" sz="1400" dirty="0"/>
              <a:t>, caracteriza-se por um funcionamento intelectual inferior à média (QI), associado a limitações adaptativas em pelo menos duas áreas de habilidades (comunicação, autocuidado, vida no lar, adaptação social, saúde e segurança, uso de recursos da comunidade, determinação, funções acadêmicas, lazer e trabalho), que ocorrem antes dos 18 anos de idade</a:t>
            </a:r>
            <a:r>
              <a:rPr lang="pt-BR" sz="1400" dirty="0" smtClean="0"/>
              <a:t>.</a:t>
            </a:r>
          </a:p>
          <a:p>
            <a:r>
              <a:rPr lang="pt-BR" sz="1400" dirty="0"/>
              <a:t>- A habilidade conceitual</a:t>
            </a:r>
            <a:r>
              <a:rPr lang="pt-BR" sz="1400" i="1" dirty="0"/>
              <a:t> </a:t>
            </a:r>
            <a:r>
              <a:rPr lang="pt-BR" sz="1400" dirty="0"/>
              <a:t>é compreendida como aquela que faz referência as capacidades essenciais da inteligência, envolvendo suas grandezas abstratas como, por exemplo, leitura e escrita, conceito de dinheiro e linguagem (receptiva e significativa).</a:t>
            </a:r>
          </a:p>
          <a:p>
            <a:r>
              <a:rPr lang="pt-BR" sz="1400" dirty="0"/>
              <a:t>- A habilidade prática</a:t>
            </a:r>
            <a:r>
              <a:rPr lang="pt-BR" sz="1400" i="1" dirty="0"/>
              <a:t> </a:t>
            </a:r>
            <a:r>
              <a:rPr lang="pt-BR" sz="1400" dirty="0"/>
              <a:t>se refere à habilidade de se sustentar e de se manter como um indivíduo autônomo nas atividades corriqueiras da vida diária, compreendendo, entre outros, as habilidades sensório-motoras, de </a:t>
            </a:r>
            <a:r>
              <a:rPr lang="pt-BR" sz="1400" dirty="0" err="1"/>
              <a:t>auto-cuidado</a:t>
            </a:r>
            <a:r>
              <a:rPr lang="pt-BR" sz="1400" dirty="0"/>
              <a:t> e segurança, de trabalho e descanso.</a:t>
            </a:r>
          </a:p>
          <a:p>
            <a:r>
              <a:rPr lang="pt-BR" sz="1400" dirty="0"/>
              <a:t>- A habilidade social</a:t>
            </a:r>
            <a:r>
              <a:rPr lang="pt-BR" sz="1400" i="1" dirty="0"/>
              <a:t> </a:t>
            </a:r>
            <a:r>
              <a:rPr lang="pt-BR" sz="1400" dirty="0"/>
              <a:t>diz respeito à habilidade para compreender as perspectivas sobre condutas socialmente adequadas/aceitas, como, por exemplo, responsabilidade, inocência (possibilidade de ser ludibriado e alvo de abuso e/ou violência) e </a:t>
            </a:r>
            <a:r>
              <a:rPr lang="pt-BR" sz="1400" dirty="0" err="1"/>
              <a:t>auto-estima</a:t>
            </a:r>
            <a:r>
              <a:rPr lang="pt-BR" sz="1400" dirty="0" smtClean="0"/>
              <a:t>.</a:t>
            </a:r>
            <a:endParaRPr lang="pt-BR" sz="1400" dirty="0"/>
          </a:p>
          <a:p>
            <a:pPr algn="just" fontAlgn="base"/>
            <a:r>
              <a:rPr lang="pt-BR" sz="1400" dirty="0" smtClean="0"/>
              <a:t>    No </a:t>
            </a:r>
            <a:r>
              <a:rPr lang="pt-BR" sz="1400" dirty="0"/>
              <a:t>dia a dia, isso significa que a pessoa com Deficiência Intelectual tem dificuldade para aprender, entender e realizar atividades comuns para as outras pessoas. Muitas vezes, essa pessoa se comporta como se tivesse menos idade do que realmente tem.</a:t>
            </a:r>
          </a:p>
          <a:p>
            <a:pPr algn="just" fontAlgn="base"/>
            <a:r>
              <a:rPr lang="pt-BR" sz="1400" dirty="0" smtClean="0"/>
              <a:t>    A </a:t>
            </a:r>
            <a:r>
              <a:rPr lang="pt-BR" sz="1400" dirty="0"/>
              <a:t>Deficiência Intelectual é resultado, quase sempre, de uma alteração no desempenho cerebral, provocada por fatores genéticos, distúrbios na gestação, problemas no parto ou na vida após o nascimento. Um dos maiores desafios enfrentados pelos pesquisadores da área é que em grande parte dos casos estudados essa alteração não tem uma causa conhecida ou identificada. Muitas vezes não se chega a estabelecer claramente a origem da deficiência</a:t>
            </a:r>
            <a:r>
              <a:rPr lang="pt-BR" sz="1400" dirty="0" smtClean="0"/>
              <a:t>.</a:t>
            </a:r>
          </a:p>
        </p:txBody>
      </p:sp>
      <p:pic>
        <p:nvPicPr>
          <p:cNvPr id="1028" name="Picture 4" descr="Resultado de imagem para Logo da AAID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764704"/>
            <a:ext cx="2664296" cy="990876"/>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p:cNvSpPr txBox="1">
            <a:spLocks/>
          </p:cNvSpPr>
          <p:nvPr/>
        </p:nvSpPr>
        <p:spPr>
          <a:xfrm>
            <a:off x="0" y="116632"/>
            <a:ext cx="9144000" cy="90872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000" b="1" dirty="0" smtClean="0"/>
              <a:t>DEFICIÊNCIA INTELECTUAL E DO DESENVOLVIMENTO</a:t>
            </a:r>
            <a:r>
              <a:rPr lang="pt-BR" b="1" dirty="0" smtClean="0"/>
              <a:t/>
            </a:r>
            <a:br>
              <a:rPr lang="pt-BR" b="1" dirty="0" smtClean="0"/>
            </a:br>
            <a:endParaRPr lang="pt-BR" dirty="0"/>
          </a:p>
        </p:txBody>
      </p:sp>
    </p:spTree>
    <p:extLst>
      <p:ext uri="{BB962C8B-B14F-4D97-AF65-F5344CB8AC3E}">
        <p14:creationId xmlns:p14="http://schemas.microsoft.com/office/powerpoint/2010/main" val="2135289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07504" y="571664"/>
            <a:ext cx="9144000" cy="6109365"/>
          </a:xfrm>
          <a:prstGeom prst="rect">
            <a:avLst/>
          </a:prstGeom>
        </p:spPr>
        <p:txBody>
          <a:bodyPr wrap="square">
            <a:spAutoFit/>
          </a:bodyPr>
          <a:lstStyle/>
          <a:p>
            <a:pPr algn="just"/>
            <a:r>
              <a:rPr lang="pt-BR" sz="1150" dirty="0" smtClean="0"/>
              <a:t>Áreas </a:t>
            </a:r>
            <a:r>
              <a:rPr lang="pt-BR" sz="1150" dirty="0"/>
              <a:t>avaliadas: potencialidades e limitações em cada indivíduo:</a:t>
            </a:r>
          </a:p>
          <a:p>
            <a:pPr algn="just"/>
            <a:r>
              <a:rPr lang="pt-BR" sz="1150" dirty="0"/>
              <a:t> </a:t>
            </a:r>
          </a:p>
          <a:p>
            <a:pPr algn="just"/>
            <a:r>
              <a:rPr lang="pt-BR" sz="1150" b="1" dirty="0"/>
              <a:t>Dimensão I - Habilidades Intelectuais </a:t>
            </a:r>
            <a:r>
              <a:rPr lang="pt-BR" sz="1150" dirty="0"/>
              <a:t>- raciocínio, planejamento, pensamento abstrato, compreensão de ideias complexas, rapidez na aprendizagem, etc.</a:t>
            </a:r>
          </a:p>
          <a:p>
            <a:pPr algn="just"/>
            <a:r>
              <a:rPr lang="pt-BR" sz="1150" dirty="0"/>
              <a:t> </a:t>
            </a:r>
          </a:p>
          <a:p>
            <a:pPr algn="just"/>
            <a:r>
              <a:rPr lang="pt-BR" sz="1150" b="1" dirty="0"/>
              <a:t>Dimensão II - Comportamento Adaptativo</a:t>
            </a:r>
            <a:endParaRPr lang="pt-BR" sz="1150" dirty="0"/>
          </a:p>
          <a:p>
            <a:pPr algn="just"/>
            <a:r>
              <a:rPr lang="pt-BR" sz="1150" dirty="0"/>
              <a:t>A - Habilidades Conceituais  = </a:t>
            </a:r>
            <a:r>
              <a:rPr lang="pt-BR" sz="1150" i="1" dirty="0"/>
              <a:t>Relativas aos aspectos acadêmicos, cognitivos e de comunicação</a:t>
            </a:r>
            <a:endParaRPr lang="pt-BR" sz="1150" dirty="0"/>
          </a:p>
          <a:p>
            <a:pPr algn="just"/>
            <a:r>
              <a:rPr lang="pt-BR" sz="1150" dirty="0"/>
              <a:t>Linguagem receptiva e expressiva, Leitura e escrita, Conhecimento sobre dinheiro, tempo, Autonomia, </a:t>
            </a:r>
            <a:r>
              <a:rPr lang="pt-BR" sz="1150" dirty="0" err="1"/>
              <a:t>Autodirecionamento</a:t>
            </a:r>
            <a:r>
              <a:rPr lang="pt-BR" sz="1150" dirty="0"/>
              <a:t>.</a:t>
            </a:r>
            <a:br>
              <a:rPr lang="pt-BR" sz="1150" dirty="0"/>
            </a:br>
            <a:endParaRPr lang="pt-BR" sz="1150" dirty="0"/>
          </a:p>
          <a:p>
            <a:pPr algn="just"/>
            <a:r>
              <a:rPr lang="pt-BR" sz="1150" dirty="0"/>
              <a:t>B- Habilidades Sociais =  </a:t>
            </a:r>
            <a:r>
              <a:rPr lang="pt-BR" sz="1150" i="1" dirty="0"/>
              <a:t>Relativas à competência social</a:t>
            </a:r>
            <a:endParaRPr lang="pt-BR" sz="1150" dirty="0"/>
          </a:p>
          <a:p>
            <a:pPr algn="just"/>
            <a:r>
              <a:rPr lang="pt-BR" sz="1150" dirty="0"/>
              <a:t>Habilidades interpessoais, Responsabilidade, </a:t>
            </a:r>
            <a:r>
              <a:rPr lang="pt-BR" sz="1150" dirty="0" err="1"/>
              <a:t>Auto-estima</a:t>
            </a:r>
            <a:r>
              <a:rPr lang="pt-BR" sz="1150" dirty="0"/>
              <a:t> , Credulidade , Ingenuidade, prudência, seguir e obedecer regras e leis, capacidade de solucionar problemas sociais, evitar ser </a:t>
            </a:r>
            <a:r>
              <a:rPr lang="pt-BR" sz="1150" dirty="0" err="1"/>
              <a:t>vitimizado</a:t>
            </a:r>
            <a:r>
              <a:rPr lang="pt-BR" sz="1150" dirty="0"/>
              <a:t>...</a:t>
            </a:r>
          </a:p>
          <a:p>
            <a:pPr algn="just"/>
            <a:r>
              <a:rPr lang="pt-BR" sz="1150" dirty="0"/>
              <a:t> </a:t>
            </a:r>
          </a:p>
          <a:p>
            <a:pPr algn="just"/>
            <a:r>
              <a:rPr lang="pt-BR" sz="1150" dirty="0"/>
              <a:t>C - Habilidades práticas  = </a:t>
            </a:r>
            <a:r>
              <a:rPr lang="pt-BR" sz="1150" i="1" dirty="0"/>
              <a:t>Relativas à independência</a:t>
            </a:r>
            <a:endParaRPr lang="pt-BR" sz="1150" dirty="0"/>
          </a:p>
          <a:p>
            <a:pPr algn="just"/>
            <a:r>
              <a:rPr lang="pt-BR" sz="1150" i="1" dirty="0"/>
              <a:t>AVD = </a:t>
            </a:r>
            <a:r>
              <a:rPr lang="pt-BR" sz="1150" i="1" dirty="0" err="1"/>
              <a:t>Auto-cuidado</a:t>
            </a:r>
            <a:r>
              <a:rPr lang="pt-BR" sz="1150" i="1" dirty="0"/>
              <a:t> (alimentar-se, preparar alimento, deslocar-se, higienizar-se, vestir-se... </a:t>
            </a:r>
            <a:endParaRPr lang="pt-BR" sz="1150" dirty="0"/>
          </a:p>
          <a:p>
            <a:pPr algn="just"/>
            <a:r>
              <a:rPr lang="pt-BR" sz="1150" i="1" dirty="0"/>
              <a:t>AIVD = P</a:t>
            </a:r>
            <a:r>
              <a:rPr lang="pt-BR" sz="1150" dirty="0"/>
              <a:t>reparação de alimento, cuidado com ambiente, meios de transporte, tomar remédio, telefone, transferência, mobilidade, etc.</a:t>
            </a:r>
          </a:p>
          <a:p>
            <a:pPr algn="just"/>
            <a:r>
              <a:rPr lang="pt-BR" sz="1150" i="1" dirty="0"/>
              <a:t>Habilidades ocupacionais</a:t>
            </a:r>
            <a:endParaRPr lang="pt-BR" sz="1150" dirty="0"/>
          </a:p>
          <a:p>
            <a:pPr algn="just"/>
            <a:r>
              <a:rPr lang="pt-BR" sz="1150" i="1" dirty="0"/>
              <a:t>Segurança no ambiente </a:t>
            </a:r>
            <a:endParaRPr lang="pt-BR" sz="1150" dirty="0"/>
          </a:p>
          <a:p>
            <a:pPr algn="just"/>
            <a:r>
              <a:rPr lang="pt-BR" sz="1150" dirty="0"/>
              <a:t> </a:t>
            </a:r>
          </a:p>
          <a:p>
            <a:pPr algn="just"/>
            <a:r>
              <a:rPr lang="pt-BR" sz="1150" b="1" dirty="0"/>
              <a:t>Dimensão III - Participação, Interações e Papéis Sociais = </a:t>
            </a:r>
            <a:r>
              <a:rPr lang="pt-BR" sz="1150" i="1" u="sng" dirty="0"/>
              <a:t>Participação e interações</a:t>
            </a:r>
            <a:r>
              <a:rPr lang="pt-BR" sz="1150" dirty="0"/>
              <a:t> - engajamento nas atividades de interação com o mundo físico e social,  envolvimento e realização de tarefas em situações da vida real </a:t>
            </a:r>
          </a:p>
          <a:p>
            <a:pPr algn="just"/>
            <a:r>
              <a:rPr lang="pt-BR" sz="1150" i="1" u="sng" dirty="0"/>
              <a:t>Papéis socialmente valorizados</a:t>
            </a:r>
            <a:r>
              <a:rPr lang="pt-BR" sz="1150" dirty="0"/>
              <a:t> - relativos a atividades específicas da idade emprego, educação, participação comunitária, recreação e lazer, etc.</a:t>
            </a:r>
          </a:p>
          <a:p>
            <a:pPr algn="just"/>
            <a:r>
              <a:rPr lang="pt-BR" sz="1150" b="1" dirty="0"/>
              <a:t> </a:t>
            </a:r>
            <a:endParaRPr lang="pt-BR" sz="1150" dirty="0"/>
          </a:p>
          <a:p>
            <a:pPr algn="just"/>
            <a:r>
              <a:rPr lang="pt-BR" sz="1150" b="1" dirty="0"/>
              <a:t>Dimensão IV -  Saúde = </a:t>
            </a:r>
            <a:r>
              <a:rPr lang="pt-BR" sz="1150" i="1" dirty="0"/>
              <a:t>Condições de saúde física e mental</a:t>
            </a:r>
            <a:r>
              <a:rPr lang="pt-BR" sz="1150" dirty="0"/>
              <a:t> </a:t>
            </a:r>
          </a:p>
          <a:p>
            <a:pPr algn="just"/>
            <a:r>
              <a:rPr lang="pt-BR" sz="1150" i="1" dirty="0"/>
              <a:t>Efeitos da medicação</a:t>
            </a:r>
            <a:r>
              <a:rPr lang="pt-BR" sz="1150" dirty="0"/>
              <a:t> - desempenho e disposição pessoal</a:t>
            </a:r>
          </a:p>
          <a:p>
            <a:pPr algn="just"/>
            <a:r>
              <a:rPr lang="pt-BR" sz="1150" dirty="0"/>
              <a:t> </a:t>
            </a:r>
            <a:r>
              <a:rPr lang="pt-BR" sz="1150" i="1" dirty="0"/>
              <a:t>Avaliação das necessidades de apoio</a:t>
            </a:r>
            <a:r>
              <a:rPr lang="pt-BR" sz="1150" dirty="0"/>
              <a:t> - condições de saúde física e mental </a:t>
            </a:r>
          </a:p>
          <a:p>
            <a:pPr algn="just"/>
            <a:r>
              <a:rPr lang="pt-BR" sz="1150" dirty="0"/>
              <a:t>(Gozam de boa saúde sem limitações importantes da atividade? Podem participar integralmente dos papéis sociais: trabalho, recreação, lazer?</a:t>
            </a:r>
          </a:p>
          <a:p>
            <a:pPr algn="just"/>
            <a:r>
              <a:rPr lang="pt-BR" sz="1150" b="1" dirty="0"/>
              <a:t> </a:t>
            </a:r>
            <a:endParaRPr lang="pt-BR" sz="1150" dirty="0"/>
          </a:p>
          <a:p>
            <a:pPr algn="just"/>
            <a:r>
              <a:rPr lang="pt-BR" sz="1150" b="1" dirty="0"/>
              <a:t>Dimensão V -  Contexto = </a:t>
            </a:r>
            <a:r>
              <a:rPr lang="pt-BR" sz="1150" i="1" dirty="0"/>
              <a:t>Relativo a ambientes e cultura</a:t>
            </a:r>
            <a:endParaRPr lang="pt-BR" sz="1150" dirty="0"/>
          </a:p>
          <a:p>
            <a:pPr algn="just"/>
            <a:r>
              <a:rPr lang="pt-BR" sz="1150" dirty="0"/>
              <a:t>Condições nas quais a pessoa vive em seu cotidiano Níveis: </a:t>
            </a:r>
          </a:p>
          <a:p>
            <a:pPr algn="just"/>
            <a:r>
              <a:rPr lang="pt-BR" sz="1150" i="1" dirty="0"/>
              <a:t>Microssistema</a:t>
            </a:r>
            <a:r>
              <a:rPr lang="pt-BR" sz="1150" dirty="0"/>
              <a:t>: ambiente social imediato – família, cuidadores </a:t>
            </a:r>
          </a:p>
          <a:p>
            <a:pPr algn="just"/>
            <a:r>
              <a:rPr lang="pt-BR" sz="1150" i="1" dirty="0" err="1"/>
              <a:t>Mesossistema</a:t>
            </a:r>
            <a:r>
              <a:rPr lang="pt-BR" sz="1150" dirty="0"/>
              <a:t>: vizinhança, comunidade, escola, organizações de apoio</a:t>
            </a:r>
          </a:p>
          <a:p>
            <a:pPr algn="just"/>
            <a:r>
              <a:rPr lang="pt-BR" sz="1150" dirty="0" err="1"/>
              <a:t>M</a:t>
            </a:r>
            <a:r>
              <a:rPr lang="pt-BR" sz="1150" i="1" dirty="0" err="1"/>
              <a:t>acrossistema</a:t>
            </a:r>
            <a:r>
              <a:rPr lang="pt-BR" sz="1150" dirty="0"/>
              <a:t>: padrões culturais, sociedade, país, influências sócio-políticas</a:t>
            </a:r>
          </a:p>
        </p:txBody>
      </p:sp>
      <p:sp>
        <p:nvSpPr>
          <p:cNvPr id="5" name="Título 1"/>
          <p:cNvSpPr txBox="1">
            <a:spLocks/>
          </p:cNvSpPr>
          <p:nvPr/>
        </p:nvSpPr>
        <p:spPr>
          <a:xfrm>
            <a:off x="0" y="116632"/>
            <a:ext cx="9144000" cy="90872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2900" b="1" dirty="0" smtClean="0"/>
              <a:t>DEFICIÊNCIA</a:t>
            </a:r>
            <a:r>
              <a:rPr lang="pt-BR" sz="3000" b="1" dirty="0" smtClean="0"/>
              <a:t> INTELECTUAL E DO DESENVOLVIMENTO (continuação)</a:t>
            </a:r>
            <a:r>
              <a:rPr lang="pt-BR" b="1" dirty="0" smtClean="0"/>
              <a:t/>
            </a:r>
            <a:br>
              <a:rPr lang="pt-BR" b="1" dirty="0" smtClean="0"/>
            </a:br>
            <a:endParaRPr lang="pt-BR" dirty="0"/>
          </a:p>
        </p:txBody>
      </p:sp>
    </p:spTree>
    <p:extLst>
      <p:ext uri="{BB962C8B-B14F-4D97-AF65-F5344CB8AC3E}">
        <p14:creationId xmlns:p14="http://schemas.microsoft.com/office/powerpoint/2010/main" val="2684633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562074"/>
          </a:xfrm>
        </p:spPr>
        <p:txBody>
          <a:bodyPr>
            <a:normAutofit fontScale="90000"/>
          </a:bodyPr>
          <a:lstStyle/>
          <a:p>
            <a:r>
              <a:rPr lang="pt-BR" dirty="0" smtClean="0"/>
              <a:t>A FUNDAÇÃO</a:t>
            </a:r>
            <a:endParaRPr lang="pt-BR" dirty="0"/>
          </a:p>
        </p:txBody>
      </p:sp>
      <p:sp>
        <p:nvSpPr>
          <p:cNvPr id="3" name="Espaço Reservado para Conteúdo 2"/>
          <p:cNvSpPr>
            <a:spLocks noGrp="1"/>
          </p:cNvSpPr>
          <p:nvPr>
            <p:ph idx="1"/>
          </p:nvPr>
        </p:nvSpPr>
        <p:spPr>
          <a:xfrm>
            <a:off x="0" y="548680"/>
            <a:ext cx="9144000" cy="6309320"/>
          </a:xfrm>
        </p:spPr>
        <p:txBody>
          <a:bodyPr>
            <a:normAutofit fontScale="92500" lnSpcReduction="10000"/>
          </a:bodyPr>
          <a:lstStyle/>
          <a:p>
            <a:r>
              <a:rPr lang="pt-BR" dirty="0" smtClean="0"/>
              <a:t>Institucional </a:t>
            </a:r>
            <a:r>
              <a:rPr lang="pt-BR" sz="2200" dirty="0" smtClean="0"/>
              <a:t>(ter dessa forma os links ao lado citados: Nossa história, Nossa Equipe, Nossa Estrutura, Missão e Objetivos)</a:t>
            </a:r>
          </a:p>
          <a:p>
            <a:endParaRPr lang="pt-BR" sz="2200" dirty="0" smtClean="0"/>
          </a:p>
          <a:p>
            <a:endParaRPr lang="pt-BR" dirty="0"/>
          </a:p>
          <a:p>
            <a:endParaRPr lang="pt-BR" dirty="0" smtClean="0"/>
          </a:p>
          <a:p>
            <a:endParaRPr lang="pt-BR" dirty="0"/>
          </a:p>
          <a:p>
            <a:endParaRPr lang="pt-BR" dirty="0" smtClean="0"/>
          </a:p>
          <a:p>
            <a:endParaRPr lang="pt-BR" dirty="0"/>
          </a:p>
          <a:p>
            <a:endParaRPr lang="pt-BR" dirty="0" smtClean="0"/>
          </a:p>
          <a:p>
            <a:endParaRPr lang="pt-BR" dirty="0"/>
          </a:p>
          <a:p>
            <a:endParaRPr lang="pt-BR" dirty="0" smtClean="0"/>
          </a:p>
          <a:p>
            <a:pPr marL="0" indent="0">
              <a:buNone/>
            </a:pPr>
            <a:endParaRPr lang="pt-BR" dirty="0" smtClean="0"/>
          </a:p>
          <a:p>
            <a:r>
              <a:rPr lang="pt-BR" dirty="0" smtClean="0"/>
              <a:t>Rede APAES </a:t>
            </a:r>
            <a:r>
              <a:rPr lang="pt-BR" sz="2400" dirty="0" smtClean="0"/>
              <a:t>(clicar e cair direto no site http://www.apaeminas.org.br/)</a:t>
            </a:r>
          </a:p>
          <a:p>
            <a:pPr marL="0" indent="0">
              <a:buNone/>
            </a:pPr>
            <a:endParaRPr lang="pt-BR" dirty="0"/>
          </a:p>
        </p:txBody>
      </p:sp>
      <p:pic>
        <p:nvPicPr>
          <p:cNvPr id="1026" name="Picture 2" descr="C:\Users\Usuario\Downloads\Site FUVAE\institucional fuva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784976" cy="441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93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1143" y="565150"/>
            <a:ext cx="8964488" cy="6340197"/>
          </a:xfrm>
          <a:prstGeom prst="rect">
            <a:avLst/>
          </a:prstGeom>
        </p:spPr>
        <p:txBody>
          <a:bodyPr wrap="square">
            <a:spAutoFit/>
          </a:bodyPr>
          <a:lstStyle/>
          <a:p>
            <a:pPr fontAlgn="base"/>
            <a:r>
              <a:rPr lang="pt-BR" sz="1400" b="1" dirty="0" smtClean="0"/>
              <a:t>- Principais </a:t>
            </a:r>
            <a:r>
              <a:rPr lang="pt-BR" sz="1400" b="1" dirty="0"/>
              <a:t>causas</a:t>
            </a:r>
            <a:endParaRPr lang="pt-BR" sz="1400" dirty="0"/>
          </a:p>
          <a:p>
            <a:pPr fontAlgn="base"/>
            <a:r>
              <a:rPr lang="pt-BR" sz="1400" dirty="0" smtClean="0"/>
              <a:t>Os </a:t>
            </a:r>
            <a:r>
              <a:rPr lang="pt-BR" sz="1400" dirty="0"/>
              <a:t>fatores de risco e causas que podem levar à Deficiência Intelectual podem ocorrer em três fases: pré-natais, perinatais  e pós-natais.</a:t>
            </a:r>
            <a:br>
              <a:rPr lang="pt-BR" sz="1400" dirty="0"/>
            </a:br>
            <a:endParaRPr lang="pt-BR" sz="1400" dirty="0"/>
          </a:p>
          <a:p>
            <a:pPr fontAlgn="base"/>
            <a:r>
              <a:rPr lang="pt-BR" sz="1400" b="1" dirty="0" smtClean="0"/>
              <a:t>- Pré-natais</a:t>
            </a:r>
            <a:endParaRPr lang="pt-BR" sz="1400" dirty="0"/>
          </a:p>
          <a:p>
            <a:pPr fontAlgn="base"/>
            <a:r>
              <a:rPr lang="pt-BR" sz="1400" dirty="0" smtClean="0"/>
              <a:t>Fatores </a:t>
            </a:r>
            <a:r>
              <a:rPr lang="pt-BR" sz="1400" dirty="0"/>
              <a:t>que incidem desde o momento da concepção do bebê até o início do trabalho de parto:</a:t>
            </a:r>
            <a:br>
              <a:rPr lang="pt-BR" sz="1400" dirty="0"/>
            </a:br>
            <a:r>
              <a:rPr lang="pt-BR" sz="1400" dirty="0"/>
              <a:t>Fatores genéticos </a:t>
            </a:r>
            <a:br>
              <a:rPr lang="pt-BR" sz="1400" dirty="0"/>
            </a:br>
            <a:r>
              <a:rPr lang="pt-BR" sz="1400" dirty="0"/>
              <a:t>• Alterações cromossômicas (numéricas ou estruturais) -  provocam Síndrome de Down, entre outras. </a:t>
            </a:r>
            <a:br>
              <a:rPr lang="pt-BR" sz="1400" dirty="0"/>
            </a:br>
            <a:r>
              <a:rPr lang="pt-BR" sz="1400" dirty="0"/>
              <a:t>• Alterações gênicas (erros inatos do metabolismo): que provocam </a:t>
            </a:r>
            <a:r>
              <a:rPr lang="pt-BR" sz="1400" dirty="0" err="1"/>
              <a:t>Fenilcetonúria</a:t>
            </a:r>
            <a:r>
              <a:rPr lang="pt-BR" sz="1400" dirty="0"/>
              <a:t>, entre outras.</a:t>
            </a:r>
          </a:p>
          <a:p>
            <a:pPr fontAlgn="base"/>
            <a:r>
              <a:rPr lang="pt-BR" sz="1400" dirty="0"/>
              <a:t>Fatores que afetam o complexo materno-fetal </a:t>
            </a:r>
            <a:br>
              <a:rPr lang="pt-BR" sz="1400" dirty="0"/>
            </a:br>
            <a:r>
              <a:rPr lang="pt-BR" sz="1400" dirty="0"/>
              <a:t>• Tabagismo, alcoolismo, consumo de drogas, efeitos colaterais de medicamentos teratogênicos (capazes de provocar danos nos embriões e fetos).</a:t>
            </a:r>
            <a:br>
              <a:rPr lang="pt-BR" sz="1400" dirty="0"/>
            </a:br>
            <a:r>
              <a:rPr lang="pt-BR" sz="1400" dirty="0"/>
              <a:t>• Doenças maternas crônicas ou gestacionais (como diabetes mellitus).</a:t>
            </a:r>
            <a:br>
              <a:rPr lang="pt-BR" sz="1400" dirty="0"/>
            </a:br>
            <a:r>
              <a:rPr lang="pt-BR" sz="1400" dirty="0"/>
              <a:t>• Doenças infecciosas na mãe, que podem comprometer o feto: sífilis, rubéola, toxoplasmose.</a:t>
            </a:r>
            <a:br>
              <a:rPr lang="pt-BR" sz="1400" dirty="0"/>
            </a:br>
            <a:r>
              <a:rPr lang="pt-BR" sz="1400" dirty="0"/>
              <a:t>• Desnutrição materna.</a:t>
            </a:r>
          </a:p>
          <a:p>
            <a:pPr fontAlgn="base"/>
            <a:endParaRPr lang="pt-BR" sz="1400" b="1" dirty="0" smtClean="0"/>
          </a:p>
          <a:p>
            <a:pPr fontAlgn="base"/>
            <a:r>
              <a:rPr lang="pt-BR" sz="1400" b="1" dirty="0" smtClean="0"/>
              <a:t>- Perinatais</a:t>
            </a:r>
            <a:endParaRPr lang="pt-BR" sz="1400" dirty="0"/>
          </a:p>
          <a:p>
            <a:pPr fontAlgn="base"/>
            <a:r>
              <a:rPr lang="pt-BR" sz="1400" dirty="0"/>
              <a:t>Fatores que incidem do início do trabalho de parto até o 30.º dia de vida do bebê:</a:t>
            </a:r>
            <a:br>
              <a:rPr lang="pt-BR" sz="1400" dirty="0"/>
            </a:br>
            <a:r>
              <a:rPr lang="pt-BR" sz="1400" dirty="0"/>
              <a:t>• Hipóxia ou </a:t>
            </a:r>
            <a:r>
              <a:rPr lang="pt-BR" sz="1400" dirty="0" err="1"/>
              <a:t>anoxia</a:t>
            </a:r>
            <a:r>
              <a:rPr lang="pt-BR" sz="1400" dirty="0"/>
              <a:t> (oxigenação cerebral insuficiente).</a:t>
            </a:r>
            <a:br>
              <a:rPr lang="pt-BR" sz="1400" dirty="0"/>
            </a:br>
            <a:r>
              <a:rPr lang="pt-BR" sz="1400" dirty="0"/>
              <a:t>• Prematuridade e baixo peso: Pequeno para Idade Gestacional (PIG).</a:t>
            </a:r>
            <a:br>
              <a:rPr lang="pt-BR" sz="1400" dirty="0"/>
            </a:br>
            <a:r>
              <a:rPr lang="pt-BR" sz="1400" dirty="0"/>
              <a:t>• Icterícia grave do recém-nascido (</a:t>
            </a:r>
            <a:r>
              <a:rPr lang="pt-BR" sz="1400" dirty="0" err="1"/>
              <a:t>kernicterus</a:t>
            </a:r>
            <a:r>
              <a:rPr lang="pt-BR" sz="1400" dirty="0"/>
              <a:t>).</a:t>
            </a:r>
            <a:br>
              <a:rPr lang="pt-BR" sz="1400" dirty="0"/>
            </a:br>
            <a:endParaRPr lang="pt-BR" sz="1400" dirty="0"/>
          </a:p>
          <a:p>
            <a:pPr fontAlgn="base"/>
            <a:r>
              <a:rPr lang="pt-BR" sz="1400" b="1" dirty="0" smtClean="0"/>
              <a:t>- Pós-natais</a:t>
            </a:r>
            <a:endParaRPr lang="pt-BR" sz="1400" dirty="0"/>
          </a:p>
          <a:p>
            <a:pPr fontAlgn="base"/>
            <a:r>
              <a:rPr lang="pt-BR" sz="1400" dirty="0"/>
              <a:t>Fatores que incidem do 30.º dia de vida do bebê até o final da adolescência:</a:t>
            </a:r>
            <a:br>
              <a:rPr lang="pt-BR" sz="1400" dirty="0"/>
            </a:br>
            <a:r>
              <a:rPr lang="pt-BR" sz="1400" dirty="0"/>
              <a:t>• Desnutrição, desidratação grave, carência de estimulação global.</a:t>
            </a:r>
            <a:br>
              <a:rPr lang="pt-BR" sz="1400" dirty="0"/>
            </a:br>
            <a:r>
              <a:rPr lang="pt-BR" sz="1400" dirty="0"/>
              <a:t>• Infecções: meningites, sarampo.</a:t>
            </a:r>
            <a:br>
              <a:rPr lang="pt-BR" sz="1400" dirty="0"/>
            </a:br>
            <a:r>
              <a:rPr lang="pt-BR" sz="1400" dirty="0"/>
              <a:t>• Intoxicações exógenas: envenenamentos provocados por remédios, inseticidas, produtos químicos como chumbo, mercúrio etc.</a:t>
            </a:r>
            <a:br>
              <a:rPr lang="pt-BR" sz="1400" dirty="0"/>
            </a:br>
            <a:r>
              <a:rPr lang="pt-BR" sz="1400" dirty="0"/>
              <a:t>• Acidentes: trânsito, afogamento, choque elétrico, asfixia, quedas </a:t>
            </a:r>
            <a:r>
              <a:rPr lang="pt-BR" sz="1400" dirty="0" smtClean="0"/>
              <a:t>etc.</a:t>
            </a:r>
            <a:endParaRPr lang="pt-BR" sz="1400" b="0" i="0" dirty="0">
              <a:effectLst/>
            </a:endParaRPr>
          </a:p>
        </p:txBody>
      </p:sp>
      <p:sp>
        <p:nvSpPr>
          <p:cNvPr id="4" name="Título 1"/>
          <p:cNvSpPr txBox="1">
            <a:spLocks/>
          </p:cNvSpPr>
          <p:nvPr/>
        </p:nvSpPr>
        <p:spPr>
          <a:xfrm>
            <a:off x="0" y="116632"/>
            <a:ext cx="9144000" cy="90872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2900" b="1" dirty="0" smtClean="0"/>
              <a:t>DEFICIÊNCIA</a:t>
            </a:r>
            <a:r>
              <a:rPr lang="pt-BR" sz="3000" b="1" dirty="0" smtClean="0"/>
              <a:t> INTELECTUAL E DO DESENVOLVIMENTO (continuação)</a:t>
            </a:r>
            <a:r>
              <a:rPr lang="pt-BR" b="1" dirty="0" smtClean="0"/>
              <a:t/>
            </a:r>
            <a:br>
              <a:rPr lang="pt-BR" b="1" dirty="0" smtClean="0"/>
            </a:br>
            <a:endParaRPr lang="pt-BR" dirty="0"/>
          </a:p>
        </p:txBody>
      </p:sp>
    </p:spTree>
    <p:extLst>
      <p:ext uri="{BB962C8B-B14F-4D97-AF65-F5344CB8AC3E}">
        <p14:creationId xmlns:p14="http://schemas.microsoft.com/office/powerpoint/2010/main" val="2879218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116632"/>
            <a:ext cx="8784976" cy="6740307"/>
          </a:xfrm>
          <a:prstGeom prst="rect">
            <a:avLst/>
          </a:prstGeom>
        </p:spPr>
        <p:txBody>
          <a:bodyPr wrap="square">
            <a:spAutoFit/>
          </a:bodyPr>
          <a:lstStyle/>
          <a:p>
            <a:pPr fontAlgn="base"/>
            <a:r>
              <a:rPr lang="pt-BR" sz="2400" b="1" dirty="0"/>
              <a:t>Principais tipos de Deficiência </a:t>
            </a:r>
            <a:r>
              <a:rPr lang="pt-BR" sz="2400" b="1" dirty="0" smtClean="0"/>
              <a:t>Intelectual (continuação)</a:t>
            </a:r>
          </a:p>
          <a:p>
            <a:pPr algn="just" fontAlgn="base"/>
            <a:endParaRPr lang="pt-BR" sz="2400" dirty="0"/>
          </a:p>
          <a:p>
            <a:pPr algn="just" fontAlgn="base"/>
            <a:r>
              <a:rPr lang="pt-BR" sz="1600" dirty="0" smtClean="0"/>
              <a:t>    Entre </a:t>
            </a:r>
            <a:r>
              <a:rPr lang="pt-BR" sz="1600" dirty="0"/>
              <a:t>os inúmeros fatores que podem causar a deficiência intelectual, destacam-se alterações cromossômicas e gênicas, desordens do desenvolvimento embrionário ou outros distúrbios estruturais e funcionais que reduzem a capacidade do cérebro</a:t>
            </a:r>
            <a:r>
              <a:rPr lang="pt-BR" sz="1600" dirty="0" smtClean="0"/>
              <a:t>.</a:t>
            </a:r>
          </a:p>
          <a:p>
            <a:pPr algn="just" fontAlgn="base"/>
            <a:endParaRPr lang="pt-BR" sz="1600" dirty="0"/>
          </a:p>
          <a:p>
            <a:pPr algn="just" fontAlgn="base"/>
            <a:r>
              <a:rPr lang="pt-BR" sz="1600" b="1" dirty="0" smtClean="0"/>
              <a:t>- Síndrome </a:t>
            </a:r>
            <a:r>
              <a:rPr lang="pt-BR" sz="1600" b="1" dirty="0"/>
              <a:t>de Down</a:t>
            </a:r>
            <a:r>
              <a:rPr lang="pt-BR" sz="1600" dirty="0"/>
              <a:t> – alteração genética que ocorre na formação do bebê, no início da gravidez. O grau de deficiência intelectual provocado pela síndrome é variável, e o coeficiente de inteligência (QI) pode variar e chegar a valores inferiores a 40. A linguagem fica mais comprometida, mas a visão é relativamente preservada. As interações sociais podem se desenvolver bem, no entanto podem aparecer distúrbios como hiperatividade, depressão, entre outros</a:t>
            </a:r>
            <a:r>
              <a:rPr lang="pt-BR" sz="1600" dirty="0" smtClean="0"/>
              <a:t>.</a:t>
            </a:r>
          </a:p>
          <a:p>
            <a:pPr marL="285750" indent="-285750" algn="just" fontAlgn="base">
              <a:buFont typeface="Arial" panose="020B0604020202020204" pitchFamily="34" charset="0"/>
              <a:buChar char="•"/>
            </a:pPr>
            <a:endParaRPr lang="pt-BR" sz="1600" dirty="0" smtClean="0"/>
          </a:p>
          <a:p>
            <a:pPr algn="just" fontAlgn="base"/>
            <a:r>
              <a:rPr lang="pt-BR" sz="1600" b="1" dirty="0" smtClean="0"/>
              <a:t>- Síndrome </a:t>
            </a:r>
            <a:r>
              <a:rPr lang="pt-BR" sz="1600" b="1" dirty="0"/>
              <a:t>do X-Frágil </a:t>
            </a:r>
            <a:r>
              <a:rPr lang="pt-BR" sz="1600" dirty="0"/>
              <a:t>– alteração genética que provoca atraso mental. A criança apresenta face alongada, orelhas grandes ou salientes, além de comprometimento ocular e comportamento social atípico, principalmente timidez</a:t>
            </a:r>
            <a:r>
              <a:rPr lang="pt-BR" sz="1600" dirty="0" smtClean="0"/>
              <a:t>.</a:t>
            </a:r>
          </a:p>
          <a:p>
            <a:pPr algn="just" fontAlgn="base"/>
            <a:endParaRPr lang="pt-BR" sz="1600" dirty="0" smtClean="0"/>
          </a:p>
          <a:p>
            <a:pPr algn="just" fontAlgn="base"/>
            <a:r>
              <a:rPr lang="pt-BR" sz="1600" b="1" dirty="0" smtClean="0"/>
              <a:t>- Síndrome </a:t>
            </a:r>
            <a:r>
              <a:rPr lang="pt-BR" sz="1600" b="1" dirty="0"/>
              <a:t>de </a:t>
            </a:r>
            <a:r>
              <a:rPr lang="pt-BR" sz="1600" b="1" dirty="0" err="1"/>
              <a:t>Prader-Willi</a:t>
            </a:r>
            <a:r>
              <a:rPr lang="pt-BR" sz="1600" b="1" dirty="0"/>
              <a:t> </a:t>
            </a:r>
            <a:r>
              <a:rPr lang="pt-BR" sz="1600" dirty="0"/>
              <a:t>– o quadro clínico varia de paciente a paciente, conforme a idade. No período neonatal, a criança apresenta severa hipotonia muscular, baixo peso e pequena estatura. Em geral a pessoa apresenta problemas de aprendizagem e dificuldade para pensamentos e conceitos abstratos</a:t>
            </a:r>
            <a:r>
              <a:rPr lang="pt-BR" sz="1600" dirty="0" smtClean="0"/>
              <a:t>.</a:t>
            </a:r>
          </a:p>
          <a:p>
            <a:pPr algn="just" fontAlgn="base"/>
            <a:endParaRPr lang="pt-BR" sz="1600" dirty="0"/>
          </a:p>
          <a:p>
            <a:pPr algn="just" fontAlgn="base"/>
            <a:r>
              <a:rPr lang="pt-BR" sz="1600" b="1" dirty="0" smtClean="0"/>
              <a:t>- Síndrome </a:t>
            </a:r>
            <a:r>
              <a:rPr lang="pt-BR" sz="1600" b="1" dirty="0"/>
              <a:t>de </a:t>
            </a:r>
            <a:r>
              <a:rPr lang="pt-BR" sz="1600" b="1" dirty="0" err="1"/>
              <a:t>Angelman</a:t>
            </a:r>
            <a:r>
              <a:rPr lang="pt-BR" sz="1600" dirty="0"/>
              <a:t> – distúrbio neurológico que causa deficiência intelectual, </a:t>
            </a:r>
            <a:r>
              <a:rPr lang="pt-BR" sz="1600" dirty="0" smtClean="0"/>
              <a:t>comprometimento ou </a:t>
            </a:r>
            <a:r>
              <a:rPr lang="pt-BR" sz="1600" dirty="0"/>
              <a:t>ausência de fala, epilepsia, atraso psicomotor, andar desequilibrado, com as pernas afastadas e esticadas, sono entrecortado e difícil, alterações no comportamento, entre outras. </a:t>
            </a:r>
          </a:p>
          <a:p>
            <a:pPr algn="just" fontAlgn="base"/>
            <a:endParaRPr lang="pt-BR" sz="1600" dirty="0" smtClean="0"/>
          </a:p>
          <a:p>
            <a:pPr algn="just" fontAlgn="base"/>
            <a:endParaRPr lang="pt-BR" sz="1600" dirty="0" smtClean="0">
              <a:solidFill>
                <a:srgbClr val="333333"/>
              </a:solidFill>
              <a:latin typeface="Tahoma" panose="020B0604030504040204" pitchFamily="34" charset="0"/>
            </a:endParaRPr>
          </a:p>
        </p:txBody>
      </p:sp>
    </p:spTree>
    <p:extLst>
      <p:ext uri="{BB962C8B-B14F-4D97-AF65-F5344CB8AC3E}">
        <p14:creationId xmlns:p14="http://schemas.microsoft.com/office/powerpoint/2010/main" val="1380980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6682" y="702469"/>
            <a:ext cx="9036496" cy="6155531"/>
          </a:xfrm>
          <a:prstGeom prst="rect">
            <a:avLst/>
          </a:prstGeom>
        </p:spPr>
        <p:txBody>
          <a:bodyPr wrap="square">
            <a:spAutoFit/>
          </a:bodyPr>
          <a:lstStyle/>
          <a:p>
            <a:pPr algn="just" fontAlgn="base"/>
            <a:r>
              <a:rPr lang="pt-BR" sz="1400" dirty="0" smtClean="0"/>
              <a:t>- </a:t>
            </a:r>
            <a:r>
              <a:rPr lang="pt-BR" sz="1400" b="1" dirty="0" smtClean="0"/>
              <a:t>Síndrome </a:t>
            </a:r>
            <a:r>
              <a:rPr lang="pt-BR" sz="1400" b="1" dirty="0"/>
              <a:t>Williams </a:t>
            </a:r>
            <a:r>
              <a:rPr lang="pt-BR" sz="1400" dirty="0"/>
              <a:t>– alteração genética que causa deficiência intelectual de leve a moderada. A pessoa apresenta comprometimento maior da capacidade visual e espacial em contraste com um bom desenvolvimento da linguagem oral e na música</a:t>
            </a:r>
            <a:r>
              <a:rPr lang="pt-BR" sz="1400" dirty="0" smtClean="0"/>
              <a:t>.</a:t>
            </a:r>
          </a:p>
          <a:p>
            <a:pPr algn="just" fontAlgn="base"/>
            <a:endParaRPr lang="pt-BR" sz="1400" dirty="0" smtClean="0"/>
          </a:p>
          <a:p>
            <a:pPr algn="just" fontAlgn="base"/>
            <a:r>
              <a:rPr lang="pt-BR" sz="1400" b="1" dirty="0" smtClean="0"/>
              <a:t>- Erros </a:t>
            </a:r>
            <a:r>
              <a:rPr lang="pt-BR" sz="1400" b="1" dirty="0"/>
              <a:t>Inatos de Metabolismo (</a:t>
            </a:r>
            <a:r>
              <a:rPr lang="pt-BR" sz="1400" b="1" dirty="0" err="1"/>
              <a:t>Fenilcetonúria</a:t>
            </a:r>
            <a:r>
              <a:rPr lang="pt-BR" sz="1400" b="1" dirty="0"/>
              <a:t>, Hipotireoidismo congênito etc.)</a:t>
            </a:r>
            <a:r>
              <a:rPr lang="pt-BR" sz="1400" dirty="0"/>
              <a:t> – alterações metabólicas, em geral enzimáticas, que normalmente não apresentam sinais nem sintomas sugestivos de doenças. São detectados pelo Teste do Pezinho, e quando tratados adequadamente, podem prevenir o aparecimento de deficiência intelectual. Alguns achados clínicos ou laboratoriais que sugerem esse tipo de distúrbio metabólico: falha de crescimento adequado, doenças recorrentes e inexplicáveis, convulsões, </a:t>
            </a:r>
            <a:r>
              <a:rPr lang="pt-BR" sz="1400" dirty="0" err="1"/>
              <a:t>atoxia</a:t>
            </a:r>
            <a:r>
              <a:rPr lang="pt-BR" sz="1400" dirty="0"/>
              <a:t>, perda de habilidade psicomotora, hipotonia, sonolência anormal ou coma, anormalidade ocular, sexual, de pelos e cabelos, surdez </a:t>
            </a:r>
            <a:r>
              <a:rPr lang="pt-BR" sz="1400" dirty="0" err="1"/>
              <a:t>inexplicada</a:t>
            </a:r>
            <a:r>
              <a:rPr lang="pt-BR" sz="1400" dirty="0"/>
              <a:t>, acidose láctea e/ou metabólica, distúrbios de colesterol, entre outros</a:t>
            </a:r>
            <a:r>
              <a:rPr lang="pt-BR" sz="1400" dirty="0" smtClean="0"/>
              <a:t>.</a:t>
            </a:r>
          </a:p>
          <a:p>
            <a:pPr algn="just" fontAlgn="base"/>
            <a:endParaRPr lang="pt-BR" sz="1400" dirty="0"/>
          </a:p>
          <a:p>
            <a:r>
              <a:rPr lang="pt-BR" sz="1400" b="1" dirty="0" smtClean="0"/>
              <a:t>- TEA </a:t>
            </a:r>
            <a:r>
              <a:rPr lang="pt-BR" sz="1400" b="1" dirty="0"/>
              <a:t>– Transtorno do Espectro do Autismo</a:t>
            </a:r>
          </a:p>
          <a:p>
            <a:pPr algn="just"/>
            <a:r>
              <a:rPr lang="pt-BR" sz="1400" dirty="0"/>
              <a:t>Três características Básicas para definir o TEA – Transtorno do Espectro do Autismo:</a:t>
            </a:r>
          </a:p>
          <a:p>
            <a:pPr algn="just"/>
            <a:r>
              <a:rPr lang="pt-BR" sz="1400" dirty="0"/>
              <a:t>* Dificuldade de interação social;</a:t>
            </a:r>
          </a:p>
          <a:p>
            <a:pPr algn="just"/>
            <a:r>
              <a:rPr lang="pt-BR" sz="1400" dirty="0"/>
              <a:t>* Déficit de comunicação social, tanto quantitativo quanto qualitativo;</a:t>
            </a:r>
          </a:p>
          <a:p>
            <a:pPr algn="just"/>
            <a:r>
              <a:rPr lang="pt-BR" sz="1400" dirty="0" smtClean="0"/>
              <a:t>* Padrões </a:t>
            </a:r>
            <a:r>
              <a:rPr lang="pt-BR" sz="1400" dirty="0"/>
              <a:t>inadequados de comportamento que não possuem finalidade social</a:t>
            </a:r>
            <a:r>
              <a:rPr lang="pt-BR" sz="1400" dirty="0" smtClean="0"/>
              <a:t>.</a:t>
            </a:r>
          </a:p>
          <a:p>
            <a:pPr algn="just"/>
            <a:endParaRPr lang="pt-BR" sz="1400" dirty="0"/>
          </a:p>
          <a:p>
            <a:pPr algn="just"/>
            <a:r>
              <a:rPr lang="pt-BR" sz="1400" dirty="0"/>
              <a:t>É classificado em 3 graus atualmente: autismo leve, autismo moderado, autismo severo.</a:t>
            </a:r>
          </a:p>
          <a:p>
            <a:pPr algn="just"/>
            <a:r>
              <a:rPr lang="pt-BR" sz="1400" dirty="0"/>
              <a:t>Autismo é uma severa desordem no desenvolvimento , inicia-se desde o nascimento, ou se desenvolve nos primeiros dois anos e meio de vida.</a:t>
            </a:r>
          </a:p>
          <a:p>
            <a:pPr algn="just"/>
            <a:r>
              <a:rPr lang="pt-BR" sz="1400" dirty="0"/>
              <a:t>A maioria das crianças autistas são, aparentemente, perfeitamente normais, mas passam o tempo envolvidas em comportamentos ininteligíveis e </a:t>
            </a:r>
            <a:r>
              <a:rPr lang="pt-BR" sz="1400" dirty="0" err="1"/>
              <a:t>hiper-ativos</a:t>
            </a:r>
            <a:r>
              <a:rPr lang="pt-BR" sz="1400" dirty="0"/>
              <a:t>, completamente distintos do comportamento de crianças típicas.</a:t>
            </a:r>
          </a:p>
          <a:p>
            <a:pPr algn="just"/>
            <a:r>
              <a:rPr lang="pt-BR" sz="1400" dirty="0"/>
              <a:t>A idade em que começa a intervenção tem um impacto direto nos resultados. Quanto mais cedo uma criança começa a ser tratada melhor será seu prognóstico. Recentemente há um aumento na porcentagem de crianças que </a:t>
            </a:r>
            <a:r>
              <a:rPr lang="pt-BR" sz="1400" dirty="0" err="1"/>
              <a:t>freqüentam</a:t>
            </a:r>
            <a:r>
              <a:rPr lang="pt-BR" sz="1400" dirty="0"/>
              <a:t> a escola em salas de aula convencionais e vivem de forma </a:t>
            </a:r>
            <a:r>
              <a:rPr lang="pt-BR" sz="1400" dirty="0" err="1"/>
              <a:t>semi-independente</a:t>
            </a:r>
            <a:r>
              <a:rPr lang="pt-BR" sz="1400" dirty="0"/>
              <a:t> em comunidades. Entretanto, a maioria das pessoas autistas </a:t>
            </a:r>
            <a:r>
              <a:rPr lang="pt-BR" sz="1400" dirty="0" err="1"/>
              <a:t>permanence</a:t>
            </a:r>
            <a:r>
              <a:rPr lang="pt-BR" sz="1400" dirty="0"/>
              <a:t> com déficits em suas habilidades de comunicação e </a:t>
            </a:r>
            <a:r>
              <a:rPr lang="pt-BR" sz="1400" dirty="0" smtClean="0"/>
              <a:t>socialização.</a:t>
            </a:r>
            <a:endParaRPr lang="pt-BR" sz="1400" dirty="0"/>
          </a:p>
          <a:p>
            <a:pPr algn="just" fontAlgn="base"/>
            <a:endParaRPr lang="pt-BR" sz="1600" dirty="0"/>
          </a:p>
        </p:txBody>
      </p:sp>
      <p:sp>
        <p:nvSpPr>
          <p:cNvPr id="3" name="CaixaDeTexto 2"/>
          <p:cNvSpPr txBox="1"/>
          <p:nvPr/>
        </p:nvSpPr>
        <p:spPr>
          <a:xfrm>
            <a:off x="164778" y="160338"/>
            <a:ext cx="8496944" cy="830997"/>
          </a:xfrm>
          <a:prstGeom prst="rect">
            <a:avLst/>
          </a:prstGeom>
          <a:noFill/>
        </p:spPr>
        <p:txBody>
          <a:bodyPr wrap="square" rtlCol="0">
            <a:spAutoFit/>
          </a:bodyPr>
          <a:lstStyle/>
          <a:p>
            <a:r>
              <a:rPr lang="pt-BR" sz="2400" b="1" dirty="0" smtClean="0"/>
              <a:t>Principais tipos </a:t>
            </a:r>
            <a:r>
              <a:rPr lang="pt-BR" sz="2400" b="1" dirty="0"/>
              <a:t>de Deficiência Intelectual (continuação)</a:t>
            </a:r>
          </a:p>
          <a:p>
            <a:endParaRPr lang="pt-BR" sz="2400" dirty="0"/>
          </a:p>
        </p:txBody>
      </p:sp>
      <p:sp>
        <p:nvSpPr>
          <p:cNvPr id="7" name="AutoShape 2" descr="Resultado de imagem para 2 de abril dia mundial da conscientização do autism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AutoShape 4" descr="Resultado de imagem para 2 de abril dia mundial da conscientização do autism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30" name="Picture 6" descr="Resultado de imagem para 2 de abril dia mundial da conscientização do autism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3245186"/>
            <a:ext cx="2155187" cy="1305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633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0882" y="188640"/>
            <a:ext cx="9144000" cy="3847207"/>
          </a:xfrm>
          <a:prstGeom prst="rect">
            <a:avLst/>
          </a:prstGeom>
        </p:spPr>
        <p:txBody>
          <a:bodyPr wrap="square">
            <a:spAutoFit/>
          </a:bodyPr>
          <a:lstStyle/>
          <a:p>
            <a:pPr algn="just" fontAlgn="base"/>
            <a:r>
              <a:rPr lang="pt-BR" sz="2800" b="1" dirty="0"/>
              <a:t>Deficiência Intelectual x Doença Mental</a:t>
            </a:r>
          </a:p>
          <a:p>
            <a:pPr algn="just" fontAlgn="base"/>
            <a:r>
              <a:rPr lang="pt-BR" dirty="0"/>
              <a:t/>
            </a:r>
            <a:br>
              <a:rPr lang="pt-BR" dirty="0"/>
            </a:br>
            <a:r>
              <a:rPr lang="pt-BR" dirty="0"/>
              <a:t>    Muita gente confunde Deficiência Intelectual e doença mental, mas é importante esclarecer que são duas coisas bem diferentes.</a:t>
            </a:r>
          </a:p>
          <a:p>
            <a:pPr algn="just" fontAlgn="base"/>
            <a:r>
              <a:rPr lang="pt-BR" dirty="0"/>
              <a:t>    Na Deficiência Intelectual a pessoa apresenta um atraso no seu desenvolvimento, dificuldades para aprender e realizar tarefas do dia a dia e interagir com o meio em que vive. Ou seja, existe um comprometimento cognitivo, que acontece antes dos 18 anos, e que prejudica suas habilidades adaptativas.</a:t>
            </a:r>
          </a:p>
          <a:p>
            <a:pPr algn="just" fontAlgn="base"/>
            <a:r>
              <a:rPr lang="pt-BR" dirty="0"/>
              <a:t>    Já a doença mental engloba uma série de condições que causam alteração de humor e comportamento e podem afetar o desempenho da pessoa na sociedade. Essas alterações acontecem na mente da pessoa e causam uma alteração na sua percepção da realidade. Em resumo, é uma doença psiquiátrica, que deve ser tratada por um psiquiatra, com uso de medicamentos específicos para cada situação.</a:t>
            </a:r>
            <a:endParaRPr lang="pt-BR" dirty="0"/>
          </a:p>
        </p:txBody>
      </p:sp>
    </p:spTree>
    <p:extLst>
      <p:ext uri="{BB962C8B-B14F-4D97-AF65-F5344CB8AC3E}">
        <p14:creationId xmlns:p14="http://schemas.microsoft.com/office/powerpoint/2010/main" val="1437257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51520" y="692696"/>
            <a:ext cx="8640960" cy="5904656"/>
          </a:xfrm>
        </p:spPr>
        <p:txBody>
          <a:bodyPr>
            <a:noAutofit/>
          </a:bodyPr>
          <a:lstStyle/>
          <a:p>
            <a:pPr marL="285750" indent="-285750" algn="l">
              <a:buFontTx/>
              <a:buChar char="-"/>
            </a:pPr>
            <a:r>
              <a:rPr lang="pt-BR" sz="1800" b="1" dirty="0" smtClean="0">
                <a:solidFill>
                  <a:schemeClr val="tx1"/>
                </a:solidFill>
              </a:rPr>
              <a:t>COMO PREVINIR?</a:t>
            </a:r>
          </a:p>
          <a:p>
            <a:pPr algn="just" fontAlgn="base"/>
            <a:r>
              <a:rPr lang="pt-BR" sz="1400" dirty="0" smtClean="0">
                <a:solidFill>
                  <a:schemeClr val="tx1"/>
                </a:solidFill>
              </a:rPr>
              <a:t>    A </a:t>
            </a:r>
            <a:r>
              <a:rPr lang="pt-BR" sz="1400" dirty="0">
                <a:solidFill>
                  <a:schemeClr val="tx1"/>
                </a:solidFill>
              </a:rPr>
              <a:t>chance de uma criança desenvolver Deficiência Intelectual depende de diversos fatores relacionados à genética, acompanhamento da gestação, saúde da mãe durante a gravidez, ambiente familiar saudável na infância e adolescência da criança, entre outros.</a:t>
            </a:r>
          </a:p>
          <a:p>
            <a:pPr algn="just" fontAlgn="base"/>
            <a:r>
              <a:rPr lang="pt-BR" sz="1400" dirty="0" smtClean="0">
                <a:solidFill>
                  <a:schemeClr val="tx1"/>
                </a:solidFill>
              </a:rPr>
              <a:t>    Alguns </a:t>
            </a:r>
            <a:r>
              <a:rPr lang="pt-BR" sz="1400" dirty="0">
                <a:solidFill>
                  <a:schemeClr val="tx1"/>
                </a:solidFill>
              </a:rPr>
              <a:t>cuidados devem ser tomados, para evitar ou minimizar as consequências da Deficiência Intelectual na vida da pessoa</a:t>
            </a:r>
            <a:r>
              <a:rPr lang="pt-BR" sz="1400" dirty="0" smtClean="0">
                <a:solidFill>
                  <a:schemeClr val="tx1"/>
                </a:solidFill>
              </a:rPr>
              <a:t>:</a:t>
            </a:r>
          </a:p>
          <a:p>
            <a:pPr algn="just" fontAlgn="base"/>
            <a:endParaRPr lang="pt-BR" sz="1400" dirty="0">
              <a:solidFill>
                <a:schemeClr val="tx1"/>
              </a:solidFill>
            </a:endParaRPr>
          </a:p>
          <a:p>
            <a:pPr algn="just" fontAlgn="base"/>
            <a:r>
              <a:rPr lang="pt-BR" sz="1400" b="1" dirty="0">
                <a:solidFill>
                  <a:schemeClr val="tx1"/>
                </a:solidFill>
              </a:rPr>
              <a:t>•</a:t>
            </a:r>
            <a:r>
              <a:rPr lang="pt-BR" sz="1400" dirty="0">
                <a:solidFill>
                  <a:schemeClr val="tx1"/>
                </a:solidFill>
              </a:rPr>
              <a:t> Procurar aconselhamento genético, antes de engravidar, quando houver casos de deficiência intelectual na família, casamentos entre parentes ou idade materna avançada (maior que 35 anos</a:t>
            </a:r>
            <a:r>
              <a:rPr lang="pt-BR" sz="1400" dirty="0" smtClean="0">
                <a:solidFill>
                  <a:schemeClr val="tx1"/>
                </a:solidFill>
              </a:rPr>
              <a:t>).</a:t>
            </a:r>
          </a:p>
          <a:p>
            <a:pPr algn="just" fontAlgn="base"/>
            <a:r>
              <a:rPr lang="pt-BR" sz="1400" dirty="0">
                <a:solidFill>
                  <a:schemeClr val="tx1"/>
                </a:solidFill>
              </a:rPr>
              <a:t/>
            </a:r>
            <a:br>
              <a:rPr lang="pt-BR" sz="1400" dirty="0">
                <a:solidFill>
                  <a:schemeClr val="tx1"/>
                </a:solidFill>
              </a:rPr>
            </a:br>
            <a:r>
              <a:rPr lang="pt-BR" sz="1400" b="1" dirty="0">
                <a:solidFill>
                  <a:schemeClr val="tx1"/>
                </a:solidFill>
              </a:rPr>
              <a:t>• </a:t>
            </a:r>
            <a:r>
              <a:rPr lang="pt-BR" sz="1400" dirty="0">
                <a:solidFill>
                  <a:schemeClr val="tx1"/>
                </a:solidFill>
              </a:rPr>
              <a:t>Fazer um acompanhamento pré-natal adequado para investigar possíveis infecções ou problemas maternos que podem ser tratados antes que ocorram danos ao feto</a:t>
            </a:r>
            <a:r>
              <a:rPr lang="pt-BR" sz="1400" dirty="0" smtClean="0">
                <a:solidFill>
                  <a:schemeClr val="tx1"/>
                </a:solidFill>
              </a:rPr>
              <a:t>.</a:t>
            </a:r>
          </a:p>
          <a:p>
            <a:pPr algn="just" fontAlgn="base"/>
            <a:r>
              <a:rPr lang="pt-BR" sz="1400" dirty="0">
                <a:solidFill>
                  <a:schemeClr val="tx1"/>
                </a:solidFill>
              </a:rPr>
              <a:t/>
            </a:r>
            <a:br>
              <a:rPr lang="pt-BR" sz="1400" dirty="0">
                <a:solidFill>
                  <a:schemeClr val="tx1"/>
                </a:solidFill>
              </a:rPr>
            </a:br>
            <a:r>
              <a:rPr lang="pt-BR" sz="1400" b="1" dirty="0">
                <a:solidFill>
                  <a:schemeClr val="tx1"/>
                </a:solidFill>
              </a:rPr>
              <a:t>•</a:t>
            </a:r>
            <a:r>
              <a:rPr lang="pt-BR" sz="1400" dirty="0">
                <a:solidFill>
                  <a:schemeClr val="tx1"/>
                </a:solidFill>
              </a:rPr>
              <a:t> Manter uma alimentação saudável durante a gestação e evitar uso de bebidas alcoólicas, tabaco e outras drogas</a:t>
            </a:r>
            <a:r>
              <a:rPr lang="pt-BR" sz="1400" dirty="0" smtClean="0">
                <a:solidFill>
                  <a:schemeClr val="tx1"/>
                </a:solidFill>
              </a:rPr>
              <a:t>.</a:t>
            </a:r>
            <a:r>
              <a:rPr lang="pt-BR" sz="1400" dirty="0">
                <a:solidFill>
                  <a:schemeClr val="tx1"/>
                </a:solidFill>
              </a:rPr>
              <a:t/>
            </a:r>
            <a:br>
              <a:rPr lang="pt-BR" sz="1400" dirty="0">
                <a:solidFill>
                  <a:schemeClr val="tx1"/>
                </a:solidFill>
              </a:rPr>
            </a:br>
            <a:r>
              <a:rPr lang="pt-BR" sz="1400" dirty="0">
                <a:solidFill>
                  <a:schemeClr val="tx1"/>
                </a:solidFill>
              </a:rPr>
              <a:t/>
            </a:r>
            <a:br>
              <a:rPr lang="pt-BR" sz="1400" dirty="0">
                <a:solidFill>
                  <a:schemeClr val="tx1"/>
                </a:solidFill>
              </a:rPr>
            </a:br>
            <a:r>
              <a:rPr lang="pt-BR" sz="1400" b="1" dirty="0">
                <a:solidFill>
                  <a:schemeClr val="tx1"/>
                </a:solidFill>
              </a:rPr>
              <a:t>•</a:t>
            </a:r>
            <a:r>
              <a:rPr lang="pt-BR" sz="1400" dirty="0">
                <a:solidFill>
                  <a:schemeClr val="tx1"/>
                </a:solidFill>
              </a:rPr>
              <a:t> Realizar o Teste do Pezinho – que é obrigatório no Brasil – assim que o bebê nascer. Esse teste é a maneira mais efetiva de detectar a </a:t>
            </a:r>
            <a:r>
              <a:rPr lang="pt-BR" sz="1400" dirty="0" err="1">
                <a:solidFill>
                  <a:schemeClr val="tx1"/>
                </a:solidFill>
              </a:rPr>
              <a:t>fenilcetonúria</a:t>
            </a:r>
            <a:r>
              <a:rPr lang="pt-BR" sz="1400" dirty="0">
                <a:solidFill>
                  <a:schemeClr val="tx1"/>
                </a:solidFill>
              </a:rPr>
              <a:t> e o hipotireoidismo congênito, que se não forem devidamente tratados podem levar à Deficiência Intelectual</a:t>
            </a:r>
            <a:r>
              <a:rPr lang="pt-BR" sz="1400" dirty="0" smtClean="0">
                <a:solidFill>
                  <a:schemeClr val="tx1"/>
                </a:solidFill>
              </a:rPr>
              <a:t>.</a:t>
            </a:r>
          </a:p>
          <a:p>
            <a:pPr algn="just" fontAlgn="base"/>
            <a:r>
              <a:rPr lang="pt-BR" sz="1400" dirty="0">
                <a:solidFill>
                  <a:schemeClr val="tx1"/>
                </a:solidFill>
              </a:rPr>
              <a:t/>
            </a:r>
            <a:br>
              <a:rPr lang="pt-BR" sz="1400" dirty="0">
                <a:solidFill>
                  <a:schemeClr val="tx1"/>
                </a:solidFill>
              </a:rPr>
            </a:br>
            <a:r>
              <a:rPr lang="pt-BR" sz="1400" b="1" dirty="0">
                <a:solidFill>
                  <a:schemeClr val="tx1"/>
                </a:solidFill>
              </a:rPr>
              <a:t>•</a:t>
            </a:r>
            <a:r>
              <a:rPr lang="pt-BR" sz="1400" dirty="0">
                <a:solidFill>
                  <a:schemeClr val="tx1"/>
                </a:solidFill>
              </a:rPr>
              <a:t> Seguir recomendações de vacinas</a:t>
            </a:r>
            <a:r>
              <a:rPr lang="pt-BR" sz="1400" dirty="0" smtClean="0">
                <a:solidFill>
                  <a:schemeClr val="tx1"/>
                </a:solidFill>
              </a:rPr>
              <a:t>.</a:t>
            </a:r>
          </a:p>
          <a:p>
            <a:pPr algn="just" fontAlgn="base"/>
            <a:r>
              <a:rPr lang="pt-BR" sz="1400" dirty="0">
                <a:solidFill>
                  <a:schemeClr val="tx1"/>
                </a:solidFill>
              </a:rPr>
              <a:t/>
            </a:r>
            <a:br>
              <a:rPr lang="pt-BR" sz="1400" dirty="0">
                <a:solidFill>
                  <a:schemeClr val="tx1"/>
                </a:solidFill>
              </a:rPr>
            </a:br>
            <a:r>
              <a:rPr lang="pt-BR" sz="1400" b="1" dirty="0">
                <a:solidFill>
                  <a:schemeClr val="tx1"/>
                </a:solidFill>
              </a:rPr>
              <a:t>•</a:t>
            </a:r>
            <a:r>
              <a:rPr lang="pt-BR" sz="1400" dirty="0">
                <a:solidFill>
                  <a:schemeClr val="tx1"/>
                </a:solidFill>
              </a:rPr>
              <a:t> Oferecer ao bebê alimentação adequada e ambiente familiar saudável e estimulador, além de cuidados para tentar evitar acidentes na infância</a:t>
            </a:r>
            <a:r>
              <a:rPr lang="pt-BR" sz="1400" dirty="0" smtClean="0">
                <a:solidFill>
                  <a:schemeClr val="tx1"/>
                </a:solidFill>
              </a:rPr>
              <a:t>.</a:t>
            </a:r>
          </a:p>
          <a:p>
            <a:pPr algn="just" fontAlgn="base"/>
            <a:endParaRPr lang="pt-BR" sz="1400" b="1" dirty="0" smtClean="0">
              <a:solidFill>
                <a:schemeClr val="tx1"/>
              </a:solidFill>
            </a:endParaRPr>
          </a:p>
          <a:p>
            <a:pPr algn="just" fontAlgn="base"/>
            <a:r>
              <a:rPr lang="pt-BR" sz="1400" b="1" dirty="0" smtClean="0">
                <a:solidFill>
                  <a:schemeClr val="tx1"/>
                </a:solidFill>
              </a:rPr>
              <a:t>•</a:t>
            </a:r>
            <a:r>
              <a:rPr lang="pt-BR" sz="1400" dirty="0">
                <a:solidFill>
                  <a:schemeClr val="tx1"/>
                </a:solidFill>
              </a:rPr>
              <a:t> Procurar um médico caso note algum problema no desenvolvimento e/ou crescimento da criança.</a:t>
            </a:r>
          </a:p>
          <a:p>
            <a:r>
              <a:rPr lang="pt-BR" sz="1100" dirty="0">
                <a:hlinkClick r:id="rId2"/>
              </a:rPr>
              <a:t/>
            </a:r>
            <a:br>
              <a:rPr lang="pt-BR" sz="1100" dirty="0">
                <a:hlinkClick r:id="rId2"/>
              </a:rPr>
            </a:br>
            <a:endParaRPr lang="pt-BR" sz="1100" b="1" dirty="0">
              <a:solidFill>
                <a:schemeClr val="tx1"/>
              </a:solidFill>
            </a:endParaRPr>
          </a:p>
        </p:txBody>
      </p:sp>
      <p:sp>
        <p:nvSpPr>
          <p:cNvPr id="5" name="Título 1"/>
          <p:cNvSpPr txBox="1">
            <a:spLocks/>
          </p:cNvSpPr>
          <p:nvPr/>
        </p:nvSpPr>
        <p:spPr>
          <a:xfrm>
            <a:off x="0" y="116632"/>
            <a:ext cx="9144000" cy="90872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2900" b="1" dirty="0" smtClean="0"/>
              <a:t>DEFICIÊNCIA</a:t>
            </a:r>
            <a:r>
              <a:rPr lang="pt-BR" sz="3000" b="1" dirty="0" smtClean="0"/>
              <a:t> INTELECTUAL E DO DESENVOLVIMENTO</a:t>
            </a:r>
            <a:r>
              <a:rPr lang="pt-BR" b="1" dirty="0" smtClean="0"/>
              <a:t/>
            </a:r>
            <a:br>
              <a:rPr lang="pt-BR" b="1" dirty="0" smtClean="0"/>
            </a:br>
            <a:endParaRPr lang="pt-BR" dirty="0"/>
          </a:p>
        </p:txBody>
      </p:sp>
    </p:spTree>
    <p:extLst>
      <p:ext uri="{BB962C8B-B14F-4D97-AF65-F5344CB8AC3E}">
        <p14:creationId xmlns:p14="http://schemas.microsoft.com/office/powerpoint/2010/main" val="523445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txBox="1">
            <a:spLocks/>
          </p:cNvSpPr>
          <p:nvPr/>
        </p:nvSpPr>
        <p:spPr>
          <a:xfrm>
            <a:off x="251520" y="692696"/>
            <a:ext cx="8640960" cy="590465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Tx/>
              <a:buChar char="-"/>
            </a:pPr>
            <a:r>
              <a:rPr lang="pt-BR" sz="1800" b="1" dirty="0" smtClean="0"/>
              <a:t>COMO DIAGNOSTICAR?</a:t>
            </a:r>
          </a:p>
          <a:p>
            <a:pPr marL="0" indent="0">
              <a:buNone/>
            </a:pPr>
            <a:endParaRPr lang="pt-BR" sz="1800" b="1" dirty="0" smtClean="0"/>
          </a:p>
          <a:p>
            <a:pPr marL="0" indent="0" algn="just" fontAlgn="base">
              <a:buNone/>
            </a:pPr>
            <a:r>
              <a:rPr lang="pt-BR" sz="1800" dirty="0" smtClean="0"/>
              <a:t>    Geralmente</a:t>
            </a:r>
            <a:r>
              <a:rPr lang="pt-BR" sz="1800" dirty="0"/>
              <a:t>, a família procura por um diagnóstico quando identifica que sua criança tem algumas características diferentes das outras: demora em firmar a cabeça, sentar, andar, falar; não compreende as ordens que lhe são dadas; ou tem dificuldade para aprender alguma atividade, principalmente na escola.</a:t>
            </a:r>
          </a:p>
          <a:p>
            <a:pPr marL="0" indent="0" algn="just" fontAlgn="base">
              <a:buNone/>
            </a:pPr>
            <a:r>
              <a:rPr lang="pt-BR" sz="1800" dirty="0" smtClean="0"/>
              <a:t>    No </a:t>
            </a:r>
            <a:r>
              <a:rPr lang="pt-BR" sz="1800" dirty="0"/>
              <a:t>entanto, esse diagnóstico é um processo minucioso, que envolve a compreensão de diversos fatores, como os genéticos, sociais e ambientais. Por isso, sempre que possível, deve ser feito por uma equipe multidisciplinar, composta por médicos, psicólogos e assistentes sociais.</a:t>
            </a:r>
          </a:p>
          <a:p>
            <a:pPr marL="0" indent="0" algn="just" fontAlgn="base">
              <a:buNone/>
            </a:pPr>
            <a:r>
              <a:rPr lang="pt-BR" sz="1800" dirty="0" smtClean="0"/>
              <a:t>    Isso </a:t>
            </a:r>
            <a:r>
              <a:rPr lang="pt-BR" sz="1800" dirty="0"/>
              <a:t>é importante porque o indivíduo deve ser avaliado em sua totalidade, para uma compreensão melhor da sua condição. Entre outros aspectos, a equipe médica investiga a história clínica familiar e realiza exames neurológicos e morfológicos; o psicólogo aplica testes e provas; o assistente social avalia a realidade familiar e social em que a criança vive e como isso pode influenciar no seu desenvolvimento.</a:t>
            </a:r>
          </a:p>
          <a:p>
            <a:pPr marL="0" indent="0">
              <a:buNone/>
            </a:pPr>
            <a:endParaRPr lang="pt-BR" sz="1800" b="1" dirty="0" smtClean="0"/>
          </a:p>
        </p:txBody>
      </p:sp>
      <p:sp>
        <p:nvSpPr>
          <p:cNvPr id="4" name="Título 1"/>
          <p:cNvSpPr txBox="1">
            <a:spLocks/>
          </p:cNvSpPr>
          <p:nvPr/>
        </p:nvSpPr>
        <p:spPr>
          <a:xfrm>
            <a:off x="0" y="116632"/>
            <a:ext cx="9144000" cy="90872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2900" b="1" dirty="0" smtClean="0"/>
              <a:t>DEFICIÊNCIA</a:t>
            </a:r>
            <a:r>
              <a:rPr lang="pt-BR" sz="3000" b="1" dirty="0" smtClean="0"/>
              <a:t> INTELECTUAL E DO DESENVOLVIMENTO</a:t>
            </a:r>
            <a:r>
              <a:rPr lang="pt-BR" b="1" dirty="0" smtClean="0"/>
              <a:t/>
            </a:r>
            <a:br>
              <a:rPr lang="pt-BR" b="1" dirty="0" smtClean="0"/>
            </a:br>
            <a:endParaRPr lang="pt-BR" dirty="0"/>
          </a:p>
        </p:txBody>
      </p:sp>
    </p:spTree>
    <p:extLst>
      <p:ext uri="{BB962C8B-B14F-4D97-AF65-F5344CB8AC3E}">
        <p14:creationId xmlns:p14="http://schemas.microsoft.com/office/powerpoint/2010/main" val="4062084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txBox="1">
            <a:spLocks/>
          </p:cNvSpPr>
          <p:nvPr/>
        </p:nvSpPr>
        <p:spPr>
          <a:xfrm>
            <a:off x="251520" y="836712"/>
            <a:ext cx="8640960" cy="590465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Tx/>
              <a:buChar char="-"/>
            </a:pPr>
            <a:r>
              <a:rPr lang="pt-BR" sz="1800" b="1" dirty="0" smtClean="0"/>
              <a:t>COMO TRATAR?</a:t>
            </a:r>
          </a:p>
          <a:p>
            <a:pPr marL="0" indent="0">
              <a:buNone/>
            </a:pPr>
            <a:endParaRPr lang="pt-BR" sz="1800" b="1" dirty="0"/>
          </a:p>
          <a:p>
            <a:pPr marL="0" indent="0" algn="just" fontAlgn="base">
              <a:buNone/>
            </a:pPr>
            <a:r>
              <a:rPr lang="pt-BR" sz="1800" dirty="0" smtClean="0"/>
              <a:t>    ​</a:t>
            </a:r>
            <a:r>
              <a:rPr lang="pt-BR" sz="1800" dirty="0"/>
              <a:t>A Deficiência Intelectual não é uma doença, mas uma limitação. A pessoa com Deficiência Intelectual deve receber acompanhamento médico e estímulos, através de trabalhos terapêuticos com psicólogos, fonoaudiólogos e terapeutas ocupacionais.</a:t>
            </a:r>
          </a:p>
          <a:p>
            <a:pPr marL="0" indent="0" algn="just" fontAlgn="base">
              <a:buNone/>
            </a:pPr>
            <a:r>
              <a:rPr lang="pt-BR" sz="1800" dirty="0"/>
              <a:t> </a:t>
            </a:r>
            <a:r>
              <a:rPr lang="pt-BR" sz="1800" dirty="0" smtClean="0"/>
              <a:t>   De </a:t>
            </a:r>
            <a:r>
              <a:rPr lang="pt-BR" sz="1800" dirty="0"/>
              <a:t>forma geral, a pessoa com Deficiência Intelectual tem, como qualquer outra, dificuldades e potencialidades. Seu acompanhamento consiste em reforçar e favorecer o desenvolvimento destas potencialidades e proporcionar o apoio necessário às suas dificuldades garantindo seu bem-estar e inclusão na sociedade</a:t>
            </a:r>
            <a:r>
              <a:rPr lang="pt-BR" sz="1800" dirty="0" smtClean="0"/>
              <a:t>.</a:t>
            </a:r>
          </a:p>
          <a:p>
            <a:pPr marL="0" indent="0" algn="just" fontAlgn="base">
              <a:buNone/>
            </a:pPr>
            <a:endParaRPr lang="pt-BR" sz="1800" dirty="0"/>
          </a:p>
          <a:p>
            <a:pPr marL="0" indent="0" algn="just" fontAlgn="base">
              <a:buNone/>
            </a:pPr>
            <a:r>
              <a:rPr lang="pt-BR" sz="2000" b="1" dirty="0"/>
              <a:t>A importância da inclusão</a:t>
            </a:r>
            <a:endParaRPr lang="pt-BR" sz="2000" dirty="0"/>
          </a:p>
          <a:p>
            <a:pPr marL="0" indent="0" algn="just" fontAlgn="base">
              <a:buNone/>
            </a:pPr>
            <a:r>
              <a:rPr lang="pt-BR" sz="1800" dirty="0" smtClean="0"/>
              <a:t>    A </a:t>
            </a:r>
            <a:r>
              <a:rPr lang="pt-BR" sz="1800" dirty="0"/>
              <a:t>inclusão social é um instrumento extremamente importante na determinação da qualidade de vida dessa pessoa, pois permite o acesso a todos os recursos da comunidade, que favorecerão o seu desenvolvimento global, reforçarão a sua autonomia e ajudarão a construir a sua cidadania.</a:t>
            </a:r>
          </a:p>
          <a:p>
            <a:pPr marL="0" indent="0" algn="just" fontAlgn="base">
              <a:buNone/>
            </a:pPr>
            <a:r>
              <a:rPr lang="pt-BR" sz="1800" dirty="0" smtClean="0"/>
              <a:t>    Como </a:t>
            </a:r>
            <a:r>
              <a:rPr lang="pt-BR" sz="1800" dirty="0"/>
              <a:t>qualquer um de nós, a pessoa com Deficiência Intelectual percebe tudo que se passa ao seu redor. Portanto, devemos criar as oportunidades para que ela possa realizar todas as atividades que achar interessantes e auxiliá-la no que for possível.</a:t>
            </a:r>
          </a:p>
          <a:p>
            <a:pPr marL="0" indent="0">
              <a:buNone/>
            </a:pPr>
            <a:endParaRPr lang="pt-BR" sz="1800" b="1" dirty="0" smtClean="0"/>
          </a:p>
        </p:txBody>
      </p:sp>
      <p:sp>
        <p:nvSpPr>
          <p:cNvPr id="4" name="Título 1"/>
          <p:cNvSpPr txBox="1">
            <a:spLocks/>
          </p:cNvSpPr>
          <p:nvPr/>
        </p:nvSpPr>
        <p:spPr>
          <a:xfrm>
            <a:off x="0" y="116632"/>
            <a:ext cx="9144000" cy="90872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2900" b="1" dirty="0" smtClean="0"/>
              <a:t>DEFICIÊNCIA</a:t>
            </a:r>
            <a:r>
              <a:rPr lang="pt-BR" sz="3000" b="1" dirty="0" smtClean="0"/>
              <a:t> INTELECTUAL E DO DESENVOLVIMENTO</a:t>
            </a:r>
            <a:r>
              <a:rPr lang="pt-BR" b="1" dirty="0" smtClean="0"/>
              <a:t/>
            </a:r>
            <a:br>
              <a:rPr lang="pt-BR" b="1" dirty="0" smtClean="0"/>
            </a:br>
            <a:endParaRPr lang="pt-BR" dirty="0"/>
          </a:p>
        </p:txBody>
      </p:sp>
    </p:spTree>
    <p:extLst>
      <p:ext uri="{BB962C8B-B14F-4D97-AF65-F5344CB8AC3E}">
        <p14:creationId xmlns:p14="http://schemas.microsoft.com/office/powerpoint/2010/main" val="1357620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txBox="1">
            <a:spLocks/>
          </p:cNvSpPr>
          <p:nvPr/>
        </p:nvSpPr>
        <p:spPr>
          <a:xfrm>
            <a:off x="251520" y="836712"/>
            <a:ext cx="8640960" cy="590465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pt-BR" sz="1800" b="1" dirty="0" smtClean="0"/>
              <a:t>- DIREITOS E BENEFÍCIOS</a:t>
            </a:r>
          </a:p>
          <a:p>
            <a:pPr marL="0" indent="0">
              <a:buNone/>
            </a:pPr>
            <a:endParaRPr lang="pt-BR" sz="1800" b="1" dirty="0"/>
          </a:p>
          <a:p>
            <a:pPr marL="0" indent="0" algn="just" fontAlgn="base">
              <a:buNone/>
            </a:pPr>
            <a:r>
              <a:rPr lang="pt-BR" sz="1800" dirty="0" smtClean="0"/>
              <a:t>    A </a:t>
            </a:r>
            <a:r>
              <a:rPr lang="pt-BR" sz="1800" dirty="0"/>
              <a:t>pessoa com Deficiência Intelectual tem os mesmos direitos que todos os outros cidadãos, assegurados pela Constituição Federal do nosso país: direito à vida, liberdade, igualdade, não discriminação, segurança, propriedade, educação, saúde, trabalho, moradia, lazer, previdência e assistência social, entre outros.</a:t>
            </a:r>
          </a:p>
          <a:p>
            <a:pPr marL="0" indent="0" algn="just" fontAlgn="base">
              <a:buNone/>
            </a:pPr>
            <a:r>
              <a:rPr lang="pt-BR" sz="1800" dirty="0" smtClean="0"/>
              <a:t>    Com </a:t>
            </a:r>
            <a:r>
              <a:rPr lang="pt-BR" sz="1800" dirty="0"/>
              <a:t>a redução das fronteiras da desigualdade, a pessoa com deficiência poderá, por exemplo, ingressar no mercado de trabalho ou na rede regular de ensino, sem qualquer espécie de discriminação, e assim mostrar sua produtividade e valor.</a:t>
            </a:r>
          </a:p>
          <a:p>
            <a:pPr marL="0" indent="0" algn="just" fontAlgn="base">
              <a:buNone/>
            </a:pPr>
            <a:r>
              <a:rPr lang="pt-BR" sz="1800" dirty="0" smtClean="0"/>
              <a:t>    É </a:t>
            </a:r>
            <a:r>
              <a:rPr lang="pt-BR" sz="1800" dirty="0"/>
              <a:t>dever da família estimular e uma obrigação das instituições especializadas capacitar a pessoa com deficiência, objetivando sua inclusão nestes ambientes, onde terá direito a todos os benefícios assegurados aos demais trabalhadores e estudantes</a:t>
            </a:r>
            <a:r>
              <a:rPr lang="pt-BR" sz="1800" dirty="0" smtClean="0"/>
              <a:t>.</a:t>
            </a:r>
          </a:p>
          <a:p>
            <a:pPr marL="0" indent="0" algn="just" fontAlgn="base">
              <a:buNone/>
            </a:pPr>
            <a:endParaRPr lang="pt-BR" sz="1800" dirty="0"/>
          </a:p>
          <a:p>
            <a:pPr marL="0" indent="0" algn="just" fontAlgn="base">
              <a:buNone/>
            </a:pPr>
            <a:r>
              <a:rPr lang="pt-BR" sz="1800" b="1" dirty="0" smtClean="0"/>
              <a:t>- BENEFÍCIOS</a:t>
            </a:r>
          </a:p>
          <a:p>
            <a:pPr marL="0" indent="0" algn="just" fontAlgn="base">
              <a:buNone/>
            </a:pPr>
            <a:r>
              <a:rPr lang="pt-BR" sz="1800" dirty="0" smtClean="0"/>
              <a:t> ....</a:t>
            </a:r>
            <a:endParaRPr lang="pt-BR" sz="1800" dirty="0"/>
          </a:p>
          <a:p>
            <a:pPr marL="0" indent="0" algn="just" fontAlgn="base">
              <a:buNone/>
            </a:pPr>
            <a:endParaRPr lang="pt-BR" sz="1800" dirty="0"/>
          </a:p>
          <a:p>
            <a:pPr marL="0" indent="0">
              <a:buNone/>
            </a:pPr>
            <a:endParaRPr lang="pt-BR" sz="1800" b="1" dirty="0" smtClean="0"/>
          </a:p>
        </p:txBody>
      </p:sp>
      <p:sp>
        <p:nvSpPr>
          <p:cNvPr id="4" name="Título 1"/>
          <p:cNvSpPr txBox="1">
            <a:spLocks/>
          </p:cNvSpPr>
          <p:nvPr/>
        </p:nvSpPr>
        <p:spPr>
          <a:xfrm>
            <a:off x="0" y="116632"/>
            <a:ext cx="9144000" cy="908720"/>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2900" b="1" dirty="0" smtClean="0"/>
              <a:t>DEFICIÊNCIA</a:t>
            </a:r>
            <a:r>
              <a:rPr lang="pt-BR" sz="3000" b="1" dirty="0" smtClean="0"/>
              <a:t> INTELECTUAL E DO DESENVOLVIMENTO</a:t>
            </a:r>
            <a:r>
              <a:rPr lang="pt-BR" b="1" dirty="0" smtClean="0"/>
              <a:t/>
            </a:r>
            <a:br>
              <a:rPr lang="pt-BR" b="1" dirty="0" smtClean="0"/>
            </a:br>
            <a:endParaRPr lang="pt-BR" dirty="0"/>
          </a:p>
        </p:txBody>
      </p:sp>
    </p:spTree>
    <p:extLst>
      <p:ext uri="{BB962C8B-B14F-4D97-AF65-F5344CB8AC3E}">
        <p14:creationId xmlns:p14="http://schemas.microsoft.com/office/powerpoint/2010/main" val="2202648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5576" y="1"/>
            <a:ext cx="7772400" cy="908720"/>
          </a:xfrm>
        </p:spPr>
        <p:txBody>
          <a:bodyPr/>
          <a:lstStyle/>
          <a:p>
            <a:r>
              <a:rPr lang="pt-BR" dirty="0" smtClean="0"/>
              <a:t>COMO AJUDAR</a:t>
            </a:r>
            <a:endParaRPr lang="pt-BR" dirty="0"/>
          </a:p>
        </p:txBody>
      </p:sp>
      <p:sp>
        <p:nvSpPr>
          <p:cNvPr id="4" name="CaixaDeTexto 3"/>
          <p:cNvSpPr txBox="1"/>
          <p:nvPr/>
        </p:nvSpPr>
        <p:spPr>
          <a:xfrm>
            <a:off x="291616" y="1052736"/>
            <a:ext cx="4784439" cy="1384995"/>
          </a:xfrm>
          <a:prstGeom prst="rect">
            <a:avLst/>
          </a:prstGeom>
          <a:noFill/>
        </p:spPr>
        <p:txBody>
          <a:bodyPr wrap="square" rtlCol="0">
            <a:spAutoFit/>
          </a:bodyPr>
          <a:lstStyle/>
          <a:p>
            <a:pPr marL="285750" indent="-285750">
              <a:buFont typeface="Arial" panose="020B0604020202020204" pitchFamily="34" charset="0"/>
              <a:buChar char="•"/>
            </a:pPr>
            <a:r>
              <a:rPr lang="pt-BR" sz="2800" dirty="0" smtClean="0"/>
              <a:t>Sou Pessoa Física</a:t>
            </a:r>
          </a:p>
          <a:p>
            <a:pPr marL="285750" indent="-285750">
              <a:buFont typeface="Arial" panose="020B0604020202020204" pitchFamily="34" charset="0"/>
              <a:buChar char="•"/>
            </a:pPr>
            <a:r>
              <a:rPr lang="pt-BR" sz="2800" dirty="0" smtClean="0"/>
              <a:t>Sou Pessoa Jurídica</a:t>
            </a:r>
          </a:p>
          <a:p>
            <a:pPr marL="285750" indent="-285750">
              <a:buFont typeface="Arial" panose="020B0604020202020204" pitchFamily="34" charset="0"/>
              <a:buChar char="•"/>
            </a:pPr>
            <a:r>
              <a:rPr lang="pt-BR" sz="2800" dirty="0" smtClean="0"/>
              <a:t>Doe via Imposto de Renda</a:t>
            </a:r>
            <a:endParaRPr lang="pt-BR" sz="2800" dirty="0"/>
          </a:p>
        </p:txBody>
      </p:sp>
    </p:spTree>
    <p:extLst>
      <p:ext uri="{BB962C8B-B14F-4D97-AF65-F5344CB8AC3E}">
        <p14:creationId xmlns:p14="http://schemas.microsoft.com/office/powerpoint/2010/main" val="2992857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9144000" cy="548679"/>
          </a:xfrm>
        </p:spPr>
        <p:txBody>
          <a:bodyPr>
            <a:normAutofit fontScale="90000"/>
          </a:bodyPr>
          <a:lstStyle/>
          <a:p>
            <a:pPr marL="571500" indent="-571500" algn="l">
              <a:buFont typeface="Courier New" panose="02070309020205020404" pitchFamily="49" charset="0"/>
              <a:buChar char="o"/>
            </a:pPr>
            <a:r>
              <a:rPr lang="pt-BR" dirty="0" smtClean="0"/>
              <a:t>Sou Pessoa Física</a:t>
            </a:r>
            <a:endParaRPr lang="pt-BR" dirty="0"/>
          </a:p>
        </p:txBody>
      </p:sp>
      <p:sp>
        <p:nvSpPr>
          <p:cNvPr id="3" name="Subtítulo 2"/>
          <p:cNvSpPr>
            <a:spLocks noGrp="1"/>
          </p:cNvSpPr>
          <p:nvPr>
            <p:ph type="subTitle" idx="1"/>
          </p:nvPr>
        </p:nvSpPr>
        <p:spPr>
          <a:xfrm>
            <a:off x="287524" y="692696"/>
            <a:ext cx="8568952" cy="5832648"/>
          </a:xfrm>
        </p:spPr>
        <p:txBody>
          <a:bodyPr>
            <a:noAutofit/>
          </a:bodyPr>
          <a:lstStyle/>
          <a:p>
            <a:pPr algn="just"/>
            <a:r>
              <a:rPr lang="pt-BR" sz="2000" b="1" dirty="0">
                <a:solidFill>
                  <a:schemeClr val="tx1"/>
                </a:solidFill>
              </a:rPr>
              <a:t>Seja Voluntário</a:t>
            </a:r>
          </a:p>
          <a:p>
            <a:pPr algn="just"/>
            <a:r>
              <a:rPr lang="pt-BR" sz="2000" dirty="0" smtClean="0">
                <a:solidFill>
                  <a:schemeClr val="tx1"/>
                </a:solidFill>
              </a:rPr>
              <a:t>    O </a:t>
            </a:r>
            <a:r>
              <a:rPr lang="pt-BR" sz="2000" dirty="0">
                <a:solidFill>
                  <a:schemeClr val="tx1"/>
                </a:solidFill>
              </a:rPr>
              <a:t>voluntariado deve ser é uma atividade prazerosa, é a pratica da cidadania e comprometimento com a causa a qual se propôs a ajudar.</a:t>
            </a:r>
          </a:p>
          <a:p>
            <a:pPr algn="just"/>
            <a:r>
              <a:rPr lang="pt-BR" sz="2000" dirty="0" smtClean="0">
                <a:solidFill>
                  <a:schemeClr val="tx1"/>
                </a:solidFill>
              </a:rPr>
              <a:t>    Os </a:t>
            </a:r>
            <a:r>
              <a:rPr lang="pt-BR" sz="2000" dirty="0">
                <a:solidFill>
                  <a:schemeClr val="tx1"/>
                </a:solidFill>
              </a:rPr>
              <a:t>voluntários contribuem com a melhoria da qualidade de vida das pessoas com Deficiência, se você quer fazer a diferença e se identifica com a nossa missão, o Voluntariado da </a:t>
            </a:r>
            <a:r>
              <a:rPr lang="pt-BR" sz="2000" dirty="0" smtClean="0">
                <a:solidFill>
                  <a:schemeClr val="tx1"/>
                </a:solidFill>
              </a:rPr>
              <a:t>FUVAE </a:t>
            </a:r>
            <a:r>
              <a:rPr lang="pt-BR" sz="2000" dirty="0">
                <a:solidFill>
                  <a:schemeClr val="tx1"/>
                </a:solidFill>
              </a:rPr>
              <a:t>precisa de você</a:t>
            </a:r>
            <a:r>
              <a:rPr lang="pt-BR" sz="2000" dirty="0" smtClean="0">
                <a:solidFill>
                  <a:schemeClr val="tx1"/>
                </a:solidFill>
              </a:rPr>
              <a:t>!</a:t>
            </a:r>
          </a:p>
          <a:p>
            <a:pPr algn="just"/>
            <a:r>
              <a:rPr lang="pt-BR" sz="2000" dirty="0" smtClean="0">
                <a:solidFill>
                  <a:schemeClr val="tx1"/>
                </a:solidFill>
              </a:rPr>
              <a:t>    Mais informações entre em contato conosco para marcarmos uma entrevista.</a:t>
            </a:r>
          </a:p>
          <a:p>
            <a:pPr algn="just"/>
            <a:endParaRPr lang="pt-BR" sz="2000" dirty="0">
              <a:solidFill>
                <a:schemeClr val="tx1"/>
              </a:solidFill>
            </a:endParaRPr>
          </a:p>
          <a:p>
            <a:pPr algn="just"/>
            <a:r>
              <a:rPr lang="pt-BR" sz="2000" b="1" dirty="0" smtClean="0">
                <a:solidFill>
                  <a:schemeClr val="tx1"/>
                </a:solidFill>
              </a:rPr>
              <a:t>Contribua de outras maneiras</a:t>
            </a:r>
          </a:p>
          <a:p>
            <a:pPr algn="just"/>
            <a:r>
              <a:rPr lang="pt-BR" sz="2000" u="sng" dirty="0" smtClean="0">
                <a:solidFill>
                  <a:schemeClr val="tx1"/>
                </a:solidFill>
              </a:rPr>
              <a:t>Aceitamos:</a:t>
            </a:r>
          </a:p>
          <a:p>
            <a:pPr marL="342900" indent="-342900" algn="just">
              <a:buFontTx/>
              <a:buChar char="-"/>
            </a:pPr>
            <a:r>
              <a:rPr lang="pt-BR" sz="2000" dirty="0" smtClean="0">
                <a:solidFill>
                  <a:schemeClr val="tx1"/>
                </a:solidFill>
              </a:rPr>
              <a:t>Material de Higiene Pessoal (</a:t>
            </a:r>
            <a:r>
              <a:rPr lang="pt-BR" sz="2000" dirty="0">
                <a:solidFill>
                  <a:schemeClr val="tx1"/>
                </a:solidFill>
              </a:rPr>
              <a:t>absorventes, fraldas, gases, luvas, algodão, creme </a:t>
            </a:r>
            <a:r>
              <a:rPr lang="pt-BR" sz="2000" dirty="0" smtClean="0">
                <a:solidFill>
                  <a:schemeClr val="tx1"/>
                </a:solidFill>
              </a:rPr>
              <a:t>dental, entre outros)</a:t>
            </a:r>
          </a:p>
          <a:p>
            <a:pPr marL="342900" indent="-342900" algn="just">
              <a:buFontTx/>
              <a:buChar char="-"/>
            </a:pPr>
            <a:r>
              <a:rPr lang="pt-BR" sz="2000" dirty="0" smtClean="0">
                <a:solidFill>
                  <a:schemeClr val="tx1"/>
                </a:solidFill>
              </a:rPr>
              <a:t>Brinquedos e </a:t>
            </a:r>
            <a:r>
              <a:rPr lang="pt-BR" sz="2000" dirty="0">
                <a:solidFill>
                  <a:schemeClr val="tx1"/>
                </a:solidFill>
              </a:rPr>
              <a:t>jogos </a:t>
            </a:r>
            <a:r>
              <a:rPr lang="pt-BR" sz="2000" dirty="0" smtClean="0">
                <a:solidFill>
                  <a:schemeClr val="tx1"/>
                </a:solidFill>
              </a:rPr>
              <a:t>pedagógicos</a:t>
            </a:r>
          </a:p>
          <a:p>
            <a:pPr marL="342900" indent="-342900" algn="just">
              <a:buFontTx/>
              <a:buChar char="-"/>
            </a:pPr>
            <a:r>
              <a:rPr lang="pt-BR" sz="2000" dirty="0" smtClean="0">
                <a:solidFill>
                  <a:schemeClr val="tx1"/>
                </a:solidFill>
              </a:rPr>
              <a:t>Bijuterias velhas</a:t>
            </a:r>
          </a:p>
        </p:txBody>
      </p:sp>
    </p:spTree>
    <p:extLst>
      <p:ext uri="{BB962C8B-B14F-4D97-AF65-F5344CB8AC3E}">
        <p14:creationId xmlns:p14="http://schemas.microsoft.com/office/powerpoint/2010/main" val="3719919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620688"/>
          </a:xfrm>
        </p:spPr>
        <p:txBody>
          <a:bodyPr>
            <a:normAutofit fontScale="90000"/>
          </a:bodyPr>
          <a:lstStyle/>
          <a:p>
            <a:pPr marL="571500" indent="-571500" algn="l">
              <a:buFont typeface="Courier New" pitchFamily="49" charset="0"/>
              <a:buChar char="o"/>
            </a:pPr>
            <a:r>
              <a:rPr lang="pt-BR" dirty="0" smtClean="0"/>
              <a:t>Nossa História</a:t>
            </a:r>
            <a:endParaRPr lang="pt-BR" dirty="0"/>
          </a:p>
        </p:txBody>
      </p:sp>
      <p:sp>
        <p:nvSpPr>
          <p:cNvPr id="3" name="Espaço Reservado para Conteúdo 2"/>
          <p:cNvSpPr>
            <a:spLocks noGrp="1"/>
          </p:cNvSpPr>
          <p:nvPr>
            <p:ph idx="1"/>
          </p:nvPr>
        </p:nvSpPr>
        <p:spPr>
          <a:xfrm>
            <a:off x="784" y="692696"/>
            <a:ext cx="9143216" cy="6165304"/>
          </a:xfrm>
        </p:spPr>
        <p:txBody>
          <a:bodyPr>
            <a:normAutofit fontScale="25000" lnSpcReduction="20000"/>
          </a:bodyPr>
          <a:lstStyle/>
          <a:p>
            <a:pPr marL="0" indent="0" algn="just">
              <a:lnSpc>
                <a:spcPct val="120000"/>
              </a:lnSpc>
              <a:buNone/>
            </a:pPr>
            <a:r>
              <a:rPr lang="pt-BR" sz="6800" dirty="0"/>
              <a:t> </a:t>
            </a:r>
            <a:r>
              <a:rPr lang="pt-BR" sz="6800" dirty="0" smtClean="0"/>
              <a:t>   A </a:t>
            </a:r>
            <a:r>
              <a:rPr lang="pt-BR" sz="6800" dirty="0"/>
              <a:t>FUVAE - Fundação Varginhense de Assistência aos Excepcionais é uma fundação beneficente, com atuação nas áreas de assistência social, educação, saúde, prevenção, trabalho, profissionalização, defesa e garantia de direitos, esporte, cultura, lazer, estudo, pesquisa, meio ambiente e outros, sem fins lucrativos ou de fins não econômicos, com duração </a:t>
            </a:r>
            <a:r>
              <a:rPr lang="pt-BR" sz="6800" dirty="0" smtClean="0"/>
              <a:t>indeterminada</a:t>
            </a:r>
            <a:r>
              <a:rPr lang="pt-BR" sz="6800" dirty="0"/>
              <a:t>.</a:t>
            </a:r>
            <a:r>
              <a:rPr lang="pt-BR" sz="6800" dirty="0" smtClean="0"/>
              <a:t> 	A </a:t>
            </a:r>
            <a:r>
              <a:rPr lang="pt-BR" sz="6800" dirty="0"/>
              <a:t>escola foi idealizada pelo casal </a:t>
            </a:r>
            <a:r>
              <a:rPr lang="pt-BR" sz="6800" dirty="0" err="1"/>
              <a:t>Targino</a:t>
            </a:r>
            <a:r>
              <a:rPr lang="pt-BR" sz="6800" dirty="0"/>
              <a:t> Hermógenes Nogueira Neto e Maria Aparecida Figueiredo Nogueira que convidaram outros casais Jairo Rezende Paiva e </a:t>
            </a:r>
            <a:r>
              <a:rPr lang="pt-BR" sz="6800" dirty="0" err="1"/>
              <a:t>Nadia</a:t>
            </a:r>
            <a:r>
              <a:rPr lang="pt-BR" sz="6800" dirty="0"/>
              <a:t> Barbosa Paiva, José </a:t>
            </a:r>
            <a:r>
              <a:rPr lang="pt-BR" sz="6800" dirty="0" err="1"/>
              <a:t>Merberg</a:t>
            </a:r>
            <a:r>
              <a:rPr lang="pt-BR" sz="6800" dirty="0"/>
              <a:t> Porto e Maria Célia Porto e em 01 de fevereiro de 1961 fundaram a Escola dos Excepcionais São Sebastião, hoje FUVAE – Fundação Varginhense de Assistência aos Excepcionais.</a:t>
            </a:r>
          </a:p>
          <a:p>
            <a:pPr marL="0" indent="0" algn="just">
              <a:lnSpc>
                <a:spcPct val="120000"/>
              </a:lnSpc>
              <a:buNone/>
            </a:pPr>
            <a:r>
              <a:rPr lang="pt-BR" sz="6800" dirty="0"/>
              <a:t> </a:t>
            </a:r>
            <a:r>
              <a:rPr lang="pt-BR" sz="6800" dirty="0" smtClean="0"/>
              <a:t>   Pais </a:t>
            </a:r>
            <a:r>
              <a:rPr lang="pt-BR" sz="6800" dirty="0"/>
              <a:t>de filhos com deficiências físicas e mentais, os fundadores sentiram a necessidade de criar um ambiente específico onde essas crianças pudessem ser assistidas por pessoas capacitadas e interessadas em transmitir-lhes conhecimentos e desenvolver algumas habilidades. </a:t>
            </a:r>
            <a:endParaRPr lang="pt-BR" sz="6800" dirty="0" smtClean="0"/>
          </a:p>
          <a:p>
            <a:pPr marL="0" indent="0" algn="just">
              <a:lnSpc>
                <a:spcPct val="120000"/>
              </a:lnSpc>
              <a:buNone/>
            </a:pPr>
            <a:r>
              <a:rPr lang="pt-BR" sz="6800" dirty="0"/>
              <a:t> </a:t>
            </a:r>
            <a:r>
              <a:rPr lang="pt-BR" sz="6800" dirty="0" smtClean="0"/>
              <a:t>   A </a:t>
            </a:r>
            <a:r>
              <a:rPr lang="pt-BR" sz="6800" dirty="0"/>
              <a:t>primeira turma constitui-se de seis crianças, assistidas por uma única pedagoga, Filomena Ramos de Rezende. Com o crescimento do atendimento a estas crianças, outro prédio foi adquirido à Rua Major Evaristo Paiva, e reformado no ano de 1962, para atender a demanda. O serviço de atendimento técnico iniciou-se com psicóloga e neurologista. Em 1975, a Fundação transferiu-se para o prédio extinto “Orfanato Dr. José de Rezende Pinto”, desativado alguns anos antes, em regime de cessão, podendo assim, atender a um número maior de crianças especiais da cidade e região. No decorrer dos anos, outros técnicos foram incorporados ao quadro: pedagogo, assistente social, fonoaudióloga, médico-pediatra, fisioterapeuta, terapeuta ocupacional e </a:t>
            </a:r>
            <a:r>
              <a:rPr lang="pt-BR" sz="6800" dirty="0" smtClean="0"/>
              <a:t>dentista, </a:t>
            </a:r>
            <a:r>
              <a:rPr lang="pt-BR" sz="6800" dirty="0"/>
              <a:t>formando-se assim, a Equipe Técnica Interdisciplinar e de Apoio Especializado, atuando junto aos alunos, família e comunidade</a:t>
            </a:r>
            <a:r>
              <a:rPr lang="pt-BR" sz="6800" dirty="0" smtClean="0"/>
              <a:t>.</a:t>
            </a:r>
          </a:p>
          <a:p>
            <a:pPr marL="0" indent="0" algn="just">
              <a:buNone/>
            </a:pPr>
            <a:r>
              <a:rPr lang="pt-BR" sz="6800" dirty="0"/>
              <a:t>	</a:t>
            </a:r>
            <a:endParaRPr lang="pt-BR" sz="6800" dirty="0" smtClean="0"/>
          </a:p>
          <a:p>
            <a:pPr marL="0" indent="0" algn="just">
              <a:buNone/>
            </a:pPr>
            <a:r>
              <a:rPr lang="pt-BR" sz="6800" dirty="0"/>
              <a:t>	</a:t>
            </a:r>
            <a:endParaRPr lang="pt-BR" sz="4300" dirty="0"/>
          </a:p>
        </p:txBody>
      </p:sp>
    </p:spTree>
    <p:extLst>
      <p:ext uri="{BB962C8B-B14F-4D97-AF65-F5344CB8AC3E}">
        <p14:creationId xmlns:p14="http://schemas.microsoft.com/office/powerpoint/2010/main" val="3101911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1"/>
            <a:ext cx="9144000" cy="548679"/>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Courier New" panose="02070309020205020404" pitchFamily="49" charset="0"/>
              <a:buChar char="o"/>
            </a:pPr>
            <a:r>
              <a:rPr lang="pt-BR" dirty="0" smtClean="0"/>
              <a:t>Sou Pessoa Física </a:t>
            </a:r>
            <a:r>
              <a:rPr lang="pt-BR" sz="2900" dirty="0" smtClean="0"/>
              <a:t>(continuação)</a:t>
            </a:r>
            <a:endParaRPr lang="pt-BR" sz="2900" dirty="0"/>
          </a:p>
        </p:txBody>
      </p:sp>
      <p:sp>
        <p:nvSpPr>
          <p:cNvPr id="3" name="Retângulo 2"/>
          <p:cNvSpPr/>
          <p:nvPr/>
        </p:nvSpPr>
        <p:spPr>
          <a:xfrm>
            <a:off x="251520" y="764704"/>
            <a:ext cx="8568952" cy="4093428"/>
          </a:xfrm>
          <a:prstGeom prst="rect">
            <a:avLst/>
          </a:prstGeom>
        </p:spPr>
        <p:txBody>
          <a:bodyPr wrap="square">
            <a:spAutoFit/>
          </a:bodyPr>
          <a:lstStyle/>
          <a:p>
            <a:r>
              <a:rPr lang="pt-BR" sz="2000" b="1" dirty="0"/>
              <a:t>Produtos Institucionais</a:t>
            </a:r>
          </a:p>
          <a:p>
            <a:r>
              <a:rPr lang="pt-BR" sz="2000" dirty="0"/>
              <a:t>    Alguns alunos da FUVAE desenvolvem alguns produtos que são disponíveis para venda, como:</a:t>
            </a:r>
          </a:p>
          <a:p>
            <a:pPr marL="342900" indent="-342900">
              <a:buFontTx/>
              <a:buChar char="-"/>
            </a:pPr>
            <a:r>
              <a:rPr lang="pt-BR" sz="2000" dirty="0" err="1" smtClean="0"/>
              <a:t>Jatiados</a:t>
            </a:r>
            <a:r>
              <a:rPr lang="pt-BR" sz="2000" dirty="0" smtClean="0"/>
              <a:t>    FOTOS</a:t>
            </a:r>
          </a:p>
          <a:p>
            <a:pPr marL="342900" indent="-342900">
              <a:buFontTx/>
              <a:buChar char="-"/>
            </a:pPr>
            <a:r>
              <a:rPr lang="pt-BR" sz="2000" dirty="0" smtClean="0"/>
              <a:t>Tapetes     FOTOS</a:t>
            </a:r>
          </a:p>
          <a:p>
            <a:pPr marL="342900" indent="-342900">
              <a:buFontTx/>
              <a:buChar char="-"/>
            </a:pPr>
            <a:r>
              <a:rPr lang="pt-BR" sz="2000" dirty="0" smtClean="0"/>
              <a:t>Caixas        FOTOS</a:t>
            </a:r>
          </a:p>
          <a:p>
            <a:pPr algn="just"/>
            <a:endParaRPr lang="pt-BR" sz="2000" b="1" dirty="0"/>
          </a:p>
          <a:p>
            <a:pPr algn="just"/>
            <a:r>
              <a:rPr lang="pt-BR" sz="2000" b="1" dirty="0" smtClean="0"/>
              <a:t>Doações </a:t>
            </a:r>
            <a:r>
              <a:rPr lang="pt-BR" sz="2000" b="1" dirty="0"/>
              <a:t>Diretas</a:t>
            </a:r>
          </a:p>
          <a:p>
            <a:r>
              <a:rPr lang="pt-BR" sz="2000" dirty="0"/>
              <a:t>Banco do Brasil (001) </a:t>
            </a:r>
            <a:br>
              <a:rPr lang="pt-BR" sz="2000" dirty="0"/>
            </a:br>
            <a:r>
              <a:rPr lang="pt-BR" sz="2000" dirty="0"/>
              <a:t>Agência (0032-9) </a:t>
            </a:r>
            <a:br>
              <a:rPr lang="pt-BR" sz="2000" dirty="0"/>
            </a:br>
            <a:r>
              <a:rPr lang="pt-BR" sz="2000" dirty="0"/>
              <a:t>Conta Corrente ( 72.905-1)</a:t>
            </a:r>
          </a:p>
          <a:p>
            <a:endParaRPr lang="pt-BR" sz="2000" dirty="0"/>
          </a:p>
          <a:p>
            <a:r>
              <a:rPr lang="pt-BR" sz="2000" b="1" dirty="0"/>
              <a:t>Mais informações: </a:t>
            </a:r>
            <a:r>
              <a:rPr lang="pt-BR" sz="2000" dirty="0"/>
              <a:t>fuvae.apae@bol.com.br</a:t>
            </a:r>
          </a:p>
        </p:txBody>
      </p:sp>
    </p:spTree>
    <p:extLst>
      <p:ext uri="{BB962C8B-B14F-4D97-AF65-F5344CB8AC3E}">
        <p14:creationId xmlns:p14="http://schemas.microsoft.com/office/powerpoint/2010/main" val="3724442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9144000" cy="692696"/>
          </a:xfrm>
        </p:spPr>
        <p:txBody>
          <a:bodyPr>
            <a:normAutofit fontScale="90000"/>
          </a:bodyPr>
          <a:lstStyle/>
          <a:p>
            <a:pPr marL="571500" indent="-571500" algn="l">
              <a:buFont typeface="Courier New" panose="02070309020205020404" pitchFamily="49" charset="0"/>
              <a:buChar char="o"/>
            </a:pPr>
            <a:r>
              <a:rPr lang="pt-BR" dirty="0" smtClean="0"/>
              <a:t>Pessoa Jurídica</a:t>
            </a:r>
            <a:endParaRPr lang="pt-BR" dirty="0"/>
          </a:p>
        </p:txBody>
      </p:sp>
      <p:sp>
        <p:nvSpPr>
          <p:cNvPr id="3" name="Subtítulo 2"/>
          <p:cNvSpPr>
            <a:spLocks noGrp="1"/>
          </p:cNvSpPr>
          <p:nvPr>
            <p:ph type="subTitle" idx="1"/>
          </p:nvPr>
        </p:nvSpPr>
        <p:spPr>
          <a:xfrm>
            <a:off x="323528" y="836712"/>
            <a:ext cx="8496944" cy="5904656"/>
          </a:xfrm>
        </p:spPr>
        <p:txBody>
          <a:bodyPr>
            <a:normAutofit fontScale="77500" lnSpcReduction="20000"/>
          </a:bodyPr>
          <a:lstStyle/>
          <a:p>
            <a:pPr algn="just"/>
            <a:r>
              <a:rPr lang="pt-BR" b="1" dirty="0" smtClean="0">
                <a:solidFill>
                  <a:schemeClr val="tx1"/>
                </a:solidFill>
              </a:rPr>
              <a:t>Investidor Social – Associe sua Marca</a:t>
            </a:r>
          </a:p>
          <a:p>
            <a:pPr algn="just"/>
            <a:r>
              <a:rPr lang="pt-BR" dirty="0" smtClean="0">
                <a:solidFill>
                  <a:schemeClr val="tx1"/>
                </a:solidFill>
              </a:rPr>
              <a:t>    Ao </a:t>
            </a:r>
            <a:r>
              <a:rPr lang="pt-BR" dirty="0">
                <a:solidFill>
                  <a:schemeClr val="tx1"/>
                </a:solidFill>
              </a:rPr>
              <a:t>associar a marca da sua empresa às ações da </a:t>
            </a:r>
            <a:r>
              <a:rPr lang="pt-BR" dirty="0" smtClean="0">
                <a:solidFill>
                  <a:schemeClr val="tx1"/>
                </a:solidFill>
              </a:rPr>
              <a:t>FUVAE, </a:t>
            </a:r>
            <a:r>
              <a:rPr lang="pt-BR" dirty="0">
                <a:solidFill>
                  <a:schemeClr val="tx1"/>
                </a:solidFill>
              </a:rPr>
              <a:t>você promove a causa das pessoas com Deficiência Intelectual, contribui para a sociedade, expressa claramente seus valores junto aos seus públicos de relacionamento e gera benefícios para todas as partes </a:t>
            </a:r>
            <a:r>
              <a:rPr lang="pt-BR" dirty="0" smtClean="0">
                <a:solidFill>
                  <a:schemeClr val="tx1"/>
                </a:solidFill>
              </a:rPr>
              <a:t>envolvidas.</a:t>
            </a:r>
          </a:p>
          <a:p>
            <a:pPr algn="just"/>
            <a:endParaRPr lang="pt-BR" dirty="0">
              <a:solidFill>
                <a:schemeClr val="tx1"/>
              </a:solidFill>
            </a:endParaRPr>
          </a:p>
          <a:p>
            <a:pPr algn="just"/>
            <a:r>
              <a:rPr lang="pt-BR" b="1" dirty="0" smtClean="0">
                <a:solidFill>
                  <a:schemeClr val="tx1"/>
                </a:solidFill>
              </a:rPr>
              <a:t>Invista em Nossos Projetos</a:t>
            </a:r>
          </a:p>
          <a:p>
            <a:pPr algn="just"/>
            <a:r>
              <a:rPr lang="pt-BR" dirty="0" smtClean="0">
                <a:solidFill>
                  <a:schemeClr val="tx1"/>
                </a:solidFill>
              </a:rPr>
              <a:t>    A FUVAE </a:t>
            </a:r>
            <a:r>
              <a:rPr lang="pt-BR" dirty="0">
                <a:solidFill>
                  <a:schemeClr val="tx1"/>
                </a:solidFill>
              </a:rPr>
              <a:t>desenvolve uma série de projetos com o objetivo de desenvolver habilidades básicas e específicas, contribuindo para a inclusão do educando com deficiência na sociedade, aprimorando suas habilidades, reforçando sua capacidade de produção e respeitando as potencialidades de cada um além de desenvolver o hábito de responsabilidade preparando o aluno para o mercado de </a:t>
            </a:r>
            <a:r>
              <a:rPr lang="pt-BR" dirty="0" smtClean="0">
                <a:solidFill>
                  <a:schemeClr val="tx1"/>
                </a:solidFill>
              </a:rPr>
              <a:t>trabalho e a vida comunitária.</a:t>
            </a:r>
          </a:p>
          <a:p>
            <a:pPr algn="just"/>
            <a:endParaRPr lang="pt-BR" dirty="0" smtClean="0">
              <a:solidFill>
                <a:schemeClr val="tx1"/>
              </a:solidFill>
            </a:endParaRPr>
          </a:p>
          <a:p>
            <a:pPr algn="just"/>
            <a:endParaRPr lang="pt-BR" dirty="0" smtClean="0">
              <a:solidFill>
                <a:schemeClr val="tx1"/>
              </a:solidFill>
            </a:endParaRPr>
          </a:p>
          <a:p>
            <a:pPr algn="just"/>
            <a:endParaRPr lang="pt-BR" dirty="0">
              <a:solidFill>
                <a:schemeClr val="tx1"/>
              </a:solidFill>
            </a:endParaRPr>
          </a:p>
          <a:p>
            <a:pPr algn="just"/>
            <a:endParaRPr lang="pt-BR" dirty="0">
              <a:solidFill>
                <a:schemeClr val="tx1"/>
              </a:solidFill>
            </a:endParaRPr>
          </a:p>
        </p:txBody>
      </p:sp>
    </p:spTree>
    <p:extLst>
      <p:ext uri="{BB962C8B-B14F-4D97-AF65-F5344CB8AC3E}">
        <p14:creationId xmlns:p14="http://schemas.microsoft.com/office/powerpoint/2010/main" val="3684418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1"/>
            <a:ext cx="9144000" cy="692696"/>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Courier New" panose="02070309020205020404" pitchFamily="49" charset="0"/>
              <a:buChar char="o"/>
            </a:pPr>
            <a:r>
              <a:rPr lang="pt-BR" dirty="0" smtClean="0"/>
              <a:t>Pessoa Jurídica </a:t>
            </a:r>
            <a:r>
              <a:rPr lang="pt-BR" sz="3100" dirty="0"/>
              <a:t>(continuação)</a:t>
            </a:r>
          </a:p>
          <a:p>
            <a:pPr marL="571500" indent="-571500">
              <a:buFont typeface="Courier New" panose="02070309020205020404" pitchFamily="49" charset="0"/>
              <a:buChar char="o"/>
            </a:pPr>
            <a:endParaRPr lang="pt-BR" dirty="0"/>
          </a:p>
        </p:txBody>
      </p:sp>
      <p:sp>
        <p:nvSpPr>
          <p:cNvPr id="3" name="Retângulo 2"/>
          <p:cNvSpPr/>
          <p:nvPr/>
        </p:nvSpPr>
        <p:spPr>
          <a:xfrm>
            <a:off x="395536" y="836712"/>
            <a:ext cx="8496944" cy="4093428"/>
          </a:xfrm>
          <a:prstGeom prst="rect">
            <a:avLst/>
          </a:prstGeom>
        </p:spPr>
        <p:txBody>
          <a:bodyPr wrap="square">
            <a:spAutoFit/>
          </a:bodyPr>
          <a:lstStyle/>
          <a:p>
            <a:r>
              <a:rPr lang="pt-BR" sz="2000" b="1" dirty="0"/>
              <a:t>Produtos Institucionais</a:t>
            </a:r>
          </a:p>
          <a:p>
            <a:r>
              <a:rPr lang="pt-BR" sz="2000" dirty="0"/>
              <a:t>    Alguns alunos da FUVAE desenvolvem alguns produtos que são disponíveis para venda, como:</a:t>
            </a:r>
          </a:p>
          <a:p>
            <a:pPr marL="342900" indent="-342900">
              <a:buFontTx/>
              <a:buChar char="-"/>
            </a:pPr>
            <a:r>
              <a:rPr lang="pt-BR" sz="2000" dirty="0" err="1"/>
              <a:t>Jatiados</a:t>
            </a:r>
            <a:r>
              <a:rPr lang="pt-BR" sz="2000" dirty="0"/>
              <a:t>    FOTOS</a:t>
            </a:r>
          </a:p>
          <a:p>
            <a:pPr marL="342900" indent="-342900">
              <a:buFontTx/>
              <a:buChar char="-"/>
            </a:pPr>
            <a:r>
              <a:rPr lang="pt-BR" sz="2000" dirty="0"/>
              <a:t>Tapetes     FOTOS</a:t>
            </a:r>
          </a:p>
          <a:p>
            <a:pPr marL="342900" indent="-342900">
              <a:buFontTx/>
              <a:buChar char="-"/>
            </a:pPr>
            <a:r>
              <a:rPr lang="pt-BR" sz="2000" dirty="0"/>
              <a:t>Caixas        </a:t>
            </a:r>
            <a:r>
              <a:rPr lang="pt-BR" sz="2000" dirty="0" smtClean="0"/>
              <a:t>FOTOS</a:t>
            </a:r>
            <a:endParaRPr lang="pt-BR" sz="2000" b="1" dirty="0" smtClean="0"/>
          </a:p>
          <a:p>
            <a:pPr algn="just"/>
            <a:endParaRPr lang="pt-BR" sz="2000" b="1" dirty="0"/>
          </a:p>
          <a:p>
            <a:pPr algn="just"/>
            <a:r>
              <a:rPr lang="pt-BR" sz="2000" b="1" dirty="0" smtClean="0"/>
              <a:t>Doações </a:t>
            </a:r>
            <a:r>
              <a:rPr lang="pt-BR" sz="2000" b="1" dirty="0"/>
              <a:t>Diretas</a:t>
            </a:r>
          </a:p>
          <a:p>
            <a:r>
              <a:rPr lang="pt-BR" sz="2000" dirty="0"/>
              <a:t>Banco do Brasil (001) </a:t>
            </a:r>
            <a:br>
              <a:rPr lang="pt-BR" sz="2000" dirty="0"/>
            </a:br>
            <a:r>
              <a:rPr lang="pt-BR" sz="2000" dirty="0"/>
              <a:t>Agência (0032-9) </a:t>
            </a:r>
            <a:br>
              <a:rPr lang="pt-BR" sz="2000" dirty="0"/>
            </a:br>
            <a:r>
              <a:rPr lang="pt-BR" sz="2000" dirty="0"/>
              <a:t>Conta Corrente ( 72.905-1)</a:t>
            </a:r>
          </a:p>
          <a:p>
            <a:endParaRPr lang="pt-BR" sz="2000" dirty="0"/>
          </a:p>
          <a:p>
            <a:r>
              <a:rPr lang="pt-BR" sz="2000" b="1" dirty="0"/>
              <a:t>Mais informações: </a:t>
            </a:r>
            <a:r>
              <a:rPr lang="pt-BR" sz="2000" dirty="0"/>
              <a:t>fuvae.apae@bol.com.br</a:t>
            </a:r>
          </a:p>
        </p:txBody>
      </p:sp>
    </p:spTree>
    <p:extLst>
      <p:ext uri="{BB962C8B-B14F-4D97-AF65-F5344CB8AC3E}">
        <p14:creationId xmlns:p14="http://schemas.microsoft.com/office/powerpoint/2010/main" val="3987958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344" y="1"/>
            <a:ext cx="9114656" cy="692696"/>
          </a:xfrm>
        </p:spPr>
        <p:txBody>
          <a:bodyPr>
            <a:normAutofit fontScale="90000"/>
          </a:bodyPr>
          <a:lstStyle/>
          <a:p>
            <a:pPr marL="571500" indent="-571500" algn="l">
              <a:buFont typeface="Courier New" pitchFamily="49" charset="0"/>
              <a:buChar char="o"/>
            </a:pPr>
            <a:r>
              <a:rPr lang="pt-BR" dirty="0" smtClean="0"/>
              <a:t>Doe via Imposto de Renda</a:t>
            </a:r>
            <a:endParaRPr lang="pt-BR" dirty="0"/>
          </a:p>
        </p:txBody>
      </p:sp>
      <p:sp>
        <p:nvSpPr>
          <p:cNvPr id="3" name="Subtítulo 2"/>
          <p:cNvSpPr>
            <a:spLocks noGrp="1"/>
          </p:cNvSpPr>
          <p:nvPr>
            <p:ph type="subTitle" idx="1"/>
          </p:nvPr>
        </p:nvSpPr>
        <p:spPr>
          <a:xfrm>
            <a:off x="179512" y="746880"/>
            <a:ext cx="8712968" cy="6111120"/>
          </a:xfrm>
        </p:spPr>
        <p:txBody>
          <a:bodyPr>
            <a:normAutofit fontScale="92500" lnSpcReduction="10000"/>
          </a:bodyPr>
          <a:lstStyle/>
          <a:p>
            <a:r>
              <a:rPr lang="pt-BR" sz="2000" dirty="0">
                <a:solidFill>
                  <a:schemeClr val="tx1"/>
                </a:solidFill>
              </a:rPr>
              <a:t>Pessoas Físicas e Jurídicas podem contribuir com doações e destinar parte de seu Imposto de Renda devido ao Fundo da Infância e Adolescência</a:t>
            </a:r>
            <a:r>
              <a:rPr lang="pt-BR" sz="2000" dirty="0" smtClean="0">
                <a:solidFill>
                  <a:schemeClr val="tx1"/>
                </a:solidFill>
              </a:rPr>
              <a:t>.</a:t>
            </a:r>
          </a:p>
          <a:p>
            <a:endParaRPr lang="pt-BR" sz="2000" dirty="0" smtClean="0">
              <a:solidFill>
                <a:schemeClr val="tx1"/>
              </a:solidFill>
            </a:endParaRPr>
          </a:p>
          <a:p>
            <a:pPr algn="just"/>
            <a:r>
              <a:rPr lang="pt-BR" sz="2000" b="1" dirty="0">
                <a:solidFill>
                  <a:schemeClr val="tx1"/>
                </a:solidFill>
              </a:rPr>
              <a:t>IMPOSTO SOLIDÁRIO</a:t>
            </a:r>
            <a:endParaRPr lang="pt-BR" sz="2000" dirty="0">
              <a:solidFill>
                <a:schemeClr val="tx1"/>
              </a:solidFill>
            </a:endParaRPr>
          </a:p>
          <a:p>
            <a:pPr algn="just"/>
            <a:r>
              <a:rPr lang="pt-BR" sz="2000" dirty="0">
                <a:solidFill>
                  <a:schemeClr val="tx1"/>
                </a:solidFill>
              </a:rPr>
              <a:t> </a:t>
            </a:r>
            <a:r>
              <a:rPr lang="pt-BR" sz="2000" dirty="0" smtClean="0">
                <a:solidFill>
                  <a:schemeClr val="tx1"/>
                </a:solidFill>
              </a:rPr>
              <a:t>   Pessoas </a:t>
            </a:r>
            <a:r>
              <a:rPr lang="pt-BR" sz="2000" dirty="0">
                <a:solidFill>
                  <a:schemeClr val="tx1"/>
                </a:solidFill>
              </a:rPr>
              <a:t>Físicas e Jurídicas podem contribuir com doações ou destinar parte de seu imposto de renda devido permitidos por lei ao FIA - Fundo da Infância e Adolescência.</a:t>
            </a:r>
          </a:p>
          <a:p>
            <a:pPr algn="just"/>
            <a:r>
              <a:rPr lang="pt-BR" sz="2000" dirty="0">
                <a:solidFill>
                  <a:schemeClr val="tx1"/>
                </a:solidFill>
              </a:rPr>
              <a:t> </a:t>
            </a:r>
            <a:r>
              <a:rPr lang="pt-BR" sz="2000" dirty="0" smtClean="0">
                <a:solidFill>
                  <a:schemeClr val="tx1"/>
                </a:solidFill>
              </a:rPr>
              <a:t>   O </a:t>
            </a:r>
            <a:r>
              <a:rPr lang="pt-BR" sz="2000" dirty="0">
                <a:solidFill>
                  <a:schemeClr val="tx1"/>
                </a:solidFill>
              </a:rPr>
              <a:t>COMDEDICA – Conselho Municipal de Defesa dos Direitos da Criança e do Adolescente é quem vai gerir os recursos  alocados no FIA, de acordo com critérios específicos, previamente aprovados por maioria absoluta em assembleia, para programas das entidades governamentais ou não governamentais, em projetos de defesa dos direitos das crianças e dos adolescentes. Faça a declaração no formulário completo e a destinação deve ser feita no ano-base, ou seja até 31 de dezembro de cada ano. A dedução dos valores ao Fundo da Infância e Adolescência (FIA) não prejudica outras deduções, como aquelas relativas a dependentes, saúde, educação e </a:t>
            </a:r>
            <a:r>
              <a:rPr lang="pt-BR" sz="2000" dirty="0" smtClean="0">
                <a:solidFill>
                  <a:schemeClr val="tx1"/>
                </a:solidFill>
              </a:rPr>
              <a:t>pensão.</a:t>
            </a:r>
          </a:p>
          <a:p>
            <a:pPr algn="just"/>
            <a:endParaRPr lang="pt-BR" sz="2000" dirty="0" smtClean="0">
              <a:solidFill>
                <a:schemeClr val="tx1"/>
              </a:solidFill>
            </a:endParaRPr>
          </a:p>
          <a:p>
            <a:r>
              <a:rPr lang="pt-BR" sz="2000" dirty="0" smtClean="0">
                <a:solidFill>
                  <a:schemeClr val="tx1"/>
                </a:solidFill>
              </a:rPr>
              <a:t>PESSOAS </a:t>
            </a:r>
            <a:r>
              <a:rPr lang="pt-BR" sz="2000" dirty="0">
                <a:solidFill>
                  <a:schemeClr val="tx1"/>
                </a:solidFill>
              </a:rPr>
              <a:t>FÍSICAS  -  6 % do Imposto de Renda Devido. A declaração tem que ser feita no formulário completo</a:t>
            </a:r>
            <a:r>
              <a:rPr lang="pt-BR" sz="2000" dirty="0" smtClean="0">
                <a:solidFill>
                  <a:schemeClr val="tx1"/>
                </a:solidFill>
              </a:rPr>
              <a:t>.</a:t>
            </a:r>
          </a:p>
          <a:p>
            <a:r>
              <a:rPr lang="pt-BR" sz="2100" dirty="0">
                <a:solidFill>
                  <a:schemeClr val="tx1"/>
                </a:solidFill>
              </a:rPr>
              <a:t>PESSOAS JURÍDICAS  -  1 % do Imposto de Renda Devido, tributados pelo lucro real. (No mês, Trimestre ou Ano)</a:t>
            </a:r>
          </a:p>
          <a:p>
            <a:endParaRPr lang="pt-BR" dirty="0" smtClean="0"/>
          </a:p>
          <a:p>
            <a:endParaRPr lang="pt-BR" dirty="0"/>
          </a:p>
        </p:txBody>
      </p:sp>
    </p:spTree>
    <p:extLst>
      <p:ext uri="{BB962C8B-B14F-4D97-AF65-F5344CB8AC3E}">
        <p14:creationId xmlns:p14="http://schemas.microsoft.com/office/powerpoint/2010/main" val="2071396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9344" y="1"/>
            <a:ext cx="9114656" cy="692696"/>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Courier New" pitchFamily="49" charset="0"/>
              <a:buChar char="o"/>
            </a:pPr>
            <a:r>
              <a:rPr lang="pt-BR" dirty="0" smtClean="0"/>
              <a:t>Doe via Imposto </a:t>
            </a:r>
            <a:r>
              <a:rPr lang="pt-BR" dirty="0"/>
              <a:t>de Renda </a:t>
            </a:r>
            <a:r>
              <a:rPr lang="pt-BR" sz="3100" dirty="0"/>
              <a:t>(continuação)</a:t>
            </a:r>
          </a:p>
          <a:p>
            <a:pPr marL="571500" indent="-571500" algn="l">
              <a:buFont typeface="Courier New" pitchFamily="49" charset="0"/>
              <a:buChar char="o"/>
            </a:pPr>
            <a:endParaRPr lang="pt-BR" dirty="0"/>
          </a:p>
        </p:txBody>
      </p:sp>
      <p:sp>
        <p:nvSpPr>
          <p:cNvPr id="3" name="Retângulo 2"/>
          <p:cNvSpPr/>
          <p:nvPr/>
        </p:nvSpPr>
        <p:spPr>
          <a:xfrm>
            <a:off x="265976" y="836712"/>
            <a:ext cx="8712968" cy="5632311"/>
          </a:xfrm>
          <a:prstGeom prst="rect">
            <a:avLst/>
          </a:prstGeom>
        </p:spPr>
        <p:txBody>
          <a:bodyPr wrap="square">
            <a:spAutoFit/>
          </a:bodyPr>
          <a:lstStyle/>
          <a:p>
            <a:r>
              <a:rPr lang="pt-BR" sz="2000" b="1" dirty="0"/>
              <a:t>COMO FAZER A </a:t>
            </a:r>
            <a:r>
              <a:rPr lang="pt-BR" sz="2000" b="1" dirty="0" smtClean="0"/>
              <a:t>DOAÇÃO</a:t>
            </a:r>
            <a:endParaRPr lang="pt-BR" sz="2000" b="1" dirty="0"/>
          </a:p>
          <a:p>
            <a:r>
              <a:rPr lang="pt-BR" sz="2000" dirty="0"/>
              <a:t> </a:t>
            </a:r>
          </a:p>
          <a:p>
            <a:pPr lvl="0"/>
            <a:r>
              <a:rPr lang="pt-BR" sz="2000" b="1" dirty="0" smtClean="0"/>
              <a:t>1- </a:t>
            </a:r>
            <a:r>
              <a:rPr lang="pt-BR" sz="2000" dirty="0" smtClean="0"/>
              <a:t>Depositar </a:t>
            </a:r>
            <a:r>
              <a:rPr lang="pt-BR" sz="2000" dirty="0"/>
              <a:t>o valor na conta do FIA Fundo da Infância e Adolescência. ( Banco do Brasil (001) Agência (0032-9) conta corrente ( 72.905-1)</a:t>
            </a:r>
          </a:p>
          <a:p>
            <a:r>
              <a:rPr lang="pt-BR" sz="2000" dirty="0"/>
              <a:t> </a:t>
            </a:r>
          </a:p>
          <a:p>
            <a:pPr lvl="0"/>
            <a:r>
              <a:rPr lang="pt-BR" sz="2000" b="1" dirty="0" smtClean="0"/>
              <a:t>2-</a:t>
            </a:r>
            <a:r>
              <a:rPr lang="pt-BR" sz="2000" dirty="0" smtClean="0"/>
              <a:t> Fazer </a:t>
            </a:r>
            <a:r>
              <a:rPr lang="pt-BR" sz="2000" dirty="0"/>
              <a:t>contato com o COMDEDICA – Conselho Municipal de Defesa dos Direitos da Criança e do Adolescente e solicitar o recibo de doação. Informe seus dados (Nome, endereço completo, comprovante de depósito e CPF ou CNPJ)</a:t>
            </a:r>
          </a:p>
          <a:p>
            <a:r>
              <a:rPr lang="pt-BR" sz="2000" dirty="0"/>
              <a:t> </a:t>
            </a:r>
          </a:p>
          <a:p>
            <a:pPr lvl="0"/>
            <a:r>
              <a:rPr lang="pt-BR" sz="2000" b="1" dirty="0" smtClean="0"/>
              <a:t>3-</a:t>
            </a:r>
            <a:r>
              <a:rPr lang="pt-BR" sz="2000" dirty="0" smtClean="0"/>
              <a:t> Junto </a:t>
            </a:r>
            <a:r>
              <a:rPr lang="pt-BR" sz="2000" dirty="0"/>
              <a:t>ao COMDEDICA faça o convênio escolhendo a entidade a ser destinada a doação.</a:t>
            </a:r>
          </a:p>
          <a:p>
            <a:r>
              <a:rPr lang="pt-BR" sz="2000" dirty="0"/>
              <a:t> </a:t>
            </a:r>
          </a:p>
          <a:p>
            <a:pPr lvl="0"/>
            <a:r>
              <a:rPr lang="pt-BR" sz="2000" b="1" dirty="0" smtClean="0"/>
              <a:t>4-</a:t>
            </a:r>
            <a:r>
              <a:rPr lang="pt-BR" sz="2000" dirty="0" smtClean="0"/>
              <a:t> Ao </a:t>
            </a:r>
            <a:r>
              <a:rPr lang="pt-BR" sz="2000" dirty="0"/>
              <a:t>preencher sua Declaração de Imposto de Renda, há um campo no formulário onde deverá informar a data, o valor e o CNPJ do fundo onde o recurso foi depositado, com isto o próprio programa da Receita Federal, já considera automaticamente a renúncia fiscal.</a:t>
            </a:r>
          </a:p>
          <a:p>
            <a:r>
              <a:rPr lang="pt-BR" sz="2000" dirty="0"/>
              <a:t> </a:t>
            </a:r>
          </a:p>
          <a:p>
            <a:pPr lvl="0"/>
            <a:r>
              <a:rPr lang="pt-BR" sz="2000" b="1" dirty="0" smtClean="0"/>
              <a:t>5-</a:t>
            </a:r>
            <a:r>
              <a:rPr lang="pt-BR" sz="2000" dirty="0" smtClean="0"/>
              <a:t> O </a:t>
            </a:r>
            <a:r>
              <a:rPr lang="pt-BR" sz="2000" dirty="0"/>
              <a:t>recibo emitido pelo Conselho é o seu comprovante junto à Receita Federal.</a:t>
            </a:r>
          </a:p>
        </p:txBody>
      </p:sp>
    </p:spTree>
    <p:extLst>
      <p:ext uri="{BB962C8B-B14F-4D97-AF65-F5344CB8AC3E}">
        <p14:creationId xmlns:p14="http://schemas.microsoft.com/office/powerpoint/2010/main" val="3159445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292" y="0"/>
            <a:ext cx="9117707" cy="578495"/>
          </a:xfrm>
        </p:spPr>
        <p:txBody>
          <a:bodyPr>
            <a:normAutofit fontScale="90000"/>
          </a:bodyPr>
          <a:lstStyle/>
          <a:p>
            <a:r>
              <a:rPr lang="pt-BR" dirty="0" smtClean="0"/>
              <a:t>EVENTOS</a:t>
            </a:r>
            <a:endParaRPr lang="pt-BR" dirty="0"/>
          </a:p>
        </p:txBody>
      </p:sp>
      <p:sp>
        <p:nvSpPr>
          <p:cNvPr id="3" name="Subtítulo 2"/>
          <p:cNvSpPr>
            <a:spLocks noGrp="1"/>
          </p:cNvSpPr>
          <p:nvPr>
            <p:ph type="subTitle" idx="1"/>
          </p:nvPr>
        </p:nvSpPr>
        <p:spPr>
          <a:xfrm>
            <a:off x="179512" y="836712"/>
            <a:ext cx="8712968" cy="3456384"/>
          </a:xfrm>
        </p:spPr>
        <p:txBody>
          <a:bodyPr>
            <a:normAutofit/>
          </a:bodyPr>
          <a:lstStyle/>
          <a:p>
            <a:pPr marL="457200" indent="-457200" algn="just">
              <a:buFont typeface="Arial" panose="020B0604020202020204" pitchFamily="34" charset="0"/>
              <a:buChar char="•"/>
            </a:pPr>
            <a:r>
              <a:rPr lang="pt-BR" dirty="0">
                <a:solidFill>
                  <a:schemeClr val="tx1"/>
                </a:solidFill>
              </a:rPr>
              <a:t>Semana da Pessoa com Deficiência Intelectual e </a:t>
            </a:r>
            <a:r>
              <a:rPr lang="pt-BR" dirty="0" smtClean="0">
                <a:solidFill>
                  <a:schemeClr val="tx1"/>
                </a:solidFill>
              </a:rPr>
              <a:t>Múltipla - 21 </a:t>
            </a:r>
            <a:r>
              <a:rPr lang="pt-BR" dirty="0">
                <a:solidFill>
                  <a:schemeClr val="tx1"/>
                </a:solidFill>
              </a:rPr>
              <a:t>a 28 de </a:t>
            </a:r>
            <a:r>
              <a:rPr lang="pt-BR" dirty="0" smtClean="0">
                <a:solidFill>
                  <a:schemeClr val="tx1"/>
                </a:solidFill>
              </a:rPr>
              <a:t>agosto</a:t>
            </a:r>
          </a:p>
          <a:p>
            <a:r>
              <a:rPr lang="pt-BR" dirty="0" smtClean="0">
                <a:solidFill>
                  <a:schemeClr val="tx1"/>
                </a:solidFill>
              </a:rPr>
              <a:t>FOTOS</a:t>
            </a:r>
          </a:p>
          <a:p>
            <a:pPr marL="457200" indent="-457200" algn="just">
              <a:buFont typeface="Arial" panose="020B0604020202020204" pitchFamily="34" charset="0"/>
              <a:buChar char="•"/>
            </a:pPr>
            <a:r>
              <a:rPr lang="pt-BR" dirty="0" smtClean="0">
                <a:solidFill>
                  <a:srgbClr val="FF0000"/>
                </a:solidFill>
              </a:rPr>
              <a:t>...</a:t>
            </a:r>
          </a:p>
          <a:p>
            <a:pPr algn="just"/>
            <a:endParaRPr lang="pt-BR" dirty="0" smtClean="0">
              <a:solidFill>
                <a:srgbClr val="FF0000"/>
              </a:solidFill>
            </a:endParaRPr>
          </a:p>
          <a:p>
            <a:pPr marL="457200" indent="-457200" algn="just">
              <a:buFont typeface="Arial" panose="020B0604020202020204" pitchFamily="34" charset="0"/>
              <a:buChar char="•"/>
            </a:pPr>
            <a:r>
              <a:rPr lang="pt-BR" dirty="0" smtClean="0">
                <a:solidFill>
                  <a:srgbClr val="FF0000"/>
                </a:solidFill>
              </a:rPr>
              <a:t>...</a:t>
            </a:r>
            <a:endParaRPr lang="pt-BR" dirty="0">
              <a:solidFill>
                <a:srgbClr val="FF0000"/>
              </a:solidFill>
            </a:endParaRPr>
          </a:p>
        </p:txBody>
      </p:sp>
    </p:spTree>
    <p:extLst>
      <p:ext uri="{BB962C8B-B14F-4D97-AF65-F5344CB8AC3E}">
        <p14:creationId xmlns:p14="http://schemas.microsoft.com/office/powerpoint/2010/main" val="1570294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1452" y="1"/>
            <a:ext cx="9112548" cy="692696"/>
          </a:xfrm>
        </p:spPr>
        <p:txBody>
          <a:bodyPr>
            <a:normAutofit fontScale="90000"/>
          </a:bodyPr>
          <a:lstStyle/>
          <a:p>
            <a:r>
              <a:rPr lang="pt-BR" dirty="0" smtClean="0"/>
              <a:t>PARCEIROS</a:t>
            </a:r>
            <a:endParaRPr lang="pt-BR" dirty="0"/>
          </a:p>
        </p:txBody>
      </p:sp>
      <p:sp>
        <p:nvSpPr>
          <p:cNvPr id="3" name="Subtítulo 2"/>
          <p:cNvSpPr>
            <a:spLocks noGrp="1"/>
          </p:cNvSpPr>
          <p:nvPr>
            <p:ph type="subTitle" idx="1"/>
          </p:nvPr>
        </p:nvSpPr>
        <p:spPr>
          <a:xfrm>
            <a:off x="251520" y="2340950"/>
            <a:ext cx="8640960" cy="1752600"/>
          </a:xfrm>
        </p:spPr>
        <p:txBody>
          <a:bodyPr>
            <a:normAutofit fontScale="92500" lnSpcReduction="10000"/>
          </a:bodyPr>
          <a:lstStyle/>
          <a:p>
            <a:pPr algn="just"/>
            <a:r>
              <a:rPr lang="pt-BR" dirty="0">
                <a:solidFill>
                  <a:schemeClr val="tx1"/>
                </a:solidFill>
              </a:rPr>
              <a:t> </a:t>
            </a:r>
            <a:r>
              <a:rPr lang="pt-BR" dirty="0" smtClean="0">
                <a:solidFill>
                  <a:schemeClr val="tx1"/>
                </a:solidFill>
              </a:rPr>
              <a:t>   Toda </a:t>
            </a:r>
            <a:r>
              <a:rPr lang="pt-BR" dirty="0">
                <a:solidFill>
                  <a:schemeClr val="tx1"/>
                </a:solidFill>
              </a:rPr>
              <a:t>doação recebida dos parceiros é empregada na melhoria do prédio, visando a adaptação para acessibilidade e melhorando a qualidade da estrutura do mesmo.</a:t>
            </a:r>
          </a:p>
          <a:p>
            <a:pPr algn="just"/>
            <a:endParaRPr lang="pt-BR" dirty="0">
              <a:solidFill>
                <a:schemeClr val="tx1"/>
              </a:solidFill>
            </a:endParaRPr>
          </a:p>
        </p:txBody>
      </p:sp>
      <p:pic>
        <p:nvPicPr>
          <p:cNvPr id="1028" name="Picture 4" descr="Resultado de imagem para cemi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6053" y="1147714"/>
            <a:ext cx="2105461" cy="5530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m para fertipar varginh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 y="875890"/>
            <a:ext cx="2260274" cy="11301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m para copas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1046179"/>
            <a:ext cx="1584176" cy="992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m para pró vid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9005" y="692697"/>
            <a:ext cx="1475114" cy="1109301"/>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251520" y="4197640"/>
            <a:ext cx="5328592" cy="461665"/>
          </a:xfrm>
          <a:prstGeom prst="rect">
            <a:avLst/>
          </a:prstGeom>
          <a:noFill/>
        </p:spPr>
        <p:txBody>
          <a:bodyPr wrap="square" rtlCol="0">
            <a:spAutoFit/>
          </a:bodyPr>
          <a:lstStyle/>
          <a:p>
            <a:r>
              <a:rPr lang="pt-BR" sz="2400" b="1" u="sng" dirty="0" smtClean="0"/>
              <a:t>REALIZAÇÕES</a:t>
            </a:r>
            <a:endParaRPr lang="pt-BR" sz="2400" b="1" u="sng" dirty="0"/>
          </a:p>
        </p:txBody>
      </p:sp>
      <p:sp>
        <p:nvSpPr>
          <p:cNvPr id="5" name="CaixaDeTexto 4"/>
          <p:cNvSpPr txBox="1"/>
          <p:nvPr/>
        </p:nvSpPr>
        <p:spPr>
          <a:xfrm>
            <a:off x="236141" y="4671856"/>
            <a:ext cx="8640960" cy="2246769"/>
          </a:xfrm>
          <a:prstGeom prst="rect">
            <a:avLst/>
          </a:prstGeom>
          <a:noFill/>
        </p:spPr>
        <p:txBody>
          <a:bodyPr wrap="square" rtlCol="0">
            <a:spAutoFit/>
          </a:bodyPr>
          <a:lstStyle/>
          <a:p>
            <a:pPr marL="285750" indent="-285750">
              <a:buFont typeface="Arial" panose="020B0604020202020204" pitchFamily="34" charset="0"/>
              <a:buChar char="•"/>
            </a:pPr>
            <a:r>
              <a:rPr lang="pt-BR" dirty="0" smtClean="0"/>
              <a:t>CEMIG </a:t>
            </a:r>
            <a:r>
              <a:rPr lang="pt-BR" dirty="0"/>
              <a:t>(FOTOS DO QUE REALIZOU COM O DINHEIRO</a:t>
            </a:r>
            <a:r>
              <a:rPr lang="pt-BR" dirty="0" smtClean="0"/>
              <a:t>)</a:t>
            </a:r>
          </a:p>
          <a:p>
            <a:pPr marL="285750" indent="-285750">
              <a:buFont typeface="Arial" panose="020B0604020202020204" pitchFamily="34" charset="0"/>
              <a:buChar char="•"/>
            </a:pPr>
            <a:r>
              <a:rPr lang="pt-BR" dirty="0" smtClean="0"/>
              <a:t>COPASA</a:t>
            </a:r>
          </a:p>
          <a:p>
            <a:pPr marL="285750" indent="-285750">
              <a:buFont typeface="Arial" panose="020B0604020202020204" pitchFamily="34" charset="0"/>
              <a:buChar char="•"/>
            </a:pPr>
            <a:r>
              <a:rPr lang="pt-BR" dirty="0" err="1" smtClean="0"/>
              <a:t>Pró-Vida</a:t>
            </a:r>
            <a:endParaRPr lang="pt-BR" dirty="0" smtClean="0"/>
          </a:p>
          <a:p>
            <a:pPr marL="285750" indent="-285750">
              <a:buFont typeface="Arial" panose="020B0604020202020204" pitchFamily="34" charset="0"/>
              <a:buChar char="•"/>
            </a:pPr>
            <a:r>
              <a:rPr lang="pt-BR" dirty="0" err="1" smtClean="0"/>
              <a:t>Fertipar</a:t>
            </a:r>
            <a:r>
              <a:rPr lang="pt-BR" dirty="0" smtClean="0"/>
              <a:t> </a:t>
            </a:r>
          </a:p>
          <a:p>
            <a:pPr marL="285750" indent="-285750">
              <a:buFont typeface="Arial" panose="020B0604020202020204" pitchFamily="34" charset="0"/>
              <a:buChar char="•"/>
            </a:pPr>
            <a:r>
              <a:rPr lang="pt-BR" dirty="0" smtClean="0"/>
              <a:t>Philips </a:t>
            </a:r>
            <a:r>
              <a:rPr lang="pt-BR" dirty="0"/>
              <a:t>do </a:t>
            </a:r>
            <a:r>
              <a:rPr lang="pt-BR" dirty="0" smtClean="0"/>
              <a:t>Brasil </a:t>
            </a:r>
          </a:p>
          <a:p>
            <a:pPr marL="285750" indent="-285750">
              <a:buFont typeface="Arial" panose="020B0604020202020204" pitchFamily="34" charset="0"/>
              <a:buChar char="•"/>
            </a:pPr>
            <a:r>
              <a:rPr lang="pt-BR" dirty="0" smtClean="0"/>
              <a:t>Moinho Sul Mineiro</a:t>
            </a:r>
          </a:p>
          <a:p>
            <a:pPr marL="285750" indent="-285750">
              <a:buFont typeface="Arial" panose="020B0604020202020204" pitchFamily="34" charset="0"/>
              <a:buChar char="•"/>
            </a:pPr>
            <a:r>
              <a:rPr lang="pt-BR" dirty="0" smtClean="0"/>
              <a:t>...</a:t>
            </a:r>
          </a:p>
          <a:p>
            <a:endParaRPr lang="pt-BR" sz="1400" dirty="0"/>
          </a:p>
        </p:txBody>
      </p:sp>
    </p:spTree>
    <p:extLst>
      <p:ext uri="{BB962C8B-B14F-4D97-AF65-F5344CB8AC3E}">
        <p14:creationId xmlns:p14="http://schemas.microsoft.com/office/powerpoint/2010/main" val="9202927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9144000" cy="692696"/>
          </a:xfrm>
        </p:spPr>
        <p:txBody>
          <a:bodyPr>
            <a:normAutofit fontScale="90000"/>
          </a:bodyPr>
          <a:lstStyle/>
          <a:p>
            <a:r>
              <a:rPr lang="pt-BR" dirty="0" smtClean="0"/>
              <a:t>FOTOS</a:t>
            </a:r>
            <a:endParaRPr lang="pt-BR" dirty="0"/>
          </a:p>
        </p:txBody>
      </p:sp>
      <p:sp>
        <p:nvSpPr>
          <p:cNvPr id="4" name="CaixaDeTexto 3"/>
          <p:cNvSpPr txBox="1"/>
          <p:nvPr/>
        </p:nvSpPr>
        <p:spPr>
          <a:xfrm>
            <a:off x="395536" y="836712"/>
            <a:ext cx="8568952" cy="2308324"/>
          </a:xfrm>
          <a:prstGeom prst="rect">
            <a:avLst/>
          </a:prstGeom>
          <a:noFill/>
        </p:spPr>
        <p:txBody>
          <a:bodyPr wrap="square" rtlCol="0">
            <a:spAutoFit/>
          </a:bodyPr>
          <a:lstStyle/>
          <a:p>
            <a:pPr marL="285750" indent="-285750">
              <a:buFont typeface="Courier New" panose="02070309020205020404" pitchFamily="49" charset="0"/>
              <a:buChar char="o"/>
            </a:pPr>
            <a:r>
              <a:rPr lang="pt-BR" sz="2400" dirty="0" smtClean="0"/>
              <a:t>Estrutura FUVAE</a:t>
            </a:r>
          </a:p>
          <a:p>
            <a:pPr marL="285750" indent="-285750">
              <a:buFont typeface="Courier New" panose="02070309020205020404" pitchFamily="49" charset="0"/>
              <a:buChar char="o"/>
            </a:pPr>
            <a:r>
              <a:rPr lang="pt-BR" sz="2400" dirty="0" smtClean="0"/>
              <a:t>Academia</a:t>
            </a:r>
          </a:p>
          <a:p>
            <a:pPr marL="285750" indent="-285750">
              <a:buFont typeface="Courier New" panose="02070309020205020404" pitchFamily="49" charset="0"/>
              <a:buChar char="o"/>
            </a:pPr>
            <a:r>
              <a:rPr lang="pt-BR" sz="2400" dirty="0" smtClean="0"/>
              <a:t>Piscina Aquecida</a:t>
            </a:r>
          </a:p>
          <a:p>
            <a:pPr marL="285750" indent="-285750">
              <a:buFont typeface="Courier New" panose="02070309020205020404" pitchFamily="49" charset="0"/>
              <a:buChar char="o"/>
            </a:pPr>
            <a:r>
              <a:rPr lang="pt-BR" sz="2400" dirty="0" smtClean="0"/>
              <a:t>Quadra</a:t>
            </a:r>
          </a:p>
          <a:p>
            <a:pPr marL="285750" indent="-285750">
              <a:buFont typeface="Courier New" panose="02070309020205020404" pitchFamily="49" charset="0"/>
              <a:buChar char="o"/>
            </a:pPr>
            <a:r>
              <a:rPr lang="pt-BR" sz="2400" dirty="0" smtClean="0"/>
              <a:t>Estacionamento</a:t>
            </a:r>
          </a:p>
          <a:p>
            <a:pPr marL="285750" indent="-285750">
              <a:buFont typeface="Courier New" panose="02070309020205020404" pitchFamily="49" charset="0"/>
              <a:buChar char="o"/>
            </a:pPr>
            <a:r>
              <a:rPr lang="pt-BR" sz="2400" dirty="0" smtClean="0"/>
              <a:t>Clube de Mães</a:t>
            </a:r>
          </a:p>
        </p:txBody>
      </p:sp>
    </p:spTree>
    <p:extLst>
      <p:ext uri="{BB962C8B-B14F-4D97-AF65-F5344CB8AC3E}">
        <p14:creationId xmlns:p14="http://schemas.microsoft.com/office/powerpoint/2010/main" val="1705993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606" y="18307"/>
            <a:ext cx="9135393" cy="602382"/>
          </a:xfrm>
        </p:spPr>
        <p:txBody>
          <a:bodyPr>
            <a:normAutofit fontScale="90000"/>
          </a:bodyPr>
          <a:lstStyle/>
          <a:p>
            <a:r>
              <a:rPr lang="pt-BR" dirty="0" smtClean="0"/>
              <a:t>FALE CONOSCO</a:t>
            </a:r>
            <a:endParaRPr lang="pt-BR" dirty="0"/>
          </a:p>
        </p:txBody>
      </p:sp>
      <p:sp>
        <p:nvSpPr>
          <p:cNvPr id="3" name="Subtítulo 2"/>
          <p:cNvSpPr>
            <a:spLocks noGrp="1"/>
          </p:cNvSpPr>
          <p:nvPr>
            <p:ph type="subTitle" idx="1"/>
          </p:nvPr>
        </p:nvSpPr>
        <p:spPr>
          <a:xfrm>
            <a:off x="5652121" y="1325448"/>
            <a:ext cx="3491880" cy="4983872"/>
          </a:xfrm>
        </p:spPr>
        <p:txBody>
          <a:bodyPr>
            <a:normAutofit fontScale="70000" lnSpcReduction="20000"/>
          </a:bodyPr>
          <a:lstStyle/>
          <a:p>
            <a:pPr algn="l"/>
            <a:r>
              <a:rPr lang="pt-BR" b="1" dirty="0" smtClean="0">
                <a:solidFill>
                  <a:schemeClr val="tx1"/>
                </a:solidFill>
              </a:rPr>
              <a:t>Endereço:</a:t>
            </a:r>
          </a:p>
          <a:p>
            <a:pPr algn="l"/>
            <a:r>
              <a:rPr lang="pt-BR" dirty="0">
                <a:solidFill>
                  <a:schemeClr val="tx1"/>
                </a:solidFill>
              </a:rPr>
              <a:t>Rua Doutor José de Rezende Pinto, 114     </a:t>
            </a:r>
            <a:r>
              <a:rPr lang="pt-BR" dirty="0" smtClean="0">
                <a:solidFill>
                  <a:schemeClr val="tx1"/>
                </a:solidFill>
              </a:rPr>
              <a:t/>
            </a:r>
            <a:br>
              <a:rPr lang="pt-BR" dirty="0" smtClean="0">
                <a:solidFill>
                  <a:schemeClr val="tx1"/>
                </a:solidFill>
              </a:rPr>
            </a:br>
            <a:r>
              <a:rPr lang="pt-BR" dirty="0" smtClean="0">
                <a:solidFill>
                  <a:schemeClr val="tx1"/>
                </a:solidFill>
              </a:rPr>
              <a:t>Bairro</a:t>
            </a:r>
            <a:r>
              <a:rPr lang="pt-BR" dirty="0">
                <a:solidFill>
                  <a:schemeClr val="tx1"/>
                </a:solidFill>
              </a:rPr>
              <a:t>: Vila </a:t>
            </a:r>
            <a:r>
              <a:rPr lang="pt-BR" dirty="0" smtClean="0">
                <a:solidFill>
                  <a:schemeClr val="tx1"/>
                </a:solidFill>
              </a:rPr>
              <a:t>Pinto</a:t>
            </a:r>
            <a:br>
              <a:rPr lang="pt-BR" dirty="0" smtClean="0">
                <a:solidFill>
                  <a:schemeClr val="tx1"/>
                </a:solidFill>
              </a:rPr>
            </a:br>
            <a:r>
              <a:rPr lang="pt-BR" dirty="0" smtClean="0">
                <a:solidFill>
                  <a:schemeClr val="tx1"/>
                </a:solidFill>
              </a:rPr>
              <a:t>Cidade</a:t>
            </a:r>
            <a:r>
              <a:rPr lang="pt-BR" dirty="0">
                <a:solidFill>
                  <a:schemeClr val="tx1"/>
                </a:solidFill>
              </a:rPr>
              <a:t>: Varginha/MG                  </a:t>
            </a:r>
            <a:r>
              <a:rPr lang="pt-BR" dirty="0" smtClean="0">
                <a:solidFill>
                  <a:schemeClr val="tx1"/>
                </a:solidFill>
              </a:rPr>
              <a:t/>
            </a:r>
            <a:br>
              <a:rPr lang="pt-BR" dirty="0" smtClean="0">
                <a:solidFill>
                  <a:schemeClr val="tx1"/>
                </a:solidFill>
              </a:rPr>
            </a:br>
            <a:r>
              <a:rPr lang="pt-BR" dirty="0" smtClean="0">
                <a:solidFill>
                  <a:schemeClr val="tx1"/>
                </a:solidFill>
              </a:rPr>
              <a:t>CEP</a:t>
            </a:r>
            <a:r>
              <a:rPr lang="pt-BR" dirty="0">
                <a:solidFill>
                  <a:schemeClr val="tx1"/>
                </a:solidFill>
              </a:rPr>
              <a:t>: 37.010-590  </a:t>
            </a:r>
            <a:r>
              <a:rPr lang="pt-BR" dirty="0" smtClean="0">
                <a:solidFill>
                  <a:schemeClr val="tx1"/>
                </a:solidFill>
              </a:rPr>
              <a:t/>
            </a:r>
            <a:br>
              <a:rPr lang="pt-BR" dirty="0" smtClean="0">
                <a:solidFill>
                  <a:schemeClr val="tx1"/>
                </a:solidFill>
              </a:rPr>
            </a:br>
            <a:r>
              <a:rPr lang="pt-BR" dirty="0" smtClean="0">
                <a:solidFill>
                  <a:schemeClr val="tx1"/>
                </a:solidFill>
              </a:rPr>
              <a:t>               </a:t>
            </a:r>
            <a:br>
              <a:rPr lang="pt-BR" dirty="0" smtClean="0">
                <a:solidFill>
                  <a:schemeClr val="tx1"/>
                </a:solidFill>
              </a:rPr>
            </a:br>
            <a:r>
              <a:rPr lang="pt-BR" dirty="0" smtClean="0">
                <a:solidFill>
                  <a:schemeClr val="tx1"/>
                </a:solidFill>
              </a:rPr>
              <a:t>CNPJ</a:t>
            </a:r>
            <a:r>
              <a:rPr lang="pt-BR" dirty="0">
                <a:solidFill>
                  <a:schemeClr val="tx1"/>
                </a:solidFill>
              </a:rPr>
              <a:t>: 18.240.010/0001-60</a:t>
            </a:r>
          </a:p>
          <a:p>
            <a:pPr algn="l"/>
            <a:endParaRPr lang="pt-BR" dirty="0" smtClean="0">
              <a:solidFill>
                <a:schemeClr val="tx1"/>
              </a:solidFill>
            </a:endParaRPr>
          </a:p>
          <a:p>
            <a:pPr algn="l"/>
            <a:r>
              <a:rPr lang="pt-BR" b="1" dirty="0" smtClean="0">
                <a:solidFill>
                  <a:schemeClr val="tx1"/>
                </a:solidFill>
              </a:rPr>
              <a:t>Telefone</a:t>
            </a:r>
            <a:r>
              <a:rPr lang="pt-BR" b="1" dirty="0">
                <a:solidFill>
                  <a:schemeClr val="tx1"/>
                </a:solidFill>
              </a:rPr>
              <a:t>: </a:t>
            </a:r>
            <a:r>
              <a:rPr lang="pt-BR" dirty="0" smtClean="0">
                <a:solidFill>
                  <a:schemeClr val="tx1"/>
                </a:solidFill>
              </a:rPr>
              <a:t/>
            </a:r>
            <a:br>
              <a:rPr lang="pt-BR" dirty="0" smtClean="0">
                <a:solidFill>
                  <a:schemeClr val="tx1"/>
                </a:solidFill>
              </a:rPr>
            </a:br>
            <a:r>
              <a:rPr lang="pt-BR" dirty="0" smtClean="0">
                <a:solidFill>
                  <a:schemeClr val="tx1"/>
                </a:solidFill>
              </a:rPr>
              <a:t>(</a:t>
            </a:r>
            <a:r>
              <a:rPr lang="pt-BR" dirty="0">
                <a:solidFill>
                  <a:schemeClr val="tx1"/>
                </a:solidFill>
              </a:rPr>
              <a:t>35) 3221-1342 (</a:t>
            </a:r>
            <a:r>
              <a:rPr lang="pt-BR" dirty="0" smtClean="0">
                <a:solidFill>
                  <a:schemeClr val="tx1"/>
                </a:solidFill>
              </a:rPr>
              <a:t>Kátia)</a:t>
            </a:r>
          </a:p>
          <a:p>
            <a:pPr algn="l"/>
            <a:endParaRPr lang="pt-BR" dirty="0" smtClean="0">
              <a:solidFill>
                <a:schemeClr val="tx1"/>
              </a:solidFill>
            </a:endParaRPr>
          </a:p>
          <a:p>
            <a:pPr algn="l"/>
            <a:r>
              <a:rPr lang="pt-BR" b="1" dirty="0" err="1" smtClean="0">
                <a:solidFill>
                  <a:schemeClr val="tx1"/>
                </a:solidFill>
              </a:rPr>
              <a:t>Email</a:t>
            </a:r>
            <a:r>
              <a:rPr lang="pt-BR" b="1" dirty="0">
                <a:solidFill>
                  <a:schemeClr val="tx1"/>
                </a:solidFill>
              </a:rPr>
              <a:t>: </a:t>
            </a:r>
            <a:r>
              <a:rPr lang="pt-BR" dirty="0" smtClean="0">
                <a:solidFill>
                  <a:schemeClr val="tx1"/>
                </a:solidFill>
              </a:rPr>
              <a:t/>
            </a:r>
            <a:br>
              <a:rPr lang="pt-BR" dirty="0" smtClean="0">
                <a:solidFill>
                  <a:schemeClr val="tx1"/>
                </a:solidFill>
              </a:rPr>
            </a:br>
            <a:r>
              <a:rPr lang="pt-BR" dirty="0" smtClean="0">
                <a:solidFill>
                  <a:schemeClr val="tx1"/>
                </a:solidFill>
              </a:rPr>
              <a:t>fuvae.apae@bol.com.br</a:t>
            </a:r>
            <a:endParaRPr lang="pt-BR" dirty="0">
              <a:solidFill>
                <a:schemeClr val="tx1"/>
              </a:solidFill>
            </a:endParaRPr>
          </a:p>
          <a:p>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2976"/>
            <a:ext cx="5652120" cy="3181794"/>
          </a:xfrm>
          <a:prstGeom prst="rect">
            <a:avLst/>
          </a:prstGeom>
        </p:spPr>
      </p:pic>
      <p:sp>
        <p:nvSpPr>
          <p:cNvPr id="5" name="CaixaDeTexto 4"/>
          <p:cNvSpPr txBox="1"/>
          <p:nvPr/>
        </p:nvSpPr>
        <p:spPr>
          <a:xfrm>
            <a:off x="827584" y="1923442"/>
            <a:ext cx="5544616" cy="584775"/>
          </a:xfrm>
          <a:prstGeom prst="rect">
            <a:avLst/>
          </a:prstGeom>
          <a:noFill/>
        </p:spPr>
        <p:txBody>
          <a:bodyPr wrap="square" rtlCol="0">
            <a:spAutoFit/>
          </a:bodyPr>
          <a:lstStyle/>
          <a:p>
            <a:r>
              <a:rPr lang="pt-BR" sz="3200" dirty="0" smtClean="0"/>
              <a:t>LOCALIZAÇÃO GOOGLE</a:t>
            </a:r>
            <a:endParaRPr lang="pt-BR" sz="3200" dirty="0"/>
          </a:p>
        </p:txBody>
      </p:sp>
      <p:sp>
        <p:nvSpPr>
          <p:cNvPr id="6" name="CaixaDeTexto 5"/>
          <p:cNvSpPr txBox="1"/>
          <p:nvPr/>
        </p:nvSpPr>
        <p:spPr>
          <a:xfrm>
            <a:off x="107504" y="6265188"/>
            <a:ext cx="5688632" cy="584775"/>
          </a:xfrm>
          <a:prstGeom prst="rect">
            <a:avLst/>
          </a:prstGeom>
          <a:noFill/>
        </p:spPr>
        <p:txBody>
          <a:bodyPr wrap="square" rtlCol="0">
            <a:spAutoFit/>
          </a:bodyPr>
          <a:lstStyle/>
          <a:p>
            <a:r>
              <a:rPr lang="pt-BR" sz="1600" dirty="0" smtClean="0"/>
              <a:t>OBS: Quero que a pessoa escreva a mensagem e os dados dela e que ao enviar, vá direto ao </a:t>
            </a:r>
            <a:r>
              <a:rPr lang="pt-BR" sz="1600" dirty="0" err="1" smtClean="0"/>
              <a:t>email</a:t>
            </a:r>
            <a:r>
              <a:rPr lang="pt-BR" sz="1600" dirty="0" smtClean="0"/>
              <a:t> da FUVAE disponibilizado ao lado.</a:t>
            </a:r>
            <a:endParaRPr lang="pt-BR" sz="1600" dirty="0"/>
          </a:p>
        </p:txBody>
      </p:sp>
    </p:spTree>
    <p:extLst>
      <p:ext uri="{BB962C8B-B14F-4D97-AF65-F5344CB8AC3E}">
        <p14:creationId xmlns:p14="http://schemas.microsoft.com/office/powerpoint/2010/main" val="1015550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647209"/>
            <a:ext cx="8856984" cy="5016758"/>
          </a:xfrm>
          <a:prstGeom prst="rect">
            <a:avLst/>
          </a:prstGeom>
        </p:spPr>
        <p:txBody>
          <a:bodyPr wrap="square">
            <a:spAutoFit/>
          </a:bodyPr>
          <a:lstStyle/>
          <a:p>
            <a:r>
              <a:rPr lang="pt-BR" sz="2000" u="sng" dirty="0" smtClean="0"/>
              <a:t>RECONHECIMENTO DE UTILIDADE PÚBLICA</a:t>
            </a:r>
            <a:br>
              <a:rPr lang="pt-BR" sz="2000" u="sng" dirty="0" smtClean="0"/>
            </a:br>
            <a:endParaRPr lang="pt-BR" sz="2000" u="sng" dirty="0" smtClean="0"/>
          </a:p>
          <a:p>
            <a:r>
              <a:rPr lang="pt-BR" sz="2000" dirty="0" smtClean="0"/>
              <a:t>- Federal </a:t>
            </a:r>
            <a:r>
              <a:rPr lang="pt-BR" sz="2000" dirty="0"/>
              <a:t>nº 88.103 em 10/02/1983</a:t>
            </a:r>
          </a:p>
          <a:p>
            <a:r>
              <a:rPr lang="pt-BR" sz="2000" dirty="0" smtClean="0"/>
              <a:t>- Estadual </a:t>
            </a:r>
            <a:r>
              <a:rPr lang="pt-BR" sz="2000" dirty="0"/>
              <a:t>nº 3.329 em 23/12/1964</a:t>
            </a:r>
          </a:p>
          <a:p>
            <a:r>
              <a:rPr lang="pt-BR" sz="2000" dirty="0" smtClean="0"/>
              <a:t>- Municipal </a:t>
            </a:r>
            <a:r>
              <a:rPr lang="pt-BR" sz="2000" dirty="0"/>
              <a:t>nº 778 em </a:t>
            </a:r>
            <a:r>
              <a:rPr lang="pt-BR" sz="2000" dirty="0" smtClean="0"/>
              <a:t>02/10/1975</a:t>
            </a:r>
          </a:p>
          <a:p>
            <a:endParaRPr lang="pt-BR" sz="2000" dirty="0" smtClean="0"/>
          </a:p>
          <a:p>
            <a:pPr marL="285750" indent="-285750">
              <a:buFontTx/>
              <a:buChar char="-"/>
            </a:pPr>
            <a:endParaRPr lang="pt-BR" sz="2000" dirty="0"/>
          </a:p>
          <a:p>
            <a:r>
              <a:rPr lang="pt-BR" sz="2000" u="sng" dirty="0" smtClean="0"/>
              <a:t>REGISTROS</a:t>
            </a:r>
            <a:br>
              <a:rPr lang="pt-BR" sz="2000" u="sng" dirty="0" smtClean="0"/>
            </a:br>
            <a:endParaRPr lang="pt-BR" sz="2000" u="sng" dirty="0" smtClean="0"/>
          </a:p>
          <a:p>
            <a:r>
              <a:rPr lang="pt-BR" sz="2000" dirty="0" smtClean="0"/>
              <a:t>- Registro </a:t>
            </a:r>
            <a:r>
              <a:rPr lang="pt-BR" sz="2000" dirty="0"/>
              <a:t>no SEDESE: 376/SIRES</a:t>
            </a:r>
          </a:p>
          <a:p>
            <a:r>
              <a:rPr lang="pt-BR" sz="2000" dirty="0" smtClean="0"/>
              <a:t>- Federação </a:t>
            </a:r>
            <a:r>
              <a:rPr lang="pt-BR" sz="2000" dirty="0"/>
              <a:t>Nacional das </a:t>
            </a:r>
            <a:r>
              <a:rPr lang="pt-BR" sz="2000" dirty="0" err="1"/>
              <a:t>APAEs</a:t>
            </a:r>
            <a:r>
              <a:rPr lang="pt-BR" sz="2000" dirty="0"/>
              <a:t> nº 1.114-E em 27/09/1995</a:t>
            </a:r>
          </a:p>
          <a:p>
            <a:r>
              <a:rPr lang="pt-BR" sz="2000" dirty="0" smtClean="0"/>
              <a:t>- CNAS </a:t>
            </a:r>
            <a:r>
              <a:rPr lang="pt-BR" sz="2000" dirty="0"/>
              <a:t>Processo nº 025.596/67 </a:t>
            </a:r>
          </a:p>
          <a:p>
            <a:r>
              <a:rPr lang="pt-BR" sz="2000" dirty="0" smtClean="0"/>
              <a:t>- CMAS </a:t>
            </a:r>
            <a:r>
              <a:rPr lang="pt-BR" sz="2000" dirty="0"/>
              <a:t>nº 017 </a:t>
            </a:r>
          </a:p>
          <a:p>
            <a:r>
              <a:rPr lang="pt-BR" sz="2000" dirty="0" smtClean="0"/>
              <a:t>- COMDEDICA </a:t>
            </a:r>
            <a:r>
              <a:rPr lang="pt-BR" sz="2000" dirty="0"/>
              <a:t>– Nº 006</a:t>
            </a:r>
          </a:p>
          <a:p>
            <a:r>
              <a:rPr lang="pt-BR" sz="2000" dirty="0" smtClean="0"/>
              <a:t>- CAGEC </a:t>
            </a:r>
            <a:r>
              <a:rPr lang="pt-BR" sz="2000" dirty="0"/>
              <a:t>– 1394</a:t>
            </a:r>
          </a:p>
          <a:p>
            <a:r>
              <a:rPr lang="pt-BR" sz="2000" dirty="0" smtClean="0"/>
              <a:t>- CEBAS</a:t>
            </a:r>
            <a:r>
              <a:rPr lang="pt-BR" sz="2000" dirty="0"/>
              <a:t>: 71.000.106530/2010-99</a:t>
            </a:r>
          </a:p>
        </p:txBody>
      </p:sp>
      <p:sp>
        <p:nvSpPr>
          <p:cNvPr id="3" name="Título 1"/>
          <p:cNvSpPr txBox="1">
            <a:spLocks/>
          </p:cNvSpPr>
          <p:nvPr/>
        </p:nvSpPr>
        <p:spPr>
          <a:xfrm>
            <a:off x="0" y="0"/>
            <a:ext cx="9144000" cy="620688"/>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Courier New" pitchFamily="49" charset="0"/>
              <a:buChar char="o"/>
            </a:pPr>
            <a:r>
              <a:rPr lang="pt-BR" dirty="0" smtClean="0"/>
              <a:t>Nossa </a:t>
            </a:r>
            <a:r>
              <a:rPr lang="pt-BR" dirty="0"/>
              <a:t>História </a:t>
            </a:r>
            <a:r>
              <a:rPr lang="pt-BR" sz="3100" dirty="0"/>
              <a:t>(continuação)</a:t>
            </a:r>
          </a:p>
          <a:p>
            <a:pPr marL="571500" indent="-571500" algn="l">
              <a:buFont typeface="Courier New" pitchFamily="49" charset="0"/>
              <a:buChar char="o"/>
            </a:pPr>
            <a:endParaRPr lang="pt-BR" dirty="0"/>
          </a:p>
        </p:txBody>
      </p:sp>
    </p:spTree>
    <p:extLst>
      <p:ext uri="{BB962C8B-B14F-4D97-AF65-F5344CB8AC3E}">
        <p14:creationId xmlns:p14="http://schemas.microsoft.com/office/powerpoint/2010/main" val="48889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8256"/>
            <a:ext cx="9144000" cy="638944"/>
          </a:xfrm>
        </p:spPr>
        <p:txBody>
          <a:bodyPr>
            <a:normAutofit fontScale="90000"/>
          </a:bodyPr>
          <a:lstStyle/>
          <a:p>
            <a:pPr marL="571500" indent="-571500" algn="l">
              <a:buFont typeface="Courier New" pitchFamily="49" charset="0"/>
              <a:buChar char="o"/>
            </a:pPr>
            <a:r>
              <a:rPr lang="pt-BR" dirty="0" smtClean="0"/>
              <a:t>Nossa Equipe</a:t>
            </a:r>
            <a:endParaRPr lang="pt-BR" dirty="0"/>
          </a:p>
        </p:txBody>
      </p:sp>
      <p:sp>
        <p:nvSpPr>
          <p:cNvPr id="3" name="Espaço Reservado para Conteúdo 2"/>
          <p:cNvSpPr>
            <a:spLocks noGrp="1"/>
          </p:cNvSpPr>
          <p:nvPr>
            <p:ph idx="1"/>
          </p:nvPr>
        </p:nvSpPr>
        <p:spPr>
          <a:xfrm>
            <a:off x="0" y="764704"/>
            <a:ext cx="9144000" cy="6093296"/>
          </a:xfrm>
        </p:spPr>
        <p:txBody>
          <a:bodyPr>
            <a:normAutofit/>
          </a:bodyPr>
          <a:lstStyle/>
          <a:p>
            <a:pPr marL="0" indent="0" algn="just">
              <a:buNone/>
            </a:pPr>
            <a:r>
              <a:rPr lang="pt-BR" sz="2000" dirty="0"/>
              <a:t> </a:t>
            </a:r>
            <a:r>
              <a:rPr lang="pt-BR" sz="2000" dirty="0" smtClean="0"/>
              <a:t>   </a:t>
            </a:r>
            <a:r>
              <a:rPr lang="pt-BR" sz="1800" dirty="0" smtClean="0"/>
              <a:t>A </a:t>
            </a:r>
            <a:r>
              <a:rPr lang="pt-BR" sz="1800" dirty="0"/>
              <a:t>FUVAE tem no quadro de pessoal, profissionais admitidos pela própria entidade e através de convênios pela Prefeitura Municipal de Varginha e Secretaria de Estado da </a:t>
            </a:r>
            <a:r>
              <a:rPr lang="pt-BR" sz="1800" dirty="0" smtClean="0"/>
              <a:t>Educação.</a:t>
            </a:r>
          </a:p>
          <a:p>
            <a:pPr marL="0" indent="0" algn="just">
              <a:buNone/>
            </a:pPr>
            <a:r>
              <a:rPr lang="pt-BR" sz="1800" dirty="0"/>
              <a:t> </a:t>
            </a:r>
            <a:r>
              <a:rPr lang="pt-BR" sz="1800" dirty="0" smtClean="0"/>
              <a:t>   O </a:t>
            </a:r>
            <a:r>
              <a:rPr lang="pt-BR" sz="1800" dirty="0"/>
              <a:t>pessoal a serviço do estabelecimento é constituído de docentes, especialistas, técnicos, pessoal administrativo. A admissão de todo pessoal é feita em regime de CLT, salvo quando se trata de casos de adjunção ou designação de elementos do Estado e Prefeitura Municipal.</a:t>
            </a:r>
          </a:p>
          <a:p>
            <a:pPr marL="0" indent="0" algn="just">
              <a:buNone/>
            </a:pPr>
            <a:r>
              <a:rPr lang="pt-BR" sz="1800" dirty="0"/>
              <a:t> </a:t>
            </a:r>
            <a:r>
              <a:rPr lang="pt-BR" sz="1800" dirty="0" smtClean="0"/>
              <a:t>   O </a:t>
            </a:r>
            <a:r>
              <a:rPr lang="pt-BR" sz="1800" dirty="0"/>
              <a:t>processo de preenchimento de um cargo ou função envolve etapas de identificação e seleção do candidato que preencha requisitos quanto à formação – quanto a conhecimentos e habilidades necessárias ao bom desenvolvimento da função a ser exercida</a:t>
            </a:r>
            <a:r>
              <a:rPr lang="pt-BR" sz="1800" dirty="0" smtClean="0"/>
              <a:t>.</a:t>
            </a:r>
          </a:p>
          <a:p>
            <a:pPr marL="0" indent="0" algn="just">
              <a:buNone/>
            </a:pPr>
            <a:r>
              <a:rPr lang="pt-BR" sz="1800" dirty="0"/>
              <a:t> </a:t>
            </a:r>
            <a:r>
              <a:rPr lang="pt-BR" sz="1800" dirty="0" smtClean="0"/>
              <a:t>   O quadro total envolve 86 funcionários, sendo eles da FUVAE, Prefeitura Municipal de Varginha e do Estado, conforme quadro abaixo:</a:t>
            </a:r>
            <a:endParaRPr lang="pt-BR" sz="1800" dirty="0"/>
          </a:p>
          <a:p>
            <a:pPr marL="0" indent="0" algn="just">
              <a:buNone/>
            </a:pPr>
            <a:endParaRPr lang="pt-BR" sz="2000" dirty="0"/>
          </a:p>
        </p:txBody>
      </p:sp>
    </p:spTree>
    <p:extLst>
      <p:ext uri="{BB962C8B-B14F-4D97-AF65-F5344CB8AC3E}">
        <p14:creationId xmlns:p14="http://schemas.microsoft.com/office/powerpoint/2010/main" val="278841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18256"/>
            <a:ext cx="9144000" cy="638944"/>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Courier New" pitchFamily="49" charset="0"/>
              <a:buChar char="o"/>
            </a:pPr>
            <a:r>
              <a:rPr lang="pt-BR" dirty="0" smtClean="0"/>
              <a:t>Nossa </a:t>
            </a:r>
            <a:r>
              <a:rPr lang="pt-BR" dirty="0"/>
              <a:t>Equipe </a:t>
            </a:r>
            <a:r>
              <a:rPr lang="pt-BR" sz="3600" dirty="0"/>
              <a:t>(continuação)</a:t>
            </a:r>
          </a:p>
          <a:p>
            <a:pPr marL="571500" indent="-571500" algn="l">
              <a:buFont typeface="Courier New" pitchFamily="49" charset="0"/>
              <a:buChar char="o"/>
            </a:pPr>
            <a:endParaRPr lang="pt-BR" dirty="0"/>
          </a:p>
        </p:txBody>
      </p:sp>
      <p:graphicFrame>
        <p:nvGraphicFramePr>
          <p:cNvPr id="3" name="Tabela 2"/>
          <p:cNvGraphicFramePr>
            <a:graphicFrameLocks noGrp="1"/>
          </p:cNvGraphicFramePr>
          <p:nvPr>
            <p:extLst>
              <p:ext uri="{D42A27DB-BD31-4B8C-83A1-F6EECF244321}">
                <p14:modId xmlns:p14="http://schemas.microsoft.com/office/powerpoint/2010/main" val="1734995244"/>
              </p:ext>
            </p:extLst>
          </p:nvPr>
        </p:nvGraphicFramePr>
        <p:xfrm>
          <a:off x="24056" y="620688"/>
          <a:ext cx="9119944" cy="6237308"/>
        </p:xfrm>
        <a:graphic>
          <a:graphicData uri="http://schemas.openxmlformats.org/drawingml/2006/table">
            <a:tbl>
              <a:tblPr firstRow="1" firstCol="1" bandRow="1">
                <a:tableStyleId>{5C22544A-7EE6-4342-B048-85BDC9FD1C3A}</a:tableStyleId>
              </a:tblPr>
              <a:tblGrid>
                <a:gridCol w="2948901"/>
                <a:gridCol w="1473978"/>
                <a:gridCol w="1611071"/>
                <a:gridCol w="1611071"/>
                <a:gridCol w="1474923"/>
              </a:tblGrid>
              <a:tr h="283514">
                <a:tc rowSpan="2">
                  <a:txBody>
                    <a:bodyPr/>
                    <a:lstStyle/>
                    <a:p>
                      <a:pPr algn="ctr">
                        <a:lnSpc>
                          <a:spcPct val="115000"/>
                        </a:lnSpc>
                        <a:spcAft>
                          <a:spcPts val="0"/>
                        </a:spcAft>
                      </a:pPr>
                      <a:r>
                        <a:rPr lang="pt-BR" sz="1600" dirty="0">
                          <a:effectLst/>
                        </a:rPr>
                        <a:t>Funcionário</a:t>
                      </a:r>
                      <a:endParaRPr lang="pt-BR" sz="1200" dirty="0">
                        <a:effectLst/>
                        <a:latin typeface="Times New Roman"/>
                        <a:ea typeface="Times New Roman"/>
                      </a:endParaRPr>
                    </a:p>
                  </a:txBody>
                  <a:tcPr marL="44450" marR="44450" marT="0" marB="0"/>
                </a:tc>
                <a:tc gridSpan="3">
                  <a:txBody>
                    <a:bodyPr/>
                    <a:lstStyle/>
                    <a:p>
                      <a:pPr algn="ctr">
                        <a:lnSpc>
                          <a:spcPct val="115000"/>
                        </a:lnSpc>
                        <a:spcAft>
                          <a:spcPts val="0"/>
                        </a:spcAft>
                      </a:pPr>
                      <a:r>
                        <a:rPr lang="pt-BR" sz="1600">
                          <a:effectLst/>
                        </a:rPr>
                        <a:t>Entidade Mantenedora</a:t>
                      </a:r>
                      <a:endParaRPr lang="pt-BR" sz="1200">
                        <a:effectLst/>
                        <a:latin typeface="Times New Roman"/>
                        <a:ea typeface="Times New Roman"/>
                      </a:endParaRPr>
                    </a:p>
                  </a:txBody>
                  <a:tcPr marL="44450" marR="44450" marT="0" marB="0"/>
                </a:tc>
                <a:tc hMerge="1">
                  <a:txBody>
                    <a:bodyPr/>
                    <a:lstStyle/>
                    <a:p>
                      <a:endParaRPr lang="pt-BR"/>
                    </a:p>
                  </a:txBody>
                  <a:tcPr/>
                </a:tc>
                <a:tc hMerge="1">
                  <a:txBody>
                    <a:bodyPr/>
                    <a:lstStyle/>
                    <a:p>
                      <a:endParaRPr lang="pt-BR"/>
                    </a:p>
                  </a:txBody>
                  <a:tcPr/>
                </a:tc>
                <a:tc rowSpan="2">
                  <a:txBody>
                    <a:bodyPr/>
                    <a:lstStyle/>
                    <a:p>
                      <a:pPr algn="ctr">
                        <a:lnSpc>
                          <a:spcPct val="115000"/>
                        </a:lnSpc>
                        <a:spcAft>
                          <a:spcPts val="0"/>
                        </a:spcAft>
                      </a:pPr>
                      <a:r>
                        <a:rPr lang="pt-BR" sz="1600" dirty="0">
                          <a:effectLst/>
                        </a:rPr>
                        <a:t>Total</a:t>
                      </a:r>
                      <a:endParaRPr lang="pt-BR" sz="1200" dirty="0">
                        <a:effectLst/>
                        <a:latin typeface="Times New Roman"/>
                        <a:ea typeface="Times New Roman"/>
                      </a:endParaRPr>
                    </a:p>
                  </a:txBody>
                  <a:tcPr marL="44450" marR="44450" marT="0" marB="0"/>
                </a:tc>
              </a:tr>
              <a:tr h="283514">
                <a:tc vMerge="1">
                  <a:txBody>
                    <a:bodyPr/>
                    <a:lstStyle/>
                    <a:p>
                      <a:endParaRPr lang="pt-BR"/>
                    </a:p>
                  </a:txBody>
                  <a:tcPr/>
                </a:tc>
                <a:tc>
                  <a:txBody>
                    <a:bodyPr/>
                    <a:lstStyle/>
                    <a:p>
                      <a:pPr algn="ctr">
                        <a:lnSpc>
                          <a:spcPct val="115000"/>
                        </a:lnSpc>
                        <a:spcAft>
                          <a:spcPts val="0"/>
                        </a:spcAft>
                      </a:pPr>
                      <a:r>
                        <a:rPr lang="pt-BR" sz="1600">
                          <a:effectLst/>
                        </a:rPr>
                        <a:t>FUVAE</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PMV</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ESTADO</a:t>
                      </a:r>
                      <a:endParaRPr lang="pt-BR" sz="1200">
                        <a:effectLst/>
                        <a:latin typeface="Times New Roman"/>
                        <a:ea typeface="Times New Roman"/>
                      </a:endParaRPr>
                    </a:p>
                  </a:txBody>
                  <a:tcPr marL="44450" marR="44450" marT="0" marB="0"/>
                </a:tc>
                <a:tc vMerge="1">
                  <a:txBody>
                    <a:bodyPr/>
                    <a:lstStyle/>
                    <a:p>
                      <a:endParaRPr lang="pt-BR"/>
                    </a:p>
                  </a:txBody>
                  <a:tcPr/>
                </a:tc>
              </a:tr>
              <a:tr h="283514">
                <a:tc>
                  <a:txBody>
                    <a:bodyPr/>
                    <a:lstStyle/>
                    <a:p>
                      <a:pPr>
                        <a:lnSpc>
                          <a:spcPct val="115000"/>
                        </a:lnSpc>
                        <a:spcAft>
                          <a:spcPts val="0"/>
                        </a:spcAft>
                        <a:tabLst>
                          <a:tab pos="2806065" algn="ctr"/>
                          <a:tab pos="5612130" algn="r"/>
                          <a:tab pos="449580" algn="l"/>
                          <a:tab pos="2806065" algn="ctr"/>
                          <a:tab pos="5612130" algn="r"/>
                        </a:tabLst>
                      </a:pPr>
                      <a:r>
                        <a:rPr lang="pt-BR" sz="1600">
                          <a:effectLst/>
                        </a:rPr>
                        <a:t>Direção Administrativa</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Diretor Pedagógico</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Supervisor</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Professores</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17</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21</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39</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Assistente Social</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Dentista</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Auxiliar de Dentista</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Fisioterapeuta</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Fonoaudiólogo</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Psicólogo</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Médico pediatra</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Médico Neurologista </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Médico Psiquiatra</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Terapeuta Ocupacional</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Nutricionista</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01</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Aux. De Enfermagem</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02</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Pessoal Apoio Operacional</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11</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11</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Serventes</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03</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05</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 </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08</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Autônomos</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06</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06</a:t>
                      </a:r>
                      <a:endParaRPr lang="pt-BR" sz="1200">
                        <a:effectLst/>
                        <a:latin typeface="Times New Roman"/>
                        <a:ea typeface="Times New Roman"/>
                      </a:endParaRPr>
                    </a:p>
                  </a:txBody>
                  <a:tcPr marL="44450" marR="44450" marT="0" marB="0"/>
                </a:tc>
              </a:tr>
              <a:tr h="283514">
                <a:tc>
                  <a:txBody>
                    <a:bodyPr/>
                    <a:lstStyle/>
                    <a:p>
                      <a:pPr>
                        <a:lnSpc>
                          <a:spcPct val="115000"/>
                        </a:lnSpc>
                        <a:spcAft>
                          <a:spcPts val="0"/>
                        </a:spcAft>
                      </a:pPr>
                      <a:r>
                        <a:rPr lang="pt-BR" sz="1600">
                          <a:effectLst/>
                        </a:rPr>
                        <a:t>Total</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38</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25</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a:effectLst/>
                        </a:rPr>
                        <a:t>22</a:t>
                      </a:r>
                      <a:endParaRPr lang="pt-BR" sz="1200">
                        <a:effectLst/>
                        <a:latin typeface="Times New Roman"/>
                        <a:ea typeface="Times New Roman"/>
                      </a:endParaRPr>
                    </a:p>
                  </a:txBody>
                  <a:tcPr marL="44450" marR="44450" marT="0" marB="0"/>
                </a:tc>
                <a:tc>
                  <a:txBody>
                    <a:bodyPr/>
                    <a:lstStyle/>
                    <a:p>
                      <a:pPr algn="ctr">
                        <a:lnSpc>
                          <a:spcPct val="115000"/>
                        </a:lnSpc>
                        <a:spcAft>
                          <a:spcPts val="0"/>
                        </a:spcAft>
                      </a:pPr>
                      <a:r>
                        <a:rPr lang="pt-BR" sz="1600" dirty="0">
                          <a:effectLst/>
                        </a:rPr>
                        <a:t>86</a:t>
                      </a:r>
                      <a:endParaRPr lang="pt-BR" sz="1200" dirty="0">
                        <a:effectLst/>
                        <a:latin typeface="Times New Roman"/>
                        <a:ea typeface="Times New Roman"/>
                      </a:endParaRPr>
                    </a:p>
                  </a:txBody>
                  <a:tcPr marL="44450" marR="44450" marT="0" marB="0"/>
                </a:tc>
              </a:tr>
            </a:tbl>
          </a:graphicData>
        </a:graphic>
      </p:graphicFrame>
    </p:spTree>
    <p:extLst>
      <p:ext uri="{BB962C8B-B14F-4D97-AF65-F5344CB8AC3E}">
        <p14:creationId xmlns:p14="http://schemas.microsoft.com/office/powerpoint/2010/main" val="72815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9952"/>
            <a:ext cx="9144000" cy="638944"/>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Courier New" pitchFamily="49" charset="0"/>
              <a:buChar char="o"/>
            </a:pPr>
            <a:r>
              <a:rPr lang="pt-BR" dirty="0" smtClean="0"/>
              <a:t>Nossa Estrutura</a:t>
            </a:r>
            <a:endParaRPr lang="pt-BR" dirty="0"/>
          </a:p>
        </p:txBody>
      </p:sp>
      <p:graphicFrame>
        <p:nvGraphicFramePr>
          <p:cNvPr id="15" name="Tabela 14"/>
          <p:cNvGraphicFramePr>
            <a:graphicFrameLocks noGrp="1"/>
          </p:cNvGraphicFramePr>
          <p:nvPr>
            <p:extLst>
              <p:ext uri="{D42A27DB-BD31-4B8C-83A1-F6EECF244321}">
                <p14:modId xmlns:p14="http://schemas.microsoft.com/office/powerpoint/2010/main" val="1729254878"/>
              </p:ext>
            </p:extLst>
          </p:nvPr>
        </p:nvGraphicFramePr>
        <p:xfrm>
          <a:off x="935596" y="620688"/>
          <a:ext cx="7272808" cy="6202680"/>
        </p:xfrm>
        <a:graphic>
          <a:graphicData uri="http://schemas.openxmlformats.org/drawingml/2006/table">
            <a:tbl>
              <a:tblPr>
                <a:tableStyleId>{5C22544A-7EE6-4342-B048-85BDC9FD1C3A}</a:tableStyleId>
              </a:tblPr>
              <a:tblGrid>
                <a:gridCol w="3024336"/>
                <a:gridCol w="4248472"/>
              </a:tblGrid>
              <a:tr h="278213">
                <a:tc>
                  <a:txBody>
                    <a:bodyPr/>
                    <a:lstStyle/>
                    <a:p>
                      <a:pPr algn="l" fontAlgn="b"/>
                      <a:r>
                        <a:rPr lang="pt-BR" sz="1800" b="1" u="none" strike="noStrike" dirty="0">
                          <a:effectLst/>
                        </a:rPr>
                        <a:t>Presidente</a:t>
                      </a:r>
                      <a:endParaRPr lang="pt-BR" sz="1800" b="1" i="0" u="none" strike="noStrike" dirty="0">
                        <a:solidFill>
                          <a:srgbClr val="000000"/>
                        </a:solidFill>
                        <a:effectLst/>
                        <a:latin typeface="Calibri"/>
                      </a:endParaRPr>
                    </a:p>
                  </a:txBody>
                  <a:tcPr marL="7620" marR="7620" marT="7620" marB="0" anchor="b"/>
                </a:tc>
                <a:tc>
                  <a:txBody>
                    <a:bodyPr/>
                    <a:lstStyle/>
                    <a:p>
                      <a:pPr algn="l" fontAlgn="ctr"/>
                      <a:r>
                        <a:rPr lang="pt-BR" sz="1800" u="none" strike="noStrike">
                          <a:effectLst/>
                        </a:rPr>
                        <a:t>Genes Figueiredo Nogueira Paiva</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Vice-Presidente</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José de Rezende Pinto Filho</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1º Diretor Secretário</a:t>
                      </a:r>
                      <a:endParaRPr lang="pt-BR" sz="1800" b="1" i="0" u="none" strike="noStrike">
                        <a:solidFill>
                          <a:srgbClr val="000000"/>
                        </a:solidFill>
                        <a:effectLst/>
                        <a:latin typeface="Calibri"/>
                      </a:endParaRPr>
                    </a:p>
                  </a:txBody>
                  <a:tcPr marL="7620" marR="7620" marT="7620" marB="0" anchor="b"/>
                </a:tc>
                <a:tc>
                  <a:txBody>
                    <a:bodyPr/>
                    <a:lstStyle/>
                    <a:p>
                      <a:pPr algn="l" fontAlgn="ctr"/>
                      <a:r>
                        <a:rPr lang="it-IT" sz="1800" u="none" strike="noStrike">
                          <a:effectLst/>
                        </a:rPr>
                        <a:t>Carla Paiva Foresti De Lucca</a:t>
                      </a:r>
                      <a:endParaRPr lang="it-IT"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2º Diretor Secretário</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Simone Paiva Rezende Pinto Nogueira</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1º Diretor Financeiro</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Cristiane Nogueira Paiva Faria</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dirty="0">
                          <a:effectLst/>
                        </a:rPr>
                        <a:t>2º Diretor Financeiro</a:t>
                      </a:r>
                      <a:endParaRPr lang="pt-BR" sz="1800" b="1" i="0" u="none" strike="noStrike" dirty="0">
                        <a:solidFill>
                          <a:srgbClr val="000000"/>
                        </a:solidFill>
                        <a:effectLst/>
                        <a:latin typeface="Calibri"/>
                      </a:endParaRPr>
                    </a:p>
                  </a:txBody>
                  <a:tcPr marL="7620" marR="7620" marT="7620" marB="0" anchor="b"/>
                </a:tc>
                <a:tc>
                  <a:txBody>
                    <a:bodyPr/>
                    <a:lstStyle/>
                    <a:p>
                      <a:pPr algn="l" fontAlgn="ctr"/>
                      <a:r>
                        <a:rPr lang="pt-BR" sz="1800" u="none" strike="noStrike" dirty="0">
                          <a:effectLst/>
                        </a:rPr>
                        <a:t>Patrícia Nogueira Pinto Frota</a:t>
                      </a:r>
                      <a:endParaRPr lang="pt-BR" sz="1800" b="0" i="0" u="none" strike="noStrike" dirty="0">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Diretor de Patrimônio</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José de Rezende Pinto Neto</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Procurador Geral</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Morvan Aloysio Acayaba de Rezende</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de Administração</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Leila Figueiredo Carvalho Ribeiro</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de Administração</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Liliana Foresti Barros</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de Administração</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Mauro Luiz Galvão Nogueira </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de Administração</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Ana Maria Fernandes Valias</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de Administração</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Adriana Maria dos Santos Tosi Paiva</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de Administração</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Claudia Maria Carvalho Ribeiro Rezende</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dirty="0">
                          <a:effectLst/>
                        </a:rPr>
                        <a:t>Conselho de Administração</a:t>
                      </a:r>
                      <a:endParaRPr lang="pt-BR" sz="1800" b="1" i="0" u="none" strike="noStrike" dirty="0">
                        <a:solidFill>
                          <a:srgbClr val="000000"/>
                        </a:solidFill>
                        <a:effectLst/>
                        <a:latin typeface="Calibri"/>
                      </a:endParaRPr>
                    </a:p>
                  </a:txBody>
                  <a:tcPr marL="7620" marR="7620" marT="7620" marB="0" anchor="b"/>
                </a:tc>
                <a:tc>
                  <a:txBody>
                    <a:bodyPr/>
                    <a:lstStyle/>
                    <a:p>
                      <a:pPr algn="l" fontAlgn="ctr"/>
                      <a:r>
                        <a:rPr lang="pt-BR" sz="1800" u="none" strike="noStrike">
                          <a:effectLst/>
                        </a:rPr>
                        <a:t>Andréa Galvão Nogueira Foresti </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Fiscal (Titular)</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Adricéia Maria Andreatta Ribeiro</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Fiscal (Titular)</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Mariane Paiva Campos Assunção</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Fiscal (Titular)</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Rogério Figueiredo Carvalho</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Fiscal (Suplente)</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Marilene das Graças Abreu Laje</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Fiscal (Suplente)</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Zânya Guedes Leite Gazola</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a:effectLst/>
                        </a:rPr>
                        <a:t>Conselho Fiscal (Suplente)</a:t>
                      </a:r>
                      <a:endParaRPr lang="pt-BR" sz="1800" b="1" i="0" u="none" strike="noStrike">
                        <a:solidFill>
                          <a:srgbClr val="000000"/>
                        </a:solidFill>
                        <a:effectLst/>
                        <a:latin typeface="Calibri"/>
                      </a:endParaRPr>
                    </a:p>
                  </a:txBody>
                  <a:tcPr marL="7620" marR="7620" marT="7620" marB="0" anchor="b"/>
                </a:tc>
                <a:tc>
                  <a:txBody>
                    <a:bodyPr/>
                    <a:lstStyle/>
                    <a:p>
                      <a:pPr algn="l" fontAlgn="ctr"/>
                      <a:r>
                        <a:rPr lang="pt-BR" sz="1800" u="none" strike="noStrike">
                          <a:effectLst/>
                        </a:rPr>
                        <a:t>Shirley Costa Lucinda</a:t>
                      </a:r>
                      <a:endParaRPr lang="pt-BR" sz="1800" b="0" i="0" u="none" strike="noStrike">
                        <a:solidFill>
                          <a:srgbClr val="000000"/>
                        </a:solidFill>
                        <a:effectLst/>
                        <a:latin typeface="Calibri"/>
                      </a:endParaRPr>
                    </a:p>
                  </a:txBody>
                  <a:tcPr marL="7620" marR="7620" marT="7620" marB="0" anchor="ctr"/>
                </a:tc>
              </a:tr>
              <a:tr h="278213">
                <a:tc>
                  <a:txBody>
                    <a:bodyPr/>
                    <a:lstStyle/>
                    <a:p>
                      <a:pPr algn="l" fontAlgn="b"/>
                      <a:r>
                        <a:rPr lang="pt-BR" sz="1800" b="1" u="none" strike="noStrike" dirty="0">
                          <a:effectLst/>
                        </a:rPr>
                        <a:t>Diretor Social</a:t>
                      </a:r>
                      <a:endParaRPr lang="pt-BR" sz="1800" b="1" i="0" u="none" strike="noStrike" dirty="0">
                        <a:solidFill>
                          <a:srgbClr val="000000"/>
                        </a:solidFill>
                        <a:effectLst/>
                        <a:latin typeface="Calibri"/>
                      </a:endParaRPr>
                    </a:p>
                  </a:txBody>
                  <a:tcPr marL="7620" marR="7620" marT="7620" marB="0" anchor="b"/>
                </a:tc>
                <a:tc>
                  <a:txBody>
                    <a:bodyPr/>
                    <a:lstStyle/>
                    <a:p>
                      <a:pPr algn="l" fontAlgn="ctr"/>
                      <a:r>
                        <a:rPr lang="pt-BR" sz="1800" u="none" strike="noStrike" dirty="0">
                          <a:effectLst/>
                        </a:rPr>
                        <a:t>Antônio Carlos Medes Campos</a:t>
                      </a:r>
                      <a:endParaRPr lang="pt-BR" sz="1800" b="0" i="0" u="none" strike="noStrike" dirty="0">
                        <a:solidFill>
                          <a:srgbClr val="000000"/>
                        </a:solidFill>
                        <a:effectLst/>
                        <a:latin typeface="Calibri"/>
                      </a:endParaRPr>
                    </a:p>
                  </a:txBody>
                  <a:tcPr marL="7620" marR="7620" marT="7620" marB="0" anchor="ctr"/>
                </a:tc>
              </a:tr>
            </a:tbl>
          </a:graphicData>
        </a:graphic>
      </p:graphicFrame>
    </p:spTree>
    <p:extLst>
      <p:ext uri="{BB962C8B-B14F-4D97-AF65-F5344CB8AC3E}">
        <p14:creationId xmlns:p14="http://schemas.microsoft.com/office/powerpoint/2010/main" val="34796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3360" y="45720"/>
            <a:ext cx="9144000" cy="638944"/>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Courier New" pitchFamily="49" charset="0"/>
              <a:buChar char="o"/>
            </a:pPr>
            <a:r>
              <a:rPr lang="pt-BR" dirty="0" smtClean="0"/>
              <a:t>Nossa Missão e Objetivos</a:t>
            </a:r>
            <a:endParaRPr lang="pt-BR" dirty="0"/>
          </a:p>
        </p:txBody>
      </p:sp>
      <p:sp>
        <p:nvSpPr>
          <p:cNvPr id="3" name="CaixaDeTexto 2"/>
          <p:cNvSpPr txBox="1"/>
          <p:nvPr/>
        </p:nvSpPr>
        <p:spPr>
          <a:xfrm>
            <a:off x="251520" y="980728"/>
            <a:ext cx="8640960" cy="3693319"/>
          </a:xfrm>
          <a:prstGeom prst="rect">
            <a:avLst/>
          </a:prstGeom>
          <a:noFill/>
        </p:spPr>
        <p:txBody>
          <a:bodyPr wrap="square" rtlCol="0">
            <a:spAutoFit/>
          </a:bodyPr>
          <a:lstStyle/>
          <a:p>
            <a:r>
              <a:rPr lang="pt-BR" u="sng" dirty="0" smtClean="0"/>
              <a:t>MISSÃO</a:t>
            </a:r>
          </a:p>
          <a:p>
            <a:pPr algn="just"/>
            <a:r>
              <a:rPr lang="pt-BR" dirty="0" smtClean="0"/>
              <a:t>    Promover </a:t>
            </a:r>
            <a:r>
              <a:rPr lang="pt-BR" dirty="0"/>
              <a:t>e articular ações de defesa de direitos e prevenção, orientações, prestação de serviços, apoio à família, direcionadas à melhoria da qualidade de vida da pessoa com deficiência e à construção de uma sociedade justa e solidária.</a:t>
            </a:r>
          </a:p>
          <a:p>
            <a:endParaRPr lang="pt-BR" dirty="0" smtClean="0"/>
          </a:p>
          <a:p>
            <a:endParaRPr lang="pt-BR" dirty="0"/>
          </a:p>
          <a:p>
            <a:r>
              <a:rPr lang="pt-BR" u="sng" dirty="0" smtClean="0"/>
              <a:t>OBJETIVOS</a:t>
            </a:r>
          </a:p>
          <a:p>
            <a:pPr algn="just"/>
            <a:r>
              <a:rPr lang="pt-BR" dirty="0" smtClean="0"/>
              <a:t>    Promover </a:t>
            </a:r>
            <a:r>
              <a:rPr lang="pt-BR" dirty="0"/>
              <a:t>a habilitação e a reabilitação da pessoa com deficiência intelectual e </a:t>
            </a:r>
            <a:r>
              <a:rPr lang="pt-BR" dirty="0" err="1" smtClean="0"/>
              <a:t>mÚltipla</a:t>
            </a:r>
            <a:r>
              <a:rPr lang="pt-BR" dirty="0" smtClean="0"/>
              <a:t> </a:t>
            </a:r>
            <a:r>
              <a:rPr lang="pt-BR" dirty="0"/>
              <a:t>e a sua família, sua inclusão à vida comunitária por meio de recursos e procedimentos das áreas de assistência social, saúde, educação, trabalho e outros, com vistas à redução das incapacidades, desenvolvimento das potencialidades e habilidades para o trabalho, à inclusão social e à melhoria da qualidade de vida a autonomia, a independência, a segurança, o acesso aos direitos e à participação plena e efetiva na sociedade</a:t>
            </a:r>
            <a:r>
              <a:rPr lang="pt-BR" dirty="0" smtClean="0"/>
              <a:t>.</a:t>
            </a:r>
            <a:endParaRPr lang="pt-BR" dirty="0"/>
          </a:p>
        </p:txBody>
      </p:sp>
    </p:spTree>
    <p:extLst>
      <p:ext uri="{BB962C8B-B14F-4D97-AF65-F5344CB8AC3E}">
        <p14:creationId xmlns:p14="http://schemas.microsoft.com/office/powerpoint/2010/main" val="311598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9144000" cy="764703"/>
          </a:xfrm>
        </p:spPr>
        <p:txBody>
          <a:bodyPr/>
          <a:lstStyle/>
          <a:p>
            <a:r>
              <a:rPr lang="pt-BR" dirty="0" smtClean="0"/>
              <a:t>O QUE FAZEMOS</a:t>
            </a:r>
            <a:endParaRPr lang="pt-BR" dirty="0"/>
          </a:p>
        </p:txBody>
      </p:sp>
      <p:sp>
        <p:nvSpPr>
          <p:cNvPr id="3" name="Subtítulo 2"/>
          <p:cNvSpPr>
            <a:spLocks noGrp="1"/>
          </p:cNvSpPr>
          <p:nvPr>
            <p:ph type="subTitle" idx="1"/>
          </p:nvPr>
        </p:nvSpPr>
        <p:spPr>
          <a:xfrm>
            <a:off x="107504" y="836712"/>
            <a:ext cx="8784976" cy="2376264"/>
          </a:xfrm>
        </p:spPr>
        <p:txBody>
          <a:bodyPr>
            <a:normAutofit/>
          </a:bodyPr>
          <a:lstStyle/>
          <a:p>
            <a:pPr marL="457200" indent="-457200" algn="just">
              <a:buFont typeface="Arial" pitchFamily="34" charset="0"/>
              <a:buChar char="•"/>
            </a:pPr>
            <a:r>
              <a:rPr lang="pt-BR" dirty="0" smtClean="0">
                <a:solidFill>
                  <a:schemeClr val="tx1"/>
                </a:solidFill>
              </a:rPr>
              <a:t>Trabalho Realizado</a:t>
            </a:r>
          </a:p>
          <a:p>
            <a:pPr marL="457200" indent="-457200" algn="just">
              <a:buFont typeface="Arial" pitchFamily="34" charset="0"/>
              <a:buChar char="•"/>
            </a:pPr>
            <a:r>
              <a:rPr lang="pt-BR" dirty="0" smtClean="0">
                <a:solidFill>
                  <a:schemeClr val="tx1"/>
                </a:solidFill>
              </a:rPr>
              <a:t>Ações </a:t>
            </a:r>
          </a:p>
          <a:p>
            <a:pPr marL="457200" indent="-457200" algn="just">
              <a:buFont typeface="Arial" pitchFamily="34" charset="0"/>
              <a:buChar char="•"/>
            </a:pPr>
            <a:r>
              <a:rPr lang="pt-BR" dirty="0" smtClean="0">
                <a:solidFill>
                  <a:schemeClr val="tx1"/>
                </a:solidFill>
              </a:rPr>
              <a:t>Público Alvo</a:t>
            </a:r>
          </a:p>
          <a:p>
            <a:pPr marL="457200" indent="-457200" algn="just">
              <a:buFont typeface="Arial" pitchFamily="34" charset="0"/>
              <a:buChar char="•"/>
            </a:pPr>
            <a:r>
              <a:rPr lang="pt-BR" dirty="0" smtClean="0">
                <a:solidFill>
                  <a:schemeClr val="tx1"/>
                </a:solidFill>
              </a:rPr>
              <a:t>Participação nos Conselhos</a:t>
            </a:r>
          </a:p>
          <a:p>
            <a:pPr marL="457200" indent="-457200" algn="just">
              <a:buFont typeface="Arial" pitchFamily="34" charset="0"/>
              <a:buChar char="•"/>
            </a:pPr>
            <a:endParaRPr lang="pt-BR" dirty="0"/>
          </a:p>
        </p:txBody>
      </p:sp>
    </p:spTree>
    <p:extLst>
      <p:ext uri="{BB962C8B-B14F-4D97-AF65-F5344CB8AC3E}">
        <p14:creationId xmlns:p14="http://schemas.microsoft.com/office/powerpoint/2010/main" val="3456572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TotalTime>
  <Words>2737</Words>
  <Application>Microsoft Office PowerPoint</Application>
  <PresentationFormat>Apresentação na tela (4:3)</PresentationFormat>
  <Paragraphs>530</Paragraphs>
  <Slides>38</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38</vt:i4>
      </vt:variant>
    </vt:vector>
  </HeadingPairs>
  <TitlesOfParts>
    <vt:vector size="44" baseType="lpstr">
      <vt:lpstr>Arial</vt:lpstr>
      <vt:lpstr>Calibri</vt:lpstr>
      <vt:lpstr>Courier New</vt:lpstr>
      <vt:lpstr>Tahoma</vt:lpstr>
      <vt:lpstr>Times New Roman</vt:lpstr>
      <vt:lpstr>Tema do Office</vt:lpstr>
      <vt:lpstr>Fundação Varginhense de Assistência aos Excepcionais</vt:lpstr>
      <vt:lpstr>A FUNDAÇÃO</vt:lpstr>
      <vt:lpstr>Nossa História</vt:lpstr>
      <vt:lpstr>Apresentação do PowerPoint</vt:lpstr>
      <vt:lpstr>Nossa Equipe</vt:lpstr>
      <vt:lpstr>Apresentação do PowerPoint</vt:lpstr>
      <vt:lpstr>Apresentação do PowerPoint</vt:lpstr>
      <vt:lpstr>Apresentação do PowerPoint</vt:lpstr>
      <vt:lpstr>O QUE FAZEMOS</vt:lpstr>
      <vt:lpstr>TRABALHO REALIZADO</vt:lpstr>
      <vt:lpstr>Apresentação do PowerPoint</vt:lpstr>
      <vt:lpstr>AÇÕES</vt:lpstr>
      <vt:lpstr>Apresentação do PowerPoint</vt:lpstr>
      <vt:lpstr>Apresentação do PowerPoint</vt:lpstr>
      <vt:lpstr>PÚBLICO ALVO</vt:lpstr>
      <vt:lpstr>Participação nos Conselhos</vt:lpstr>
      <vt:lpstr>DEFICIÊNCIA INTELECTUAL E DO DESENVOLVIMENTO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COMO AJUDAR</vt:lpstr>
      <vt:lpstr>Sou Pessoa Física</vt:lpstr>
      <vt:lpstr>Apresentação do PowerPoint</vt:lpstr>
      <vt:lpstr>Pessoa Jurídica</vt:lpstr>
      <vt:lpstr>Apresentação do PowerPoint</vt:lpstr>
      <vt:lpstr>Doe via Imposto de Renda</vt:lpstr>
      <vt:lpstr>Apresentação do PowerPoint</vt:lpstr>
      <vt:lpstr>EVENTOS</vt:lpstr>
      <vt:lpstr>PARCEIROS</vt:lpstr>
      <vt:lpstr>FOTOS</vt:lpstr>
      <vt:lpstr>FALE CONOSCO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 FUVAE</dc:title>
  <dc:creator>Windows User</dc:creator>
  <cp:lastModifiedBy>Usuario</cp:lastModifiedBy>
  <cp:revision>41</cp:revision>
  <dcterms:created xsi:type="dcterms:W3CDTF">2016-09-26T18:44:15Z</dcterms:created>
  <dcterms:modified xsi:type="dcterms:W3CDTF">2016-09-30T00:46:01Z</dcterms:modified>
</cp:coreProperties>
</file>