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Segoe UI" panose="020B0502040204020203" pitchFamily="34" charset="0"/>
      <p:regular r:id="rId11"/>
      <p:bold r:id="rId12"/>
      <p:italic r:id="rId13"/>
      <p:boldItalic r:id="rId14"/>
    </p:embeddedFont>
    <p:embeddedFont>
      <p:font typeface="Source Sans Pro" panose="020B0503030403020204" pitchFamily="34" charset="0"/>
      <p:regular r:id="rId15"/>
      <p:bold r:id="rId16"/>
      <p:italic r:id="rId17"/>
      <p:boldItalic r:id="rId18"/>
    </p:embeddedFont>
    <p:embeddedFont>
      <p:font typeface="Source Sans Pro Light" panose="020B0403030403020204" pitchFamily="34" charset="0"/>
      <p:regular r:id="rId19"/>
      <p:bold r:id="rId20"/>
      <p:italic r:id="rId21"/>
      <p:boldItalic r:id="rId22"/>
    </p:embeddedFont>
    <p:embeddedFont>
      <p:font typeface="Source Sans Pro SemiBold" panose="020B06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2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rgi\Desktop\bitcoin%20and%20ethereum\ETH-USD%20(2017-2024)_BTC-USD%20(2014-20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ergi\Desktop\bitcoin%20and%20ethereum\ETH-USD%20(2017-2024)_BTC-USD%20(2014-202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rgi\Desktop\bitcoin%20and%20ethereum\ETH-USD%20(2017-2024)_BTC-USD%20(2014-202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ergi\Desktop\bitcoin%20and%20ethereum\ETH-USD%20(2017-2024)_BTC-USD%20(2014-202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ergi\Desktop\bitcoin%20and%20ethereum\ETH-USD%20(2017-2024)_BTC-USD%20(2014-202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ergi\Desktop\bitcoin%20and%20ethereum\ETH-USD%20(2017-2024)_BTC-USD%20(2014-202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ergi\Desktop\bitcoin%20and%20ethereum\ETH-USD%20(01-05.2024)_BTC-USD%20(01-05.2024).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[ETH-USD (2017-2024)_BTC-USD (2014-2024).xlsx]ETH_price_OPEN_CLOSE!PivotTable7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ETH Price at</a:t>
            </a:r>
            <a:r>
              <a:rPr lang="en-US" baseline="0"/>
              <a:t> OPEN-CLOSE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ETH_price_OPEN_CLOSE!$B$3</c:f>
              <c:strCache>
                <c:ptCount val="1"/>
                <c:pt idx="0">
                  <c:v> Open</c:v>
                </c:pt>
              </c:strCache>
            </c:strRef>
          </c:tx>
          <c:spPr>
            <a:solidFill>
              <a:schemeClr val="accent1"/>
            </a:solidFill>
            <a:ln>
              <a:noFill/>
            </a:ln>
            <a:effectLst/>
          </c:spPr>
          <c:invertIfNegative val="0"/>
          <c:cat>
            <c:strRef>
              <c:f>ETH_price_OPEN_CLOSE!$A$4:$A$12</c:f>
              <c:strCache>
                <c:ptCount val="8"/>
                <c:pt idx="0">
                  <c:v>2017</c:v>
                </c:pt>
                <c:pt idx="1">
                  <c:v>2018</c:v>
                </c:pt>
                <c:pt idx="2">
                  <c:v>2019</c:v>
                </c:pt>
                <c:pt idx="3">
                  <c:v>2020</c:v>
                </c:pt>
                <c:pt idx="4">
                  <c:v>2021</c:v>
                </c:pt>
                <c:pt idx="5">
                  <c:v>2022</c:v>
                </c:pt>
                <c:pt idx="6">
                  <c:v>2023</c:v>
                </c:pt>
                <c:pt idx="7">
                  <c:v>2024</c:v>
                </c:pt>
              </c:strCache>
            </c:strRef>
          </c:cat>
          <c:val>
            <c:numRef>
              <c:f>ETH_price_OPEN_CLOSE!$B$4:$B$12</c:f>
              <c:numCache>
                <c:formatCode>0</c:formatCode>
                <c:ptCount val="8"/>
                <c:pt idx="0">
                  <c:v>528.09188255769232</c:v>
                </c:pt>
                <c:pt idx="1">
                  <c:v>485.39738366027382</c:v>
                </c:pt>
                <c:pt idx="2">
                  <c:v>181.77194723287676</c:v>
                </c:pt>
                <c:pt idx="3">
                  <c:v>305.89943299180351</c:v>
                </c:pt>
                <c:pt idx="4">
                  <c:v>2771.2154766876715</c:v>
                </c:pt>
                <c:pt idx="5">
                  <c:v>1994.2261193671238</c:v>
                </c:pt>
                <c:pt idx="6">
                  <c:v>1792.2166707999997</c:v>
                </c:pt>
                <c:pt idx="7">
                  <c:v>2411.2145874000003</c:v>
                </c:pt>
              </c:numCache>
            </c:numRef>
          </c:val>
          <c:extLst>
            <c:ext xmlns:c16="http://schemas.microsoft.com/office/drawing/2014/chart" uri="{C3380CC4-5D6E-409C-BE32-E72D297353CC}">
              <c16:uniqueId val="{00000000-FB41-4878-9801-D9A47D1084E7}"/>
            </c:ext>
          </c:extLst>
        </c:ser>
        <c:ser>
          <c:idx val="1"/>
          <c:order val="1"/>
          <c:tx>
            <c:strRef>
              <c:f>ETH_price_OPEN_CLOSE!$C$3</c:f>
              <c:strCache>
                <c:ptCount val="1"/>
                <c:pt idx="0">
                  <c:v> Close</c:v>
                </c:pt>
              </c:strCache>
            </c:strRef>
          </c:tx>
          <c:spPr>
            <a:solidFill>
              <a:schemeClr val="accent2"/>
            </a:solidFill>
            <a:ln>
              <a:noFill/>
            </a:ln>
            <a:effectLst/>
          </c:spPr>
          <c:invertIfNegative val="0"/>
          <c:cat>
            <c:strRef>
              <c:f>ETH_price_OPEN_CLOSE!$A$4:$A$12</c:f>
              <c:strCache>
                <c:ptCount val="8"/>
                <c:pt idx="0">
                  <c:v>2017</c:v>
                </c:pt>
                <c:pt idx="1">
                  <c:v>2018</c:v>
                </c:pt>
                <c:pt idx="2">
                  <c:v>2019</c:v>
                </c:pt>
                <c:pt idx="3">
                  <c:v>2020</c:v>
                </c:pt>
                <c:pt idx="4">
                  <c:v>2021</c:v>
                </c:pt>
                <c:pt idx="5">
                  <c:v>2022</c:v>
                </c:pt>
                <c:pt idx="6">
                  <c:v>2023</c:v>
                </c:pt>
                <c:pt idx="7">
                  <c:v>2024</c:v>
                </c:pt>
              </c:strCache>
            </c:strRef>
          </c:cat>
          <c:val>
            <c:numRef>
              <c:f>ETH_price_OPEN_CLOSE!$C$4:$C$12</c:f>
              <c:numCache>
                <c:formatCode>0</c:formatCode>
                <c:ptCount val="8"/>
                <c:pt idx="0">
                  <c:v>536.14827026923081</c:v>
                </c:pt>
                <c:pt idx="1">
                  <c:v>483.50772661643816</c:v>
                </c:pt>
                <c:pt idx="2">
                  <c:v>181.77013745205485</c:v>
                </c:pt>
                <c:pt idx="3">
                  <c:v>307.54297751639382</c:v>
                </c:pt>
                <c:pt idx="4">
                  <c:v>2778.3541488794503</c:v>
                </c:pt>
                <c:pt idx="5">
                  <c:v>1987.3931869999988</c:v>
                </c:pt>
                <c:pt idx="6">
                  <c:v>1795.1558523808219</c:v>
                </c:pt>
                <c:pt idx="7">
                  <c:v>2421.1792481499997</c:v>
                </c:pt>
              </c:numCache>
            </c:numRef>
          </c:val>
          <c:extLst>
            <c:ext xmlns:c16="http://schemas.microsoft.com/office/drawing/2014/chart" uri="{C3380CC4-5D6E-409C-BE32-E72D297353CC}">
              <c16:uniqueId val="{00000001-FB41-4878-9801-D9A47D1084E7}"/>
            </c:ext>
          </c:extLst>
        </c:ser>
        <c:dLbls>
          <c:showLegendKey val="0"/>
          <c:showVal val="0"/>
          <c:showCatName val="0"/>
          <c:showSerName val="0"/>
          <c:showPercent val="0"/>
          <c:showBubbleSize val="0"/>
        </c:dLbls>
        <c:gapWidth val="150"/>
        <c:axId val="1281599359"/>
        <c:axId val="1282266047"/>
      </c:barChart>
      <c:catAx>
        <c:axId val="1281599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2266047"/>
        <c:crosses val="autoZero"/>
        <c:auto val="1"/>
        <c:lblAlgn val="ctr"/>
        <c:lblOffset val="100"/>
        <c:noMultiLvlLbl val="0"/>
      </c:catAx>
      <c:valAx>
        <c:axId val="12822660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1599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[ETH-USD (2017-2024)_BTC-USD (2014-2024).xlsx]BTC_price_OPEN_CLOSE!PivotTable4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BTC Price at OPEN-CLOSE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BTC_price_OPEN_CLOSE!$B$3</c:f>
              <c:strCache>
                <c:ptCount val="1"/>
                <c:pt idx="0">
                  <c:v> Open</c:v>
                </c:pt>
              </c:strCache>
            </c:strRef>
          </c:tx>
          <c:spPr>
            <a:solidFill>
              <a:schemeClr val="accent1"/>
            </a:solidFill>
            <a:ln>
              <a:noFill/>
            </a:ln>
            <a:effectLst/>
          </c:spPr>
          <c:invertIfNegative val="0"/>
          <c:cat>
            <c:strRef>
              <c:f>BTC_price_OPEN_CLOSE!$A$4:$A$12</c:f>
              <c:strCache>
                <c:ptCount val="8"/>
                <c:pt idx="0">
                  <c:v>2017</c:v>
                </c:pt>
                <c:pt idx="1">
                  <c:v>2018</c:v>
                </c:pt>
                <c:pt idx="2">
                  <c:v>2019</c:v>
                </c:pt>
                <c:pt idx="3">
                  <c:v>2020</c:v>
                </c:pt>
                <c:pt idx="4">
                  <c:v>2021</c:v>
                </c:pt>
                <c:pt idx="5">
                  <c:v>2022</c:v>
                </c:pt>
                <c:pt idx="6">
                  <c:v>2023</c:v>
                </c:pt>
                <c:pt idx="7">
                  <c:v>2024</c:v>
                </c:pt>
              </c:strCache>
            </c:strRef>
          </c:cat>
          <c:val>
            <c:numRef>
              <c:f>BTC_price_OPEN_CLOSE!$B$4:$B$12</c:f>
              <c:numCache>
                <c:formatCode>0</c:formatCode>
                <c:ptCount val="8"/>
                <c:pt idx="0">
                  <c:v>3970.6448481397269</c:v>
                </c:pt>
                <c:pt idx="1">
                  <c:v>7601.0186797698625</c:v>
                </c:pt>
                <c:pt idx="2">
                  <c:v>7385.2184563972605</c:v>
                </c:pt>
                <c:pt idx="3">
                  <c:v>11056.787201469939</c:v>
                </c:pt>
                <c:pt idx="4">
                  <c:v>47402.115662575248</c:v>
                </c:pt>
                <c:pt idx="5">
                  <c:v>28278.69029333421</c:v>
                </c:pt>
                <c:pt idx="6">
                  <c:v>28788.795847676709</c:v>
                </c:pt>
                <c:pt idx="7">
                  <c:v>43770.220898599997</c:v>
                </c:pt>
              </c:numCache>
            </c:numRef>
          </c:val>
          <c:extLst>
            <c:ext xmlns:c16="http://schemas.microsoft.com/office/drawing/2014/chart" uri="{C3380CC4-5D6E-409C-BE32-E72D297353CC}">
              <c16:uniqueId val="{00000000-81CA-4C59-A39F-D622D32E634D}"/>
            </c:ext>
          </c:extLst>
        </c:ser>
        <c:ser>
          <c:idx val="1"/>
          <c:order val="1"/>
          <c:tx>
            <c:strRef>
              <c:f>BTC_price_OPEN_CLOSE!$C$3</c:f>
              <c:strCache>
                <c:ptCount val="1"/>
                <c:pt idx="0">
                  <c:v> Close</c:v>
                </c:pt>
              </c:strCache>
            </c:strRef>
          </c:tx>
          <c:spPr>
            <a:solidFill>
              <a:schemeClr val="accent2"/>
            </a:solidFill>
            <a:ln>
              <a:noFill/>
            </a:ln>
            <a:effectLst/>
          </c:spPr>
          <c:invertIfNegative val="0"/>
          <c:cat>
            <c:strRef>
              <c:f>BTC_price_OPEN_CLOSE!$A$4:$A$12</c:f>
              <c:strCache>
                <c:ptCount val="8"/>
                <c:pt idx="0">
                  <c:v>2017</c:v>
                </c:pt>
                <c:pt idx="1">
                  <c:v>2018</c:v>
                </c:pt>
                <c:pt idx="2">
                  <c:v>2019</c:v>
                </c:pt>
                <c:pt idx="3">
                  <c:v>2020</c:v>
                </c:pt>
                <c:pt idx="4">
                  <c:v>2021</c:v>
                </c:pt>
                <c:pt idx="5">
                  <c:v>2022</c:v>
                </c:pt>
                <c:pt idx="6">
                  <c:v>2023</c:v>
                </c:pt>
                <c:pt idx="7">
                  <c:v>2024</c:v>
                </c:pt>
              </c:strCache>
            </c:strRef>
          </c:cat>
          <c:val>
            <c:numRef>
              <c:f>BTC_price_OPEN_CLOSE!$C$4:$C$12</c:f>
              <c:numCache>
                <c:formatCode>0</c:formatCode>
                <c:ptCount val="8"/>
                <c:pt idx="0">
                  <c:v>4006.0336287013729</c:v>
                </c:pt>
                <c:pt idx="1">
                  <c:v>7572.2989465369856</c:v>
                </c:pt>
                <c:pt idx="2">
                  <c:v>7395.246281695895</c:v>
                </c:pt>
                <c:pt idx="3">
                  <c:v>11116.378092469949</c:v>
                </c:pt>
                <c:pt idx="4">
                  <c:v>47436.932020646535</c:v>
                </c:pt>
                <c:pt idx="5">
                  <c:v>28197.754098964346</c:v>
                </c:pt>
                <c:pt idx="6">
                  <c:v>28859.448250287649</c:v>
                </c:pt>
                <c:pt idx="7">
                  <c:v>43738.026367299994</c:v>
                </c:pt>
              </c:numCache>
            </c:numRef>
          </c:val>
          <c:extLst>
            <c:ext xmlns:c16="http://schemas.microsoft.com/office/drawing/2014/chart" uri="{C3380CC4-5D6E-409C-BE32-E72D297353CC}">
              <c16:uniqueId val="{00000001-81CA-4C59-A39F-D622D32E634D}"/>
            </c:ext>
          </c:extLst>
        </c:ser>
        <c:dLbls>
          <c:showLegendKey val="0"/>
          <c:showVal val="0"/>
          <c:showCatName val="0"/>
          <c:showSerName val="0"/>
          <c:showPercent val="0"/>
          <c:showBubbleSize val="0"/>
        </c:dLbls>
        <c:gapWidth val="150"/>
        <c:axId val="1310695359"/>
        <c:axId val="1312803631"/>
      </c:barChart>
      <c:catAx>
        <c:axId val="1310695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2803631"/>
        <c:crosses val="autoZero"/>
        <c:auto val="1"/>
        <c:lblAlgn val="ctr"/>
        <c:lblOffset val="100"/>
        <c:noMultiLvlLbl val="0"/>
      </c:catAx>
      <c:valAx>
        <c:axId val="131280363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0695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[ETH-USD (2017-2024)_BTC-USD (2014-2024).xlsx]ETH_price_HIGH_LOW!PivotTable8</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ETH Price at HIGH and LOW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ETH_price_HIGH_LOW!$B$3</c:f>
              <c:strCache>
                <c:ptCount val="1"/>
                <c:pt idx="0">
                  <c:v> High</c:v>
                </c:pt>
              </c:strCache>
            </c:strRef>
          </c:tx>
          <c:spPr>
            <a:solidFill>
              <a:schemeClr val="accent1"/>
            </a:solidFill>
            <a:ln>
              <a:noFill/>
            </a:ln>
            <a:effectLst/>
          </c:spPr>
          <c:invertIfNegative val="0"/>
          <c:cat>
            <c:strRef>
              <c:f>ETH_price_HIGH_LOW!$A$4:$A$12</c:f>
              <c:strCache>
                <c:ptCount val="8"/>
                <c:pt idx="0">
                  <c:v>2017</c:v>
                </c:pt>
                <c:pt idx="1">
                  <c:v>2018</c:v>
                </c:pt>
                <c:pt idx="2">
                  <c:v>2019</c:v>
                </c:pt>
                <c:pt idx="3">
                  <c:v>2020</c:v>
                </c:pt>
                <c:pt idx="4">
                  <c:v>2021</c:v>
                </c:pt>
                <c:pt idx="5">
                  <c:v>2022</c:v>
                </c:pt>
                <c:pt idx="6">
                  <c:v>2023</c:v>
                </c:pt>
                <c:pt idx="7">
                  <c:v>2024</c:v>
                </c:pt>
              </c:strCache>
            </c:strRef>
          </c:cat>
          <c:val>
            <c:numRef>
              <c:f>ETH_price_HIGH_LOW!$B$4:$B$12</c:f>
              <c:numCache>
                <c:formatCode>0</c:formatCode>
                <c:ptCount val="8"/>
                <c:pt idx="0">
                  <c:v>557.76615317307699</c:v>
                </c:pt>
                <c:pt idx="1">
                  <c:v>502.70409418082204</c:v>
                </c:pt>
                <c:pt idx="2">
                  <c:v>186.36767087123283</c:v>
                </c:pt>
                <c:pt idx="3">
                  <c:v>315.01012081694006</c:v>
                </c:pt>
                <c:pt idx="4">
                  <c:v>2872.1259421205468</c:v>
                </c:pt>
                <c:pt idx="5">
                  <c:v>2044.9566881013693</c:v>
                </c:pt>
                <c:pt idx="6">
                  <c:v>1823.6208502630138</c:v>
                </c:pt>
                <c:pt idx="7">
                  <c:v>2473.2002930499998</c:v>
                </c:pt>
              </c:numCache>
            </c:numRef>
          </c:val>
          <c:extLst>
            <c:ext xmlns:c16="http://schemas.microsoft.com/office/drawing/2014/chart" uri="{C3380CC4-5D6E-409C-BE32-E72D297353CC}">
              <c16:uniqueId val="{00000000-2633-4464-8F59-9B472754FE1E}"/>
            </c:ext>
          </c:extLst>
        </c:ser>
        <c:ser>
          <c:idx val="1"/>
          <c:order val="1"/>
          <c:tx>
            <c:strRef>
              <c:f>ETH_price_HIGH_LOW!$C$3</c:f>
              <c:strCache>
                <c:ptCount val="1"/>
                <c:pt idx="0">
                  <c:v> Low</c:v>
                </c:pt>
              </c:strCache>
            </c:strRef>
          </c:tx>
          <c:spPr>
            <a:solidFill>
              <a:schemeClr val="accent2"/>
            </a:solidFill>
            <a:ln>
              <a:noFill/>
            </a:ln>
            <a:effectLst/>
          </c:spPr>
          <c:invertIfNegative val="0"/>
          <c:cat>
            <c:strRef>
              <c:f>ETH_price_HIGH_LOW!$A$4:$A$12</c:f>
              <c:strCache>
                <c:ptCount val="8"/>
                <c:pt idx="0">
                  <c:v>2017</c:v>
                </c:pt>
                <c:pt idx="1">
                  <c:v>2018</c:v>
                </c:pt>
                <c:pt idx="2">
                  <c:v>2019</c:v>
                </c:pt>
                <c:pt idx="3">
                  <c:v>2020</c:v>
                </c:pt>
                <c:pt idx="4">
                  <c:v>2021</c:v>
                </c:pt>
                <c:pt idx="5">
                  <c:v>2022</c:v>
                </c:pt>
                <c:pt idx="6">
                  <c:v>2023</c:v>
                </c:pt>
                <c:pt idx="7">
                  <c:v>2024</c:v>
                </c:pt>
              </c:strCache>
            </c:strRef>
          </c:cat>
          <c:val>
            <c:numRef>
              <c:f>ETH_price_HIGH_LOW!$C$4:$C$12</c:f>
              <c:numCache>
                <c:formatCode>0</c:formatCode>
                <c:ptCount val="8"/>
                <c:pt idx="0">
                  <c:v>503.1969440384616</c:v>
                </c:pt>
                <c:pt idx="1">
                  <c:v>463.14323405479422</c:v>
                </c:pt>
                <c:pt idx="2">
                  <c:v>176.94758030684935</c:v>
                </c:pt>
                <c:pt idx="3">
                  <c:v>297.22146999180336</c:v>
                </c:pt>
                <c:pt idx="4">
                  <c:v>2658.8990185863004</c:v>
                </c:pt>
                <c:pt idx="5">
                  <c:v>1933.0774678356149</c:v>
                </c:pt>
                <c:pt idx="6">
                  <c:v>1764.0060941561644</c:v>
                </c:pt>
                <c:pt idx="7">
                  <c:v>2355.7476439000006</c:v>
                </c:pt>
              </c:numCache>
            </c:numRef>
          </c:val>
          <c:extLst>
            <c:ext xmlns:c16="http://schemas.microsoft.com/office/drawing/2014/chart" uri="{C3380CC4-5D6E-409C-BE32-E72D297353CC}">
              <c16:uniqueId val="{00000001-2633-4464-8F59-9B472754FE1E}"/>
            </c:ext>
          </c:extLst>
        </c:ser>
        <c:dLbls>
          <c:showLegendKey val="0"/>
          <c:showVal val="0"/>
          <c:showCatName val="0"/>
          <c:showSerName val="0"/>
          <c:showPercent val="0"/>
          <c:showBubbleSize val="0"/>
        </c:dLbls>
        <c:gapWidth val="150"/>
        <c:axId val="1180647567"/>
        <c:axId val="1282250671"/>
      </c:barChart>
      <c:catAx>
        <c:axId val="1180647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2250671"/>
        <c:crosses val="autoZero"/>
        <c:auto val="1"/>
        <c:lblAlgn val="ctr"/>
        <c:lblOffset val="100"/>
        <c:noMultiLvlLbl val="0"/>
      </c:catAx>
      <c:valAx>
        <c:axId val="12822506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647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[ETH-USD (2017-2024)_BTC-USD (2014-2024).xlsx]BTC_price_HIGH_LOW!PivotTable5</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kern="1200" spc="0" baseline="0">
                <a:solidFill>
                  <a:sysClr val="windowText" lastClr="000000">
                    <a:lumMod val="65000"/>
                    <a:lumOff val="35000"/>
                  </a:sysClr>
                </a:solidFill>
              </a:rPr>
              <a:t>BTC Price at HIGH and LOW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BTC_price_HIGH_LOW!$B$3</c:f>
              <c:strCache>
                <c:ptCount val="1"/>
                <c:pt idx="0">
                  <c:v> High</c:v>
                </c:pt>
              </c:strCache>
            </c:strRef>
          </c:tx>
          <c:spPr>
            <a:solidFill>
              <a:schemeClr val="accent1"/>
            </a:solidFill>
            <a:ln>
              <a:noFill/>
            </a:ln>
            <a:effectLst/>
          </c:spPr>
          <c:invertIfNegative val="0"/>
          <c:cat>
            <c:strRef>
              <c:f>BTC_price_HIGH_LOW!$A$4:$A$15</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BTC_price_HIGH_LOW!$B$4:$B$15</c:f>
              <c:numCache>
                <c:formatCode>0</c:formatCode>
                <c:ptCount val="11"/>
                <c:pt idx="0">
                  <c:v>372.36150512380942</c:v>
                </c:pt>
                <c:pt idx="1">
                  <c:v>278.15197818082203</c:v>
                </c:pt>
                <c:pt idx="2">
                  <c:v>574.30227302732249</c:v>
                </c:pt>
                <c:pt idx="3">
                  <c:v>4144.6874446712354</c:v>
                </c:pt>
                <c:pt idx="4">
                  <c:v>7787.9789691397127</c:v>
                </c:pt>
                <c:pt idx="5">
                  <c:v>7549.9074091999928</c:v>
                </c:pt>
                <c:pt idx="6">
                  <c:v>11304.359034857927</c:v>
                </c:pt>
                <c:pt idx="7">
                  <c:v>48762.998924564308</c:v>
                </c:pt>
                <c:pt idx="8">
                  <c:v>28817.806389208214</c:v>
                </c:pt>
                <c:pt idx="9">
                  <c:v>29266.231913594504</c:v>
                </c:pt>
                <c:pt idx="10">
                  <c:v>44736.557031299992</c:v>
                </c:pt>
              </c:numCache>
            </c:numRef>
          </c:val>
          <c:extLst>
            <c:ext xmlns:c16="http://schemas.microsoft.com/office/drawing/2014/chart" uri="{C3380CC4-5D6E-409C-BE32-E72D297353CC}">
              <c16:uniqueId val="{00000000-4265-49B5-B95B-24A12FF377DE}"/>
            </c:ext>
          </c:extLst>
        </c:ser>
        <c:ser>
          <c:idx val="1"/>
          <c:order val="1"/>
          <c:tx>
            <c:strRef>
              <c:f>BTC_price_HIGH_LOW!$C$3</c:f>
              <c:strCache>
                <c:ptCount val="1"/>
                <c:pt idx="0">
                  <c:v> Low</c:v>
                </c:pt>
              </c:strCache>
            </c:strRef>
          </c:tx>
          <c:spPr>
            <a:solidFill>
              <a:schemeClr val="accent2"/>
            </a:solidFill>
            <a:ln>
              <a:noFill/>
            </a:ln>
            <a:effectLst/>
          </c:spPr>
          <c:invertIfNegative val="0"/>
          <c:cat>
            <c:strRef>
              <c:f>BTC_price_HIGH_LOW!$A$4:$A$15</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BTC_price_HIGH_LOW!$C$4:$C$15</c:f>
              <c:numCache>
                <c:formatCode>0</c:formatCode>
                <c:ptCount val="11"/>
                <c:pt idx="0">
                  <c:v>354.98450437142867</c:v>
                </c:pt>
                <c:pt idx="1">
                  <c:v>266.8078907671233</c:v>
                </c:pt>
                <c:pt idx="2">
                  <c:v>560.45337365300531</c:v>
                </c:pt>
                <c:pt idx="3">
                  <c:v>3811.7077917726024</c:v>
                </c:pt>
                <c:pt idx="4">
                  <c:v>7350.7479385068409</c:v>
                </c:pt>
                <c:pt idx="5">
                  <c:v>7222.6028675041061</c:v>
                </c:pt>
                <c:pt idx="6">
                  <c:v>10844.595162852469</c:v>
                </c:pt>
                <c:pt idx="7">
                  <c:v>45852.003082309508</c:v>
                </c:pt>
                <c:pt idx="8">
                  <c:v>27617.101102397235</c:v>
                </c:pt>
                <c:pt idx="9">
                  <c:v>28390.678381901391</c:v>
                </c:pt>
                <c:pt idx="10">
                  <c:v>42653.517773450003</c:v>
                </c:pt>
              </c:numCache>
            </c:numRef>
          </c:val>
          <c:extLst>
            <c:ext xmlns:c16="http://schemas.microsoft.com/office/drawing/2014/chart" uri="{C3380CC4-5D6E-409C-BE32-E72D297353CC}">
              <c16:uniqueId val="{00000001-4265-49B5-B95B-24A12FF377DE}"/>
            </c:ext>
          </c:extLst>
        </c:ser>
        <c:dLbls>
          <c:showLegendKey val="0"/>
          <c:showVal val="0"/>
          <c:showCatName val="0"/>
          <c:showSerName val="0"/>
          <c:showPercent val="0"/>
          <c:showBubbleSize val="0"/>
        </c:dLbls>
        <c:gapWidth val="150"/>
        <c:axId val="1310693439"/>
        <c:axId val="1312815535"/>
      </c:barChart>
      <c:catAx>
        <c:axId val="1310693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2815535"/>
        <c:crosses val="autoZero"/>
        <c:auto val="1"/>
        <c:lblAlgn val="ctr"/>
        <c:lblOffset val="100"/>
        <c:noMultiLvlLbl val="0"/>
      </c:catAx>
      <c:valAx>
        <c:axId val="1312815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0693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[ETH-USD (2017-2024)_BTC-USD (2014-2024).xlsx]ETH_VOLUME!PivotTable9</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ETH Volume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ETH_VOLUME!$B$3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ETH_VOLUME!$A$4:$A$12</c:f>
              <c:strCache>
                <c:ptCount val="8"/>
                <c:pt idx="0">
                  <c:v>2017</c:v>
                </c:pt>
                <c:pt idx="1">
                  <c:v>2018</c:v>
                </c:pt>
                <c:pt idx="2">
                  <c:v>2019</c:v>
                </c:pt>
                <c:pt idx="3">
                  <c:v>2020</c:v>
                </c:pt>
                <c:pt idx="4">
                  <c:v>2021</c:v>
                </c:pt>
                <c:pt idx="5">
                  <c:v>2022</c:v>
                </c:pt>
                <c:pt idx="6">
                  <c:v>2023</c:v>
                </c:pt>
                <c:pt idx="7">
                  <c:v>2024</c:v>
                </c:pt>
              </c:strCache>
            </c:strRef>
          </c:cat>
          <c:val>
            <c:numRef>
              <c:f>ETH_VOLUME!$B$4:$B$12</c:f>
              <c:numCache>
                <c:formatCode>0</c:formatCode>
                <c:ptCount val="8"/>
                <c:pt idx="0">
                  <c:v>2037048526.7692308</c:v>
                </c:pt>
                <c:pt idx="1">
                  <c:v>2276869351.8958902</c:v>
                </c:pt>
                <c:pt idx="2">
                  <c:v>6967027839.6164379</c:v>
                </c:pt>
                <c:pt idx="3">
                  <c:v>14245276813.327869</c:v>
                </c:pt>
                <c:pt idx="4">
                  <c:v>27280819104.775341</c:v>
                </c:pt>
                <c:pt idx="5">
                  <c:v>15305554873.742466</c:v>
                </c:pt>
                <c:pt idx="6">
                  <c:v>7611151461.9589043</c:v>
                </c:pt>
                <c:pt idx="7">
                  <c:v>12942057441.1</c:v>
                </c:pt>
              </c:numCache>
            </c:numRef>
          </c:val>
          <c:smooth val="0"/>
          <c:extLst>
            <c:ext xmlns:c16="http://schemas.microsoft.com/office/drawing/2014/chart" uri="{C3380CC4-5D6E-409C-BE32-E72D297353CC}">
              <c16:uniqueId val="{00000000-F055-4987-982E-D3A5318EB683}"/>
            </c:ext>
          </c:extLst>
        </c:ser>
        <c:dLbls>
          <c:showLegendKey val="0"/>
          <c:showVal val="0"/>
          <c:showCatName val="0"/>
          <c:showSerName val="0"/>
          <c:showPercent val="0"/>
          <c:showBubbleSize val="0"/>
        </c:dLbls>
        <c:marker val="1"/>
        <c:smooth val="0"/>
        <c:axId val="1288658735"/>
        <c:axId val="1303294815"/>
      </c:lineChart>
      <c:catAx>
        <c:axId val="1288658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294815"/>
        <c:crosses val="autoZero"/>
        <c:auto val="1"/>
        <c:lblAlgn val="ctr"/>
        <c:lblOffset val="100"/>
        <c:noMultiLvlLbl val="0"/>
      </c:catAx>
      <c:valAx>
        <c:axId val="13032948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8658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[ETH-USD (2017-2024)_BTC-USD (2014-2024).xlsx]BTC_VOLUME!PivotTable6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BTC Volume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BTC_VOLUME!$B$3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BTC_VOLUME!$A$4:$A$15</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BTC_VOLUME!$B$4:$B$15</c:f>
              <c:numCache>
                <c:formatCode>0</c:formatCode>
                <c:ptCount val="11"/>
                <c:pt idx="0">
                  <c:v>23863374.476190478</c:v>
                </c:pt>
                <c:pt idx="1">
                  <c:v>33905566.323287673</c:v>
                </c:pt>
                <c:pt idx="2">
                  <c:v>85924510.885245904</c:v>
                </c:pt>
                <c:pt idx="3">
                  <c:v>2382866906.3123288</c:v>
                </c:pt>
                <c:pt idx="4">
                  <c:v>6063552167.3671236</c:v>
                </c:pt>
                <c:pt idx="5">
                  <c:v>16730488435.232876</c:v>
                </c:pt>
                <c:pt idx="6">
                  <c:v>33023274286.5</c:v>
                </c:pt>
                <c:pt idx="7">
                  <c:v>47155742196.504112</c:v>
                </c:pt>
                <c:pt idx="8">
                  <c:v>30013266422.356163</c:v>
                </c:pt>
                <c:pt idx="9">
                  <c:v>18250930493.997261</c:v>
                </c:pt>
                <c:pt idx="10">
                  <c:v>29588136165.75</c:v>
                </c:pt>
              </c:numCache>
            </c:numRef>
          </c:val>
          <c:smooth val="0"/>
          <c:extLst>
            <c:ext xmlns:c16="http://schemas.microsoft.com/office/drawing/2014/chart" uri="{C3380CC4-5D6E-409C-BE32-E72D297353CC}">
              <c16:uniqueId val="{00000000-EE8A-432D-A84F-91A2B428CAB1}"/>
            </c:ext>
          </c:extLst>
        </c:ser>
        <c:dLbls>
          <c:showLegendKey val="0"/>
          <c:showVal val="0"/>
          <c:showCatName val="0"/>
          <c:showSerName val="0"/>
          <c:showPercent val="0"/>
          <c:showBubbleSize val="0"/>
        </c:dLbls>
        <c:marker val="1"/>
        <c:smooth val="0"/>
        <c:axId val="1310698719"/>
        <c:axId val="1282267039"/>
      </c:lineChart>
      <c:catAx>
        <c:axId val="1310698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2267039"/>
        <c:crosses val="autoZero"/>
        <c:auto val="1"/>
        <c:lblAlgn val="ctr"/>
        <c:lblOffset val="100"/>
        <c:noMultiLvlLbl val="0"/>
      </c:catAx>
      <c:valAx>
        <c:axId val="128226703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0698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BTC-ETH 2024</a:t>
            </a:r>
            <a:r>
              <a:rPr lang="en-GB" baseline="0" dirty="0"/>
              <a:t> Volume</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571560972967875"/>
          <c:y val="8.1808650188446658E-2"/>
          <c:w val="0.87230047799326682"/>
          <c:h val="0.72190746952214713"/>
        </c:manualLayout>
      </c:layout>
      <c:lineChart>
        <c:grouping val="standard"/>
        <c:varyColors val="0"/>
        <c:ser>
          <c:idx val="0"/>
          <c:order val="0"/>
          <c:tx>
            <c:strRef>
              <c:f>'Bitcoin USD (01-05.2024)'!$G$1</c:f>
              <c:strCache>
                <c:ptCount val="1"/>
                <c:pt idx="0">
                  <c:v>BTC Volume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'Bitcoin USD (01-05.2024)'!$A$2:$A$123</c:f>
              <c:numCache>
                <c:formatCode>m/d/yyyy</c:formatCode>
                <c:ptCount val="122"/>
                <c:pt idx="0">
                  <c:v>45292</c:v>
                </c:pt>
                <c:pt idx="1">
                  <c:v>45293</c:v>
                </c:pt>
                <c:pt idx="2">
                  <c:v>45294</c:v>
                </c:pt>
                <c:pt idx="3">
                  <c:v>45295</c:v>
                </c:pt>
                <c:pt idx="4">
                  <c:v>45296</c:v>
                </c:pt>
                <c:pt idx="5">
                  <c:v>45297</c:v>
                </c:pt>
                <c:pt idx="6">
                  <c:v>45298</c:v>
                </c:pt>
                <c:pt idx="7">
                  <c:v>45299</c:v>
                </c:pt>
                <c:pt idx="8">
                  <c:v>45300</c:v>
                </c:pt>
                <c:pt idx="9">
                  <c:v>45301</c:v>
                </c:pt>
                <c:pt idx="10">
                  <c:v>45302</c:v>
                </c:pt>
                <c:pt idx="11">
                  <c:v>45303</c:v>
                </c:pt>
                <c:pt idx="12">
                  <c:v>45304</c:v>
                </c:pt>
                <c:pt idx="13">
                  <c:v>45305</c:v>
                </c:pt>
                <c:pt idx="14">
                  <c:v>45306</c:v>
                </c:pt>
                <c:pt idx="15">
                  <c:v>45307</c:v>
                </c:pt>
                <c:pt idx="16">
                  <c:v>45308</c:v>
                </c:pt>
                <c:pt idx="17">
                  <c:v>45309</c:v>
                </c:pt>
                <c:pt idx="18">
                  <c:v>45310</c:v>
                </c:pt>
                <c:pt idx="19">
                  <c:v>45311</c:v>
                </c:pt>
                <c:pt idx="20">
                  <c:v>45312</c:v>
                </c:pt>
                <c:pt idx="21">
                  <c:v>45313</c:v>
                </c:pt>
                <c:pt idx="22">
                  <c:v>45314</c:v>
                </c:pt>
                <c:pt idx="23">
                  <c:v>45315</c:v>
                </c:pt>
                <c:pt idx="24">
                  <c:v>45316</c:v>
                </c:pt>
                <c:pt idx="25">
                  <c:v>45317</c:v>
                </c:pt>
                <c:pt idx="26">
                  <c:v>45318</c:v>
                </c:pt>
                <c:pt idx="27">
                  <c:v>45319</c:v>
                </c:pt>
                <c:pt idx="28">
                  <c:v>45320</c:v>
                </c:pt>
                <c:pt idx="29">
                  <c:v>45321</c:v>
                </c:pt>
                <c:pt idx="30">
                  <c:v>45322</c:v>
                </c:pt>
                <c:pt idx="31">
                  <c:v>45323</c:v>
                </c:pt>
                <c:pt idx="32">
                  <c:v>45324</c:v>
                </c:pt>
                <c:pt idx="33">
                  <c:v>45325</c:v>
                </c:pt>
                <c:pt idx="34">
                  <c:v>45326</c:v>
                </c:pt>
                <c:pt idx="35">
                  <c:v>45327</c:v>
                </c:pt>
                <c:pt idx="36">
                  <c:v>45328</c:v>
                </c:pt>
                <c:pt idx="37">
                  <c:v>45329</c:v>
                </c:pt>
                <c:pt idx="38">
                  <c:v>45330</c:v>
                </c:pt>
                <c:pt idx="39">
                  <c:v>45331</c:v>
                </c:pt>
                <c:pt idx="40">
                  <c:v>45332</c:v>
                </c:pt>
                <c:pt idx="41">
                  <c:v>45333</c:v>
                </c:pt>
                <c:pt idx="42">
                  <c:v>45334</c:v>
                </c:pt>
                <c:pt idx="43">
                  <c:v>45335</c:v>
                </c:pt>
                <c:pt idx="44">
                  <c:v>45336</c:v>
                </c:pt>
                <c:pt idx="45">
                  <c:v>45337</c:v>
                </c:pt>
                <c:pt idx="46">
                  <c:v>45338</c:v>
                </c:pt>
                <c:pt idx="47">
                  <c:v>45339</c:v>
                </c:pt>
                <c:pt idx="48">
                  <c:v>45340</c:v>
                </c:pt>
                <c:pt idx="49">
                  <c:v>45341</c:v>
                </c:pt>
                <c:pt idx="50">
                  <c:v>45342</c:v>
                </c:pt>
                <c:pt idx="51">
                  <c:v>45343</c:v>
                </c:pt>
                <c:pt idx="52">
                  <c:v>45344</c:v>
                </c:pt>
                <c:pt idx="53">
                  <c:v>45345</c:v>
                </c:pt>
                <c:pt idx="54">
                  <c:v>45346</c:v>
                </c:pt>
                <c:pt idx="55">
                  <c:v>45347</c:v>
                </c:pt>
                <c:pt idx="56">
                  <c:v>45348</c:v>
                </c:pt>
                <c:pt idx="57">
                  <c:v>45349</c:v>
                </c:pt>
                <c:pt idx="58">
                  <c:v>45350</c:v>
                </c:pt>
                <c:pt idx="59">
                  <c:v>45351</c:v>
                </c:pt>
                <c:pt idx="60">
                  <c:v>45352</c:v>
                </c:pt>
                <c:pt idx="61">
                  <c:v>45353</c:v>
                </c:pt>
                <c:pt idx="62">
                  <c:v>45354</c:v>
                </c:pt>
                <c:pt idx="63">
                  <c:v>45355</c:v>
                </c:pt>
                <c:pt idx="64">
                  <c:v>45356</c:v>
                </c:pt>
                <c:pt idx="65">
                  <c:v>45357</c:v>
                </c:pt>
                <c:pt idx="66">
                  <c:v>45358</c:v>
                </c:pt>
                <c:pt idx="67">
                  <c:v>45359</c:v>
                </c:pt>
                <c:pt idx="68">
                  <c:v>45360</c:v>
                </c:pt>
                <c:pt idx="69">
                  <c:v>45361</c:v>
                </c:pt>
                <c:pt idx="70">
                  <c:v>45362</c:v>
                </c:pt>
                <c:pt idx="71">
                  <c:v>45363</c:v>
                </c:pt>
                <c:pt idx="72">
                  <c:v>45364</c:v>
                </c:pt>
                <c:pt idx="73">
                  <c:v>45365</c:v>
                </c:pt>
                <c:pt idx="74">
                  <c:v>45366</c:v>
                </c:pt>
                <c:pt idx="75">
                  <c:v>45367</c:v>
                </c:pt>
                <c:pt idx="76">
                  <c:v>45368</c:v>
                </c:pt>
                <c:pt idx="77">
                  <c:v>45369</c:v>
                </c:pt>
                <c:pt idx="78">
                  <c:v>45370</c:v>
                </c:pt>
                <c:pt idx="79">
                  <c:v>45371</c:v>
                </c:pt>
                <c:pt idx="80">
                  <c:v>45372</c:v>
                </c:pt>
                <c:pt idx="81">
                  <c:v>45373</c:v>
                </c:pt>
                <c:pt idx="82">
                  <c:v>45374</c:v>
                </c:pt>
                <c:pt idx="83">
                  <c:v>45375</c:v>
                </c:pt>
                <c:pt idx="84">
                  <c:v>45376</c:v>
                </c:pt>
                <c:pt idx="85">
                  <c:v>45377</c:v>
                </c:pt>
                <c:pt idx="86">
                  <c:v>45378</c:v>
                </c:pt>
                <c:pt idx="87">
                  <c:v>45379</c:v>
                </c:pt>
                <c:pt idx="88">
                  <c:v>45380</c:v>
                </c:pt>
                <c:pt idx="89">
                  <c:v>45381</c:v>
                </c:pt>
                <c:pt idx="90">
                  <c:v>45382</c:v>
                </c:pt>
                <c:pt idx="91">
                  <c:v>45383</c:v>
                </c:pt>
                <c:pt idx="92">
                  <c:v>45384</c:v>
                </c:pt>
                <c:pt idx="93">
                  <c:v>45385</c:v>
                </c:pt>
                <c:pt idx="94">
                  <c:v>45386</c:v>
                </c:pt>
                <c:pt idx="95">
                  <c:v>45387</c:v>
                </c:pt>
                <c:pt idx="96">
                  <c:v>45388</c:v>
                </c:pt>
                <c:pt idx="97">
                  <c:v>45389</c:v>
                </c:pt>
                <c:pt idx="98">
                  <c:v>45390</c:v>
                </c:pt>
                <c:pt idx="99">
                  <c:v>45391</c:v>
                </c:pt>
                <c:pt idx="100">
                  <c:v>45392</c:v>
                </c:pt>
                <c:pt idx="101">
                  <c:v>45393</c:v>
                </c:pt>
                <c:pt idx="102">
                  <c:v>45394</c:v>
                </c:pt>
                <c:pt idx="103">
                  <c:v>45395</c:v>
                </c:pt>
                <c:pt idx="104">
                  <c:v>45396</c:v>
                </c:pt>
                <c:pt idx="105">
                  <c:v>45397</c:v>
                </c:pt>
                <c:pt idx="106">
                  <c:v>45398</c:v>
                </c:pt>
                <c:pt idx="107">
                  <c:v>45399</c:v>
                </c:pt>
                <c:pt idx="108">
                  <c:v>45400</c:v>
                </c:pt>
                <c:pt idx="109">
                  <c:v>45401</c:v>
                </c:pt>
                <c:pt idx="110">
                  <c:v>45402</c:v>
                </c:pt>
                <c:pt idx="111">
                  <c:v>45403</c:v>
                </c:pt>
                <c:pt idx="112">
                  <c:v>45404</c:v>
                </c:pt>
                <c:pt idx="113">
                  <c:v>45405</c:v>
                </c:pt>
                <c:pt idx="114">
                  <c:v>45406</c:v>
                </c:pt>
                <c:pt idx="115">
                  <c:v>45407</c:v>
                </c:pt>
                <c:pt idx="116">
                  <c:v>45408</c:v>
                </c:pt>
                <c:pt idx="117">
                  <c:v>45409</c:v>
                </c:pt>
                <c:pt idx="118">
                  <c:v>45410</c:v>
                </c:pt>
                <c:pt idx="119">
                  <c:v>45411</c:v>
                </c:pt>
                <c:pt idx="120">
                  <c:v>45412</c:v>
                </c:pt>
                <c:pt idx="121">
                  <c:v>45413</c:v>
                </c:pt>
              </c:numCache>
            </c:numRef>
          </c:cat>
          <c:val>
            <c:numRef>
              <c:f>'Bitcoin USD (01-05.2024)'!$G$2:$G$123</c:f>
              <c:numCache>
                <c:formatCode>General</c:formatCode>
                <c:ptCount val="122"/>
                <c:pt idx="0">
                  <c:v>18426978443</c:v>
                </c:pt>
                <c:pt idx="1">
                  <c:v>39335274536</c:v>
                </c:pt>
                <c:pt idx="2">
                  <c:v>46342323118</c:v>
                </c:pt>
                <c:pt idx="3">
                  <c:v>30448091210</c:v>
                </c:pt>
                <c:pt idx="4">
                  <c:v>32336029347</c:v>
                </c:pt>
                <c:pt idx="5">
                  <c:v>16092503468</c:v>
                </c:pt>
                <c:pt idx="6">
                  <c:v>19330573863</c:v>
                </c:pt>
                <c:pt idx="7">
                  <c:v>42746192015</c:v>
                </c:pt>
                <c:pt idx="8">
                  <c:v>39821290992</c:v>
                </c:pt>
                <c:pt idx="9">
                  <c:v>50114613298</c:v>
                </c:pt>
                <c:pt idx="10">
                  <c:v>45833734549</c:v>
                </c:pt>
                <c:pt idx="11">
                  <c:v>43332698900</c:v>
                </c:pt>
                <c:pt idx="12">
                  <c:v>20601860469</c:v>
                </c:pt>
                <c:pt idx="13">
                  <c:v>17521429522</c:v>
                </c:pt>
                <c:pt idx="14">
                  <c:v>22320220558</c:v>
                </c:pt>
                <c:pt idx="15">
                  <c:v>24062872740</c:v>
                </c:pt>
                <c:pt idx="16">
                  <c:v>20851232595</c:v>
                </c:pt>
                <c:pt idx="17">
                  <c:v>25218357242</c:v>
                </c:pt>
                <c:pt idx="18">
                  <c:v>25752407154</c:v>
                </c:pt>
                <c:pt idx="19">
                  <c:v>11586690904</c:v>
                </c:pt>
                <c:pt idx="20">
                  <c:v>9344043642</c:v>
                </c:pt>
                <c:pt idx="21">
                  <c:v>31338708143</c:v>
                </c:pt>
                <c:pt idx="22">
                  <c:v>29244553045</c:v>
                </c:pt>
                <c:pt idx="23">
                  <c:v>22359526178</c:v>
                </c:pt>
                <c:pt idx="24">
                  <c:v>18491782013</c:v>
                </c:pt>
                <c:pt idx="25">
                  <c:v>25598119893</c:v>
                </c:pt>
                <c:pt idx="26">
                  <c:v>11422941934</c:v>
                </c:pt>
                <c:pt idx="27">
                  <c:v>16858971687</c:v>
                </c:pt>
                <c:pt idx="28">
                  <c:v>20668476578</c:v>
                </c:pt>
                <c:pt idx="29">
                  <c:v>23842814518</c:v>
                </c:pt>
                <c:pt idx="30">
                  <c:v>24673628793</c:v>
                </c:pt>
                <c:pt idx="31">
                  <c:v>21423953779</c:v>
                </c:pt>
                <c:pt idx="32">
                  <c:v>18603843039</c:v>
                </c:pt>
                <c:pt idx="33">
                  <c:v>11169245236</c:v>
                </c:pt>
                <c:pt idx="34">
                  <c:v>14802225490</c:v>
                </c:pt>
                <c:pt idx="35">
                  <c:v>18715487317</c:v>
                </c:pt>
                <c:pt idx="36">
                  <c:v>16798476726</c:v>
                </c:pt>
                <c:pt idx="37">
                  <c:v>21126587775</c:v>
                </c:pt>
                <c:pt idx="38">
                  <c:v>26154524080</c:v>
                </c:pt>
                <c:pt idx="39">
                  <c:v>39316770844</c:v>
                </c:pt>
                <c:pt idx="40">
                  <c:v>16398681570</c:v>
                </c:pt>
                <c:pt idx="41">
                  <c:v>19315867136</c:v>
                </c:pt>
                <c:pt idx="42">
                  <c:v>34511985805</c:v>
                </c:pt>
                <c:pt idx="43">
                  <c:v>35593051468</c:v>
                </c:pt>
                <c:pt idx="44">
                  <c:v>39105608050</c:v>
                </c:pt>
                <c:pt idx="45">
                  <c:v>38564360533</c:v>
                </c:pt>
                <c:pt idx="46">
                  <c:v>28180567298</c:v>
                </c:pt>
                <c:pt idx="47">
                  <c:v>20009091006</c:v>
                </c:pt>
                <c:pt idx="48">
                  <c:v>17595377311</c:v>
                </c:pt>
                <c:pt idx="49">
                  <c:v>21362184346</c:v>
                </c:pt>
                <c:pt idx="50">
                  <c:v>33353758256</c:v>
                </c:pt>
                <c:pt idx="51">
                  <c:v>28624907020</c:v>
                </c:pt>
                <c:pt idx="52">
                  <c:v>25413900611</c:v>
                </c:pt>
                <c:pt idx="53">
                  <c:v>21427078270</c:v>
                </c:pt>
                <c:pt idx="54">
                  <c:v>15174077879</c:v>
                </c:pt>
                <c:pt idx="55">
                  <c:v>15413239245</c:v>
                </c:pt>
                <c:pt idx="56">
                  <c:v>34074411896</c:v>
                </c:pt>
                <c:pt idx="57">
                  <c:v>49756832031</c:v>
                </c:pt>
                <c:pt idx="58">
                  <c:v>83239156760</c:v>
                </c:pt>
                <c:pt idx="59">
                  <c:v>65496611844</c:v>
                </c:pt>
                <c:pt idx="60">
                  <c:v>40186368423</c:v>
                </c:pt>
                <c:pt idx="61">
                  <c:v>23888473685</c:v>
                </c:pt>
                <c:pt idx="62">
                  <c:v>26253811450</c:v>
                </c:pt>
                <c:pt idx="63">
                  <c:v>70670471105</c:v>
                </c:pt>
                <c:pt idx="64">
                  <c:v>102802940877</c:v>
                </c:pt>
                <c:pt idx="65">
                  <c:v>68750229073</c:v>
                </c:pt>
                <c:pt idx="66">
                  <c:v>46989543159</c:v>
                </c:pt>
                <c:pt idx="67">
                  <c:v>59202881172</c:v>
                </c:pt>
                <c:pt idx="68">
                  <c:v>21609650379</c:v>
                </c:pt>
                <c:pt idx="69">
                  <c:v>35683977532</c:v>
                </c:pt>
                <c:pt idx="70">
                  <c:v>65716656765</c:v>
                </c:pt>
                <c:pt idx="71">
                  <c:v>62554434520</c:v>
                </c:pt>
                <c:pt idx="72">
                  <c:v>48212536929</c:v>
                </c:pt>
                <c:pt idx="73">
                  <c:v>59594605698</c:v>
                </c:pt>
                <c:pt idx="74">
                  <c:v>78320453976</c:v>
                </c:pt>
                <c:pt idx="75">
                  <c:v>46842198371</c:v>
                </c:pt>
                <c:pt idx="76">
                  <c:v>44716864318</c:v>
                </c:pt>
                <c:pt idx="77">
                  <c:v>49261579492</c:v>
                </c:pt>
                <c:pt idx="78">
                  <c:v>74215844794</c:v>
                </c:pt>
                <c:pt idx="79">
                  <c:v>66792634382</c:v>
                </c:pt>
                <c:pt idx="80">
                  <c:v>44480350565</c:v>
                </c:pt>
                <c:pt idx="81">
                  <c:v>41401116964</c:v>
                </c:pt>
                <c:pt idx="82">
                  <c:v>24738964812</c:v>
                </c:pt>
                <c:pt idx="83">
                  <c:v>27206630673</c:v>
                </c:pt>
                <c:pt idx="84">
                  <c:v>42700139523</c:v>
                </c:pt>
                <c:pt idx="85">
                  <c:v>36010437368</c:v>
                </c:pt>
                <c:pt idx="86">
                  <c:v>40827113309</c:v>
                </c:pt>
                <c:pt idx="87">
                  <c:v>34374900617</c:v>
                </c:pt>
                <c:pt idx="88">
                  <c:v>25230851763</c:v>
                </c:pt>
                <c:pt idx="89">
                  <c:v>17130241883</c:v>
                </c:pt>
                <c:pt idx="90">
                  <c:v>20050941373</c:v>
                </c:pt>
                <c:pt idx="91">
                  <c:v>34873527352</c:v>
                </c:pt>
                <c:pt idx="92">
                  <c:v>50705240709</c:v>
                </c:pt>
                <c:pt idx="93">
                  <c:v>34488018367</c:v>
                </c:pt>
                <c:pt idx="94">
                  <c:v>34439527442</c:v>
                </c:pt>
                <c:pt idx="95">
                  <c:v>33748230056</c:v>
                </c:pt>
                <c:pt idx="96">
                  <c:v>19967785809</c:v>
                </c:pt>
                <c:pt idx="97">
                  <c:v>21204930369</c:v>
                </c:pt>
                <c:pt idx="98">
                  <c:v>37261432669</c:v>
                </c:pt>
                <c:pt idx="99">
                  <c:v>36426900409</c:v>
                </c:pt>
                <c:pt idx="100">
                  <c:v>38318601774</c:v>
                </c:pt>
                <c:pt idx="101">
                  <c:v>30153382941</c:v>
                </c:pt>
                <c:pt idx="102">
                  <c:v>44129299406</c:v>
                </c:pt>
                <c:pt idx="103">
                  <c:v>52869738185</c:v>
                </c:pt>
                <c:pt idx="104">
                  <c:v>49084320047</c:v>
                </c:pt>
                <c:pt idx="105">
                  <c:v>43595917654</c:v>
                </c:pt>
                <c:pt idx="106">
                  <c:v>42847528078</c:v>
                </c:pt>
                <c:pt idx="107">
                  <c:v>41915247049</c:v>
                </c:pt>
                <c:pt idx="108">
                  <c:v>36006307335</c:v>
                </c:pt>
                <c:pt idx="109">
                  <c:v>49920425401</c:v>
                </c:pt>
                <c:pt idx="110">
                  <c:v>23097485495</c:v>
                </c:pt>
                <c:pt idx="111">
                  <c:v>20506644853</c:v>
                </c:pt>
                <c:pt idx="112">
                  <c:v>28282686673</c:v>
                </c:pt>
                <c:pt idx="113">
                  <c:v>24310975583</c:v>
                </c:pt>
                <c:pt idx="114">
                  <c:v>30276655120</c:v>
                </c:pt>
                <c:pt idx="115">
                  <c:v>32155786816</c:v>
                </c:pt>
                <c:pt idx="116">
                  <c:v>24139372950</c:v>
                </c:pt>
                <c:pt idx="117">
                  <c:v>19530783039</c:v>
                </c:pt>
                <c:pt idx="118">
                  <c:v>17334827993</c:v>
                </c:pt>
                <c:pt idx="119">
                  <c:v>26635912073</c:v>
                </c:pt>
                <c:pt idx="120">
                  <c:v>37840840057</c:v>
                </c:pt>
                <c:pt idx="121">
                  <c:v>37463969792</c:v>
                </c:pt>
              </c:numCache>
            </c:numRef>
          </c:val>
          <c:smooth val="0"/>
          <c:extLst>
            <c:ext xmlns:c16="http://schemas.microsoft.com/office/drawing/2014/chart" uri="{C3380CC4-5D6E-409C-BE32-E72D297353CC}">
              <c16:uniqueId val="{00000000-AA2F-4267-B8D4-C5A168BE7A87}"/>
            </c:ext>
          </c:extLst>
        </c:ser>
        <c:ser>
          <c:idx val="1"/>
          <c:order val="1"/>
          <c:tx>
            <c:strRef>
              <c:f>'Bitcoin USD (01-05.2024)'!$H$1</c:f>
              <c:strCache>
                <c:ptCount val="1"/>
                <c:pt idx="0">
                  <c:v>ETH Volume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'Bitcoin USD (01-05.2024)'!$A$2:$A$123</c:f>
              <c:numCache>
                <c:formatCode>m/d/yyyy</c:formatCode>
                <c:ptCount val="122"/>
                <c:pt idx="0">
                  <c:v>45292</c:v>
                </c:pt>
                <c:pt idx="1">
                  <c:v>45293</c:v>
                </c:pt>
                <c:pt idx="2">
                  <c:v>45294</c:v>
                </c:pt>
                <c:pt idx="3">
                  <c:v>45295</c:v>
                </c:pt>
                <c:pt idx="4">
                  <c:v>45296</c:v>
                </c:pt>
                <c:pt idx="5">
                  <c:v>45297</c:v>
                </c:pt>
                <c:pt idx="6">
                  <c:v>45298</c:v>
                </c:pt>
                <c:pt idx="7">
                  <c:v>45299</c:v>
                </c:pt>
                <c:pt idx="8">
                  <c:v>45300</c:v>
                </c:pt>
                <c:pt idx="9">
                  <c:v>45301</c:v>
                </c:pt>
                <c:pt idx="10">
                  <c:v>45302</c:v>
                </c:pt>
                <c:pt idx="11">
                  <c:v>45303</c:v>
                </c:pt>
                <c:pt idx="12">
                  <c:v>45304</c:v>
                </c:pt>
                <c:pt idx="13">
                  <c:v>45305</c:v>
                </c:pt>
                <c:pt idx="14">
                  <c:v>45306</c:v>
                </c:pt>
                <c:pt idx="15">
                  <c:v>45307</c:v>
                </c:pt>
                <c:pt idx="16">
                  <c:v>45308</c:v>
                </c:pt>
                <c:pt idx="17">
                  <c:v>45309</c:v>
                </c:pt>
                <c:pt idx="18">
                  <c:v>45310</c:v>
                </c:pt>
                <c:pt idx="19">
                  <c:v>45311</c:v>
                </c:pt>
                <c:pt idx="20">
                  <c:v>45312</c:v>
                </c:pt>
                <c:pt idx="21">
                  <c:v>45313</c:v>
                </c:pt>
                <c:pt idx="22">
                  <c:v>45314</c:v>
                </c:pt>
                <c:pt idx="23">
                  <c:v>45315</c:v>
                </c:pt>
                <c:pt idx="24">
                  <c:v>45316</c:v>
                </c:pt>
                <c:pt idx="25">
                  <c:v>45317</c:v>
                </c:pt>
                <c:pt idx="26">
                  <c:v>45318</c:v>
                </c:pt>
                <c:pt idx="27">
                  <c:v>45319</c:v>
                </c:pt>
                <c:pt idx="28">
                  <c:v>45320</c:v>
                </c:pt>
                <c:pt idx="29">
                  <c:v>45321</c:v>
                </c:pt>
                <c:pt idx="30">
                  <c:v>45322</c:v>
                </c:pt>
                <c:pt idx="31">
                  <c:v>45323</c:v>
                </c:pt>
                <c:pt idx="32">
                  <c:v>45324</c:v>
                </c:pt>
                <c:pt idx="33">
                  <c:v>45325</c:v>
                </c:pt>
                <c:pt idx="34">
                  <c:v>45326</c:v>
                </c:pt>
                <c:pt idx="35">
                  <c:v>45327</c:v>
                </c:pt>
                <c:pt idx="36">
                  <c:v>45328</c:v>
                </c:pt>
                <c:pt idx="37">
                  <c:v>45329</c:v>
                </c:pt>
                <c:pt idx="38">
                  <c:v>45330</c:v>
                </c:pt>
                <c:pt idx="39">
                  <c:v>45331</c:v>
                </c:pt>
                <c:pt idx="40">
                  <c:v>45332</c:v>
                </c:pt>
                <c:pt idx="41">
                  <c:v>45333</c:v>
                </c:pt>
                <c:pt idx="42">
                  <c:v>45334</c:v>
                </c:pt>
                <c:pt idx="43">
                  <c:v>45335</c:v>
                </c:pt>
                <c:pt idx="44">
                  <c:v>45336</c:v>
                </c:pt>
                <c:pt idx="45">
                  <c:v>45337</c:v>
                </c:pt>
                <c:pt idx="46">
                  <c:v>45338</c:v>
                </c:pt>
                <c:pt idx="47">
                  <c:v>45339</c:v>
                </c:pt>
                <c:pt idx="48">
                  <c:v>45340</c:v>
                </c:pt>
                <c:pt idx="49">
                  <c:v>45341</c:v>
                </c:pt>
                <c:pt idx="50">
                  <c:v>45342</c:v>
                </c:pt>
                <c:pt idx="51">
                  <c:v>45343</c:v>
                </c:pt>
                <c:pt idx="52">
                  <c:v>45344</c:v>
                </c:pt>
                <c:pt idx="53">
                  <c:v>45345</c:v>
                </c:pt>
                <c:pt idx="54">
                  <c:v>45346</c:v>
                </c:pt>
                <c:pt idx="55">
                  <c:v>45347</c:v>
                </c:pt>
                <c:pt idx="56">
                  <c:v>45348</c:v>
                </c:pt>
                <c:pt idx="57">
                  <c:v>45349</c:v>
                </c:pt>
                <c:pt idx="58">
                  <c:v>45350</c:v>
                </c:pt>
                <c:pt idx="59">
                  <c:v>45351</c:v>
                </c:pt>
                <c:pt idx="60">
                  <c:v>45352</c:v>
                </c:pt>
                <c:pt idx="61">
                  <c:v>45353</c:v>
                </c:pt>
                <c:pt idx="62">
                  <c:v>45354</c:v>
                </c:pt>
                <c:pt idx="63">
                  <c:v>45355</c:v>
                </c:pt>
                <c:pt idx="64">
                  <c:v>45356</c:v>
                </c:pt>
                <c:pt idx="65">
                  <c:v>45357</c:v>
                </c:pt>
                <c:pt idx="66">
                  <c:v>45358</c:v>
                </c:pt>
                <c:pt idx="67">
                  <c:v>45359</c:v>
                </c:pt>
                <c:pt idx="68">
                  <c:v>45360</c:v>
                </c:pt>
                <c:pt idx="69">
                  <c:v>45361</c:v>
                </c:pt>
                <c:pt idx="70">
                  <c:v>45362</c:v>
                </c:pt>
                <c:pt idx="71">
                  <c:v>45363</c:v>
                </c:pt>
                <c:pt idx="72">
                  <c:v>45364</c:v>
                </c:pt>
                <c:pt idx="73">
                  <c:v>45365</c:v>
                </c:pt>
                <c:pt idx="74">
                  <c:v>45366</c:v>
                </c:pt>
                <c:pt idx="75">
                  <c:v>45367</c:v>
                </c:pt>
                <c:pt idx="76">
                  <c:v>45368</c:v>
                </c:pt>
                <c:pt idx="77">
                  <c:v>45369</c:v>
                </c:pt>
                <c:pt idx="78">
                  <c:v>45370</c:v>
                </c:pt>
                <c:pt idx="79">
                  <c:v>45371</c:v>
                </c:pt>
                <c:pt idx="80">
                  <c:v>45372</c:v>
                </c:pt>
                <c:pt idx="81">
                  <c:v>45373</c:v>
                </c:pt>
                <c:pt idx="82">
                  <c:v>45374</c:v>
                </c:pt>
                <c:pt idx="83">
                  <c:v>45375</c:v>
                </c:pt>
                <c:pt idx="84">
                  <c:v>45376</c:v>
                </c:pt>
                <c:pt idx="85">
                  <c:v>45377</c:v>
                </c:pt>
                <c:pt idx="86">
                  <c:v>45378</c:v>
                </c:pt>
                <c:pt idx="87">
                  <c:v>45379</c:v>
                </c:pt>
                <c:pt idx="88">
                  <c:v>45380</c:v>
                </c:pt>
                <c:pt idx="89">
                  <c:v>45381</c:v>
                </c:pt>
                <c:pt idx="90">
                  <c:v>45382</c:v>
                </c:pt>
                <c:pt idx="91">
                  <c:v>45383</c:v>
                </c:pt>
                <c:pt idx="92">
                  <c:v>45384</c:v>
                </c:pt>
                <c:pt idx="93">
                  <c:v>45385</c:v>
                </c:pt>
                <c:pt idx="94">
                  <c:v>45386</c:v>
                </c:pt>
                <c:pt idx="95">
                  <c:v>45387</c:v>
                </c:pt>
                <c:pt idx="96">
                  <c:v>45388</c:v>
                </c:pt>
                <c:pt idx="97">
                  <c:v>45389</c:v>
                </c:pt>
                <c:pt idx="98">
                  <c:v>45390</c:v>
                </c:pt>
                <c:pt idx="99">
                  <c:v>45391</c:v>
                </c:pt>
                <c:pt idx="100">
                  <c:v>45392</c:v>
                </c:pt>
                <c:pt idx="101">
                  <c:v>45393</c:v>
                </c:pt>
                <c:pt idx="102">
                  <c:v>45394</c:v>
                </c:pt>
                <c:pt idx="103">
                  <c:v>45395</c:v>
                </c:pt>
                <c:pt idx="104">
                  <c:v>45396</c:v>
                </c:pt>
                <c:pt idx="105">
                  <c:v>45397</c:v>
                </c:pt>
                <c:pt idx="106">
                  <c:v>45398</c:v>
                </c:pt>
                <c:pt idx="107">
                  <c:v>45399</c:v>
                </c:pt>
                <c:pt idx="108">
                  <c:v>45400</c:v>
                </c:pt>
                <c:pt idx="109">
                  <c:v>45401</c:v>
                </c:pt>
                <c:pt idx="110">
                  <c:v>45402</c:v>
                </c:pt>
                <c:pt idx="111">
                  <c:v>45403</c:v>
                </c:pt>
                <c:pt idx="112">
                  <c:v>45404</c:v>
                </c:pt>
                <c:pt idx="113">
                  <c:v>45405</c:v>
                </c:pt>
                <c:pt idx="114">
                  <c:v>45406</c:v>
                </c:pt>
                <c:pt idx="115">
                  <c:v>45407</c:v>
                </c:pt>
                <c:pt idx="116">
                  <c:v>45408</c:v>
                </c:pt>
                <c:pt idx="117">
                  <c:v>45409</c:v>
                </c:pt>
                <c:pt idx="118">
                  <c:v>45410</c:v>
                </c:pt>
                <c:pt idx="119">
                  <c:v>45411</c:v>
                </c:pt>
                <c:pt idx="120">
                  <c:v>45412</c:v>
                </c:pt>
                <c:pt idx="121">
                  <c:v>45413</c:v>
                </c:pt>
              </c:numCache>
            </c:numRef>
          </c:cat>
          <c:val>
            <c:numRef>
              <c:f>'Bitcoin USD (01-05.2024)'!$H$2:$H$123</c:f>
              <c:numCache>
                <c:formatCode>General</c:formatCode>
                <c:ptCount val="122"/>
                <c:pt idx="0">
                  <c:v>6906765990</c:v>
                </c:pt>
                <c:pt idx="1">
                  <c:v>12910543630</c:v>
                </c:pt>
                <c:pt idx="2">
                  <c:v>19332933581</c:v>
                </c:pt>
                <c:pt idx="3">
                  <c:v>11044564896</c:v>
                </c:pt>
                <c:pt idx="4">
                  <c:v>10860953290</c:v>
                </c:pt>
                <c:pt idx="5">
                  <c:v>5970741680</c:v>
                </c:pt>
                <c:pt idx="6">
                  <c:v>6490053615</c:v>
                </c:pt>
                <c:pt idx="7">
                  <c:v>13830287095</c:v>
                </c:pt>
                <c:pt idx="8">
                  <c:v>14891130716</c:v>
                </c:pt>
                <c:pt idx="9">
                  <c:v>29042100476</c:v>
                </c:pt>
                <c:pt idx="10">
                  <c:v>22575246883</c:v>
                </c:pt>
                <c:pt idx="11">
                  <c:v>23623839263</c:v>
                </c:pt>
                <c:pt idx="12">
                  <c:v>12250316867</c:v>
                </c:pt>
                <c:pt idx="13">
                  <c:v>9405587417</c:v>
                </c:pt>
                <c:pt idx="14">
                  <c:v>9700630000</c:v>
                </c:pt>
                <c:pt idx="15">
                  <c:v>11063317095</c:v>
                </c:pt>
                <c:pt idx="16">
                  <c:v>10441017520</c:v>
                </c:pt>
                <c:pt idx="17">
                  <c:v>11900028080</c:v>
                </c:pt>
                <c:pt idx="18">
                  <c:v>11405278376</c:v>
                </c:pt>
                <c:pt idx="19">
                  <c:v>5297826161</c:v>
                </c:pt>
                <c:pt idx="20">
                  <c:v>4578471955</c:v>
                </c:pt>
                <c:pt idx="21">
                  <c:v>13923771728</c:v>
                </c:pt>
                <c:pt idx="22">
                  <c:v>16182147521</c:v>
                </c:pt>
                <c:pt idx="23">
                  <c:v>10134722960</c:v>
                </c:pt>
                <c:pt idx="24">
                  <c:v>9302247037</c:v>
                </c:pt>
                <c:pt idx="25">
                  <c:v>9975117607</c:v>
                </c:pt>
                <c:pt idx="26">
                  <c:v>5144367230</c:v>
                </c:pt>
                <c:pt idx="27">
                  <c:v>7296214994</c:v>
                </c:pt>
                <c:pt idx="28">
                  <c:v>8948195551</c:v>
                </c:pt>
                <c:pt idx="29">
                  <c:v>10173440062</c:v>
                </c:pt>
                <c:pt idx="30">
                  <c:v>10807883277</c:v>
                </c:pt>
                <c:pt idx="31">
                  <c:v>8895583113</c:v>
                </c:pt>
                <c:pt idx="32">
                  <c:v>7186143091</c:v>
                </c:pt>
                <c:pt idx="33">
                  <c:v>4647754021</c:v>
                </c:pt>
                <c:pt idx="34">
                  <c:v>5438100035</c:v>
                </c:pt>
                <c:pt idx="35">
                  <c:v>7277068110</c:v>
                </c:pt>
                <c:pt idx="36">
                  <c:v>9520885493</c:v>
                </c:pt>
                <c:pt idx="37">
                  <c:v>9660628536</c:v>
                </c:pt>
                <c:pt idx="38">
                  <c:v>9941841732</c:v>
                </c:pt>
                <c:pt idx="39">
                  <c:v>13634203177</c:v>
                </c:pt>
                <c:pt idx="40">
                  <c:v>6474444159</c:v>
                </c:pt>
                <c:pt idx="41">
                  <c:v>7347245813</c:v>
                </c:pt>
                <c:pt idx="42">
                  <c:v>13022696866</c:v>
                </c:pt>
                <c:pt idx="43">
                  <c:v>18271237044</c:v>
                </c:pt>
                <c:pt idx="44">
                  <c:v>21448973822</c:v>
                </c:pt>
                <c:pt idx="45">
                  <c:v>23734481937</c:v>
                </c:pt>
                <c:pt idx="46">
                  <c:v>17057114638</c:v>
                </c:pt>
                <c:pt idx="47">
                  <c:v>17932379943</c:v>
                </c:pt>
                <c:pt idx="48">
                  <c:v>23355830478</c:v>
                </c:pt>
                <c:pt idx="49">
                  <c:v>15163110589</c:v>
                </c:pt>
                <c:pt idx="50">
                  <c:v>20341598470</c:v>
                </c:pt>
                <c:pt idx="51">
                  <c:v>18897136867</c:v>
                </c:pt>
                <c:pt idx="52">
                  <c:v>18058908246</c:v>
                </c:pt>
                <c:pt idx="53">
                  <c:v>12822717059</c:v>
                </c:pt>
                <c:pt idx="54">
                  <c:v>10701688842</c:v>
                </c:pt>
                <c:pt idx="55">
                  <c:v>14620450464</c:v>
                </c:pt>
                <c:pt idx="56">
                  <c:v>17504464351</c:v>
                </c:pt>
                <c:pt idx="57">
                  <c:v>21090315368</c:v>
                </c:pt>
                <c:pt idx="58">
                  <c:v>32885894265</c:v>
                </c:pt>
                <c:pt idx="59">
                  <c:v>28469171094</c:v>
                </c:pt>
                <c:pt idx="60">
                  <c:v>16880101987</c:v>
                </c:pt>
                <c:pt idx="61">
                  <c:v>12024340617</c:v>
                </c:pt>
                <c:pt idx="62">
                  <c:v>13643324467</c:v>
                </c:pt>
                <c:pt idx="63">
                  <c:v>26772963830</c:v>
                </c:pt>
                <c:pt idx="64">
                  <c:v>47706899137</c:v>
                </c:pt>
                <c:pt idx="65">
                  <c:v>34938642613</c:v>
                </c:pt>
                <c:pt idx="66">
                  <c:v>22457177587</c:v>
                </c:pt>
                <c:pt idx="67">
                  <c:v>26135487051</c:v>
                </c:pt>
                <c:pt idx="68">
                  <c:v>11926623780</c:v>
                </c:pt>
                <c:pt idx="69">
                  <c:v>15783924355</c:v>
                </c:pt>
                <c:pt idx="70">
                  <c:v>28806262507</c:v>
                </c:pt>
                <c:pt idx="71">
                  <c:v>26917010932</c:v>
                </c:pt>
                <c:pt idx="72">
                  <c:v>22028114691</c:v>
                </c:pt>
                <c:pt idx="73">
                  <c:v>25434810823</c:v>
                </c:pt>
                <c:pt idx="74">
                  <c:v>33505075433</c:v>
                </c:pt>
                <c:pt idx="75">
                  <c:v>20199855932</c:v>
                </c:pt>
                <c:pt idx="76">
                  <c:v>19938757095</c:v>
                </c:pt>
                <c:pt idx="77">
                  <c:v>21162220224</c:v>
                </c:pt>
                <c:pt idx="78">
                  <c:v>34166976701</c:v>
                </c:pt>
                <c:pt idx="79">
                  <c:v>36605316331</c:v>
                </c:pt>
                <c:pt idx="80">
                  <c:v>22213647922</c:v>
                </c:pt>
                <c:pt idx="81">
                  <c:v>20574952329</c:v>
                </c:pt>
                <c:pt idx="82">
                  <c:v>13242137554</c:v>
                </c:pt>
                <c:pt idx="83">
                  <c:v>12156660941</c:v>
                </c:pt>
                <c:pt idx="84">
                  <c:v>18603921705</c:v>
                </c:pt>
                <c:pt idx="85">
                  <c:v>18505553577</c:v>
                </c:pt>
                <c:pt idx="86">
                  <c:v>18753082145</c:v>
                </c:pt>
                <c:pt idx="87">
                  <c:v>16419674157</c:v>
                </c:pt>
                <c:pt idx="88">
                  <c:v>12712701619</c:v>
                </c:pt>
                <c:pt idx="89">
                  <c:v>9389066783</c:v>
                </c:pt>
                <c:pt idx="90">
                  <c:v>10499881424</c:v>
                </c:pt>
                <c:pt idx="91">
                  <c:v>16002098681</c:v>
                </c:pt>
                <c:pt idx="92">
                  <c:v>22076539151</c:v>
                </c:pt>
                <c:pt idx="93">
                  <c:v>16010734587</c:v>
                </c:pt>
                <c:pt idx="94">
                  <c:v>14476330517</c:v>
                </c:pt>
                <c:pt idx="95">
                  <c:v>15214447092</c:v>
                </c:pt>
                <c:pt idx="96">
                  <c:v>8956926798</c:v>
                </c:pt>
                <c:pt idx="97">
                  <c:v>9931108526</c:v>
                </c:pt>
                <c:pt idx="98">
                  <c:v>19055143129</c:v>
                </c:pt>
                <c:pt idx="99">
                  <c:v>18279773833</c:v>
                </c:pt>
                <c:pt idx="100">
                  <c:v>16872482726</c:v>
                </c:pt>
                <c:pt idx="101">
                  <c:v>14076734489</c:v>
                </c:pt>
                <c:pt idx="102">
                  <c:v>22104869556</c:v>
                </c:pt>
                <c:pt idx="103">
                  <c:v>29930408174</c:v>
                </c:pt>
                <c:pt idx="104">
                  <c:v>25486284994</c:v>
                </c:pt>
                <c:pt idx="105">
                  <c:v>21925843181</c:v>
                </c:pt>
                <c:pt idx="106">
                  <c:v>19441391169</c:v>
                </c:pt>
                <c:pt idx="107">
                  <c:v>17711869375</c:v>
                </c:pt>
                <c:pt idx="108">
                  <c:v>15183777035</c:v>
                </c:pt>
                <c:pt idx="109">
                  <c:v>20399982867</c:v>
                </c:pt>
                <c:pt idx="110">
                  <c:v>9918642130</c:v>
                </c:pt>
                <c:pt idx="111">
                  <c:v>9394387894</c:v>
                </c:pt>
                <c:pt idx="112">
                  <c:v>12063858733</c:v>
                </c:pt>
                <c:pt idx="113">
                  <c:v>11054442653</c:v>
                </c:pt>
                <c:pt idx="114">
                  <c:v>14000234760</c:v>
                </c:pt>
                <c:pt idx="115">
                  <c:v>13989030260</c:v>
                </c:pt>
                <c:pt idx="116">
                  <c:v>10622333862</c:v>
                </c:pt>
                <c:pt idx="117">
                  <c:v>11820785577</c:v>
                </c:pt>
                <c:pt idx="118">
                  <c:v>11379192678</c:v>
                </c:pt>
                <c:pt idx="119">
                  <c:v>15032246816</c:v>
                </c:pt>
                <c:pt idx="120">
                  <c:v>18266894653</c:v>
                </c:pt>
                <c:pt idx="121">
                  <c:v>17965936640</c:v>
                </c:pt>
              </c:numCache>
            </c:numRef>
          </c:val>
          <c:smooth val="0"/>
          <c:extLst>
            <c:ext xmlns:c16="http://schemas.microsoft.com/office/drawing/2014/chart" uri="{C3380CC4-5D6E-409C-BE32-E72D297353CC}">
              <c16:uniqueId val="{00000001-AA2F-4267-B8D4-C5A168BE7A87}"/>
            </c:ext>
          </c:extLst>
        </c:ser>
        <c:dLbls>
          <c:showLegendKey val="0"/>
          <c:showVal val="0"/>
          <c:showCatName val="0"/>
          <c:showSerName val="0"/>
          <c:showPercent val="0"/>
          <c:showBubbleSize val="0"/>
        </c:dLbls>
        <c:marker val="1"/>
        <c:smooth val="0"/>
        <c:axId val="1684637407"/>
        <c:axId val="1762193743"/>
      </c:lineChart>
      <c:dateAx>
        <c:axId val="1684637407"/>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193743"/>
        <c:crosses val="autoZero"/>
        <c:auto val="1"/>
        <c:lblOffset val="100"/>
        <c:baseTimeUnit val="days"/>
      </c:dateAx>
      <c:valAx>
        <c:axId val="1762193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6374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44ef15d69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1644ef15d69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76cf7eb09_0_2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476cf7eb09_0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644ef15d69_0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1644ef15d69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44ef15d69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1644ef15d69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44ef15d69_0_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1644ef15d69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Page">
  <p:cSld name="Title_Page">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p:nvPr/>
        </p:nvSpPr>
        <p:spPr>
          <a:xfrm flipH="1">
            <a:off x="658309" y="1489243"/>
            <a:ext cx="3103500" cy="3683100"/>
          </a:xfrm>
          <a:prstGeom prst="parallelogram">
            <a:avLst>
              <a:gd name="adj" fmla="val 72293"/>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65" name="Google Shape;65;p14"/>
          <p:cNvSpPr/>
          <p:nvPr/>
        </p:nvSpPr>
        <p:spPr>
          <a:xfrm flipH="1">
            <a:off x="723575" y="-30449"/>
            <a:ext cx="4383300" cy="5188800"/>
          </a:xfrm>
          <a:prstGeom prst="parallelogram">
            <a:avLst>
              <a:gd name="adj" fmla="val 72293"/>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pic>
        <p:nvPicPr>
          <p:cNvPr id="66" name="Google Shape;66;p14"/>
          <p:cNvPicPr preferRelativeResize="0"/>
          <p:nvPr/>
        </p:nvPicPr>
        <p:blipFill rotWithShape="1">
          <a:blip r:embed="rId2">
            <a:alphaModFix/>
          </a:blip>
          <a:srcRect l="7036" r="53053"/>
          <a:stretch/>
        </p:blipFill>
        <p:spPr>
          <a:xfrm>
            <a:off x="1608507" y="-39537"/>
            <a:ext cx="3120000" cy="5211900"/>
          </a:xfrm>
          <a:prstGeom prst="parallelogram">
            <a:avLst>
              <a:gd name="adj" fmla="val 58143"/>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_Logo_Picture">
  <p:cSld name="White_Logo_Picture">
    <p:bg>
      <p:bgPr>
        <a:solidFill>
          <a:schemeClr val="dk2"/>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8_Title Slide">
  <p:cSld name="8_Title Slide">
    <p:bg>
      <p:bgPr>
        <a:solidFill>
          <a:schemeClr val="lt1"/>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lt1"/>
        </a:solidFill>
        <a:effectLst/>
      </p:bgPr>
    </p:bg>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06807" y="825536"/>
            <a:ext cx="8094300" cy="602100"/>
          </a:xfrm>
          <a:prstGeom prst="rect">
            <a:avLst/>
          </a:prstGeom>
          <a:noFill/>
          <a:ln>
            <a:noFill/>
          </a:ln>
        </p:spPr>
        <p:txBody>
          <a:bodyPr spcFirstLastPara="1" wrap="square" lIns="91425" tIns="45700" rIns="91425" bIns="45700" anchor="t" anchorCtr="0">
            <a:spAutoFit/>
          </a:bodyPr>
          <a:lstStyle>
            <a:lvl1pPr lvl="0" algn="l" rtl="0">
              <a:lnSpc>
                <a:spcPct val="90000"/>
              </a:lnSpc>
              <a:spcBef>
                <a:spcPts val="0"/>
              </a:spcBef>
              <a:spcAft>
                <a:spcPts val="0"/>
              </a:spcAft>
              <a:buClr>
                <a:schemeClr val="dk1"/>
              </a:buClr>
              <a:buSzPts val="3600"/>
              <a:buFont typeface="Source Sans Pro"/>
              <a:buNone/>
              <a:defRPr sz="3600" b="1" i="0">
                <a:solidFill>
                  <a:schemeClr val="dk1"/>
                </a:solidFill>
                <a:latin typeface="Source Sans Pro"/>
                <a:ea typeface="Source Sans Pro"/>
                <a:cs typeface="Source Sans Pro"/>
                <a:sym typeface="Source Sans Pr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7"/>
          <p:cNvSpPr txBox="1">
            <a:spLocks noGrp="1"/>
          </p:cNvSpPr>
          <p:nvPr>
            <p:ph type="body" idx="1"/>
          </p:nvPr>
        </p:nvSpPr>
        <p:spPr>
          <a:xfrm>
            <a:off x="305991"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2" name="Google Shape;72;p17"/>
          <p:cNvSpPr txBox="1">
            <a:spLocks noGrp="1"/>
          </p:cNvSpPr>
          <p:nvPr>
            <p:ph type="body" idx="2"/>
          </p:nvPr>
        </p:nvSpPr>
        <p:spPr>
          <a:xfrm>
            <a:off x="305991"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3" name="Google Shape;73;p17"/>
          <p:cNvSpPr txBox="1">
            <a:spLocks noGrp="1"/>
          </p:cNvSpPr>
          <p:nvPr>
            <p:ph type="body" idx="3"/>
          </p:nvPr>
        </p:nvSpPr>
        <p:spPr>
          <a:xfrm>
            <a:off x="371006" y="2765828"/>
            <a:ext cx="1159800" cy="60000"/>
          </a:xfrm>
          <a:prstGeom prst="rect">
            <a:avLst/>
          </a:prstGeom>
          <a:solidFill>
            <a:schemeClr val="dk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4" name="Google Shape;74;p17"/>
          <p:cNvSpPr txBox="1">
            <a:spLocks noGrp="1"/>
          </p:cNvSpPr>
          <p:nvPr>
            <p:ph type="body" idx="4"/>
          </p:nvPr>
        </p:nvSpPr>
        <p:spPr>
          <a:xfrm>
            <a:off x="1784396"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5" name="Google Shape;75;p17"/>
          <p:cNvSpPr txBox="1">
            <a:spLocks noGrp="1"/>
          </p:cNvSpPr>
          <p:nvPr>
            <p:ph type="body" idx="5"/>
          </p:nvPr>
        </p:nvSpPr>
        <p:spPr>
          <a:xfrm>
            <a:off x="1784396"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6" name="Google Shape;76;p17"/>
          <p:cNvSpPr txBox="1">
            <a:spLocks noGrp="1"/>
          </p:cNvSpPr>
          <p:nvPr>
            <p:ph type="body" idx="6"/>
          </p:nvPr>
        </p:nvSpPr>
        <p:spPr>
          <a:xfrm>
            <a:off x="1849411" y="2765828"/>
            <a:ext cx="1159800" cy="60000"/>
          </a:xfrm>
          <a:prstGeom prst="rect">
            <a:avLst/>
          </a:prstGeom>
          <a:solidFill>
            <a:schemeClr val="lt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7" name="Google Shape;77;p17"/>
          <p:cNvSpPr txBox="1">
            <a:spLocks noGrp="1"/>
          </p:cNvSpPr>
          <p:nvPr>
            <p:ph type="body" idx="7"/>
          </p:nvPr>
        </p:nvSpPr>
        <p:spPr>
          <a:xfrm>
            <a:off x="3257179"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8" name="Google Shape;78;p17"/>
          <p:cNvSpPr txBox="1">
            <a:spLocks noGrp="1"/>
          </p:cNvSpPr>
          <p:nvPr>
            <p:ph type="body" idx="8"/>
          </p:nvPr>
        </p:nvSpPr>
        <p:spPr>
          <a:xfrm>
            <a:off x="3257179"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9" name="Google Shape;79;p17"/>
          <p:cNvSpPr txBox="1">
            <a:spLocks noGrp="1"/>
          </p:cNvSpPr>
          <p:nvPr>
            <p:ph type="body" idx="9"/>
          </p:nvPr>
        </p:nvSpPr>
        <p:spPr>
          <a:xfrm>
            <a:off x="3322194" y="2765828"/>
            <a:ext cx="1159800" cy="60000"/>
          </a:xfrm>
          <a:prstGeom prst="rect">
            <a:avLst/>
          </a:prstGeom>
          <a:solidFill>
            <a:schemeClr val="accent1"/>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0" name="Google Shape;80;p17"/>
          <p:cNvSpPr txBox="1">
            <a:spLocks noGrp="1"/>
          </p:cNvSpPr>
          <p:nvPr>
            <p:ph type="body" idx="13"/>
          </p:nvPr>
        </p:nvSpPr>
        <p:spPr>
          <a:xfrm>
            <a:off x="4735584"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1" name="Google Shape;81;p17"/>
          <p:cNvSpPr txBox="1">
            <a:spLocks noGrp="1"/>
          </p:cNvSpPr>
          <p:nvPr>
            <p:ph type="body" idx="14"/>
          </p:nvPr>
        </p:nvSpPr>
        <p:spPr>
          <a:xfrm>
            <a:off x="4735584"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2" name="Google Shape;82;p17"/>
          <p:cNvSpPr txBox="1">
            <a:spLocks noGrp="1"/>
          </p:cNvSpPr>
          <p:nvPr>
            <p:ph type="body" idx="15"/>
          </p:nvPr>
        </p:nvSpPr>
        <p:spPr>
          <a:xfrm>
            <a:off x="4800599" y="2765828"/>
            <a:ext cx="1159800" cy="60000"/>
          </a:xfrm>
          <a:prstGeom prst="rect">
            <a:avLst/>
          </a:prstGeom>
          <a:solidFill>
            <a:schemeClr val="accent4"/>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3" name="Google Shape;83;p17"/>
          <p:cNvSpPr txBox="1">
            <a:spLocks noGrp="1"/>
          </p:cNvSpPr>
          <p:nvPr>
            <p:ph type="body" idx="16"/>
          </p:nvPr>
        </p:nvSpPr>
        <p:spPr>
          <a:xfrm>
            <a:off x="6185882"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4" name="Google Shape;84;p17"/>
          <p:cNvSpPr txBox="1">
            <a:spLocks noGrp="1"/>
          </p:cNvSpPr>
          <p:nvPr>
            <p:ph type="body" idx="17"/>
          </p:nvPr>
        </p:nvSpPr>
        <p:spPr>
          <a:xfrm>
            <a:off x="6185882"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5" name="Google Shape;85;p17"/>
          <p:cNvSpPr txBox="1">
            <a:spLocks noGrp="1"/>
          </p:cNvSpPr>
          <p:nvPr>
            <p:ph type="body" idx="18"/>
          </p:nvPr>
        </p:nvSpPr>
        <p:spPr>
          <a:xfrm>
            <a:off x="6250897" y="2765828"/>
            <a:ext cx="1159800" cy="60000"/>
          </a:xfrm>
          <a:prstGeom prst="rect">
            <a:avLst/>
          </a:prstGeom>
          <a:solidFill>
            <a:schemeClr val="accent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6" name="Google Shape;86;p17"/>
          <p:cNvSpPr txBox="1">
            <a:spLocks noGrp="1"/>
          </p:cNvSpPr>
          <p:nvPr>
            <p:ph type="body" idx="19"/>
          </p:nvPr>
        </p:nvSpPr>
        <p:spPr>
          <a:xfrm>
            <a:off x="7624938"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7" name="Google Shape;87;p17"/>
          <p:cNvSpPr txBox="1">
            <a:spLocks noGrp="1"/>
          </p:cNvSpPr>
          <p:nvPr>
            <p:ph type="body" idx="20"/>
          </p:nvPr>
        </p:nvSpPr>
        <p:spPr>
          <a:xfrm>
            <a:off x="7624938"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8" name="Google Shape;88;p17"/>
          <p:cNvSpPr txBox="1">
            <a:spLocks noGrp="1"/>
          </p:cNvSpPr>
          <p:nvPr>
            <p:ph type="body" idx="21"/>
          </p:nvPr>
        </p:nvSpPr>
        <p:spPr>
          <a:xfrm>
            <a:off x="7689953" y="2765828"/>
            <a:ext cx="1159800" cy="60000"/>
          </a:xfrm>
          <a:prstGeom prst="rect">
            <a:avLst/>
          </a:prstGeom>
          <a:solidFill>
            <a:schemeClr val="accent3"/>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9" name="Google Shape;89;p17"/>
          <p:cNvSpPr txBox="1">
            <a:spLocks noGrp="1"/>
          </p:cNvSpPr>
          <p:nvPr>
            <p:ph type="body" idx="22"/>
          </p:nvPr>
        </p:nvSpPr>
        <p:spPr>
          <a:xfrm>
            <a:off x="1784757"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0" name="Google Shape;90;p17"/>
          <p:cNvSpPr txBox="1">
            <a:spLocks noGrp="1"/>
          </p:cNvSpPr>
          <p:nvPr>
            <p:ph type="body" idx="23"/>
          </p:nvPr>
        </p:nvSpPr>
        <p:spPr>
          <a:xfrm>
            <a:off x="3245528" y="1774802"/>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1" name="Google Shape;91;p17"/>
          <p:cNvSpPr txBox="1">
            <a:spLocks noGrp="1"/>
          </p:cNvSpPr>
          <p:nvPr>
            <p:ph type="body" idx="24"/>
          </p:nvPr>
        </p:nvSpPr>
        <p:spPr>
          <a:xfrm>
            <a:off x="4735584"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2" name="Google Shape;92;p17"/>
          <p:cNvSpPr txBox="1">
            <a:spLocks noGrp="1"/>
          </p:cNvSpPr>
          <p:nvPr>
            <p:ph type="body" idx="25"/>
          </p:nvPr>
        </p:nvSpPr>
        <p:spPr>
          <a:xfrm>
            <a:off x="6185882"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3" name="Google Shape;93;p17"/>
          <p:cNvSpPr txBox="1">
            <a:spLocks noGrp="1"/>
          </p:cNvSpPr>
          <p:nvPr>
            <p:ph type="body" idx="26"/>
          </p:nvPr>
        </p:nvSpPr>
        <p:spPr>
          <a:xfrm>
            <a:off x="7624938"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4" name="Google Shape;94;p17"/>
          <p:cNvSpPr txBox="1">
            <a:spLocks noGrp="1"/>
          </p:cNvSpPr>
          <p:nvPr>
            <p:ph type="body" idx="27"/>
          </p:nvPr>
        </p:nvSpPr>
        <p:spPr>
          <a:xfrm>
            <a:off x="305991"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pic>
        <p:nvPicPr>
          <p:cNvPr id="95" name="Google Shape;95;p17"/>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_Light">
  <p:cSld name="Divider_Light">
    <p:bg>
      <p:bgPr>
        <a:solidFill>
          <a:schemeClr val="lt1"/>
        </a:solidFill>
        <a:effectLst/>
      </p:bgPr>
    </p:bg>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06807" y="2076454"/>
            <a:ext cx="5602200" cy="602100"/>
          </a:xfrm>
          <a:prstGeom prst="rect">
            <a:avLst/>
          </a:prstGeom>
          <a:noFill/>
          <a:ln>
            <a:noFill/>
          </a:ln>
        </p:spPr>
        <p:txBody>
          <a:bodyPr spcFirstLastPara="1" wrap="square" lIns="91425" tIns="45700" rIns="91425" bIns="45700" anchor="b" anchorCtr="0">
            <a:spAutoFit/>
          </a:bodyPr>
          <a:lstStyle>
            <a:lvl1pPr lvl="0" algn="l" rtl="0">
              <a:lnSpc>
                <a:spcPct val="90000"/>
              </a:lnSpc>
              <a:spcBef>
                <a:spcPts val="0"/>
              </a:spcBef>
              <a:spcAft>
                <a:spcPts val="0"/>
              </a:spcAft>
              <a:buClr>
                <a:schemeClr val="dk1"/>
              </a:buClr>
              <a:buSzPts val="3600"/>
              <a:buFont typeface="Avenir"/>
              <a:buNone/>
              <a:defRPr sz="3600" b="1" i="0">
                <a:solidFill>
                  <a:schemeClr val="dk1"/>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8"/>
          <p:cNvSpPr txBox="1">
            <a:spLocks noGrp="1"/>
          </p:cNvSpPr>
          <p:nvPr>
            <p:ph type="body" idx="1"/>
          </p:nvPr>
        </p:nvSpPr>
        <p:spPr>
          <a:xfrm>
            <a:off x="305991" y="2916621"/>
            <a:ext cx="5602800" cy="8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Avenir"/>
                <a:ea typeface="Avenir"/>
                <a:cs typeface="Avenir"/>
                <a:sym typeface="Avenir"/>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9" name="Google Shape;99;p18"/>
          <p:cNvSpPr txBox="1">
            <a:spLocks noGrp="1"/>
          </p:cNvSpPr>
          <p:nvPr>
            <p:ph type="body" idx="2"/>
          </p:nvPr>
        </p:nvSpPr>
        <p:spPr>
          <a:xfrm>
            <a:off x="371006" y="2765828"/>
            <a:ext cx="1159800" cy="60000"/>
          </a:xfrm>
          <a:prstGeom prst="rect">
            <a:avLst/>
          </a:prstGeom>
          <a:solidFill>
            <a:schemeClr val="dk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Avenir"/>
                <a:ea typeface="Avenir"/>
                <a:cs typeface="Avenir"/>
                <a:sym typeface="Avenir"/>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pic>
        <p:nvPicPr>
          <p:cNvPr id="100" name="Google Shape;100;p18"/>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Dark_2">
  <p:cSld name="Layout_Dark_2">
    <p:bg>
      <p:bgPr>
        <a:solidFill>
          <a:srgbClr val="002355"/>
        </a:solidFill>
        <a:effectLst/>
      </p:bgPr>
    </p:bg>
    <p:spTree>
      <p:nvGrpSpPr>
        <p:cNvPr id="1" name="Shape 101"/>
        <p:cNvGrpSpPr/>
        <p:nvPr/>
      </p:nvGrpSpPr>
      <p:grpSpPr>
        <a:xfrm>
          <a:off x="0" y="0"/>
          <a:ext cx="0" cy="0"/>
          <a:chOff x="0" y="0"/>
          <a:chExt cx="0" cy="0"/>
        </a:xfrm>
      </p:grpSpPr>
      <p:sp>
        <p:nvSpPr>
          <p:cNvPr id="102" name="Google Shape;102;p19"/>
          <p:cNvSpPr>
            <a:spLocks noGrp="1"/>
          </p:cNvSpPr>
          <p:nvPr>
            <p:ph type="body" idx="1"/>
          </p:nvPr>
        </p:nvSpPr>
        <p:spPr>
          <a:xfrm>
            <a:off x="-332295" y="305760"/>
            <a:ext cx="7317900" cy="494400"/>
          </a:xfrm>
          <a:prstGeom prst="parallelogram">
            <a:avLst>
              <a:gd name="adj" fmla="val 37388"/>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Arial"/>
              <a:buNone/>
              <a:defRPr sz="100" b="0" i="0" u="none" strike="noStrike" cap="none">
                <a:solidFill>
                  <a:srgbClr val="3F3F3F"/>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3" name="Google Shape;103;p19"/>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Arial"/>
              <a:buNone/>
              <a:defRPr sz="100" b="0" i="0" u="none" strike="noStrike" cap="none">
                <a:solidFill>
                  <a:srgbClr val="3F3F3F"/>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4" name="Google Shape;104;p19"/>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Avenir"/>
                <a:ea typeface="Avenir"/>
                <a:cs typeface="Avenir"/>
                <a:sym typeface="Avenir"/>
              </a:defRPr>
            </a:lvl1pPr>
            <a:lvl2pPr marL="914400" marR="0" lvl="1"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2pPr>
            <a:lvl3pPr marL="1371600" marR="0" lvl="2"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3pPr>
            <a:lvl4pPr marL="1828800" marR="0" lvl="3"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4pPr>
            <a:lvl5pPr marL="2286000" marR="0" lvl="4"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5" name="Google Shape;105;p19"/>
          <p:cNvSpPr txBox="1">
            <a:spLocks noGrp="1"/>
          </p:cNvSpPr>
          <p:nvPr>
            <p:ph type="title"/>
          </p:nvPr>
        </p:nvSpPr>
        <p:spPr>
          <a:xfrm>
            <a:off x="306807" y="400511"/>
            <a:ext cx="6348900" cy="304800"/>
          </a:xfrm>
          <a:prstGeom prst="rect">
            <a:avLst/>
          </a:prstGeom>
          <a:noFill/>
          <a:ln>
            <a:noFill/>
          </a:ln>
        </p:spPr>
        <p:txBody>
          <a:bodyPr spcFirstLastPara="1" wrap="square" lIns="91425" tIns="45700" rIns="91425" bIns="45700" anchor="ctr" anchorCtr="0">
            <a:spAutoFit/>
          </a:bodyPr>
          <a:lstStyle>
            <a:lvl1pPr lvl="0" algn="l" rtl="0">
              <a:lnSpc>
                <a:spcPct val="90000"/>
              </a:lnSpc>
              <a:spcBef>
                <a:spcPts val="0"/>
              </a:spcBef>
              <a:spcAft>
                <a:spcPts val="0"/>
              </a:spcAft>
              <a:buClr>
                <a:schemeClr val="dk1"/>
              </a:buClr>
              <a:buSzPts val="1500"/>
              <a:buFont typeface="Avenir"/>
              <a:buNone/>
              <a:defRPr sz="15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 name="Google Shape;106;p19"/>
          <p:cNvSpPr/>
          <p:nvPr/>
        </p:nvSpPr>
        <p:spPr>
          <a:xfrm>
            <a:off x="8837194" y="4660193"/>
            <a:ext cx="301838" cy="319370"/>
          </a:xfrm>
          <a:custGeom>
            <a:avLst/>
            <a:gdLst/>
            <a:ahLst/>
            <a:cxnLst/>
            <a:rect l="l" t="t" r="r" b="b"/>
            <a:pathLst>
              <a:path w="1916430" h="1047115" extrusionOk="0">
                <a:moveTo>
                  <a:pt x="1916172" y="0"/>
                </a:moveTo>
                <a:lnTo>
                  <a:pt x="0" y="0"/>
                </a:lnTo>
                <a:lnTo>
                  <a:pt x="0" y="1047088"/>
                </a:lnTo>
                <a:lnTo>
                  <a:pt x="1916172" y="1047088"/>
                </a:lnTo>
                <a:lnTo>
                  <a:pt x="1916172" y="0"/>
                </a:lnTo>
                <a:close/>
              </a:path>
            </a:pathLst>
          </a:custGeom>
          <a:solidFill>
            <a:srgbClr val="F2F2F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18">
              <a:solidFill>
                <a:schemeClr val="dk1"/>
              </a:solidFill>
              <a:latin typeface="Arial"/>
              <a:ea typeface="Arial"/>
              <a:cs typeface="Arial"/>
              <a:sym typeface="Arial"/>
            </a:endParaRPr>
          </a:p>
        </p:txBody>
      </p:sp>
      <p:sp>
        <p:nvSpPr>
          <p:cNvPr id="107" name="Google Shape;107;p19"/>
          <p:cNvSpPr txBox="1"/>
          <p:nvPr/>
        </p:nvSpPr>
        <p:spPr>
          <a:xfrm>
            <a:off x="8835838" y="4711963"/>
            <a:ext cx="302400" cy="217800"/>
          </a:xfrm>
          <a:prstGeom prst="rect">
            <a:avLst/>
          </a:prstGeom>
          <a:noFill/>
          <a:ln>
            <a:noFill/>
          </a:ln>
        </p:spPr>
        <p:txBody>
          <a:bodyPr spcFirstLastPara="1" wrap="square" lIns="41575" tIns="20775" rIns="41575" bIns="20775" anchor="ctr" anchorCtr="0">
            <a:noAutofit/>
          </a:bodyPr>
          <a:lstStyle/>
          <a:p>
            <a:pPr marL="0" marR="0" lvl="0" indent="0" algn="ctr" rtl="0">
              <a:spcBef>
                <a:spcPts val="0"/>
              </a:spcBef>
              <a:spcAft>
                <a:spcPts val="0"/>
              </a:spcAft>
              <a:buNone/>
            </a:pPr>
            <a:fld id="{00000000-1234-1234-1234-123412341234}" type="slidenum">
              <a:rPr lang="en" sz="910" b="0" i="0">
                <a:solidFill>
                  <a:schemeClr val="dk1"/>
                </a:solidFill>
                <a:latin typeface="Avenir"/>
                <a:ea typeface="Avenir"/>
                <a:cs typeface="Avenir"/>
                <a:sym typeface="Avenir"/>
              </a:rPr>
              <a:t>‹#›</a:t>
            </a:fld>
            <a:endParaRPr sz="910" b="0" i="0">
              <a:solidFill>
                <a:schemeClr val="dk1"/>
              </a:solidFill>
              <a:latin typeface="Avenir"/>
              <a:ea typeface="Avenir"/>
              <a:cs typeface="Avenir"/>
              <a:sym typeface="Avenir"/>
            </a:endParaRPr>
          </a:p>
        </p:txBody>
      </p:sp>
      <p:pic>
        <p:nvPicPr>
          <p:cNvPr id="108" name="Google Shape;108;p19"/>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Light_Blue">
  <p:cSld name="Layout_Light_Blue">
    <p:bg>
      <p:bgPr>
        <a:solidFill>
          <a:schemeClr val="lt1"/>
        </a:solidFill>
        <a:effectLst/>
      </p:bgPr>
    </p:bg>
    <p:spTree>
      <p:nvGrpSpPr>
        <p:cNvPr id="1" name="Shape 109"/>
        <p:cNvGrpSpPr/>
        <p:nvPr/>
      </p:nvGrpSpPr>
      <p:grpSpPr>
        <a:xfrm>
          <a:off x="0" y="0"/>
          <a:ext cx="0" cy="0"/>
          <a:chOff x="0" y="0"/>
          <a:chExt cx="0" cy="0"/>
        </a:xfrm>
      </p:grpSpPr>
      <p:sp>
        <p:nvSpPr>
          <p:cNvPr id="110" name="Google Shape;110;p20"/>
          <p:cNvSpPr>
            <a:spLocks noGrp="1"/>
          </p:cNvSpPr>
          <p:nvPr>
            <p:ph type="body" idx="1"/>
          </p:nvPr>
        </p:nvSpPr>
        <p:spPr>
          <a:xfrm>
            <a:off x="-332295" y="305760"/>
            <a:ext cx="7317900" cy="494400"/>
          </a:xfrm>
          <a:prstGeom prst="parallelogram">
            <a:avLst>
              <a:gd name="adj" fmla="val 37388"/>
            </a:avLst>
          </a:prstGeom>
          <a:solidFill>
            <a:schemeClr val="lt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Source Sans Pro"/>
              <a:buNone/>
              <a:defRPr sz="100" i="0" u="none" strike="noStrike" cap="none">
                <a:solidFill>
                  <a:srgbClr val="3F3F3F"/>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111" name="Google Shape;111;p20"/>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Source Sans Pro"/>
              <a:buNone/>
              <a:defRPr sz="100" i="0" u="none" strike="noStrike" cap="none">
                <a:solidFill>
                  <a:srgbClr val="3F3F3F"/>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112" name="Google Shape;112;p20"/>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lt1"/>
              </a:buClr>
              <a:buSzPts val="750"/>
              <a:buFont typeface="Source Sans Pro"/>
              <a:buNone/>
              <a:defRPr sz="750" i="0" u="none" strike="noStrike" cap="none">
                <a:solidFill>
                  <a:schemeClr val="lt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lt1"/>
              </a:buClr>
              <a:buSzPts val="750"/>
              <a:buFont typeface="Source Sans Pro"/>
              <a:buNone/>
              <a:defRPr sz="750" i="0" u="none" strike="noStrike" cap="none">
                <a:solidFill>
                  <a:schemeClr val="lt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lt1"/>
              </a:buClr>
              <a:buSzPts val="750"/>
              <a:buFont typeface="Source Sans Pro"/>
              <a:buNone/>
              <a:defRPr sz="750" i="0" u="none" strike="noStrike" cap="none">
                <a:solidFill>
                  <a:schemeClr val="lt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lt1"/>
              </a:buClr>
              <a:buSzPts val="750"/>
              <a:buFont typeface="Source Sans Pro"/>
              <a:buNone/>
              <a:defRPr sz="750" i="0" u="none" strike="noStrike" cap="none">
                <a:solidFill>
                  <a:schemeClr val="lt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113" name="Google Shape;113;p20"/>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spAutoFit/>
          </a:bodyPr>
          <a:lstStyle>
            <a:lvl1pPr lvl="0" algn="l" rtl="0">
              <a:lnSpc>
                <a:spcPct val="90000"/>
              </a:lnSpc>
              <a:spcBef>
                <a:spcPts val="0"/>
              </a:spcBef>
              <a:spcAft>
                <a:spcPts val="0"/>
              </a:spcAft>
              <a:buClr>
                <a:schemeClr val="lt1"/>
              </a:buClr>
              <a:buSzPts val="1500"/>
              <a:buFont typeface="Avenir"/>
              <a:buNone/>
              <a:defRPr sz="15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20"/>
          <p:cNvSpPr/>
          <p:nvPr/>
        </p:nvSpPr>
        <p:spPr>
          <a:xfrm>
            <a:off x="8837194" y="4660193"/>
            <a:ext cx="301838" cy="319370"/>
          </a:xfrm>
          <a:custGeom>
            <a:avLst/>
            <a:gdLst/>
            <a:ahLst/>
            <a:cxnLst/>
            <a:rect l="l" t="t" r="r" b="b"/>
            <a:pathLst>
              <a:path w="1916430" h="1047115" extrusionOk="0">
                <a:moveTo>
                  <a:pt x="1916172" y="0"/>
                </a:moveTo>
                <a:lnTo>
                  <a:pt x="0" y="0"/>
                </a:lnTo>
                <a:lnTo>
                  <a:pt x="0" y="1047088"/>
                </a:lnTo>
                <a:lnTo>
                  <a:pt x="1916172" y="1047088"/>
                </a:lnTo>
                <a:lnTo>
                  <a:pt x="1916172" y="0"/>
                </a:lnTo>
                <a:close/>
              </a:path>
            </a:pathLst>
          </a:custGeom>
          <a:solidFill>
            <a:srgbClr val="F2F2F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18">
              <a:solidFill>
                <a:schemeClr val="dk1"/>
              </a:solidFill>
              <a:latin typeface="Arial"/>
              <a:ea typeface="Arial"/>
              <a:cs typeface="Arial"/>
              <a:sym typeface="Arial"/>
            </a:endParaRPr>
          </a:p>
        </p:txBody>
      </p:sp>
      <p:sp>
        <p:nvSpPr>
          <p:cNvPr id="115" name="Google Shape;115;p20"/>
          <p:cNvSpPr txBox="1"/>
          <p:nvPr/>
        </p:nvSpPr>
        <p:spPr>
          <a:xfrm>
            <a:off x="8835838" y="4711963"/>
            <a:ext cx="302400" cy="217800"/>
          </a:xfrm>
          <a:prstGeom prst="rect">
            <a:avLst/>
          </a:prstGeom>
          <a:noFill/>
          <a:ln>
            <a:noFill/>
          </a:ln>
        </p:spPr>
        <p:txBody>
          <a:bodyPr spcFirstLastPara="1" wrap="square" lIns="41575" tIns="20775" rIns="41575" bIns="20775" anchor="ctr" anchorCtr="0">
            <a:noAutofit/>
          </a:bodyPr>
          <a:lstStyle/>
          <a:p>
            <a:pPr marL="0" marR="0" lvl="0" indent="0" algn="ctr" rtl="0">
              <a:spcBef>
                <a:spcPts val="0"/>
              </a:spcBef>
              <a:spcAft>
                <a:spcPts val="0"/>
              </a:spcAft>
              <a:buNone/>
            </a:pPr>
            <a:fld id="{00000000-1234-1234-1234-123412341234}" type="slidenum">
              <a:rPr lang="en" sz="910" i="0">
                <a:solidFill>
                  <a:schemeClr val="dk1"/>
                </a:solidFill>
                <a:latin typeface="Source Sans Pro"/>
                <a:ea typeface="Source Sans Pro"/>
                <a:cs typeface="Source Sans Pro"/>
                <a:sym typeface="Source Sans Pro"/>
              </a:rPr>
              <a:t>‹#›</a:t>
            </a:fld>
            <a:endParaRPr sz="910" i="0">
              <a:solidFill>
                <a:schemeClr val="dk1"/>
              </a:solidFill>
              <a:latin typeface="Source Sans Pro"/>
              <a:ea typeface="Source Sans Pro"/>
              <a:cs typeface="Source Sans Pro"/>
              <a:sym typeface="Source Sans Pro"/>
            </a:endParaRPr>
          </a:p>
        </p:txBody>
      </p:sp>
      <p:pic>
        <p:nvPicPr>
          <p:cNvPr id="116" name="Google Shape;116;p20"/>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1_Title Slide">
  <p:cSld name="11_Title Slide">
    <p:bg>
      <p:bgPr>
        <a:solidFill>
          <a:schemeClr val="lt1"/>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06807" y="472424"/>
            <a:ext cx="8094300" cy="389700"/>
          </a:xfrm>
          <a:prstGeom prst="rect">
            <a:avLst/>
          </a:prstGeom>
          <a:noFill/>
          <a:ln>
            <a:noFill/>
          </a:ln>
        </p:spPr>
        <p:txBody>
          <a:bodyPr spcFirstLastPara="1" wrap="square" lIns="91425" tIns="45700" rIns="91425" bIns="45700" anchor="t" anchorCtr="0">
            <a:spAutoFit/>
          </a:bodyPr>
          <a:lstStyle>
            <a:lvl1pPr marR="0" lvl="0" algn="l" rtl="0">
              <a:lnSpc>
                <a:spcPct val="90000"/>
              </a:lnSpc>
              <a:spcBef>
                <a:spcPts val="0"/>
              </a:spcBef>
              <a:spcAft>
                <a:spcPts val="0"/>
              </a:spcAft>
              <a:buClr>
                <a:schemeClr val="dk1"/>
              </a:buClr>
              <a:buSzPts val="2100"/>
              <a:buFont typeface="Source Sans Pro SemiBold"/>
              <a:buNone/>
              <a:defRPr sz="2100" i="0" u="none" strike="noStrike" cap="none">
                <a:solidFill>
                  <a:schemeClr val="dk1"/>
                </a:solidFill>
                <a:latin typeface="Source Sans Pro SemiBold"/>
                <a:ea typeface="Source Sans Pro SemiBold"/>
                <a:cs typeface="Source Sans Pro SemiBold"/>
                <a:sym typeface="Source Sans Pro SemiBold"/>
              </a:defRPr>
            </a:lvl1pPr>
            <a:lvl2pPr lvl="1"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2pPr>
            <a:lvl3pPr lvl="2"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3pPr>
            <a:lvl4pPr lvl="3"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4pPr>
            <a:lvl5pPr lvl="4"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5pPr>
            <a:lvl6pPr lvl="5"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6pPr>
            <a:lvl7pPr lvl="6"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7pPr>
            <a:lvl8pPr lvl="7"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8pPr>
            <a:lvl9pPr lvl="8"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9pPr>
          </a:lstStyle>
          <a:p>
            <a:endParaRPr/>
          </a:p>
        </p:txBody>
      </p:sp>
      <p:sp>
        <p:nvSpPr>
          <p:cNvPr id="52" name="Google Shape;52;p13"/>
          <p:cNvSpPr/>
          <p:nvPr/>
        </p:nvSpPr>
        <p:spPr>
          <a:xfrm>
            <a:off x="0" y="-212651"/>
            <a:ext cx="164700" cy="164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53" name="Google Shape;53;p13"/>
          <p:cNvSpPr/>
          <p:nvPr/>
        </p:nvSpPr>
        <p:spPr>
          <a:xfrm>
            <a:off x="1697138" y="-212651"/>
            <a:ext cx="164700" cy="164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54" name="Google Shape;54;p13"/>
          <p:cNvSpPr/>
          <p:nvPr/>
        </p:nvSpPr>
        <p:spPr>
          <a:xfrm>
            <a:off x="191386" y="-212651"/>
            <a:ext cx="164700" cy="1647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55" name="Google Shape;55;p13"/>
          <p:cNvSpPr/>
          <p:nvPr/>
        </p:nvSpPr>
        <p:spPr>
          <a:xfrm>
            <a:off x="378785" y="-212651"/>
            <a:ext cx="164700" cy="1647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56" name="Google Shape;56;p13"/>
          <p:cNvSpPr/>
          <p:nvPr/>
        </p:nvSpPr>
        <p:spPr>
          <a:xfrm>
            <a:off x="566183" y="-212651"/>
            <a:ext cx="164700" cy="1647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57" name="Google Shape;57;p13"/>
          <p:cNvSpPr/>
          <p:nvPr/>
        </p:nvSpPr>
        <p:spPr>
          <a:xfrm>
            <a:off x="1884537" y="-212651"/>
            <a:ext cx="164700" cy="164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58" name="Google Shape;58;p13"/>
          <p:cNvSpPr/>
          <p:nvPr/>
        </p:nvSpPr>
        <p:spPr>
          <a:xfrm>
            <a:off x="2090543" y="-212651"/>
            <a:ext cx="164700" cy="164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59" name="Google Shape;59;p13"/>
          <p:cNvSpPr/>
          <p:nvPr/>
        </p:nvSpPr>
        <p:spPr>
          <a:xfrm>
            <a:off x="2255348" y="-212651"/>
            <a:ext cx="164700" cy="16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60" name="Google Shape;60;p13"/>
          <p:cNvSpPr/>
          <p:nvPr/>
        </p:nvSpPr>
        <p:spPr>
          <a:xfrm>
            <a:off x="2440089" y="-212651"/>
            <a:ext cx="164700" cy="1647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61" name="Google Shape;61;p13"/>
          <p:cNvSpPr/>
          <p:nvPr/>
        </p:nvSpPr>
        <p:spPr>
          <a:xfrm>
            <a:off x="2624830" y="-212651"/>
            <a:ext cx="164700" cy="1647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62" name="Google Shape;62;p13"/>
          <p:cNvSpPr txBox="1"/>
          <p:nvPr/>
        </p:nvSpPr>
        <p:spPr>
          <a:xfrm>
            <a:off x="396300" y="961250"/>
            <a:ext cx="336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Light"/>
              <a:ea typeface="Source Sans Pro Light"/>
              <a:cs typeface="Source Sans Pro Light"/>
              <a:sym typeface="Source Sans Pro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93">
          <p15:clr>
            <a:srgbClr val="F26B43"/>
          </p15:clr>
        </p15:guide>
        <p15:guide id="4" orient="horz" pos="293">
          <p15:clr>
            <a:srgbClr val="F26B43"/>
          </p15:clr>
        </p15:guide>
        <p15:guide id="5" pos="5567">
          <p15:clr>
            <a:srgbClr val="F26B43"/>
          </p15:clr>
        </p15:guide>
        <p15:guide id="6" orient="horz" pos="2981">
          <p15:clr>
            <a:srgbClr val="F26B43"/>
          </p15:clr>
        </p15:guide>
        <p15:guide id="7" pos="5363">
          <p15:clr>
            <a:srgbClr val="F26B43"/>
          </p15:clr>
        </p15:guide>
        <p15:guide id="8" pos="5296">
          <p15:clr>
            <a:srgbClr val="F26B43"/>
          </p15:clr>
        </p15:guide>
        <p15:guide id="9" pos="1757">
          <p15:clr>
            <a:srgbClr val="F26B43"/>
          </p15:clr>
        </p15:guide>
        <p15:guide id="10" pos="400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4247975" y="1278750"/>
            <a:ext cx="4734900" cy="16008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SzPts val="1100"/>
              <a:buNone/>
            </a:pPr>
            <a:r>
              <a:rPr lang="en-GB" sz="2600" dirty="0">
                <a:solidFill>
                  <a:schemeClr val="dk1"/>
                </a:solidFill>
                <a:latin typeface="Source Sans Pro SemiBold"/>
                <a:ea typeface="Source Sans Pro SemiBold"/>
                <a:cs typeface="Source Sans Pro SemiBold"/>
                <a:sym typeface="Source Sans Pro SemiBold"/>
              </a:rPr>
              <a:t>Bitcoin-Ethereum</a:t>
            </a:r>
            <a:endParaRPr sz="2600" dirty="0">
              <a:solidFill>
                <a:schemeClr val="dk1"/>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SzPts val="1100"/>
              <a:buNone/>
            </a:pPr>
            <a:r>
              <a:rPr lang="en-GB" sz="2000" dirty="0">
                <a:solidFill>
                  <a:srgbClr val="595959"/>
                </a:solidFill>
                <a:latin typeface="Source Sans Pro SemiBold"/>
                <a:ea typeface="Source Sans Pro SemiBold"/>
                <a:cs typeface="Source Sans Pro SemiBold"/>
                <a:sym typeface="Source Sans Pro SemiBold"/>
              </a:rPr>
              <a:t>Sergiu Leu</a:t>
            </a:r>
            <a:endParaRPr sz="2000" dirty="0">
              <a:solidFill>
                <a:srgbClr val="595959"/>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SzPts val="1100"/>
              <a:buNone/>
            </a:pPr>
            <a:endParaRPr sz="2600" dirty="0">
              <a:solidFill>
                <a:schemeClr val="dk1"/>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None/>
            </a:pPr>
            <a:endParaRPr sz="2600" dirty="0">
              <a:solidFill>
                <a:schemeClr val="dk1"/>
              </a:solidFill>
              <a:latin typeface="Source Sans Pro SemiBold"/>
              <a:ea typeface="Source Sans Pro SemiBold"/>
              <a:cs typeface="Source Sans Pro SemiBold"/>
              <a:sym typeface="Source Sans Pro SemiBold"/>
            </a:endParaRPr>
          </a:p>
        </p:txBody>
      </p:sp>
      <p:sp>
        <p:nvSpPr>
          <p:cNvPr id="123" name="Google Shape;123;p22"/>
          <p:cNvSpPr/>
          <p:nvPr/>
        </p:nvSpPr>
        <p:spPr>
          <a:xfrm>
            <a:off x="7294599" y="337168"/>
            <a:ext cx="1849500" cy="25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1" i="0" u="none" strike="noStrike" cap="none"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29" name="Google Shape;129;p23"/>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30" name="Google Shape;130;p23"/>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 dirty="0"/>
              <a:t>Sergiu Leu</a:t>
            </a:r>
            <a:endParaRPr dirty="0">
              <a:latin typeface="Source Sans Pro"/>
              <a:ea typeface="Source Sans Pro"/>
              <a:cs typeface="Source Sans Pro"/>
              <a:sym typeface="Source Sans Pro"/>
            </a:endParaRPr>
          </a:p>
        </p:txBody>
      </p:sp>
      <p:sp>
        <p:nvSpPr>
          <p:cNvPr id="131" name="Google Shape;131;p23"/>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a:t>Introduction</a:t>
            </a:r>
            <a:endParaRPr/>
          </a:p>
        </p:txBody>
      </p:sp>
      <p:sp>
        <p:nvSpPr>
          <p:cNvPr id="132" name="Google Shape;132;p23"/>
          <p:cNvSpPr txBox="1"/>
          <p:nvPr/>
        </p:nvSpPr>
        <p:spPr>
          <a:xfrm>
            <a:off x="141806" y="796189"/>
            <a:ext cx="8527806" cy="4188321"/>
          </a:xfrm>
          <a:prstGeom prst="rect">
            <a:avLst/>
          </a:prstGeom>
          <a:noFill/>
          <a:ln>
            <a:noFill/>
          </a:ln>
        </p:spPr>
        <p:txBody>
          <a:bodyPr spcFirstLastPara="1" wrap="square" lIns="91425" tIns="91425" rIns="91425" bIns="91425" anchor="t" anchorCtr="0">
            <a:noAutofit/>
          </a:bodyPr>
          <a:lstStyle/>
          <a:p>
            <a:pPr algn="l" fontAlgn="base"/>
            <a:r>
              <a:rPr lang="en-GB" sz="1800" b="0" i="0" dirty="0">
                <a:solidFill>
                  <a:schemeClr val="tx1"/>
                </a:solidFill>
                <a:effectLst/>
                <a:latin typeface="Source Sans Pro" panose="020B0503030403020204" pitchFamily="34" charset="0"/>
              </a:rPr>
              <a:t>We have to answer the question which often arises: "Can you find two cryptocurrencies that both rich and less rich people can invest in?" The answer is yes, and Bitcoin and Ethereum are prime examples.</a:t>
            </a:r>
          </a:p>
          <a:p>
            <a:pPr fontAlgn="base"/>
            <a:r>
              <a:rPr lang="en-GB" sz="1800" b="1" dirty="0">
                <a:solidFill>
                  <a:schemeClr val="tx1"/>
                </a:solidFill>
                <a:effectLst/>
                <a:latin typeface="Arial" panose="020B0604020202020204" pitchFamily="34" charset="0"/>
                <a:ea typeface="Times New Roman" panose="02020603050405020304" pitchFamily="18" charset="0"/>
              </a:rPr>
              <a:t>Bitcoin</a:t>
            </a:r>
            <a:r>
              <a:rPr lang="en-GB" sz="1800" dirty="0">
                <a:solidFill>
                  <a:schemeClr val="tx1"/>
                </a:solidFill>
                <a:effectLst/>
                <a:latin typeface="Arial" panose="020B0604020202020204" pitchFamily="34" charset="0"/>
                <a:ea typeface="Times New Roman" panose="02020603050405020304" pitchFamily="18" charset="0"/>
              </a:rPr>
              <a:t> (Abbreviation: BTC) is the first </a:t>
            </a:r>
            <a:r>
              <a:rPr lang="en-GB" sz="1800" dirty="0">
                <a:solidFill>
                  <a:schemeClr val="tx1"/>
                </a:solidFill>
                <a:latin typeface="Arial" panose="020B0604020202020204" pitchFamily="34" charset="0"/>
                <a:ea typeface="Times New Roman" panose="02020603050405020304" pitchFamily="18" charset="0"/>
              </a:rPr>
              <a:t>decentralized</a:t>
            </a:r>
            <a:r>
              <a:rPr lang="en-GB" sz="1800" dirty="0">
                <a:solidFill>
                  <a:schemeClr val="tx1"/>
                </a:solidFill>
                <a:effectLst/>
                <a:latin typeface="Arial" panose="020B0604020202020204" pitchFamily="34" charset="0"/>
                <a:ea typeface="Times New Roman" panose="02020603050405020304" pitchFamily="18" charset="0"/>
              </a:rPr>
              <a:t> </a:t>
            </a:r>
            <a:r>
              <a:rPr lang="en-GB" sz="1800" dirty="0">
                <a:solidFill>
                  <a:schemeClr val="tx1"/>
                </a:solidFill>
                <a:latin typeface="Arial" panose="020B0604020202020204" pitchFamily="34" charset="0"/>
                <a:ea typeface="Times New Roman" panose="02020603050405020304" pitchFamily="18" charset="0"/>
              </a:rPr>
              <a:t>cryptocurrency</a:t>
            </a:r>
            <a:r>
              <a:rPr lang="en-GB" sz="1800" dirty="0">
                <a:solidFill>
                  <a:schemeClr val="tx1"/>
                </a:solidFill>
                <a:effectLst/>
                <a:latin typeface="Arial" panose="020B0604020202020204" pitchFamily="34" charset="0"/>
                <a:ea typeface="Times New Roman" panose="02020603050405020304" pitchFamily="18" charset="0"/>
              </a:rPr>
              <a:t>. </a:t>
            </a:r>
            <a:r>
              <a:rPr lang="en-GB" sz="1800" strike="noStrike" dirty="0">
                <a:solidFill>
                  <a:schemeClr val="tx1"/>
                </a:solidFill>
                <a:effectLst/>
                <a:latin typeface="Arial" panose="020B0604020202020204" pitchFamily="34" charset="0"/>
                <a:ea typeface="Times New Roman" panose="02020603050405020304" pitchFamily="18" charset="0"/>
              </a:rPr>
              <a:t>Nodes</a:t>
            </a:r>
            <a:r>
              <a:rPr lang="en-GB" sz="1800" dirty="0">
                <a:solidFill>
                  <a:schemeClr val="tx1"/>
                </a:solidFill>
                <a:effectLst/>
                <a:latin typeface="Arial" panose="020B0604020202020204" pitchFamily="34" charset="0"/>
                <a:ea typeface="Times New Roman" panose="02020603050405020304" pitchFamily="18" charset="0"/>
              </a:rPr>
              <a:t> in the </a:t>
            </a:r>
            <a:r>
              <a:rPr lang="en-GB" sz="1800" dirty="0">
                <a:solidFill>
                  <a:schemeClr val="tx1"/>
                </a:solidFill>
                <a:latin typeface="Arial" panose="020B0604020202020204" pitchFamily="34" charset="0"/>
                <a:ea typeface="Times New Roman" panose="02020603050405020304" pitchFamily="18" charset="0"/>
              </a:rPr>
              <a:t>peer-to-</a:t>
            </a:r>
            <a:r>
              <a:rPr lang="en-GB" sz="1800" strike="noStrike" dirty="0">
                <a:solidFill>
                  <a:schemeClr val="tx1"/>
                </a:solidFill>
                <a:effectLst/>
                <a:latin typeface="Arial" panose="020B0604020202020204" pitchFamily="34" charset="0"/>
                <a:ea typeface="Times New Roman" panose="02020603050405020304" pitchFamily="18" charset="0"/>
              </a:rPr>
              <a:t>peer</a:t>
            </a:r>
            <a:r>
              <a:rPr lang="en-GB" sz="1800" dirty="0">
                <a:solidFill>
                  <a:schemeClr val="tx1"/>
                </a:solidFill>
                <a:effectLst/>
                <a:latin typeface="Arial" panose="020B0604020202020204" pitchFamily="34" charset="0"/>
                <a:ea typeface="Times New Roman" panose="02020603050405020304" pitchFamily="18" charset="0"/>
              </a:rPr>
              <a:t> </a:t>
            </a:r>
            <a:r>
              <a:rPr lang="en-GB" sz="1800" dirty="0">
                <a:solidFill>
                  <a:schemeClr val="tx1"/>
                </a:solidFill>
                <a:latin typeface="Arial" panose="020B0604020202020204" pitchFamily="34" charset="0"/>
                <a:ea typeface="Times New Roman" panose="02020603050405020304" pitchFamily="18" charset="0"/>
              </a:rPr>
              <a:t>bitcoin network</a:t>
            </a:r>
            <a:r>
              <a:rPr lang="en-GB" sz="1800" dirty="0">
                <a:solidFill>
                  <a:schemeClr val="tx1"/>
                </a:solidFill>
                <a:effectLst/>
                <a:latin typeface="Arial" panose="020B0604020202020204" pitchFamily="34" charset="0"/>
                <a:ea typeface="Times New Roman" panose="02020603050405020304" pitchFamily="18" charset="0"/>
              </a:rPr>
              <a:t> verify transactions through </a:t>
            </a:r>
            <a:r>
              <a:rPr lang="en-GB" sz="1800" dirty="0">
                <a:solidFill>
                  <a:schemeClr val="tx1"/>
                </a:solidFill>
                <a:latin typeface="Arial" panose="020B0604020202020204" pitchFamily="34" charset="0"/>
                <a:ea typeface="Times New Roman" panose="02020603050405020304" pitchFamily="18" charset="0"/>
              </a:rPr>
              <a:t>cryptography</a:t>
            </a:r>
            <a:r>
              <a:rPr lang="en-GB" sz="1800" dirty="0">
                <a:solidFill>
                  <a:schemeClr val="tx1"/>
                </a:solidFill>
                <a:effectLst/>
                <a:latin typeface="Arial" panose="020B0604020202020204" pitchFamily="34" charset="0"/>
                <a:ea typeface="Times New Roman" panose="02020603050405020304" pitchFamily="18" charset="0"/>
              </a:rPr>
              <a:t> and record them in a public </a:t>
            </a:r>
            <a:r>
              <a:rPr lang="en-GB" sz="1800" strike="noStrike" dirty="0">
                <a:solidFill>
                  <a:schemeClr val="tx1"/>
                </a:solidFill>
                <a:effectLst/>
                <a:latin typeface="Arial" panose="020B0604020202020204" pitchFamily="34" charset="0"/>
                <a:ea typeface="Times New Roman" panose="02020603050405020304" pitchFamily="18" charset="0"/>
              </a:rPr>
              <a:t>distributed ledger</a:t>
            </a:r>
            <a:r>
              <a:rPr lang="en-GB" sz="1800" dirty="0">
                <a:solidFill>
                  <a:schemeClr val="tx1"/>
                </a:solidFill>
                <a:effectLst/>
                <a:latin typeface="Arial" panose="020B0604020202020204" pitchFamily="34" charset="0"/>
                <a:ea typeface="Times New Roman" panose="02020603050405020304" pitchFamily="18" charset="0"/>
              </a:rPr>
              <a:t>, called a </a:t>
            </a:r>
            <a:r>
              <a:rPr lang="en-GB" sz="1800" strike="noStrike" dirty="0">
                <a:solidFill>
                  <a:schemeClr val="tx1"/>
                </a:solidFill>
                <a:effectLst/>
                <a:latin typeface="Arial" panose="020B0604020202020204" pitchFamily="34" charset="0"/>
                <a:ea typeface="Times New Roman" panose="02020603050405020304" pitchFamily="18" charset="0"/>
              </a:rPr>
              <a:t>blockchain</a:t>
            </a:r>
            <a:r>
              <a:rPr lang="en-GB" sz="1800" dirty="0">
                <a:solidFill>
                  <a:schemeClr val="tx1"/>
                </a:solidFill>
                <a:effectLst/>
                <a:latin typeface="Arial" panose="020B0604020202020204" pitchFamily="34" charset="0"/>
                <a:ea typeface="Times New Roman" panose="02020603050405020304" pitchFamily="18" charset="0"/>
              </a:rPr>
              <a:t>, without central oversight.</a:t>
            </a:r>
            <a:endParaRPr lang="en-GB" sz="1800" dirty="0">
              <a:solidFill>
                <a:schemeClr val="tx1"/>
              </a:solidFill>
              <a:effectLst/>
              <a:latin typeface="Times New Roman" panose="02020603050405020304" pitchFamily="18" charset="0"/>
              <a:ea typeface="Times New Roman" panose="02020603050405020304" pitchFamily="18" charset="0"/>
            </a:endParaRPr>
          </a:p>
          <a:p>
            <a:pPr fontAlgn="base"/>
            <a:r>
              <a:rPr lang="en-GB" sz="1800" dirty="0">
                <a:solidFill>
                  <a:schemeClr val="tx1"/>
                </a:solidFill>
                <a:effectLst/>
                <a:latin typeface="Arial" panose="020B0604020202020204" pitchFamily="34" charset="0"/>
                <a:ea typeface="Times New Roman" panose="02020603050405020304" pitchFamily="18" charset="0"/>
              </a:rPr>
              <a:t> </a:t>
            </a:r>
            <a:endParaRPr lang="en-GB" sz="1800" dirty="0">
              <a:solidFill>
                <a:schemeClr val="tx1"/>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en-GB" sz="1800" b="1"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Ethereum</a:t>
            </a:r>
            <a:r>
              <a:rPr lang="en-GB" sz="1800"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is a decentralized blockchain with smart contract functionality. Ether (Abbreviation: ETH) is the native cryptocurrency of the platform. Among cryptocurrencies, ether is second only to bitcoin in market capitalization.</a:t>
            </a:r>
            <a:endParaRPr lang="en-GB"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fontAlgn="base"/>
            <a:endParaRPr lang="en-GB" sz="2000" b="0" i="0" dirty="0">
              <a:solidFill>
                <a:schemeClr val="tx1"/>
              </a:solidFill>
              <a:effectLst/>
              <a:latin typeface="Source Sans Pro" panose="020B0503030403020204" pitchFamily="34" charset="0"/>
            </a:endParaRPr>
          </a:p>
          <a:p>
            <a:pPr algn="l" fontAlgn="base"/>
            <a:r>
              <a:rPr lang="en-GB" sz="1800" b="0" i="0" dirty="0">
                <a:solidFill>
                  <a:schemeClr val="tx1"/>
                </a:solidFill>
                <a:effectLst/>
                <a:latin typeface="Source Sans Pro" panose="020B0503030403020204" pitchFamily="34" charset="0"/>
              </a:rPr>
              <a:t>SOURCES</a:t>
            </a:r>
          </a:p>
          <a:p>
            <a:pPr algn="l" fontAlgn="base"/>
            <a:r>
              <a:rPr lang="en-GB" sz="1800" b="0" i="0" dirty="0">
                <a:solidFill>
                  <a:schemeClr val="tx1"/>
                </a:solidFill>
                <a:effectLst/>
                <a:latin typeface="Source Sans Pro" panose="020B0503030403020204" pitchFamily="34" charset="0"/>
              </a:rPr>
              <a:t>Dataset was collected by open trading markets sources</a:t>
            </a:r>
          </a:p>
          <a:p>
            <a:pPr algn="l" fontAlgn="base"/>
            <a:endParaRPr lang="en-GB" sz="2000" b="0" i="0" dirty="0">
              <a:solidFill>
                <a:schemeClr val="tx1"/>
              </a:solidFill>
              <a:effectLst/>
              <a:latin typeface="Source Sans Pro" panose="020B05030304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38" name="Google Shape;138;p24"/>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39" name="Google Shape;139;p24"/>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 dirty="0"/>
              <a:t>Sergiu Leu</a:t>
            </a:r>
            <a:endParaRPr dirty="0">
              <a:latin typeface="Source Sans Pro"/>
              <a:ea typeface="Source Sans Pro"/>
              <a:cs typeface="Source Sans Pro"/>
              <a:sym typeface="Source Sans Pro"/>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dirty="0"/>
              <a:t>Findings</a:t>
            </a:r>
            <a:endParaRPr dirty="0"/>
          </a:p>
        </p:txBody>
      </p:sp>
      <p:sp>
        <p:nvSpPr>
          <p:cNvPr id="141" name="Google Shape;141;p24"/>
          <p:cNvSpPr txBox="1"/>
          <p:nvPr/>
        </p:nvSpPr>
        <p:spPr>
          <a:xfrm>
            <a:off x="306807" y="989849"/>
            <a:ext cx="8310913" cy="40427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600" kern="0" dirty="0">
              <a:solidFill>
                <a:srgbClr val="0D0D0D"/>
              </a:solidFill>
              <a:effectLst/>
              <a:latin typeface="Segoe UI" panose="020B0502040204020203" pitchFamily="34" charset="0"/>
              <a:ea typeface="Times New Roman" panose="02020603050405020304" pitchFamily="18" charset="0"/>
            </a:endParaRPr>
          </a:p>
          <a:p>
            <a:pPr marL="0" lvl="0" indent="0" algn="l" rtl="0">
              <a:spcBef>
                <a:spcPts val="0"/>
              </a:spcBef>
              <a:spcAft>
                <a:spcPts val="0"/>
              </a:spcAft>
              <a:buNone/>
            </a:pPr>
            <a:r>
              <a:rPr lang="en-GB" sz="1600" kern="0" dirty="0">
                <a:solidFill>
                  <a:srgbClr val="0D0D0D"/>
                </a:solidFill>
                <a:effectLst/>
                <a:latin typeface="Segoe UI" panose="020B0502040204020203" pitchFamily="34" charset="0"/>
                <a:ea typeface="Times New Roman" panose="02020603050405020304" pitchFamily="18" charset="0"/>
              </a:rPr>
              <a:t>One of the most significant advantages of Bitcoin and Ethereum is that they can be bought in fractions. You don't need to purchase an entire Bitcoin or Ether to invest. </a:t>
            </a:r>
            <a:r>
              <a:rPr lang="en-GB" sz="1600" dirty="0">
                <a:solidFill>
                  <a:srgbClr val="0D0D0D"/>
                </a:solidFill>
                <a:latin typeface="Segoe UI" panose="020B0502040204020203" pitchFamily="34" charset="0"/>
                <a:ea typeface="Times New Roman" panose="02020603050405020304" pitchFamily="18" charset="0"/>
              </a:rPr>
              <a:t>Y</a:t>
            </a:r>
            <a:r>
              <a:rPr lang="en-GB" sz="1600" kern="0" dirty="0">
                <a:solidFill>
                  <a:srgbClr val="0D0D0D"/>
                </a:solidFill>
                <a:effectLst/>
                <a:latin typeface="Segoe UI" panose="020B0502040204020203" pitchFamily="34" charset="0"/>
                <a:ea typeface="Times New Roman" panose="02020603050405020304" pitchFamily="18" charset="0"/>
              </a:rPr>
              <a:t>ou can buy as little as 0.0001 Bitcoin or a small fraction of an Ether.</a:t>
            </a:r>
            <a:endParaRPr lang="en-GB" sz="16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    </a:t>
            </a:r>
            <a:endParaRPr sz="1500" dirty="0">
              <a:solidFill>
                <a:srgbClr val="595959"/>
              </a:solidFill>
              <a:latin typeface="Source Sans Pro"/>
              <a:ea typeface="Source Sans Pro"/>
              <a:cs typeface="Source Sans Pro"/>
              <a:sym typeface="Source Sans Pro"/>
            </a:endParaRPr>
          </a:p>
        </p:txBody>
      </p:sp>
      <p:graphicFrame>
        <p:nvGraphicFramePr>
          <p:cNvPr id="2" name="Chart 1">
            <a:extLst>
              <a:ext uri="{FF2B5EF4-FFF2-40B4-BE49-F238E27FC236}">
                <a16:creationId xmlns:a16="http://schemas.microsoft.com/office/drawing/2014/main" id="{005741D2-C989-4A7D-00A6-1ECF769FD1B6}"/>
              </a:ext>
            </a:extLst>
          </p:cNvPr>
          <p:cNvGraphicFramePr>
            <a:graphicFrameLocks/>
          </p:cNvGraphicFramePr>
          <p:nvPr>
            <p:extLst>
              <p:ext uri="{D42A27DB-BD31-4B8C-83A1-F6EECF244321}">
                <p14:modId xmlns:p14="http://schemas.microsoft.com/office/powerpoint/2010/main" val="3540010334"/>
              </p:ext>
            </p:extLst>
          </p:nvPr>
        </p:nvGraphicFramePr>
        <p:xfrm>
          <a:off x="526382" y="891040"/>
          <a:ext cx="3846237" cy="28971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08BC788D-4A61-34DD-68E1-2A71FD3E16E4}"/>
              </a:ext>
            </a:extLst>
          </p:cNvPr>
          <p:cNvGraphicFramePr>
            <a:graphicFrameLocks/>
          </p:cNvGraphicFramePr>
          <p:nvPr>
            <p:extLst>
              <p:ext uri="{D42A27DB-BD31-4B8C-83A1-F6EECF244321}">
                <p14:modId xmlns:p14="http://schemas.microsoft.com/office/powerpoint/2010/main" val="273692580"/>
              </p:ext>
            </p:extLst>
          </p:nvPr>
        </p:nvGraphicFramePr>
        <p:xfrm>
          <a:off x="4572000" y="891040"/>
          <a:ext cx="3898558" cy="289718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7" name="Google Shape;147;p25"/>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8" name="Google Shape;148;p25"/>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 dirty="0"/>
              <a:t>Sergiu Leu</a:t>
            </a:r>
            <a:endParaRPr dirty="0">
              <a:latin typeface="Source Sans Pro"/>
              <a:ea typeface="Source Sans Pro"/>
              <a:cs typeface="Source Sans Pro"/>
              <a:sym typeface="Source Sans Pro"/>
            </a:endParaRPr>
          </a:p>
        </p:txBody>
      </p:sp>
      <p:sp>
        <p:nvSpPr>
          <p:cNvPr id="149" name="Google Shape;149;p25"/>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dirty="0"/>
              <a:t>Findings</a:t>
            </a:r>
            <a:endParaRPr dirty="0"/>
          </a:p>
        </p:txBody>
      </p:sp>
      <p:sp>
        <p:nvSpPr>
          <p:cNvPr id="150" name="Google Shape;150;p25"/>
          <p:cNvSpPr txBox="1"/>
          <p:nvPr/>
        </p:nvSpPr>
        <p:spPr>
          <a:xfrm>
            <a:off x="249124" y="989849"/>
            <a:ext cx="8186731" cy="39465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GB" sz="1600" kern="0" dirty="0">
                <a:solidFill>
                  <a:srgbClr val="0D0D0D"/>
                </a:solidFill>
                <a:effectLst/>
                <a:latin typeface="Segoe UI" panose="020B0502040204020203" pitchFamily="34" charset="0"/>
                <a:ea typeface="Times New Roman" panose="02020603050405020304" pitchFamily="18" charset="0"/>
              </a:rPr>
              <a:t>For those with significant wealth, Bitcoin and Ethereum can serve as a diversified investment portfolio. For those with limited funds, starting with small can be a practical way to enter the market and build a stake over time.</a:t>
            </a:r>
            <a:endParaRPr sz="1600" dirty="0">
              <a:solidFill>
                <a:srgbClr val="595959"/>
              </a:solidFill>
              <a:latin typeface="Source Sans Pro"/>
              <a:ea typeface="Source Sans Pro"/>
              <a:cs typeface="Source Sans Pro"/>
              <a:sym typeface="Source Sans Pro"/>
            </a:endParaRPr>
          </a:p>
        </p:txBody>
      </p:sp>
      <p:graphicFrame>
        <p:nvGraphicFramePr>
          <p:cNvPr id="2" name="Chart 1">
            <a:extLst>
              <a:ext uri="{FF2B5EF4-FFF2-40B4-BE49-F238E27FC236}">
                <a16:creationId xmlns:a16="http://schemas.microsoft.com/office/drawing/2014/main" id="{DAD5E328-7443-C757-256C-2B98128686EC}"/>
              </a:ext>
            </a:extLst>
          </p:cNvPr>
          <p:cNvGraphicFramePr>
            <a:graphicFrameLocks/>
          </p:cNvGraphicFramePr>
          <p:nvPr>
            <p:extLst>
              <p:ext uri="{D42A27DB-BD31-4B8C-83A1-F6EECF244321}">
                <p14:modId xmlns:p14="http://schemas.microsoft.com/office/powerpoint/2010/main" val="2539426363"/>
              </p:ext>
            </p:extLst>
          </p:nvPr>
        </p:nvGraphicFramePr>
        <p:xfrm>
          <a:off x="424686" y="989849"/>
          <a:ext cx="4037311" cy="26677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D8F5B903-F6DE-789D-BA6C-F6EF9DDA01E1}"/>
              </a:ext>
            </a:extLst>
          </p:cNvPr>
          <p:cNvGraphicFramePr>
            <a:graphicFrameLocks/>
          </p:cNvGraphicFramePr>
          <p:nvPr>
            <p:extLst>
              <p:ext uri="{D42A27DB-BD31-4B8C-83A1-F6EECF244321}">
                <p14:modId xmlns:p14="http://schemas.microsoft.com/office/powerpoint/2010/main" val="3034137509"/>
              </p:ext>
            </p:extLst>
          </p:nvPr>
        </p:nvGraphicFramePr>
        <p:xfrm>
          <a:off x="4481691" y="989849"/>
          <a:ext cx="3954164" cy="266775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56" name="Google Shape;156;p26"/>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57" name="Google Shape;157;p26"/>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 dirty="0"/>
              <a:t>Sergiu Leu</a:t>
            </a:r>
            <a:endParaRPr dirty="0">
              <a:latin typeface="Source Sans Pro"/>
              <a:ea typeface="Source Sans Pro"/>
              <a:cs typeface="Source Sans Pro"/>
              <a:sym typeface="Source Sans Pro"/>
            </a:endParaRPr>
          </a:p>
        </p:txBody>
      </p:sp>
      <p:sp>
        <p:nvSpPr>
          <p:cNvPr id="158" name="Google Shape;158;p26"/>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dirty="0"/>
              <a:t>Findings</a:t>
            </a:r>
            <a:endParaRPr dirty="0"/>
          </a:p>
        </p:txBody>
      </p:sp>
      <p:sp>
        <p:nvSpPr>
          <p:cNvPr id="159" name="Google Shape;159;p26"/>
          <p:cNvSpPr txBox="1"/>
          <p:nvPr/>
        </p:nvSpPr>
        <p:spPr>
          <a:xfrm>
            <a:off x="249124" y="989849"/>
            <a:ext cx="8523616" cy="39809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We can see here and in all charts that both cryptocurrency are similar in </a:t>
            </a:r>
            <a:r>
              <a:rPr lang="en-GB" sz="1500" dirty="0" err="1">
                <a:solidFill>
                  <a:srgbClr val="595959"/>
                </a:solidFill>
                <a:latin typeface="Source Sans Pro"/>
                <a:ea typeface="Source Sans Pro"/>
                <a:cs typeface="Source Sans Pro"/>
                <a:sym typeface="Source Sans Pro"/>
              </a:rPr>
              <a:t>theyr</a:t>
            </a:r>
            <a:r>
              <a:rPr lang="en-GB" sz="1500" dirty="0">
                <a:solidFill>
                  <a:srgbClr val="595959"/>
                </a:solidFill>
                <a:latin typeface="Source Sans Pro"/>
                <a:ea typeface="Source Sans Pro"/>
                <a:cs typeface="Source Sans Pro"/>
                <a:sym typeface="Source Sans Pro"/>
              </a:rPr>
              <a:t> historical </a:t>
            </a:r>
            <a:r>
              <a:rPr lang="en-GB" sz="1500" dirty="0" err="1">
                <a:solidFill>
                  <a:srgbClr val="595959"/>
                </a:solidFill>
                <a:latin typeface="Source Sans Pro"/>
                <a:ea typeface="Source Sans Pro"/>
                <a:cs typeface="Source Sans Pro"/>
                <a:sym typeface="Source Sans Pro"/>
              </a:rPr>
              <a:t>grouth</a:t>
            </a:r>
            <a:r>
              <a:rPr lang="en-GB" sz="1500" dirty="0">
                <a:solidFill>
                  <a:srgbClr val="595959"/>
                </a:solidFill>
                <a:latin typeface="Source Sans Pro"/>
                <a:ea typeface="Source Sans Pro"/>
                <a:cs typeface="Source Sans Pro"/>
                <a:sym typeface="Source Sans Pro"/>
              </a:rPr>
              <a:t>.</a:t>
            </a:r>
            <a:endParaRPr sz="1500" dirty="0">
              <a:solidFill>
                <a:srgbClr val="595959"/>
              </a:solidFill>
              <a:latin typeface="Source Sans Pro"/>
              <a:ea typeface="Source Sans Pro"/>
              <a:cs typeface="Source Sans Pro"/>
              <a:sym typeface="Source Sans Pro"/>
            </a:endParaRPr>
          </a:p>
        </p:txBody>
      </p:sp>
      <p:graphicFrame>
        <p:nvGraphicFramePr>
          <p:cNvPr id="2" name="Chart 1">
            <a:extLst>
              <a:ext uri="{FF2B5EF4-FFF2-40B4-BE49-F238E27FC236}">
                <a16:creationId xmlns:a16="http://schemas.microsoft.com/office/drawing/2014/main" id="{E944670F-838C-2204-B344-9300CF71E6DB}"/>
              </a:ext>
            </a:extLst>
          </p:cNvPr>
          <p:cNvGraphicFramePr>
            <a:graphicFrameLocks/>
          </p:cNvGraphicFramePr>
          <p:nvPr>
            <p:extLst>
              <p:ext uri="{D42A27DB-BD31-4B8C-83A1-F6EECF244321}">
                <p14:modId xmlns:p14="http://schemas.microsoft.com/office/powerpoint/2010/main" val="2747451450"/>
              </p:ext>
            </p:extLst>
          </p:nvPr>
        </p:nvGraphicFramePr>
        <p:xfrm>
          <a:off x="306807" y="1113990"/>
          <a:ext cx="3739959" cy="27498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E402C659-4FDC-0D60-357C-FCA50636D9D9}"/>
              </a:ext>
            </a:extLst>
          </p:cNvPr>
          <p:cNvGraphicFramePr>
            <a:graphicFrameLocks/>
          </p:cNvGraphicFramePr>
          <p:nvPr>
            <p:extLst>
              <p:ext uri="{D42A27DB-BD31-4B8C-83A1-F6EECF244321}">
                <p14:modId xmlns:p14="http://schemas.microsoft.com/office/powerpoint/2010/main" val="3229821937"/>
              </p:ext>
            </p:extLst>
          </p:nvPr>
        </p:nvGraphicFramePr>
        <p:xfrm>
          <a:off x="4336131" y="1110964"/>
          <a:ext cx="4501062" cy="274986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65" name="Google Shape;165;p27"/>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66" name="Google Shape;166;p27"/>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
              <a:t>Your Name</a:t>
            </a:r>
            <a:endParaRPr>
              <a:latin typeface="Source Sans Pro"/>
              <a:ea typeface="Source Sans Pro"/>
              <a:cs typeface="Source Sans Pro"/>
              <a:sym typeface="Source Sans Pro"/>
            </a:endParaRPr>
          </a:p>
        </p:txBody>
      </p:sp>
      <p:sp>
        <p:nvSpPr>
          <p:cNvPr id="167" name="Google Shape;167;p27"/>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dirty="0"/>
              <a:t>Findings</a:t>
            </a:r>
            <a:endParaRPr dirty="0"/>
          </a:p>
        </p:txBody>
      </p:sp>
      <p:sp>
        <p:nvSpPr>
          <p:cNvPr id="168" name="Google Shape;168;p27"/>
          <p:cNvSpPr txBox="1"/>
          <p:nvPr/>
        </p:nvSpPr>
        <p:spPr>
          <a:xfrm>
            <a:off x="249125" y="989850"/>
            <a:ext cx="6678900" cy="31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solidFill>
                <a:srgbClr val="595959"/>
              </a:solidFill>
              <a:latin typeface="Source Sans Pro"/>
              <a:ea typeface="Source Sans Pro"/>
              <a:cs typeface="Source Sans Pro"/>
              <a:sym typeface="Source Sans Pro"/>
            </a:endParaRPr>
          </a:p>
        </p:txBody>
      </p:sp>
      <p:graphicFrame>
        <p:nvGraphicFramePr>
          <p:cNvPr id="2" name="Chart 1">
            <a:extLst>
              <a:ext uri="{FF2B5EF4-FFF2-40B4-BE49-F238E27FC236}">
                <a16:creationId xmlns:a16="http://schemas.microsoft.com/office/drawing/2014/main" id="{E82B2B85-2571-8EB0-504A-FEF7672881D3}"/>
              </a:ext>
            </a:extLst>
          </p:cNvPr>
          <p:cNvGraphicFramePr>
            <a:graphicFrameLocks/>
          </p:cNvGraphicFramePr>
          <p:nvPr>
            <p:extLst>
              <p:ext uri="{D42A27DB-BD31-4B8C-83A1-F6EECF244321}">
                <p14:modId xmlns:p14="http://schemas.microsoft.com/office/powerpoint/2010/main" val="1907973334"/>
              </p:ext>
            </p:extLst>
          </p:nvPr>
        </p:nvGraphicFramePr>
        <p:xfrm>
          <a:off x="522296" y="891039"/>
          <a:ext cx="8009811" cy="405909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74" name="Google Shape;174;p28"/>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75" name="Google Shape;175;p28"/>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 dirty="0"/>
              <a:t>Sergiu Leu</a:t>
            </a:r>
            <a:endParaRPr dirty="0">
              <a:latin typeface="Source Sans Pro"/>
              <a:ea typeface="Source Sans Pro"/>
              <a:cs typeface="Source Sans Pro"/>
              <a:sym typeface="Source Sans Pro"/>
            </a:endParaRPr>
          </a:p>
        </p:txBody>
      </p:sp>
      <p:sp>
        <p:nvSpPr>
          <p:cNvPr id="176" name="Google Shape;176;p28"/>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dirty="0"/>
              <a:t>Conclusion</a:t>
            </a:r>
            <a:endParaRPr dirty="0"/>
          </a:p>
        </p:txBody>
      </p:sp>
      <p:sp>
        <p:nvSpPr>
          <p:cNvPr id="177" name="Google Shape;177;p28"/>
          <p:cNvSpPr txBox="1"/>
          <p:nvPr/>
        </p:nvSpPr>
        <p:spPr>
          <a:xfrm>
            <a:off x="235375" y="989849"/>
            <a:ext cx="8124854" cy="39946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800" kern="0" dirty="0">
              <a:solidFill>
                <a:srgbClr val="0D0D0D"/>
              </a:solidFill>
              <a:effectLst/>
              <a:latin typeface="Segoe UI" panose="020B0502040204020203" pitchFamily="34" charset="0"/>
              <a:ea typeface="Times New Roman" panose="02020603050405020304" pitchFamily="18" charset="0"/>
            </a:endParaRPr>
          </a:p>
          <a:p>
            <a:pPr marL="0" lvl="0" indent="0" algn="l" rtl="0">
              <a:spcBef>
                <a:spcPts val="0"/>
              </a:spcBef>
              <a:spcAft>
                <a:spcPts val="0"/>
              </a:spcAft>
              <a:buNone/>
            </a:pPr>
            <a:endParaRPr lang="en-GB" sz="1800" dirty="0">
              <a:solidFill>
                <a:srgbClr val="0D0D0D"/>
              </a:solidFill>
              <a:latin typeface="Segoe UI" panose="020B0502040204020203" pitchFamily="34" charset="0"/>
              <a:ea typeface="Times New Roman" panose="02020603050405020304" pitchFamily="18" charset="0"/>
            </a:endParaRPr>
          </a:p>
          <a:p>
            <a:pPr marL="0" lvl="0" indent="0" algn="l" rtl="0">
              <a:spcBef>
                <a:spcPts val="0"/>
              </a:spcBef>
              <a:spcAft>
                <a:spcPts val="0"/>
              </a:spcAft>
              <a:buNone/>
            </a:pPr>
            <a:r>
              <a:rPr lang="en-GB" sz="1800" kern="0" dirty="0">
                <a:solidFill>
                  <a:srgbClr val="0D0D0D"/>
                </a:solidFill>
                <a:effectLst/>
                <a:latin typeface="Segoe UI" panose="020B0502040204020203" pitchFamily="34" charset="0"/>
                <a:ea typeface="Times New Roman" panose="02020603050405020304" pitchFamily="18" charset="0"/>
              </a:rPr>
              <a:t>Bitcoin and Ethereum exemplify how the world of digital currencies is inclusive, offering opportunities for both the rich and less rich. Their decentralized nature, accessibility through fractional ownership, and strong community support make them ideal choices for any investment portfolio.</a:t>
            </a:r>
            <a:endParaRPr sz="1500" dirty="0">
              <a:solidFill>
                <a:srgbClr val="595959"/>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mbridge_Spark_Slide_Master">
  <a:themeElements>
    <a:clrScheme name="TPA">
      <a:dk1>
        <a:srgbClr val="000000"/>
      </a:dk1>
      <a:lt1>
        <a:srgbClr val="FFFFFF"/>
      </a:lt1>
      <a:dk2>
        <a:srgbClr val="6DC1B9"/>
      </a:dk2>
      <a:lt2>
        <a:srgbClr val="384250"/>
      </a:lt2>
      <a:accent1>
        <a:srgbClr val="B89D4F"/>
      </a:accent1>
      <a:accent2>
        <a:srgbClr val="AADADA"/>
      </a:accent2>
      <a:accent3>
        <a:srgbClr val="F7F9FA"/>
      </a:accent3>
      <a:accent4>
        <a:srgbClr val="0098A7"/>
      </a:accent4>
      <a:accent5>
        <a:srgbClr val="384250"/>
      </a:accent5>
      <a:accent6>
        <a:srgbClr val="F3F3F3"/>
      </a:accent6>
      <a:hlink>
        <a:srgbClr val="0098A7"/>
      </a:hlink>
      <a:folHlink>
        <a:srgbClr val="249DE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On-screen Show (16:9)</PresentationFormat>
  <Paragraphs>86</Paragraphs>
  <Slides>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Source Sans Pro SemiBold</vt:lpstr>
      <vt:lpstr>Source Sans Pro Light</vt:lpstr>
      <vt:lpstr>Source Sans Pro</vt:lpstr>
      <vt:lpstr>Times New Roman</vt:lpstr>
      <vt:lpstr>Avenir</vt:lpstr>
      <vt:lpstr>Calibri</vt:lpstr>
      <vt:lpstr>Segoe UI</vt:lpstr>
      <vt:lpstr>Simple Light</vt:lpstr>
      <vt:lpstr>Cambridge_Spark_Slide_Master</vt:lpstr>
      <vt:lpstr>PowerPoint Presentation</vt:lpstr>
      <vt:lpstr>Introduction</vt:lpstr>
      <vt:lpstr>Findings</vt:lpstr>
      <vt:lpstr>Findings</vt:lpstr>
      <vt:lpstr>Findings</vt:lpstr>
      <vt:lpstr>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Sergiu Leu</cp:lastModifiedBy>
  <cp:revision>1</cp:revision>
  <dcterms:modified xsi:type="dcterms:W3CDTF">2024-05-23T21:42:09Z</dcterms:modified>
</cp:coreProperties>
</file>