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  <p:sldMasterId id="2147483668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5143500" type="screen16x9"/>
  <p:notesSz cx="6858000" cy="9144000"/>
  <p:embeddedFontLst>
    <p:embeddedFont>
      <p:font typeface="Source Sans Pro" panose="020B0503030403020204" pitchFamily="34" charset="0"/>
      <p:regular r:id="rId9"/>
      <p:bold r:id="rId10"/>
      <p:italic r:id="rId11"/>
      <p:boldItalic r:id="rId12"/>
    </p:embeddedFont>
    <p:embeddedFont>
      <p:font typeface="Source Sans Pro Light" panose="020B0403030403020204" pitchFamily="34" charset="0"/>
      <p:regular r:id="rId13"/>
      <p:bold r:id="rId14"/>
      <p:italic r:id="rId15"/>
      <p:boldItalic r:id="rId16"/>
    </p:embeddedFont>
    <p:embeddedFont>
      <p:font typeface="Source Sans Pro SemiBold" panose="020B0603030403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83" autoAdjust="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[CardioGoodFitness - Copy.xlsx]Product Quantity by Gender!PivotTable2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000"/>
              <a:t>Product Quantity</a:t>
            </a:r>
            <a:r>
              <a:rPr lang="en-GB" sz="2000" baseline="0"/>
              <a:t> by Gender</a:t>
            </a:r>
            <a:endParaRPr lang="en-GB" sz="2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rgbClr val="E79191"/>
          </a:solidFill>
          <a:ln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>
              <a:lumMod val="60000"/>
              <a:lumOff val="40000"/>
            </a:schemeClr>
          </a:solidFill>
          <a:ln>
            <a:solidFill>
              <a:srgbClr val="E7919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solidFill>
            <a:srgbClr val="E79191"/>
          </a:solidFill>
          <a:ln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spPr>
          <a:solidFill>
            <a:schemeClr val="accent1">
              <a:lumMod val="60000"/>
              <a:lumOff val="40000"/>
            </a:schemeClr>
          </a:solidFill>
          <a:ln>
            <a:solidFill>
              <a:srgbClr val="E7919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solidFill>
            <a:srgbClr val="E79191"/>
          </a:solidFill>
          <a:ln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1">
              <a:lumMod val="60000"/>
              <a:lumOff val="40000"/>
            </a:schemeClr>
          </a:solidFill>
          <a:ln>
            <a:solidFill>
              <a:srgbClr val="E7919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9857561360029819E-2"/>
          <c:y val="0.22645893341585008"/>
          <c:w val="0.72175198267944463"/>
          <c:h val="0.6804195333398022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'Product Quantity by Gender'!$B$3:$B$4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E79191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'Product Quantity by Gender'!$A$5:$A$8</c:f>
              <c:strCache>
                <c:ptCount val="3"/>
                <c:pt idx="0">
                  <c:v>TM195</c:v>
                </c:pt>
                <c:pt idx="1">
                  <c:v>TM498</c:v>
                </c:pt>
                <c:pt idx="2">
                  <c:v>TM798</c:v>
                </c:pt>
              </c:strCache>
            </c:strRef>
          </c:cat>
          <c:val>
            <c:numRef>
              <c:f>'Product Quantity by Gender'!$B$5:$B$8</c:f>
              <c:numCache>
                <c:formatCode>General</c:formatCode>
                <c:ptCount val="3"/>
                <c:pt idx="0">
                  <c:v>40</c:v>
                </c:pt>
                <c:pt idx="1">
                  <c:v>29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ED-4148-80D2-21DBFDEF4805}"/>
            </c:ext>
          </c:extLst>
        </c:ser>
        <c:ser>
          <c:idx val="1"/>
          <c:order val="1"/>
          <c:tx>
            <c:strRef>
              <c:f>'Product Quantity by Gender'!$C$3:$C$4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E79191"/>
              </a:solidFill>
            </a:ln>
            <a:effectLst/>
          </c:spPr>
          <c:invertIfNegative val="0"/>
          <c:cat>
            <c:strRef>
              <c:f>'Product Quantity by Gender'!$A$5:$A$8</c:f>
              <c:strCache>
                <c:ptCount val="3"/>
                <c:pt idx="0">
                  <c:v>TM195</c:v>
                </c:pt>
                <c:pt idx="1">
                  <c:v>TM498</c:v>
                </c:pt>
                <c:pt idx="2">
                  <c:v>TM798</c:v>
                </c:pt>
              </c:strCache>
            </c:strRef>
          </c:cat>
          <c:val>
            <c:numRef>
              <c:f>'Product Quantity by Gender'!$C$5:$C$8</c:f>
              <c:numCache>
                <c:formatCode>General</c:formatCode>
                <c:ptCount val="3"/>
                <c:pt idx="0">
                  <c:v>40</c:v>
                </c:pt>
                <c:pt idx="1">
                  <c:v>31</c:v>
                </c:pt>
                <c:pt idx="2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ED-4148-80D2-21DBFDEF48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809547247"/>
        <c:axId val="2045042767"/>
      </c:barChart>
      <c:catAx>
        <c:axId val="180954724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5042767"/>
        <c:crosses val="autoZero"/>
        <c:auto val="1"/>
        <c:lblAlgn val="ctr"/>
        <c:lblOffset val="100"/>
        <c:noMultiLvlLbl val="0"/>
      </c:catAx>
      <c:valAx>
        <c:axId val="2045042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9547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[CardioGoodFitness - Copy.xlsx]Product Quantity by Marital Sta!PivotTable4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000"/>
              <a:t>Product Quantity by Marital 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9857561360029819E-2"/>
          <c:y val="0.21608224287249511"/>
          <c:w val="0.68838530628006545"/>
          <c:h val="0.6907961944497124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'Product Quantity by Marital Sta'!$B$3:$B$4</c:f>
              <c:strCache>
                <c:ptCount val="1"/>
                <c:pt idx="0">
                  <c:v>Partnered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'Product Quantity by Marital Sta'!$A$5:$A$8</c:f>
              <c:strCache>
                <c:ptCount val="3"/>
                <c:pt idx="0">
                  <c:v>TM195</c:v>
                </c:pt>
                <c:pt idx="1">
                  <c:v>TM498</c:v>
                </c:pt>
                <c:pt idx="2">
                  <c:v>TM798</c:v>
                </c:pt>
              </c:strCache>
            </c:strRef>
          </c:cat>
          <c:val>
            <c:numRef>
              <c:f>'Product Quantity by Marital Sta'!$B$5:$B$8</c:f>
              <c:numCache>
                <c:formatCode>General</c:formatCode>
                <c:ptCount val="3"/>
                <c:pt idx="0">
                  <c:v>48</c:v>
                </c:pt>
                <c:pt idx="1">
                  <c:v>36</c:v>
                </c:pt>
                <c:pt idx="2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88-4ED7-A635-52C0D5DD6546}"/>
            </c:ext>
          </c:extLst>
        </c:ser>
        <c:ser>
          <c:idx val="1"/>
          <c:order val="1"/>
          <c:tx>
            <c:strRef>
              <c:f>'Product Quantity by Marital Sta'!$C$3:$C$4</c:f>
              <c:strCache>
                <c:ptCount val="1"/>
                <c:pt idx="0">
                  <c:v>Single</c:v>
                </c:pt>
              </c:strCache>
            </c:strRef>
          </c:tx>
          <c:spPr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'Product Quantity by Marital Sta'!$A$5:$A$8</c:f>
              <c:strCache>
                <c:ptCount val="3"/>
                <c:pt idx="0">
                  <c:v>TM195</c:v>
                </c:pt>
                <c:pt idx="1">
                  <c:v>TM498</c:v>
                </c:pt>
                <c:pt idx="2">
                  <c:v>TM798</c:v>
                </c:pt>
              </c:strCache>
            </c:strRef>
          </c:cat>
          <c:val>
            <c:numRef>
              <c:f>'Product Quantity by Marital Sta'!$C$5:$C$8</c:f>
              <c:numCache>
                <c:formatCode>General</c:formatCode>
                <c:ptCount val="3"/>
                <c:pt idx="0">
                  <c:v>32</c:v>
                </c:pt>
                <c:pt idx="1">
                  <c:v>24</c:v>
                </c:pt>
                <c:pt idx="2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88-4ED7-A635-52C0D5DD65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74613983"/>
        <c:axId val="43263119"/>
      </c:barChart>
      <c:catAx>
        <c:axId val="2074613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63119"/>
        <c:crosses val="autoZero"/>
        <c:auto val="1"/>
        <c:lblAlgn val="ctr"/>
        <c:lblOffset val="100"/>
        <c:noMultiLvlLbl val="0"/>
      </c:catAx>
      <c:valAx>
        <c:axId val="43263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4613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[CardioGoodFitness - Copy.xlsx]Average Use!PivotTable7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000"/>
              <a:t>Average Use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rgbClr val="E7919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rgbClr val="E7919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rgbClr val="E7919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'Average Use'!$B$3:$B$4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E79191"/>
            </a:solidFill>
            <a:ln>
              <a:noFill/>
            </a:ln>
            <a:effectLst/>
          </c:spPr>
          <c:invertIfNegative val="0"/>
          <c:cat>
            <c:strRef>
              <c:f>'Average Use'!$A$5:$A$7</c:f>
              <c:strCache>
                <c:ptCount val="3"/>
                <c:pt idx="0">
                  <c:v>TM195</c:v>
                </c:pt>
                <c:pt idx="1">
                  <c:v>TM498</c:v>
                </c:pt>
                <c:pt idx="2">
                  <c:v>TM798</c:v>
                </c:pt>
              </c:strCache>
            </c:strRef>
          </c:cat>
          <c:val>
            <c:numRef>
              <c:f>'Average Use'!$B$5:$B$7</c:f>
              <c:numCache>
                <c:formatCode>0.0</c:formatCode>
                <c:ptCount val="3"/>
                <c:pt idx="0">
                  <c:v>2.9</c:v>
                </c:pt>
                <c:pt idx="1">
                  <c:v>3.1379310344827585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66-4BF9-97A2-884D555D389A}"/>
            </c:ext>
          </c:extLst>
        </c:ser>
        <c:ser>
          <c:idx val="1"/>
          <c:order val="1"/>
          <c:tx>
            <c:strRef>
              <c:f>'Average Use'!$C$3:$C$4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'Average Use'!$A$5:$A$7</c:f>
              <c:strCache>
                <c:ptCount val="3"/>
                <c:pt idx="0">
                  <c:v>TM195</c:v>
                </c:pt>
                <c:pt idx="1">
                  <c:v>TM498</c:v>
                </c:pt>
                <c:pt idx="2">
                  <c:v>TM798</c:v>
                </c:pt>
              </c:strCache>
            </c:strRef>
          </c:cat>
          <c:val>
            <c:numRef>
              <c:f>'Average Use'!$C$5:$C$7</c:f>
              <c:numCache>
                <c:formatCode>0.0</c:formatCode>
                <c:ptCount val="3"/>
                <c:pt idx="0">
                  <c:v>3.2749999999999999</c:v>
                </c:pt>
                <c:pt idx="1">
                  <c:v>3</c:v>
                </c:pt>
                <c:pt idx="2">
                  <c:v>4.7272727272727275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66-4BF9-97A2-884D555D38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81973152"/>
        <c:axId val="176988064"/>
      </c:barChart>
      <c:catAx>
        <c:axId val="381973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988064"/>
        <c:crosses val="autoZero"/>
        <c:auto val="1"/>
        <c:lblAlgn val="ctr"/>
        <c:lblOffset val="100"/>
        <c:noMultiLvlLbl val="0"/>
      </c:catAx>
      <c:valAx>
        <c:axId val="176988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Days</a:t>
                </a:r>
                <a:r>
                  <a:rPr lang="en-GB" baseline="0"/>
                  <a:t> of week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973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[CardioGoodFitness - Copy.xlsx]Average of Fitness!PivotTable20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of Fitness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'Average of Fitness'!$B$3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'Average of Fitness'!$A$4:$A$7</c:f>
              <c:strCache>
                <c:ptCount val="3"/>
                <c:pt idx="0">
                  <c:v>TM195</c:v>
                </c:pt>
                <c:pt idx="1">
                  <c:v>TM498</c:v>
                </c:pt>
                <c:pt idx="2">
                  <c:v>TM798</c:v>
                </c:pt>
              </c:strCache>
            </c:strRef>
          </c:cat>
          <c:val>
            <c:numRef>
              <c:f>'Average of Fitness'!$B$4:$B$7</c:f>
              <c:numCache>
                <c:formatCode>General</c:formatCode>
                <c:ptCount val="3"/>
                <c:pt idx="0">
                  <c:v>2.9624999999999999</c:v>
                </c:pt>
                <c:pt idx="1">
                  <c:v>2.9</c:v>
                </c:pt>
                <c:pt idx="2">
                  <c:v>4.625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4E-410C-B4E8-7F2641DD43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819976479"/>
        <c:axId val="43277503"/>
      </c:barChart>
      <c:catAx>
        <c:axId val="18199764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77503"/>
        <c:crosses val="autoZero"/>
        <c:auto val="1"/>
        <c:lblAlgn val="ctr"/>
        <c:lblOffset val="100"/>
        <c:noMultiLvlLbl val="0"/>
      </c:catAx>
      <c:valAx>
        <c:axId val="432775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9976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44ef15d69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1644ef15d6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76cf7eb09_0_2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g1476cf7eb09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44ef15d6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1644ef15d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44ef15d69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1644ef15d6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644ef15d69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1644ef15d6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age">
  <p:cSld name="Title_Page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 flipH="1">
            <a:off x="658309" y="1489243"/>
            <a:ext cx="3103500" cy="3683100"/>
          </a:xfrm>
          <a:prstGeom prst="parallelogram">
            <a:avLst>
              <a:gd name="adj" fmla="val 7229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 flipH="1">
            <a:off x="723575" y="-30449"/>
            <a:ext cx="4383300" cy="5188800"/>
          </a:xfrm>
          <a:prstGeom prst="parallelogram">
            <a:avLst>
              <a:gd name="adj" fmla="val 7229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2">
            <a:alphaModFix/>
          </a:blip>
          <a:srcRect l="7036" r="53053"/>
          <a:stretch/>
        </p:blipFill>
        <p:spPr>
          <a:xfrm>
            <a:off x="1608507" y="-39537"/>
            <a:ext cx="3120000" cy="5211900"/>
          </a:xfrm>
          <a:prstGeom prst="parallelogram">
            <a:avLst>
              <a:gd name="adj" fmla="val 58143"/>
            </a:avLst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_Logo_Picture">
  <p:cSld name="White_Logo_Picture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">
  <p:cSld name="8_Title Slide"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306807" y="825536"/>
            <a:ext cx="80943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None/>
              <a:defRPr sz="3600" b="1" i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305991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2"/>
          </p:nvPr>
        </p:nvSpPr>
        <p:spPr>
          <a:xfrm>
            <a:off x="305991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/>
              <a:buNone/>
              <a:defRPr sz="9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3"/>
          </p:nvPr>
        </p:nvSpPr>
        <p:spPr>
          <a:xfrm>
            <a:off x="371006" y="2765828"/>
            <a:ext cx="1159800" cy="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/>
              <a:buNone/>
              <a:defRPr sz="10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4"/>
          </p:nvPr>
        </p:nvSpPr>
        <p:spPr>
          <a:xfrm>
            <a:off x="1784396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5"/>
          </p:nvPr>
        </p:nvSpPr>
        <p:spPr>
          <a:xfrm>
            <a:off x="1784396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/>
              <a:buNone/>
              <a:defRPr sz="9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6"/>
          </p:nvPr>
        </p:nvSpPr>
        <p:spPr>
          <a:xfrm>
            <a:off x="1849411" y="2765828"/>
            <a:ext cx="1159800" cy="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/>
              <a:buNone/>
              <a:defRPr sz="10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7"/>
          </p:nvPr>
        </p:nvSpPr>
        <p:spPr>
          <a:xfrm>
            <a:off x="3257179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8"/>
          </p:nvPr>
        </p:nvSpPr>
        <p:spPr>
          <a:xfrm>
            <a:off x="3257179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/>
              <a:buNone/>
              <a:defRPr sz="9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9"/>
          </p:nvPr>
        </p:nvSpPr>
        <p:spPr>
          <a:xfrm>
            <a:off x="3322194" y="2765828"/>
            <a:ext cx="1159800" cy="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/>
              <a:buNone/>
              <a:defRPr sz="10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3"/>
          </p:nvPr>
        </p:nvSpPr>
        <p:spPr>
          <a:xfrm>
            <a:off x="4735584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4"/>
          </p:nvPr>
        </p:nvSpPr>
        <p:spPr>
          <a:xfrm>
            <a:off x="4735584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/>
              <a:buNone/>
              <a:defRPr sz="9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5"/>
          </p:nvPr>
        </p:nvSpPr>
        <p:spPr>
          <a:xfrm>
            <a:off x="4800599" y="2765828"/>
            <a:ext cx="1159800" cy="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/>
              <a:buNone/>
              <a:defRPr sz="10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6"/>
          </p:nvPr>
        </p:nvSpPr>
        <p:spPr>
          <a:xfrm>
            <a:off x="6185882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7"/>
          </p:nvPr>
        </p:nvSpPr>
        <p:spPr>
          <a:xfrm>
            <a:off x="6185882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/>
              <a:buNone/>
              <a:defRPr sz="9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8"/>
          </p:nvPr>
        </p:nvSpPr>
        <p:spPr>
          <a:xfrm>
            <a:off x="6250897" y="2765828"/>
            <a:ext cx="1159800" cy="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/>
              <a:buNone/>
              <a:defRPr sz="10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9"/>
          </p:nvPr>
        </p:nvSpPr>
        <p:spPr>
          <a:xfrm>
            <a:off x="7624938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20"/>
          </p:nvPr>
        </p:nvSpPr>
        <p:spPr>
          <a:xfrm>
            <a:off x="7624938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/>
              <a:buNone/>
              <a:defRPr sz="9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21"/>
          </p:nvPr>
        </p:nvSpPr>
        <p:spPr>
          <a:xfrm>
            <a:off x="7689953" y="2765828"/>
            <a:ext cx="1159800" cy="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/>
              <a:buNone/>
              <a:defRPr sz="10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22"/>
          </p:nvPr>
        </p:nvSpPr>
        <p:spPr>
          <a:xfrm>
            <a:off x="1784757" y="1776369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/>
              <a:buNone/>
              <a:defRPr sz="7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23"/>
          </p:nvPr>
        </p:nvSpPr>
        <p:spPr>
          <a:xfrm>
            <a:off x="3245528" y="1774802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/>
              <a:buNone/>
              <a:defRPr sz="7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24"/>
          </p:nvPr>
        </p:nvSpPr>
        <p:spPr>
          <a:xfrm>
            <a:off x="4735584" y="1776369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/>
              <a:buNone/>
              <a:defRPr sz="7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5"/>
          </p:nvPr>
        </p:nvSpPr>
        <p:spPr>
          <a:xfrm>
            <a:off x="6185882" y="1776369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/>
              <a:buNone/>
              <a:defRPr sz="7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26"/>
          </p:nvPr>
        </p:nvSpPr>
        <p:spPr>
          <a:xfrm>
            <a:off x="7624938" y="1776369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/>
              <a:buNone/>
              <a:defRPr sz="7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27"/>
          </p:nvPr>
        </p:nvSpPr>
        <p:spPr>
          <a:xfrm>
            <a:off x="305991" y="1776369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/>
              <a:buNone/>
              <a:defRPr sz="7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6850" y="189300"/>
            <a:ext cx="663300" cy="6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_Light">
  <p:cSld name="Divider_Light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06807" y="2076454"/>
            <a:ext cx="5602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  <a:defRPr sz="3600" b="1" i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05991" y="2916621"/>
            <a:ext cx="56028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2"/>
          </p:nvPr>
        </p:nvSpPr>
        <p:spPr>
          <a:xfrm>
            <a:off x="371006" y="2765828"/>
            <a:ext cx="1159800" cy="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6850" y="189300"/>
            <a:ext cx="663300" cy="6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_Dark_2">
  <p:cSld name="Layout_Dark_2">
    <p:bg>
      <p:bgPr>
        <a:solidFill>
          <a:srgbClr val="002355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>
            <a:spLocks noGrp="1"/>
          </p:cNvSpPr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"/>
              <a:buFont typeface="Arial"/>
              <a:buNone/>
              <a:defRPr sz="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19"/>
          <p:cNvSpPr>
            <a:spLocks noGrp="1"/>
          </p:cNvSpPr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"/>
              <a:buFont typeface="Arial"/>
              <a:buNone/>
              <a:defRPr sz="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06807" y="400511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nir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8837194" y="4660193"/>
            <a:ext cx="301838" cy="319370"/>
          </a:xfrm>
          <a:custGeom>
            <a:avLst/>
            <a:gdLst/>
            <a:ahLst/>
            <a:cxnLst/>
            <a:rect l="l" t="t" r="r" b="b"/>
            <a:pathLst>
              <a:path w="1916430" h="1047115" extrusionOk="0">
                <a:moveTo>
                  <a:pt x="1916172" y="0"/>
                </a:moveTo>
                <a:lnTo>
                  <a:pt x="0" y="0"/>
                </a:lnTo>
                <a:lnTo>
                  <a:pt x="0" y="1047088"/>
                </a:lnTo>
                <a:lnTo>
                  <a:pt x="1916172" y="1047088"/>
                </a:lnTo>
                <a:lnTo>
                  <a:pt x="1916172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1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8835838" y="4711963"/>
            <a:ext cx="3024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10" b="0" i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sz="910" b="0" i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6850" y="189300"/>
            <a:ext cx="663300" cy="6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_Light_Blue">
  <p:cSld name="Layout_Light_Blue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>
            <a:spLocks noGrp="1"/>
          </p:cNvSpPr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"/>
              <a:buFont typeface="Source Sans Pro"/>
              <a:buNone/>
              <a:defRPr sz="10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1" name="Google Shape;111;p20"/>
          <p:cNvSpPr>
            <a:spLocks noGrp="1"/>
          </p:cNvSpPr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"/>
              <a:buFont typeface="Source Sans Pro"/>
              <a:buNone/>
              <a:defRPr sz="10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/>
              <a:buNone/>
              <a:defRPr sz="9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Source Sans Pro"/>
              <a:buNone/>
              <a:defRPr sz="75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Source Sans Pro"/>
              <a:buNone/>
              <a:defRPr sz="75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Source Sans Pro"/>
              <a:buNone/>
              <a:defRPr sz="75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Source Sans Pro"/>
              <a:buNone/>
              <a:defRPr sz="75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nir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8837194" y="4660193"/>
            <a:ext cx="301838" cy="319370"/>
          </a:xfrm>
          <a:custGeom>
            <a:avLst/>
            <a:gdLst/>
            <a:ahLst/>
            <a:cxnLst/>
            <a:rect l="l" t="t" r="r" b="b"/>
            <a:pathLst>
              <a:path w="1916430" h="1047115" extrusionOk="0">
                <a:moveTo>
                  <a:pt x="1916172" y="0"/>
                </a:moveTo>
                <a:lnTo>
                  <a:pt x="0" y="0"/>
                </a:lnTo>
                <a:lnTo>
                  <a:pt x="0" y="1047088"/>
                </a:lnTo>
                <a:lnTo>
                  <a:pt x="1916172" y="1047088"/>
                </a:lnTo>
                <a:lnTo>
                  <a:pt x="1916172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1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8835838" y="4711963"/>
            <a:ext cx="3024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10" i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sz="910" i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6850" y="189300"/>
            <a:ext cx="663300" cy="6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Slide">
  <p:cSld name="11_Title Slide"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06807" y="472424"/>
            <a:ext cx="80943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Source Sans Pro SemiBold"/>
              <a:buNone/>
              <a:defRPr sz="2100" i="0" u="none" strike="noStrike" cap="none">
                <a:solidFill>
                  <a:schemeClr val="dk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/>
              <a:buNone/>
              <a:defRPr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/>
              <a:buNone/>
              <a:defRPr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/>
              <a:buNone/>
              <a:defRPr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/>
              <a:buNone/>
              <a:defRPr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/>
              <a:buNone/>
              <a:defRPr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/>
              <a:buNone/>
              <a:defRPr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/>
              <a:buNone/>
              <a:defRPr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/>
              <a:buNone/>
              <a:defRPr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-212651"/>
            <a:ext cx="164700" cy="164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1697138" y="-212651"/>
            <a:ext cx="164700" cy="16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191386" y="-212651"/>
            <a:ext cx="164700" cy="164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78785" y="-212651"/>
            <a:ext cx="164700" cy="164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566183" y="-212651"/>
            <a:ext cx="164700" cy="164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1884537" y="-212651"/>
            <a:ext cx="164700" cy="164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090543" y="-212651"/>
            <a:ext cx="164700" cy="16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2255348" y="-212651"/>
            <a:ext cx="164700" cy="16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2440089" y="-212651"/>
            <a:ext cx="164700" cy="164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2624830" y="-212651"/>
            <a:ext cx="164700" cy="164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96300" y="961250"/>
            <a:ext cx="336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193">
          <p15:clr>
            <a:srgbClr val="F26B43"/>
          </p15:clr>
        </p15:guide>
        <p15:guide id="4" orient="horz" pos="293">
          <p15:clr>
            <a:srgbClr val="F26B43"/>
          </p15:clr>
        </p15:guide>
        <p15:guide id="5" pos="5567">
          <p15:clr>
            <a:srgbClr val="F26B43"/>
          </p15:clr>
        </p15:guide>
        <p15:guide id="6" orient="horz" pos="2981">
          <p15:clr>
            <a:srgbClr val="F26B43"/>
          </p15:clr>
        </p15:guide>
        <p15:guide id="7" pos="5363">
          <p15:clr>
            <a:srgbClr val="F26B43"/>
          </p15:clr>
        </p15:guide>
        <p15:guide id="8" pos="5296">
          <p15:clr>
            <a:srgbClr val="F26B43"/>
          </p15:clr>
        </p15:guide>
        <p15:guide id="9" pos="1757">
          <p15:clr>
            <a:srgbClr val="F26B43"/>
          </p15:clr>
        </p15:guide>
        <p15:guide id="10" pos="400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4247975" y="1278750"/>
            <a:ext cx="4734900" cy="1908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2600" dirty="0">
                <a:solidFill>
                  <a:schemeClr val="dk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Cardio Good Fitness</a:t>
            </a:r>
            <a:endParaRPr sz="2600" dirty="0">
              <a:solidFill>
                <a:schemeClr val="dk1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2000" dirty="0">
                <a:solidFill>
                  <a:srgbClr val="59595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Sergiu Leu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2000" dirty="0">
                <a:solidFill>
                  <a:srgbClr val="59595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04/05/2024</a:t>
            </a:r>
            <a:endParaRPr sz="2000" dirty="0">
              <a:solidFill>
                <a:srgbClr val="595959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600" dirty="0">
              <a:solidFill>
                <a:schemeClr val="dk1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7294599" y="337168"/>
            <a:ext cx="1849500" cy="25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>
            <a:spLocks noGrp="1"/>
          </p:cNvSpPr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9" name="Google Shape;129;p23"/>
          <p:cNvSpPr>
            <a:spLocks noGrp="1"/>
          </p:cNvSpPr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dirty="0"/>
              <a:t>Sergiu Leu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32" name="Google Shape;132;p23"/>
          <p:cNvSpPr txBox="1"/>
          <p:nvPr/>
        </p:nvSpPr>
        <p:spPr>
          <a:xfrm>
            <a:off x="306800" y="989850"/>
            <a:ext cx="6678900" cy="3327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Cardio Good Fitness is a retail store that’s selling different treadmill models.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CardioGoodFitness.csv contain data related to customers who have purchased the treadmill and the product.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Product: TM195, TM498, TM798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Customer: age 18-50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marital status partnered or single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Usage: haw many times per week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Fitness: people who exercise more than 90 min a week follow the 1-5% rule of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fitness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</a:t>
            </a:r>
            <a:endParaRPr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>
            <a:spLocks noGrp="1"/>
          </p:cNvSpPr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8" name="Google Shape;138;p24"/>
          <p:cNvSpPr>
            <a:spLocks noGrp="1"/>
          </p:cNvSpPr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dirty="0"/>
              <a:t>Sergiu Leu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Findings</a:t>
            </a:r>
            <a:endParaRPr dirty="0"/>
          </a:p>
        </p:txBody>
      </p:sp>
      <p:sp>
        <p:nvSpPr>
          <p:cNvPr id="141" name="Google Shape;141;p24"/>
          <p:cNvSpPr txBox="1"/>
          <p:nvPr/>
        </p:nvSpPr>
        <p:spPr>
          <a:xfrm>
            <a:off x="249125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5D5C34B-5B25-6051-C764-675E796695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964198"/>
              </p:ext>
            </p:extLst>
          </p:nvPr>
        </p:nvGraphicFramePr>
        <p:xfrm>
          <a:off x="181890" y="676300"/>
          <a:ext cx="3811887" cy="3163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A9E15DC-3F22-50D9-2E44-1DC9B000B9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1226601"/>
              </p:ext>
            </p:extLst>
          </p:nvPr>
        </p:nvGraphicFramePr>
        <p:xfrm>
          <a:off x="4061012" y="698635"/>
          <a:ext cx="3811887" cy="316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C35D2C-6B6B-B2DE-B205-F3776A62A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721941"/>
              </p:ext>
            </p:extLst>
          </p:nvPr>
        </p:nvGraphicFramePr>
        <p:xfrm>
          <a:off x="164654" y="3918794"/>
          <a:ext cx="3583286" cy="1096812"/>
        </p:xfrm>
        <a:graphic>
          <a:graphicData uri="http://schemas.openxmlformats.org/drawingml/2006/table">
            <a:tbl>
              <a:tblPr/>
              <a:tblGrid>
                <a:gridCol w="1164396">
                  <a:extLst>
                    <a:ext uri="{9D8B030D-6E8A-4147-A177-3AD203B41FA5}">
                      <a16:colId xmlns:a16="http://schemas.microsoft.com/office/drawing/2014/main" val="2709357675"/>
                    </a:ext>
                  </a:extLst>
                </a:gridCol>
                <a:gridCol w="1192118">
                  <a:extLst>
                    <a:ext uri="{9D8B030D-6E8A-4147-A177-3AD203B41FA5}">
                      <a16:colId xmlns:a16="http://schemas.microsoft.com/office/drawing/2014/main" val="838731919"/>
                    </a:ext>
                  </a:extLst>
                </a:gridCol>
                <a:gridCol w="405458">
                  <a:extLst>
                    <a:ext uri="{9D8B030D-6E8A-4147-A177-3AD203B41FA5}">
                      <a16:colId xmlns:a16="http://schemas.microsoft.com/office/drawing/2014/main" val="386252666"/>
                    </a:ext>
                  </a:extLst>
                </a:gridCol>
                <a:gridCol w="821314">
                  <a:extLst>
                    <a:ext uri="{9D8B030D-6E8A-4147-A177-3AD203B41FA5}">
                      <a16:colId xmlns:a16="http://schemas.microsoft.com/office/drawing/2014/main" val="1400590009"/>
                    </a:ext>
                  </a:extLst>
                </a:gridCol>
              </a:tblGrid>
              <a:tr h="19407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Product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 Labels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325619"/>
                  </a:ext>
                </a:extLst>
              </a:tr>
              <a:tr h="19407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196831"/>
                  </a:ext>
                </a:extLst>
              </a:tr>
              <a:tr h="13568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TM195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011552"/>
                  </a:ext>
                </a:extLst>
              </a:tr>
              <a:tr h="13568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TM498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865311"/>
                  </a:ext>
                </a:extLst>
              </a:tr>
              <a:tr h="13568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TM798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483325"/>
                  </a:ext>
                </a:extLst>
              </a:tr>
              <a:tr h="13568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016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4EFD7F-0F15-7142-C096-EE2C77E3B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120042"/>
              </p:ext>
            </p:extLst>
          </p:nvPr>
        </p:nvGraphicFramePr>
        <p:xfrm>
          <a:off x="4165973" y="3918794"/>
          <a:ext cx="3340100" cy="1096812"/>
        </p:xfrm>
        <a:graphic>
          <a:graphicData uri="http://schemas.openxmlformats.org/drawingml/2006/table">
            <a:tbl>
              <a:tblPr/>
              <a:tblGrid>
                <a:gridCol w="1065787">
                  <a:extLst>
                    <a:ext uri="{9D8B030D-6E8A-4147-A177-3AD203B41FA5}">
                      <a16:colId xmlns:a16="http://schemas.microsoft.com/office/drawing/2014/main" val="62037314"/>
                    </a:ext>
                  </a:extLst>
                </a:gridCol>
                <a:gridCol w="1091163">
                  <a:extLst>
                    <a:ext uri="{9D8B030D-6E8A-4147-A177-3AD203B41FA5}">
                      <a16:colId xmlns:a16="http://schemas.microsoft.com/office/drawing/2014/main" val="302984890"/>
                    </a:ext>
                  </a:extLst>
                </a:gridCol>
                <a:gridCol w="431390">
                  <a:extLst>
                    <a:ext uri="{9D8B030D-6E8A-4147-A177-3AD203B41FA5}">
                      <a16:colId xmlns:a16="http://schemas.microsoft.com/office/drawing/2014/main" val="2206461965"/>
                    </a:ext>
                  </a:extLst>
                </a:gridCol>
                <a:gridCol w="751760">
                  <a:extLst>
                    <a:ext uri="{9D8B030D-6E8A-4147-A177-3AD203B41FA5}">
                      <a16:colId xmlns:a16="http://schemas.microsoft.com/office/drawing/2014/main" val="31385608"/>
                    </a:ext>
                  </a:extLst>
                </a:gridCol>
              </a:tblGrid>
              <a:tr h="18280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Product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 Labels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600097"/>
                  </a:ext>
                </a:extLst>
              </a:tr>
              <a:tr h="18280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Partnered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401801"/>
                  </a:ext>
                </a:extLst>
              </a:tr>
              <a:tr h="18280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TM195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734677"/>
                  </a:ext>
                </a:extLst>
              </a:tr>
              <a:tr h="18280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TM498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244471"/>
                  </a:ext>
                </a:extLst>
              </a:tr>
              <a:tr h="18280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TM798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253621"/>
                  </a:ext>
                </a:extLst>
              </a:tr>
              <a:tr h="18280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1555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>
            <a:spLocks noGrp="1"/>
          </p:cNvSpPr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7" name="Google Shape;147;p25"/>
          <p:cNvSpPr>
            <a:spLocks noGrp="1"/>
          </p:cNvSpPr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dirty="0"/>
              <a:t>Sergiu Leu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Findings</a:t>
            </a:r>
            <a:endParaRPr dirty="0"/>
          </a:p>
        </p:txBody>
      </p:sp>
      <p:sp>
        <p:nvSpPr>
          <p:cNvPr id="150" name="Google Shape;150;p25"/>
          <p:cNvSpPr txBox="1"/>
          <p:nvPr/>
        </p:nvSpPr>
        <p:spPr>
          <a:xfrm>
            <a:off x="228954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6A0E18A-513A-8520-CBA4-4B79E50321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4666390"/>
              </p:ext>
            </p:extLst>
          </p:nvPr>
        </p:nvGraphicFramePr>
        <p:xfrm>
          <a:off x="-1" y="705310"/>
          <a:ext cx="3933265" cy="2158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996A01A-87A1-CF1A-BBE4-8B93E53824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3696100"/>
              </p:ext>
            </p:extLst>
          </p:nvPr>
        </p:nvGraphicFramePr>
        <p:xfrm>
          <a:off x="-38490" y="2864224"/>
          <a:ext cx="3730793" cy="2079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49997A-0EC9-A7FF-4C6A-96917D974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230064"/>
              </p:ext>
            </p:extLst>
          </p:nvPr>
        </p:nvGraphicFramePr>
        <p:xfrm>
          <a:off x="4386284" y="1456890"/>
          <a:ext cx="2146300" cy="952500"/>
        </p:xfrm>
        <a:graphic>
          <a:graphicData uri="http://schemas.openxmlformats.org/drawingml/2006/table">
            <a:tbl>
              <a:tblPr/>
              <a:tblGrid>
                <a:gridCol w="1103268">
                  <a:extLst>
                    <a:ext uri="{9D8B030D-6E8A-4147-A177-3AD203B41FA5}">
                      <a16:colId xmlns:a16="http://schemas.microsoft.com/office/drawing/2014/main" val="59469903"/>
                    </a:ext>
                  </a:extLst>
                </a:gridCol>
                <a:gridCol w="672106">
                  <a:extLst>
                    <a:ext uri="{9D8B030D-6E8A-4147-A177-3AD203B41FA5}">
                      <a16:colId xmlns:a16="http://schemas.microsoft.com/office/drawing/2014/main" val="3195645952"/>
                    </a:ext>
                  </a:extLst>
                </a:gridCol>
                <a:gridCol w="370926">
                  <a:extLst>
                    <a:ext uri="{9D8B030D-6E8A-4147-A177-3AD203B41FA5}">
                      <a16:colId xmlns:a16="http://schemas.microsoft.com/office/drawing/2014/main" val="380604096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Usage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1326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2681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TM195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6162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TM498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7762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TM798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8999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374587-A3CF-936B-2C7C-13351D44F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785332"/>
              </p:ext>
            </p:extLst>
          </p:nvPr>
        </p:nvGraphicFramePr>
        <p:xfrm>
          <a:off x="4386284" y="3668190"/>
          <a:ext cx="2146300" cy="952500"/>
        </p:xfrm>
        <a:graphic>
          <a:graphicData uri="http://schemas.openxmlformats.org/drawingml/2006/table">
            <a:tbl>
              <a:tblPr/>
              <a:tblGrid>
                <a:gridCol w="918416">
                  <a:extLst>
                    <a:ext uri="{9D8B030D-6E8A-4147-A177-3AD203B41FA5}">
                      <a16:colId xmlns:a16="http://schemas.microsoft.com/office/drawing/2014/main" val="153335325"/>
                    </a:ext>
                  </a:extLst>
                </a:gridCol>
                <a:gridCol w="1227884">
                  <a:extLst>
                    <a:ext uri="{9D8B030D-6E8A-4147-A177-3AD203B41FA5}">
                      <a16:colId xmlns:a16="http://schemas.microsoft.com/office/drawing/2014/main" val="388687730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Fitness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5967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TM195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2.9625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63124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TM498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3587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TM798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5117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3.311111111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67003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>
            <a:spLocks noGrp="1"/>
          </p:cNvSpPr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6" name="Google Shape;156;p26"/>
          <p:cNvSpPr>
            <a:spLocks noGrp="1"/>
          </p:cNvSpPr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dirty="0"/>
              <a:t>Sergiu Leu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Findings and Recommendations</a:t>
            </a:r>
            <a:endParaRPr dirty="0"/>
          </a:p>
        </p:txBody>
      </p:sp>
      <p:sp>
        <p:nvSpPr>
          <p:cNvPr id="159" name="Google Shape;159;p26"/>
          <p:cNvSpPr txBox="1"/>
          <p:nvPr/>
        </p:nvSpPr>
        <p:spPr>
          <a:xfrm>
            <a:off x="306807" y="891040"/>
            <a:ext cx="6678900" cy="3331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dirty="0">
                <a:solidFill>
                  <a:schemeClr val="tx1"/>
                </a:solidFill>
                <a:effectLst/>
                <a:latin typeface="Inter"/>
              </a:rPr>
              <a:t>TM195 is popular among customers with age 26 years.</a:t>
            </a:r>
            <a:endParaRPr lang="en-GB" sz="16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en-GB" sz="1600" b="0" i="0" dirty="0">
                <a:solidFill>
                  <a:schemeClr val="tx1"/>
                </a:solidFill>
                <a:effectLst/>
                <a:latin typeface="Inter"/>
              </a:rPr>
              <a:t>TM498 is popular among customers with age 26 years.</a:t>
            </a:r>
            <a:endParaRPr lang="en-GB" sz="12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en-GB" sz="1600" b="0" i="0" dirty="0">
                <a:solidFill>
                  <a:schemeClr val="tx1"/>
                </a:solidFill>
                <a:effectLst/>
                <a:latin typeface="Inter"/>
              </a:rPr>
              <a:t>TM798 is popular among customers with age 27 years.</a:t>
            </a:r>
          </a:p>
          <a:p>
            <a:r>
              <a:rPr lang="en-GB" sz="1600" b="0" i="0" dirty="0">
                <a:solidFill>
                  <a:schemeClr val="tx1"/>
                </a:solidFill>
                <a:effectLst/>
                <a:latin typeface="Inter"/>
              </a:rPr>
              <a:t>Schools promotion, there we target not just young people but also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Inter"/>
              </a:rPr>
              <a:t>theyr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Inter"/>
              </a:rPr>
              <a:t> parents.</a:t>
            </a:r>
          </a:p>
          <a:p>
            <a:endParaRPr lang="en-GB" sz="1600" b="0" i="0" dirty="0">
              <a:solidFill>
                <a:schemeClr val="tx1"/>
              </a:solidFill>
              <a:effectLst/>
              <a:latin typeface="Inter"/>
            </a:endParaRPr>
          </a:p>
          <a:p>
            <a:r>
              <a:rPr lang="en-GB" sz="1600" dirty="0">
                <a:solidFill>
                  <a:schemeClr val="tx1"/>
                </a:solidFill>
                <a:latin typeface="Inter"/>
                <a:ea typeface="Source Sans Pro"/>
                <a:cs typeface="Source Sans Pro"/>
                <a:sym typeface="Source Sans Pro"/>
              </a:rPr>
              <a:t>Male customers are higher than female customers.</a:t>
            </a:r>
          </a:p>
          <a:p>
            <a:r>
              <a:rPr lang="en-GB" sz="1600" dirty="0">
                <a:solidFill>
                  <a:schemeClr val="tx1"/>
                </a:solidFill>
                <a:latin typeface="Inter"/>
                <a:ea typeface="Source Sans Pro"/>
                <a:cs typeface="Source Sans Pro"/>
                <a:sym typeface="Source Sans Pro"/>
              </a:rPr>
              <a:t>We have to focus on attracting female customers by making a promotion for TM498 and TM195 on mother’s day.</a:t>
            </a:r>
          </a:p>
          <a:p>
            <a:endParaRPr lang="en-GB" sz="1600" dirty="0">
              <a:solidFill>
                <a:schemeClr val="tx1"/>
              </a:solidFill>
              <a:latin typeface="Inter"/>
              <a:ea typeface="Source Sans Pro"/>
              <a:cs typeface="Source Sans Pro"/>
              <a:sym typeface="Source Sans Pro"/>
            </a:endParaRPr>
          </a:p>
          <a:p>
            <a:r>
              <a:rPr lang="en-GB" sz="1600" b="0" i="0" dirty="0">
                <a:solidFill>
                  <a:schemeClr val="tx1"/>
                </a:solidFill>
                <a:effectLst/>
                <a:latin typeface="Inter"/>
              </a:rPr>
              <a:t>Usage no. of days and fitness level is higher for TM798 than the other two products.</a:t>
            </a:r>
          </a:p>
          <a:p>
            <a:r>
              <a:rPr lang="en-GB" sz="1600" b="0" i="0" dirty="0">
                <a:solidFill>
                  <a:schemeClr val="tx1"/>
                </a:solidFill>
                <a:effectLst/>
                <a:latin typeface="Inter"/>
              </a:rPr>
              <a:t>Time to time make promotion on TM798.</a:t>
            </a:r>
          </a:p>
          <a:p>
            <a:endParaRPr lang="en-GB" sz="12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mbridge_Spark_Slide_Master">
  <a:themeElements>
    <a:clrScheme name="TPA">
      <a:dk1>
        <a:srgbClr val="000000"/>
      </a:dk1>
      <a:lt1>
        <a:srgbClr val="FFFFFF"/>
      </a:lt1>
      <a:dk2>
        <a:srgbClr val="6DC1B9"/>
      </a:dk2>
      <a:lt2>
        <a:srgbClr val="384250"/>
      </a:lt2>
      <a:accent1>
        <a:srgbClr val="B89D4F"/>
      </a:accent1>
      <a:accent2>
        <a:srgbClr val="AADADA"/>
      </a:accent2>
      <a:accent3>
        <a:srgbClr val="F7F9FA"/>
      </a:accent3>
      <a:accent4>
        <a:srgbClr val="0098A7"/>
      </a:accent4>
      <a:accent5>
        <a:srgbClr val="384250"/>
      </a:accent5>
      <a:accent6>
        <a:srgbClr val="F3F3F3"/>
      </a:accent6>
      <a:hlink>
        <a:srgbClr val="0098A7"/>
      </a:hlink>
      <a:folHlink>
        <a:srgbClr val="249DE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Microsoft Office PowerPoint</Application>
  <PresentationFormat>On-screen Show (16:9)</PresentationFormat>
  <Paragraphs>116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Inter</vt:lpstr>
      <vt:lpstr>Calibri</vt:lpstr>
      <vt:lpstr>Source Sans Pro Light</vt:lpstr>
      <vt:lpstr>Source Sans Pro</vt:lpstr>
      <vt:lpstr>Arial</vt:lpstr>
      <vt:lpstr>Source Sans Pro SemiBold</vt:lpstr>
      <vt:lpstr>Avenir</vt:lpstr>
      <vt:lpstr>Simple Light</vt:lpstr>
      <vt:lpstr>Cambridge_Spark_Slide_Master</vt:lpstr>
      <vt:lpstr>PowerPoint Presentation</vt:lpstr>
      <vt:lpstr>Introduction</vt:lpstr>
      <vt:lpstr>Findings</vt:lpstr>
      <vt:lpstr>Findings</vt:lpstr>
      <vt:lpstr>Findings and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Sergiu Leu</cp:lastModifiedBy>
  <cp:revision>1</cp:revision>
  <dcterms:modified xsi:type="dcterms:W3CDTF">2024-05-04T11:12:43Z</dcterms:modified>
</cp:coreProperties>
</file>