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handoutMasterIdLst>
    <p:handoutMasterId r:id="rId30"/>
  </p:handoutMasterIdLst>
  <p:sldIdLst>
    <p:sldId id="256" r:id="rId2"/>
    <p:sldId id="269" r:id="rId3"/>
    <p:sldId id="268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301" r:id="rId12"/>
    <p:sldId id="298" r:id="rId13"/>
    <p:sldId id="299" r:id="rId14"/>
    <p:sldId id="272" r:id="rId15"/>
    <p:sldId id="283" r:id="rId16"/>
    <p:sldId id="284" r:id="rId17"/>
    <p:sldId id="285" r:id="rId18"/>
    <p:sldId id="274" r:id="rId19"/>
    <p:sldId id="294" r:id="rId20"/>
    <p:sldId id="275" r:id="rId21"/>
    <p:sldId id="278" r:id="rId22"/>
    <p:sldId id="286" r:id="rId23"/>
    <p:sldId id="287" r:id="rId24"/>
    <p:sldId id="288" r:id="rId25"/>
    <p:sldId id="289" r:id="rId26"/>
    <p:sldId id="290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Williams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2" autoAdjust="0"/>
    <p:restoredTop sz="94660"/>
  </p:normalViewPr>
  <p:slideViewPr>
    <p:cSldViewPr snapToGrid="0">
      <p:cViewPr>
        <p:scale>
          <a:sx n="82" d="100"/>
          <a:sy n="82" d="100"/>
        </p:scale>
        <p:origin x="9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4T18:53:27.66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11BCCD-9462-DB43-A161-5E5F47D42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2C676-9A22-3D47-B1C1-111B49C7FA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1B51E-20AD-BF4B-AD9D-E8D0CA6EF42D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36393-7E7B-8046-A0EC-5AC2742970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D2228-75A8-3D48-8CB6-F8A37A1312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1D21-1163-6F42-8482-F2EEC7DEC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5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78E7-31BD-4046-A1B0-EF22B49E2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EA399-384A-0947-8579-A178184D1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6670-3C77-CD48-A3D8-C67CCCE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DA5F-BBD3-AF4B-8179-DC7CDDA1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42DC-4BC4-9541-BB00-59A23E91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963B-737D-5044-80E0-B8FBF697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B4B1E-0B69-594A-AAC8-E267A875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C51F-EFF8-C34E-8209-37CCA8E9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8D48-495A-7D41-8F27-A0C2ACE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A719-608C-AC44-BB5A-FB3B69A6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281FF-FE01-8B48-B0E8-567ECDA56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26119-3031-E142-A8C5-64AE60C5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2BE4-0F55-A44B-BC22-88D0BA88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B118-EF97-B34C-A4EF-81E475EC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C25E-4C41-AA43-B582-FFD2CEA0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DC3E-D6C0-6E48-8F8D-C2AACECD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2C57-E339-6645-9ACF-054E6B62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48FE-9C20-034C-97D8-E4937EEC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612A-456D-B34C-AF87-F6213B85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5C9E-C684-0B44-8C93-BA0C0E64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A4D-4F3F-4B4C-A623-4EAE634A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D659-B372-974F-B7FE-066FF56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8E43-EDDD-2C42-B9E5-569879F2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F325-B60D-4744-97D3-00D46E6B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810A-F274-9D45-A5E1-B3E6B2E8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EAFD-430E-6F41-B4C1-3E0C9890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2F19-5E6C-C045-89EF-F7DB8DA90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6277-CD43-4D42-AF7C-6751F9D5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8E048-BA59-054E-A164-75ECF199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2615B-561C-D747-8D7E-007314AB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93A27-9A4F-8541-9FB5-5FA98764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C3E1-D554-2944-8473-53DE1CCB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F04B-6737-0840-9C12-F7C042E4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A962-340A-9B45-867E-6F48FAC8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73AE0-71C6-9847-85FA-835FC1671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712BA-1D0D-8443-B7B5-742F8A3A3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60B4A-0B6E-3E4A-A26D-070A6B6F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2A10D-FE75-F043-B846-8FEF21CC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DF7F0-22F0-D948-8010-329FF3E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A3E4-6E1B-8841-B0EB-0895E4A2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8AF8A-2C9B-6347-86B3-BDDC3802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0E634-7803-9D4C-AE96-944B8E9F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56F3-13D3-D344-AD58-B2D0E36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632D-F892-9F43-9154-8EEE9333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D0237-20A2-1E44-BDC2-4957CF94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95FF-5E8E-AB43-93AD-0ADD49A9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77CD-9111-164B-92A4-86A7CB3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9F87-449E-B04F-ADCA-9FC25093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ACB6E-47C0-F847-B1A6-FD160EA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8ED6-CF33-7F48-BA04-4DB9A903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8011-3699-9F43-BF23-43A4C473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B8DB-345F-AD47-845F-810BEB7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D559-967B-E941-8F2E-5622B1A2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46A25-B9BB-9945-BF6F-C6035052B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5857-DE82-2844-A0C0-A23A84DD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5BC1-9BE6-C447-B70B-31597E12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CD95-8419-9A48-8E7C-6B6E7EBD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1FA04-CAD2-874F-9BDA-81C8B1DA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AAE78-421A-104D-83B6-1A2922E5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1BB89-5E89-F64A-ABD0-631220FFD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BD73-8D49-694B-AF15-6634EB4EA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AE4C-AC92-4B6A-9853-6B396A6D1B62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03F07-8664-244D-A210-122BD40D9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C84F-4BF9-3A4E-AED4-091A99C94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370A-8C90-42A4-8622-D57A2A0E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obesity/data/adult.html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E26B9C-A7EA-44B1-A75A-8603F8CA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32" y="258157"/>
            <a:ext cx="9696189" cy="1222271"/>
          </a:xfrm>
        </p:spPr>
        <p:txBody>
          <a:bodyPr/>
          <a:lstStyle/>
          <a:p>
            <a:pPr algn="ctr"/>
            <a:r>
              <a:rPr lang="en-US" b="1" dirty="0"/>
              <a:t>Obesity Rates in the United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E1B0D-617C-4CF1-AC13-901FEB1E5890}"/>
              </a:ext>
            </a:extLst>
          </p:cNvPr>
          <p:cNvSpPr txBox="1"/>
          <p:nvPr/>
        </p:nvSpPr>
        <p:spPr>
          <a:xfrm>
            <a:off x="3546954" y="1229988"/>
            <a:ext cx="741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Mike Coons, Linn Slater, Michelle Williams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D4D1A-0F21-7842-A0D6-DFA4728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12" y="1963650"/>
            <a:ext cx="5232414" cy="32840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112B84-6E82-0B4A-AEF1-44529F161DA5}"/>
              </a:ext>
            </a:extLst>
          </p:cNvPr>
          <p:cNvSpPr/>
          <p:nvPr/>
        </p:nvSpPr>
        <p:spPr>
          <a:xfrm>
            <a:off x="6739002" y="2663484"/>
            <a:ext cx="5022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How does access to fast food and grocery stores affect obesity rates? </a:t>
            </a:r>
          </a:p>
        </p:txBody>
      </p:sp>
    </p:spTree>
    <p:extLst>
      <p:ext uri="{BB962C8B-B14F-4D97-AF65-F5344CB8AC3E}">
        <p14:creationId xmlns:p14="http://schemas.microsoft.com/office/powerpoint/2010/main" val="19951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B385-045A-4C88-AEC2-5C76D873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5" y="141744"/>
            <a:ext cx="11463130" cy="1325563"/>
          </a:xfrm>
        </p:spPr>
        <p:txBody>
          <a:bodyPr/>
          <a:lstStyle/>
          <a:p>
            <a:pPr algn="ctr"/>
            <a:r>
              <a:rPr lang="en-US" sz="4000" b="1" dirty="0"/>
              <a:t>The Obesity Data Needs to Be Merged With Other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680B-96EB-44A9-8F2C-CAF0049E5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59" y="1690688"/>
            <a:ext cx="7779038" cy="4896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3FCC7-4D8E-604E-B5F6-40F8CE6FF396}"/>
              </a:ext>
            </a:extLst>
          </p:cNvPr>
          <p:cNvSpPr txBox="1"/>
          <p:nvPr/>
        </p:nvSpPr>
        <p:spPr>
          <a:xfrm>
            <a:off x="246743" y="5515429"/>
            <a:ext cx="191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Export to CSV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AD675-586F-4B44-AB66-F77E0285A303}"/>
              </a:ext>
            </a:extLst>
          </p:cNvPr>
          <p:cNvCxnSpPr>
            <a:cxnSpLocks/>
          </p:cNvCxnSpPr>
          <p:nvPr/>
        </p:nvCxnSpPr>
        <p:spPr>
          <a:xfrm>
            <a:off x="2134043" y="5733143"/>
            <a:ext cx="1015556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855069-D66F-7645-B74D-B9115A12F456}"/>
              </a:ext>
            </a:extLst>
          </p:cNvPr>
          <p:cNvCxnSpPr/>
          <p:nvPr/>
        </p:nvCxnSpPr>
        <p:spPr>
          <a:xfrm>
            <a:off x="493240" y="1414299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2D2B-C93B-DE42-9400-237DD2FF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More Clean Up!!!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774FD-ADA7-F049-A316-5EB8DD7DBD73}"/>
              </a:ext>
            </a:extLst>
          </p:cNvPr>
          <p:cNvSpPr txBox="1"/>
          <p:nvPr/>
        </p:nvSpPr>
        <p:spPr>
          <a:xfrm>
            <a:off x="625928" y="2033589"/>
            <a:ext cx="103341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Pulled Population, Store, and Restaurant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Saved as separate csv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Deleted unneeded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Renamed data frame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Exported as new csv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All 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Only KS &amp; MO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34FD-0169-C148-A834-F33B064BA457}"/>
              </a:ext>
            </a:extLst>
          </p:cNvPr>
          <p:cNvCxnSpPr/>
          <p:nvPr/>
        </p:nvCxnSpPr>
        <p:spPr>
          <a:xfrm>
            <a:off x="466026" y="1573726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6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279DDFE-01DE-4443-8271-974DDC26E396}"/>
              </a:ext>
            </a:extLst>
          </p:cNvPr>
          <p:cNvGrpSpPr/>
          <p:nvPr/>
        </p:nvGrpSpPr>
        <p:grpSpPr>
          <a:xfrm>
            <a:off x="225657" y="1299093"/>
            <a:ext cx="9215759" cy="2976038"/>
            <a:chOff x="206537" y="1401912"/>
            <a:chExt cx="9215759" cy="2976038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A317C3B-7D0C-C84A-B0D2-BBBA32ABF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37" y="1401912"/>
              <a:ext cx="9085914" cy="290749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450E1C-683D-4047-BE23-0E14616E9D2B}"/>
                </a:ext>
              </a:extLst>
            </p:cNvPr>
            <p:cNvSpPr/>
            <p:nvPr/>
          </p:nvSpPr>
          <p:spPr>
            <a:xfrm>
              <a:off x="493240" y="3617296"/>
              <a:ext cx="8929056" cy="7606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72B385-045A-4C88-AEC2-5C76D873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5" y="141744"/>
            <a:ext cx="11463130" cy="1325563"/>
          </a:xfrm>
        </p:spPr>
        <p:txBody>
          <a:bodyPr/>
          <a:lstStyle/>
          <a:p>
            <a:pPr algn="ctr"/>
            <a:r>
              <a:rPr lang="en-US" sz="4000" b="1" dirty="0"/>
              <a:t>Clean Up of Population, Store, and Restaurant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3FC536-3F1F-404F-BEB2-F2B9328AAAB1}"/>
              </a:ext>
            </a:extLst>
          </p:cNvPr>
          <p:cNvGrpSpPr/>
          <p:nvPr/>
        </p:nvGrpSpPr>
        <p:grpSpPr>
          <a:xfrm>
            <a:off x="225657" y="5615979"/>
            <a:ext cx="2875363" cy="830997"/>
            <a:chOff x="246743" y="5515429"/>
            <a:chExt cx="287536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33FCC7-4D8E-604E-B5F6-40F8CE6FF396}"/>
                </a:ext>
              </a:extLst>
            </p:cNvPr>
            <p:cNvSpPr txBox="1"/>
            <p:nvPr/>
          </p:nvSpPr>
          <p:spPr>
            <a:xfrm>
              <a:off x="246743" y="5515429"/>
              <a:ext cx="2107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Export US Data</a:t>
              </a:r>
            </a:p>
            <a:p>
              <a:r>
                <a:rPr lang="en-US" sz="2400" b="1" dirty="0"/>
                <a:t>       to CSV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0AD675-586F-4B44-AB66-F77E0285A303}"/>
                </a:ext>
              </a:extLst>
            </p:cNvPr>
            <p:cNvCxnSpPr>
              <a:cxnSpLocks/>
            </p:cNvCxnSpPr>
            <p:nvPr/>
          </p:nvCxnSpPr>
          <p:spPr>
            <a:xfrm>
              <a:off x="2353923" y="5759648"/>
              <a:ext cx="768183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855069-D66F-7645-B74D-B9115A12F456}"/>
              </a:ext>
            </a:extLst>
          </p:cNvPr>
          <p:cNvCxnSpPr/>
          <p:nvPr/>
        </p:nvCxnSpPr>
        <p:spPr>
          <a:xfrm>
            <a:off x="493240" y="1242021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0D02F9-53E4-0B43-8A24-593192D1A21C}"/>
              </a:ext>
            </a:extLst>
          </p:cNvPr>
          <p:cNvGrpSpPr/>
          <p:nvPr/>
        </p:nvGrpSpPr>
        <p:grpSpPr>
          <a:xfrm>
            <a:off x="3122106" y="3708631"/>
            <a:ext cx="9069894" cy="3310605"/>
            <a:chOff x="3122106" y="3579527"/>
            <a:chExt cx="9069894" cy="3310605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C847503-7DB6-A640-BE12-AC189A976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106" y="3579527"/>
              <a:ext cx="8835864" cy="313672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D89074-D69F-B54A-8B23-DDFC599BA11A}"/>
                </a:ext>
              </a:extLst>
            </p:cNvPr>
            <p:cNvSpPr/>
            <p:nvPr/>
          </p:nvSpPr>
          <p:spPr>
            <a:xfrm>
              <a:off x="3262944" y="6129478"/>
              <a:ext cx="8929056" cy="7606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B385-045A-4C88-AEC2-5C76D873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5" y="141744"/>
            <a:ext cx="11463130" cy="1325563"/>
          </a:xfrm>
        </p:spPr>
        <p:txBody>
          <a:bodyPr/>
          <a:lstStyle/>
          <a:p>
            <a:pPr algn="ctr"/>
            <a:r>
              <a:rPr lang="en-US" sz="4000" b="1" dirty="0"/>
              <a:t>Clean Up of Population, Store, and Restaurant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3FC536-3F1F-404F-BEB2-F2B9328AAAB1}"/>
              </a:ext>
            </a:extLst>
          </p:cNvPr>
          <p:cNvGrpSpPr/>
          <p:nvPr/>
        </p:nvGrpSpPr>
        <p:grpSpPr>
          <a:xfrm>
            <a:off x="241449" y="3251105"/>
            <a:ext cx="2169354" cy="830997"/>
            <a:chOff x="611178" y="7477121"/>
            <a:chExt cx="3087368" cy="27038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33FCC7-4D8E-604E-B5F6-40F8CE6FF396}"/>
                </a:ext>
              </a:extLst>
            </p:cNvPr>
            <p:cNvSpPr txBox="1"/>
            <p:nvPr/>
          </p:nvSpPr>
          <p:spPr>
            <a:xfrm>
              <a:off x="611178" y="7477121"/>
              <a:ext cx="2014654" cy="270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Export KS/MO</a:t>
              </a:r>
            </a:p>
            <a:p>
              <a:r>
                <a:rPr lang="en-US" sz="2400" b="1" dirty="0"/>
                <a:t>  Data to CSV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0AD675-586F-4B44-AB66-F77E0285A30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77" y="9230931"/>
              <a:ext cx="507669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855069-D66F-7645-B74D-B9115A12F456}"/>
              </a:ext>
            </a:extLst>
          </p:cNvPr>
          <p:cNvCxnSpPr/>
          <p:nvPr/>
        </p:nvCxnSpPr>
        <p:spPr>
          <a:xfrm>
            <a:off x="493240" y="1242021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C1B21D-1162-B640-8D91-9DB40A85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03" y="1467307"/>
            <a:ext cx="9287956" cy="30185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01FF7F-9D04-724C-BFA8-41DA2908A877}"/>
              </a:ext>
            </a:extLst>
          </p:cNvPr>
          <p:cNvSpPr/>
          <p:nvPr/>
        </p:nvSpPr>
        <p:spPr>
          <a:xfrm>
            <a:off x="1104235" y="5098790"/>
            <a:ext cx="10461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We began our analysis with only counties in KS and MO</a:t>
            </a:r>
          </a:p>
        </p:txBody>
      </p:sp>
    </p:spTree>
    <p:extLst>
      <p:ext uri="{BB962C8B-B14F-4D97-AF65-F5344CB8AC3E}">
        <p14:creationId xmlns:p14="http://schemas.microsoft.com/office/powerpoint/2010/main" val="31437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C8E8D7-BAB3-7E4F-95D9-BF9C6BB39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9" y="2068906"/>
            <a:ext cx="6021521" cy="40236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964208-B34C-0D43-B82B-BDA6EB668DBF}"/>
              </a:ext>
            </a:extLst>
          </p:cNvPr>
          <p:cNvSpPr/>
          <p:nvPr/>
        </p:nvSpPr>
        <p:spPr>
          <a:xfrm>
            <a:off x="6169731" y="2202271"/>
            <a:ext cx="5752638" cy="4408714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68CEF-F26B-FF49-8E7B-0B17C5C65DD5}"/>
              </a:ext>
            </a:extLst>
          </p:cNvPr>
          <p:cNvGrpSpPr/>
          <p:nvPr/>
        </p:nvGrpSpPr>
        <p:grpSpPr>
          <a:xfrm>
            <a:off x="445305" y="316031"/>
            <a:ext cx="3114323" cy="1109452"/>
            <a:chOff x="184048" y="316030"/>
            <a:chExt cx="3769741" cy="13429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0D75EC-FDC2-014B-9A86-F50280F88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873" y="511661"/>
              <a:ext cx="1110289" cy="951676"/>
            </a:xfrm>
            <a:prstGeom prst="rect">
              <a:avLst/>
            </a:prstGeom>
          </p:spPr>
        </p:pic>
        <p:pic>
          <p:nvPicPr>
            <p:cNvPr id="4" name="Picture 4" descr="Related image">
              <a:extLst>
                <a:ext uri="{FF2B5EF4-FFF2-40B4-BE49-F238E27FC236}">
                  <a16:creationId xmlns:a16="http://schemas.microsoft.com/office/drawing/2014/main" id="{469E97B9-F0BF-9A4F-9016-2936D747D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48" y="316030"/>
              <a:ext cx="1303825" cy="13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lated image">
              <a:extLst>
                <a:ext uri="{FF2B5EF4-FFF2-40B4-BE49-F238E27FC236}">
                  <a16:creationId xmlns:a16="http://schemas.microsoft.com/office/drawing/2014/main" id="{D46BF08E-EB41-F14C-A75F-A2E49C134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392" y="392572"/>
              <a:ext cx="1266397" cy="12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D1E7FE-8B7D-814A-98A6-40153B292DD3}"/>
              </a:ext>
            </a:extLst>
          </p:cNvPr>
          <p:cNvSpPr txBox="1"/>
          <p:nvPr/>
        </p:nvSpPr>
        <p:spPr>
          <a:xfrm>
            <a:off x="7728604" y="2400491"/>
            <a:ext cx="297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Our Analysis/Findings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0F23E-3044-3142-B0C6-5698DC3BCEED}"/>
              </a:ext>
            </a:extLst>
          </p:cNvPr>
          <p:cNvSpPr txBox="1"/>
          <p:nvPr/>
        </p:nvSpPr>
        <p:spPr>
          <a:xfrm>
            <a:off x="6438672" y="3033409"/>
            <a:ext cx="5214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Population increases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# fast food restaurants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Cluster within lower populations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More rural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4199543" y="366644"/>
            <a:ext cx="7547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the correlation between population and the number of fast food restaurants look like?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B38E96-7627-564F-90C9-BC40D45F1354}"/>
              </a:ext>
            </a:extLst>
          </p:cNvPr>
          <p:cNvCxnSpPr>
            <a:cxnSpLocks/>
          </p:cNvCxnSpPr>
          <p:nvPr/>
        </p:nvCxnSpPr>
        <p:spPr>
          <a:xfrm flipH="1" flipV="1">
            <a:off x="1374112" y="5729242"/>
            <a:ext cx="183500" cy="5551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1CDD1C-DADA-A345-BC58-D42865029E75}"/>
              </a:ext>
            </a:extLst>
          </p:cNvPr>
          <p:cNvSpPr txBox="1"/>
          <p:nvPr/>
        </p:nvSpPr>
        <p:spPr>
          <a:xfrm>
            <a:off x="1374112" y="6319387"/>
            <a:ext cx="1337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Cluster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B4CFDC-9F56-1B48-9703-63A8DA74FFED}"/>
              </a:ext>
            </a:extLst>
          </p:cNvPr>
          <p:cNvCxnSpPr/>
          <p:nvPr/>
        </p:nvCxnSpPr>
        <p:spPr>
          <a:xfrm>
            <a:off x="493240" y="1830675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7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0434DC-7984-3A43-A4EC-C5196FB3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" y="1967856"/>
            <a:ext cx="6004645" cy="40123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964208-B34C-0D43-B82B-BDA6EB668DBF}"/>
              </a:ext>
            </a:extLst>
          </p:cNvPr>
          <p:cNvSpPr/>
          <p:nvPr/>
        </p:nvSpPr>
        <p:spPr>
          <a:xfrm>
            <a:off x="6134562" y="2024743"/>
            <a:ext cx="5752638" cy="4408714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68CEF-F26B-FF49-8E7B-0B17C5C65DD5}"/>
              </a:ext>
            </a:extLst>
          </p:cNvPr>
          <p:cNvGrpSpPr/>
          <p:nvPr/>
        </p:nvGrpSpPr>
        <p:grpSpPr>
          <a:xfrm>
            <a:off x="445305" y="316031"/>
            <a:ext cx="3114323" cy="1109452"/>
            <a:chOff x="184048" y="316030"/>
            <a:chExt cx="3769741" cy="13429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0D75EC-FDC2-014B-9A86-F50280F88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873" y="511661"/>
              <a:ext cx="1110289" cy="951676"/>
            </a:xfrm>
            <a:prstGeom prst="rect">
              <a:avLst/>
            </a:prstGeom>
          </p:spPr>
        </p:pic>
        <p:pic>
          <p:nvPicPr>
            <p:cNvPr id="4" name="Picture 4" descr="Related image">
              <a:extLst>
                <a:ext uri="{FF2B5EF4-FFF2-40B4-BE49-F238E27FC236}">
                  <a16:creationId xmlns:a16="http://schemas.microsoft.com/office/drawing/2014/main" id="{469E97B9-F0BF-9A4F-9016-2936D747D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48" y="316030"/>
              <a:ext cx="1303825" cy="13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lated image">
              <a:extLst>
                <a:ext uri="{FF2B5EF4-FFF2-40B4-BE49-F238E27FC236}">
                  <a16:creationId xmlns:a16="http://schemas.microsoft.com/office/drawing/2014/main" id="{D46BF08E-EB41-F14C-A75F-A2E49C134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392" y="392572"/>
              <a:ext cx="1266397" cy="12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D1E7FE-8B7D-814A-98A6-40153B292DD3}"/>
              </a:ext>
            </a:extLst>
          </p:cNvPr>
          <p:cNvSpPr txBox="1"/>
          <p:nvPr/>
        </p:nvSpPr>
        <p:spPr>
          <a:xfrm>
            <a:off x="7693435" y="2222963"/>
            <a:ext cx="297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Our Analysis/Findings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0F23E-3044-3142-B0C6-5698DC3BCEED}"/>
              </a:ext>
            </a:extLst>
          </p:cNvPr>
          <p:cNvSpPr txBox="1"/>
          <p:nvPr/>
        </p:nvSpPr>
        <p:spPr>
          <a:xfrm>
            <a:off x="6403503" y="2855881"/>
            <a:ext cx="5214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Population increases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# grocery stores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Cluster within lower populations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More rural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4199543" y="366644"/>
            <a:ext cx="7547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Question 2: 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Is there a correlation between population and number of grocery stores?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B38E96-7627-564F-90C9-BC40D45F1354}"/>
              </a:ext>
            </a:extLst>
          </p:cNvPr>
          <p:cNvCxnSpPr>
            <a:cxnSpLocks/>
          </p:cNvCxnSpPr>
          <p:nvPr/>
        </p:nvCxnSpPr>
        <p:spPr>
          <a:xfrm flipH="1" flipV="1">
            <a:off x="1338943" y="5551714"/>
            <a:ext cx="183500" cy="5551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1CDD1C-DADA-A345-BC58-D42865029E75}"/>
              </a:ext>
            </a:extLst>
          </p:cNvPr>
          <p:cNvSpPr txBox="1"/>
          <p:nvPr/>
        </p:nvSpPr>
        <p:spPr>
          <a:xfrm>
            <a:off x="1338943" y="6141859"/>
            <a:ext cx="1337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Cluster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B9286A-D0DC-1044-A61C-4C8E1D153AB8}"/>
              </a:ext>
            </a:extLst>
          </p:cNvPr>
          <p:cNvCxnSpPr/>
          <p:nvPr/>
        </p:nvCxnSpPr>
        <p:spPr>
          <a:xfrm>
            <a:off x="493240" y="1725167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5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5143B-9587-2248-B50D-08BE48FB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8" y="1988826"/>
            <a:ext cx="6086745" cy="40672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964208-B34C-0D43-B82B-BDA6EB668DBF}"/>
              </a:ext>
            </a:extLst>
          </p:cNvPr>
          <p:cNvSpPr/>
          <p:nvPr/>
        </p:nvSpPr>
        <p:spPr>
          <a:xfrm>
            <a:off x="6257654" y="2235758"/>
            <a:ext cx="5752638" cy="4408714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68CEF-F26B-FF49-8E7B-0B17C5C65DD5}"/>
              </a:ext>
            </a:extLst>
          </p:cNvPr>
          <p:cNvGrpSpPr/>
          <p:nvPr/>
        </p:nvGrpSpPr>
        <p:grpSpPr>
          <a:xfrm>
            <a:off x="445305" y="316031"/>
            <a:ext cx="3114323" cy="1109452"/>
            <a:chOff x="184048" y="316030"/>
            <a:chExt cx="3769741" cy="13429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0D75EC-FDC2-014B-9A86-F50280F88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873" y="511661"/>
              <a:ext cx="1110289" cy="951676"/>
            </a:xfrm>
            <a:prstGeom prst="rect">
              <a:avLst/>
            </a:prstGeom>
          </p:spPr>
        </p:pic>
        <p:pic>
          <p:nvPicPr>
            <p:cNvPr id="4" name="Picture 4" descr="Related image">
              <a:extLst>
                <a:ext uri="{FF2B5EF4-FFF2-40B4-BE49-F238E27FC236}">
                  <a16:creationId xmlns:a16="http://schemas.microsoft.com/office/drawing/2014/main" id="{469E97B9-F0BF-9A4F-9016-2936D747D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48" y="316030"/>
              <a:ext cx="1303825" cy="13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lated image">
              <a:extLst>
                <a:ext uri="{FF2B5EF4-FFF2-40B4-BE49-F238E27FC236}">
                  <a16:creationId xmlns:a16="http://schemas.microsoft.com/office/drawing/2014/main" id="{D46BF08E-EB41-F14C-A75F-A2E49C134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392" y="392572"/>
              <a:ext cx="1266397" cy="12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D1E7FE-8B7D-814A-98A6-40153B292DD3}"/>
              </a:ext>
            </a:extLst>
          </p:cNvPr>
          <p:cNvSpPr txBox="1"/>
          <p:nvPr/>
        </p:nvSpPr>
        <p:spPr>
          <a:xfrm>
            <a:off x="7816527" y="2433978"/>
            <a:ext cx="297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Our Analysis/Findings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0F23E-3044-3142-B0C6-5698DC3BCEED}"/>
              </a:ext>
            </a:extLst>
          </p:cNvPr>
          <p:cNvSpPr txBox="1"/>
          <p:nvPr/>
        </p:nvSpPr>
        <p:spPr>
          <a:xfrm>
            <a:off x="6526595" y="3372306"/>
            <a:ext cx="521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 discernable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Expected a different outcome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4199543" y="366644"/>
            <a:ext cx="7547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Question 3: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correlation between number of fast food restaurants and obesity rate?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72423-E3EC-0E4C-88D2-AA64048CC3BA}"/>
              </a:ext>
            </a:extLst>
          </p:cNvPr>
          <p:cNvSpPr txBox="1"/>
          <p:nvPr/>
        </p:nvSpPr>
        <p:spPr>
          <a:xfrm>
            <a:off x="1670013" y="6098802"/>
            <a:ext cx="305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 correlation!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09BF18-B7C6-4D49-851E-376388D9CB89}"/>
              </a:ext>
            </a:extLst>
          </p:cNvPr>
          <p:cNvCxnSpPr/>
          <p:nvPr/>
        </p:nvCxnSpPr>
        <p:spPr>
          <a:xfrm>
            <a:off x="473184" y="1672414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E61747-F85D-1348-9234-9F6E370EC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" y="1892641"/>
            <a:ext cx="6063980" cy="4052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964208-B34C-0D43-B82B-BDA6EB668DBF}"/>
              </a:ext>
            </a:extLst>
          </p:cNvPr>
          <p:cNvSpPr/>
          <p:nvPr/>
        </p:nvSpPr>
        <p:spPr>
          <a:xfrm>
            <a:off x="6134562" y="2024743"/>
            <a:ext cx="5752638" cy="4408714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68CEF-F26B-FF49-8E7B-0B17C5C65DD5}"/>
              </a:ext>
            </a:extLst>
          </p:cNvPr>
          <p:cNvGrpSpPr/>
          <p:nvPr/>
        </p:nvGrpSpPr>
        <p:grpSpPr>
          <a:xfrm>
            <a:off x="445305" y="316031"/>
            <a:ext cx="3114323" cy="1109452"/>
            <a:chOff x="184048" y="316030"/>
            <a:chExt cx="3769741" cy="13429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0D75EC-FDC2-014B-9A86-F50280F88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873" y="511661"/>
              <a:ext cx="1110289" cy="951676"/>
            </a:xfrm>
            <a:prstGeom prst="rect">
              <a:avLst/>
            </a:prstGeom>
          </p:spPr>
        </p:pic>
        <p:pic>
          <p:nvPicPr>
            <p:cNvPr id="4" name="Picture 4" descr="Related image">
              <a:extLst>
                <a:ext uri="{FF2B5EF4-FFF2-40B4-BE49-F238E27FC236}">
                  <a16:creationId xmlns:a16="http://schemas.microsoft.com/office/drawing/2014/main" id="{469E97B9-F0BF-9A4F-9016-2936D747D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48" y="316030"/>
              <a:ext cx="1303825" cy="13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lated image">
              <a:extLst>
                <a:ext uri="{FF2B5EF4-FFF2-40B4-BE49-F238E27FC236}">
                  <a16:creationId xmlns:a16="http://schemas.microsoft.com/office/drawing/2014/main" id="{D46BF08E-EB41-F14C-A75F-A2E49C134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392" y="392572"/>
              <a:ext cx="1266397" cy="12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D1E7FE-8B7D-814A-98A6-40153B292DD3}"/>
              </a:ext>
            </a:extLst>
          </p:cNvPr>
          <p:cNvSpPr txBox="1"/>
          <p:nvPr/>
        </p:nvSpPr>
        <p:spPr>
          <a:xfrm>
            <a:off x="7693435" y="2222963"/>
            <a:ext cx="297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Our Analysis/Findings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0F23E-3044-3142-B0C6-5698DC3BCEED}"/>
              </a:ext>
            </a:extLst>
          </p:cNvPr>
          <p:cNvSpPr txBox="1"/>
          <p:nvPr/>
        </p:nvSpPr>
        <p:spPr>
          <a:xfrm>
            <a:off x="6403503" y="3161291"/>
            <a:ext cx="5214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 discernable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Expected a different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Cluster of rural areas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4199543" y="366644"/>
            <a:ext cx="7547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Question 4: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correlation between number of grocery stores and obesity rate?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72423-E3EC-0E4C-88D2-AA64048CC3BA}"/>
              </a:ext>
            </a:extLst>
          </p:cNvPr>
          <p:cNvSpPr txBox="1"/>
          <p:nvPr/>
        </p:nvSpPr>
        <p:spPr>
          <a:xfrm>
            <a:off x="1546921" y="5887787"/>
            <a:ext cx="305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 correlation!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1C35A2-F026-2841-829C-607526C37773}"/>
              </a:ext>
            </a:extLst>
          </p:cNvPr>
          <p:cNvCxnSpPr/>
          <p:nvPr/>
        </p:nvCxnSpPr>
        <p:spPr>
          <a:xfrm>
            <a:off x="493240" y="1646388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D73DC6-E2A9-EC46-9EF3-4E10C671407C}"/>
              </a:ext>
            </a:extLst>
          </p:cNvPr>
          <p:cNvSpPr txBox="1"/>
          <p:nvPr/>
        </p:nvSpPr>
        <p:spPr>
          <a:xfrm>
            <a:off x="4111398" y="5687402"/>
            <a:ext cx="396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Still no correlation!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73090-4F5F-8A43-BC0C-4D70DFA6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10" y="2395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What does the data show over time?</a:t>
            </a:r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A958DB5-09CB-EC4D-A012-9E0389E1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6" y="2081733"/>
            <a:ext cx="5118022" cy="3419931"/>
          </a:xfrm>
          <a:prstGeom prst="rect">
            <a:avLst/>
          </a:prstGeom>
        </p:spPr>
      </p:pic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42A919E0-93E2-524E-98DC-7E6AC864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4" y="2081733"/>
            <a:ext cx="5118022" cy="34199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32D43E0-4B96-1C42-A0D3-642D159B58D2}"/>
              </a:ext>
            </a:extLst>
          </p:cNvPr>
          <p:cNvGrpSpPr/>
          <p:nvPr/>
        </p:nvGrpSpPr>
        <p:grpSpPr>
          <a:xfrm>
            <a:off x="445305" y="316031"/>
            <a:ext cx="3114323" cy="1109452"/>
            <a:chOff x="184048" y="316030"/>
            <a:chExt cx="3769741" cy="13429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005999-318D-874A-AB60-220729737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873" y="511661"/>
              <a:ext cx="1110289" cy="951676"/>
            </a:xfrm>
            <a:prstGeom prst="rect">
              <a:avLst/>
            </a:prstGeom>
          </p:spPr>
        </p:pic>
        <p:pic>
          <p:nvPicPr>
            <p:cNvPr id="16" name="Picture 4" descr="Related image">
              <a:extLst>
                <a:ext uri="{FF2B5EF4-FFF2-40B4-BE49-F238E27FC236}">
                  <a16:creationId xmlns:a16="http://schemas.microsoft.com/office/drawing/2014/main" id="{C1A56A34-7B8E-314F-B101-539E96F87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48" y="316030"/>
              <a:ext cx="1303825" cy="13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lated image">
              <a:extLst>
                <a:ext uri="{FF2B5EF4-FFF2-40B4-BE49-F238E27FC236}">
                  <a16:creationId xmlns:a16="http://schemas.microsoft.com/office/drawing/2014/main" id="{C6A0E498-497D-8A40-B680-03CD8537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392" y="392572"/>
              <a:ext cx="1266397" cy="12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76E5B6-E3CE-A146-BA4C-2A5A4AB46F2E}"/>
              </a:ext>
            </a:extLst>
          </p:cNvPr>
          <p:cNvCxnSpPr/>
          <p:nvPr/>
        </p:nvCxnSpPr>
        <p:spPr>
          <a:xfrm>
            <a:off x="493240" y="1603606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2973090-4F5F-8A43-BC0C-4D70DFA6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10" y="2395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Looking</a:t>
            </a:r>
            <a:r>
              <a:rPr lang="en-US" sz="4000" dirty="0"/>
              <a:t> </a:t>
            </a:r>
            <a:r>
              <a:rPr lang="en-US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at only KS and MO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2D43E0-4B96-1C42-A0D3-642D159B58D2}"/>
              </a:ext>
            </a:extLst>
          </p:cNvPr>
          <p:cNvGrpSpPr/>
          <p:nvPr/>
        </p:nvGrpSpPr>
        <p:grpSpPr>
          <a:xfrm>
            <a:off x="445305" y="316031"/>
            <a:ext cx="3114323" cy="1109452"/>
            <a:chOff x="184048" y="316030"/>
            <a:chExt cx="3769741" cy="13429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005999-318D-874A-AB60-220729737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873" y="511661"/>
              <a:ext cx="1110289" cy="951676"/>
            </a:xfrm>
            <a:prstGeom prst="rect">
              <a:avLst/>
            </a:prstGeom>
          </p:spPr>
        </p:pic>
        <p:pic>
          <p:nvPicPr>
            <p:cNvPr id="16" name="Picture 4" descr="Related image">
              <a:extLst>
                <a:ext uri="{FF2B5EF4-FFF2-40B4-BE49-F238E27FC236}">
                  <a16:creationId xmlns:a16="http://schemas.microsoft.com/office/drawing/2014/main" id="{C1A56A34-7B8E-314F-B101-539E96F87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48" y="316030"/>
              <a:ext cx="1303825" cy="134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lated image">
              <a:extLst>
                <a:ext uri="{FF2B5EF4-FFF2-40B4-BE49-F238E27FC236}">
                  <a16:creationId xmlns:a16="http://schemas.microsoft.com/office/drawing/2014/main" id="{C6A0E498-497D-8A40-B680-03CD8537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392" y="392572"/>
              <a:ext cx="1266397" cy="12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76E5B6-E3CE-A146-BA4C-2A5A4AB46F2E}"/>
              </a:ext>
            </a:extLst>
          </p:cNvPr>
          <p:cNvCxnSpPr/>
          <p:nvPr/>
        </p:nvCxnSpPr>
        <p:spPr>
          <a:xfrm>
            <a:off x="493240" y="1603606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2E7673-D822-F047-BEF8-D64A75908AAD}"/>
              </a:ext>
            </a:extLst>
          </p:cNvPr>
          <p:cNvSpPr txBox="1"/>
          <p:nvPr/>
        </p:nvSpPr>
        <p:spPr>
          <a:xfrm>
            <a:off x="944118" y="1820266"/>
            <a:ext cx="93895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Limited data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Mostly rural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Relatively few larger counties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clear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6CD60C-8A8A-3045-A5E9-7DFFAC3CE6F6}"/>
              </a:ext>
            </a:extLst>
          </p:cNvPr>
          <p:cNvSpPr/>
          <p:nvPr/>
        </p:nvSpPr>
        <p:spPr>
          <a:xfrm>
            <a:off x="1802296" y="5148375"/>
            <a:ext cx="8962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Now… We expand to the entire US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F62042-5EC0-A141-BA6F-7A6730402071}"/>
              </a:ext>
            </a:extLst>
          </p:cNvPr>
          <p:cNvCxnSpPr/>
          <p:nvPr/>
        </p:nvCxnSpPr>
        <p:spPr>
          <a:xfrm>
            <a:off x="493240" y="4591972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B83FB-8483-E646-A937-B814D10DFDC9}"/>
              </a:ext>
            </a:extLst>
          </p:cNvPr>
          <p:cNvSpPr/>
          <p:nvPr/>
        </p:nvSpPr>
        <p:spPr>
          <a:xfrm>
            <a:off x="1007191" y="1872212"/>
            <a:ext cx="1013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“Obesity-related conditions include heart disease, stroke, type 2 diabetes and certain types of cancer that are some of the leading causes of preventable, premature death.”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389840-21B3-9E42-977B-D394F6766633}"/>
              </a:ext>
            </a:extLst>
          </p:cNvPr>
          <p:cNvSpPr txBox="1">
            <a:spLocks/>
          </p:cNvSpPr>
          <p:nvPr/>
        </p:nvSpPr>
        <p:spPr>
          <a:xfrm>
            <a:off x="683740" y="324524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3AB8C-BB29-8F45-A8AB-22EF52EE2587}"/>
              </a:ext>
            </a:extLst>
          </p:cNvPr>
          <p:cNvSpPr/>
          <p:nvPr/>
        </p:nvSpPr>
        <p:spPr>
          <a:xfrm>
            <a:off x="1007191" y="3600794"/>
            <a:ext cx="110471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Open Sans"/>
              </a:rPr>
              <a:t>“The estimated annual medical cost of obesity in the United States was $147 billion in 2008 US dollars; the medical cost for people who have obesity was $1,429 higher than those of normal weight.”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32730-7CF1-3A4E-825D-DD22BF122F51}"/>
              </a:ext>
            </a:extLst>
          </p:cNvPr>
          <p:cNvSpPr/>
          <p:nvPr/>
        </p:nvSpPr>
        <p:spPr>
          <a:xfrm>
            <a:off x="1007191" y="5329376"/>
            <a:ext cx="563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Source: https://www.cdc.gov/obesity/data/adult.html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C1E9A8-F36F-B346-8381-19EBAF0E5B98}"/>
              </a:ext>
            </a:extLst>
          </p:cNvPr>
          <p:cNvCxnSpPr/>
          <p:nvPr/>
        </p:nvCxnSpPr>
        <p:spPr>
          <a:xfrm>
            <a:off x="466026" y="1573726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6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D73DC6-E2A9-EC46-9EF3-4E10C671407C}"/>
              </a:ext>
            </a:extLst>
          </p:cNvPr>
          <p:cNvSpPr txBox="1"/>
          <p:nvPr/>
        </p:nvSpPr>
        <p:spPr>
          <a:xfrm>
            <a:off x="4111399" y="5764351"/>
            <a:ext cx="396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Still no correlation!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73090-4F5F-8A43-BC0C-4D70DFA6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89" y="229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All US data shows…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51C16-F88A-C241-8F9A-49041633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6" y="296208"/>
            <a:ext cx="1986874" cy="112301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8FF93-446E-CA41-986D-EE0732428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6" y="2034714"/>
            <a:ext cx="54737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0F8638-831A-584C-AEB0-70369E803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14" y="2035190"/>
            <a:ext cx="54737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7D7323-2A38-B14E-880B-29A41CD2B1F3}"/>
              </a:ext>
            </a:extLst>
          </p:cNvPr>
          <p:cNvCxnSpPr/>
          <p:nvPr/>
        </p:nvCxnSpPr>
        <p:spPr>
          <a:xfrm>
            <a:off x="493240" y="162998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8DB2-6E2B-F240-877E-95B11149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768095"/>
            <a:ext cx="11028916" cy="11230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New Question: </a:t>
            </a:r>
            <a:r>
              <a:rPr lang="en-US" dirty="0"/>
              <a:t>What is the correlation between expenditure per capita and obesity rate?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6087E-1C12-004E-8C18-E8778166B5F6}"/>
              </a:ext>
            </a:extLst>
          </p:cNvPr>
          <p:cNvSpPr txBox="1"/>
          <p:nvPr/>
        </p:nvSpPr>
        <p:spPr>
          <a:xfrm>
            <a:off x="296517" y="3191445"/>
            <a:ext cx="11299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Fast food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Full service restaurants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Expenditure data not accessible for grocery stores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5073A-3DD5-7847-A8F8-2ECABE60F693}"/>
              </a:ext>
            </a:extLst>
          </p:cNvPr>
          <p:cNvCxnSpPr/>
          <p:nvPr/>
        </p:nvCxnSpPr>
        <p:spPr>
          <a:xfrm>
            <a:off x="490147" y="244913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2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99A5A-E2B4-D641-8DD7-7B2F8B95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1" y="2008337"/>
            <a:ext cx="6220425" cy="4152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80F23E-3044-3142-B0C6-5698DC3BCEED}"/>
              </a:ext>
            </a:extLst>
          </p:cNvPr>
          <p:cNvSpPr txBox="1"/>
          <p:nvPr/>
        </p:nvSpPr>
        <p:spPr>
          <a:xfrm>
            <a:off x="6403502" y="3161291"/>
            <a:ext cx="5805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Higher spending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Higher obesity rate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Outliers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Weak positive correlation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3110509" y="330544"/>
            <a:ext cx="8528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Expenditures per capita and Obesity Rate</a:t>
            </a:r>
          </a:p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Avg. of Avg.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1C35A2-F026-2841-829C-607526C37773}"/>
              </a:ext>
            </a:extLst>
          </p:cNvPr>
          <p:cNvCxnSpPr/>
          <p:nvPr/>
        </p:nvCxnSpPr>
        <p:spPr>
          <a:xfrm>
            <a:off x="493240" y="1646388"/>
            <a:ext cx="1120551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63E1594-8BD7-C947-BD22-70292191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4" y="319698"/>
            <a:ext cx="1986874" cy="11230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F07534-054F-CA4E-B6F5-0047C15F6188}"/>
              </a:ext>
            </a:extLst>
          </p:cNvPr>
          <p:cNvCxnSpPr/>
          <p:nvPr/>
        </p:nvCxnSpPr>
        <p:spPr>
          <a:xfrm>
            <a:off x="493240" y="162998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A1F88-C354-434F-A6BE-B29F579B2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42" y="2075501"/>
            <a:ext cx="6158158" cy="41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7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2908803" y="668690"/>
            <a:ext cx="8528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Convert Obesity Rate to Actual Avg. of State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3E1594-8BD7-C947-BD22-70292191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4" y="319698"/>
            <a:ext cx="1986874" cy="11230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F07534-054F-CA4E-B6F5-0047C15F6188}"/>
              </a:ext>
            </a:extLst>
          </p:cNvPr>
          <p:cNvCxnSpPr/>
          <p:nvPr/>
        </p:nvCxnSpPr>
        <p:spPr>
          <a:xfrm>
            <a:off x="317509" y="1542690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F91A3B-1E4E-0143-AD7D-6B5DE83C56D5}"/>
              </a:ext>
            </a:extLst>
          </p:cNvPr>
          <p:cNvGrpSpPr/>
          <p:nvPr/>
        </p:nvGrpSpPr>
        <p:grpSpPr>
          <a:xfrm>
            <a:off x="228617" y="4232074"/>
            <a:ext cx="11765207" cy="2489200"/>
            <a:chOff x="244010" y="1817253"/>
            <a:chExt cx="11765207" cy="2489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6A1E89-D7FF-0247-839E-5F536583608A}"/>
                </a:ext>
              </a:extLst>
            </p:cNvPr>
            <p:cNvSpPr txBox="1"/>
            <p:nvPr/>
          </p:nvSpPr>
          <p:spPr>
            <a:xfrm>
              <a:off x="6603500" y="1944946"/>
              <a:ext cx="54057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Total obese by state</a:t>
              </a:r>
            </a:p>
            <a:p>
              <a:pPr lvl="1"/>
              <a:endParaRPr lang="en-US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Total population by state</a:t>
              </a:r>
            </a:p>
            <a:p>
              <a:pPr lvl="1"/>
              <a:endParaRPr lang="en-US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% obese = # obese/population</a:t>
              </a:r>
            </a:p>
          </p:txBody>
        </p:sp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5454497-2CF0-444A-AFCF-7949A8A9C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10" y="1817253"/>
              <a:ext cx="6819900" cy="2489200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3B9A44-FD85-E746-8DB3-93FA2C0E92E3}"/>
              </a:ext>
            </a:extLst>
          </p:cNvPr>
          <p:cNvCxnSpPr/>
          <p:nvPr/>
        </p:nvCxnSpPr>
        <p:spPr>
          <a:xfrm>
            <a:off x="317508" y="4158306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D72EB-889B-EA4E-BD80-1DAD89880768}"/>
              </a:ext>
            </a:extLst>
          </p:cNvPr>
          <p:cNvSpPr/>
          <p:nvPr/>
        </p:nvSpPr>
        <p:spPr>
          <a:xfrm>
            <a:off x="7378555" y="1769530"/>
            <a:ext cx="4495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Expenditures per capita is by state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63CD06-D34C-D24F-AABA-737163C16F7C}"/>
              </a:ext>
            </a:extLst>
          </p:cNvPr>
          <p:cNvSpPr/>
          <p:nvPr/>
        </p:nvSpPr>
        <p:spPr>
          <a:xfrm>
            <a:off x="7358316" y="2761746"/>
            <a:ext cx="4635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Obese Rate is by county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18DB9E-768C-274E-9E1A-8C83B4D967F1}"/>
              </a:ext>
            </a:extLst>
          </p:cNvPr>
          <p:cNvGrpSpPr/>
          <p:nvPr/>
        </p:nvGrpSpPr>
        <p:grpSpPr>
          <a:xfrm>
            <a:off x="317508" y="1629905"/>
            <a:ext cx="7366000" cy="2189205"/>
            <a:chOff x="317508" y="1629905"/>
            <a:chExt cx="7366000" cy="21892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5C16CA-A04A-EF4F-800C-68D682BC3AD5}"/>
                </a:ext>
              </a:extLst>
            </p:cNvPr>
            <p:cNvGrpSpPr/>
            <p:nvPr/>
          </p:nvGrpSpPr>
          <p:grpSpPr>
            <a:xfrm>
              <a:off x="317508" y="1647410"/>
              <a:ext cx="7366000" cy="2171700"/>
              <a:chOff x="317509" y="4493722"/>
              <a:chExt cx="7366000" cy="2171700"/>
            </a:xfrm>
          </p:grpSpPr>
          <p:pic>
            <p:nvPicPr>
              <p:cNvPr id="16" name="Picture 1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B5F8A70-4C0D-5040-90D5-E0745AD2F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09" y="4493722"/>
                <a:ext cx="7366000" cy="21717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25EBB09-57FD-3B4E-B137-9CEA7FB8A17F}"/>
                  </a:ext>
                </a:extLst>
              </p:cNvPr>
              <p:cNvSpPr/>
              <p:nvPr/>
            </p:nvSpPr>
            <p:spPr>
              <a:xfrm>
                <a:off x="4585447" y="4921624"/>
                <a:ext cx="927847" cy="1640541"/>
              </a:xfrm>
              <a:prstGeom prst="rect">
                <a:avLst/>
              </a:prstGeom>
              <a:noFill/>
              <a:ln w="603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1" name="Picture 3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473DF93-0575-4C4F-ADE2-C9D854BE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486" y="1629905"/>
              <a:ext cx="2057400" cy="21590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7FAC2A-53E6-DA49-B107-630536B5749F}"/>
                </a:ext>
              </a:extLst>
            </p:cNvPr>
            <p:cNvSpPr/>
            <p:nvPr/>
          </p:nvSpPr>
          <p:spPr>
            <a:xfrm>
              <a:off x="5748995" y="2068356"/>
              <a:ext cx="1808252" cy="1640541"/>
            </a:xfrm>
            <a:prstGeom prst="rect">
              <a:avLst/>
            </a:prstGeom>
            <a:noFill/>
            <a:ln w="603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6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21367-DCC7-5341-B9FA-ED0E7C114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5" y="2041148"/>
            <a:ext cx="6106667" cy="40762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964208-B34C-0D43-B82B-BDA6EB668DBF}"/>
              </a:ext>
            </a:extLst>
          </p:cNvPr>
          <p:cNvSpPr/>
          <p:nvPr/>
        </p:nvSpPr>
        <p:spPr>
          <a:xfrm>
            <a:off x="6134562" y="2024743"/>
            <a:ext cx="5752638" cy="4408714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1E7FE-8B7D-814A-98A6-40153B292DD3}"/>
              </a:ext>
            </a:extLst>
          </p:cNvPr>
          <p:cNvSpPr txBox="1"/>
          <p:nvPr/>
        </p:nvSpPr>
        <p:spPr>
          <a:xfrm>
            <a:off x="7693435" y="2222963"/>
            <a:ext cx="297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Our Analysis/Findings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0F23E-3044-3142-B0C6-5698DC3BCEED}"/>
              </a:ext>
            </a:extLst>
          </p:cNvPr>
          <p:cNvSpPr txBox="1"/>
          <p:nvPr/>
        </p:nvSpPr>
        <p:spPr>
          <a:xfrm>
            <a:off x="6403502" y="3161291"/>
            <a:ext cx="5805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Higher spending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Higher obesity rate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Outliers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Weak positive correlation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3110509" y="330544"/>
            <a:ext cx="8528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Expenditures per capita and Obesity Rate</a:t>
            </a:r>
          </a:p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Fast Food Actual Avg.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1C35A2-F026-2841-829C-607526C37773}"/>
              </a:ext>
            </a:extLst>
          </p:cNvPr>
          <p:cNvCxnSpPr/>
          <p:nvPr/>
        </p:nvCxnSpPr>
        <p:spPr>
          <a:xfrm>
            <a:off x="493240" y="1646388"/>
            <a:ext cx="1120551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63E1594-8BD7-C947-BD22-70292191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4" y="319698"/>
            <a:ext cx="1986874" cy="11230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F07534-054F-CA4E-B6F5-0047C15F6188}"/>
              </a:ext>
            </a:extLst>
          </p:cNvPr>
          <p:cNvCxnSpPr/>
          <p:nvPr/>
        </p:nvCxnSpPr>
        <p:spPr>
          <a:xfrm>
            <a:off x="493240" y="162998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3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24483-1746-6A4A-A0E0-CB58AD920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41148"/>
            <a:ext cx="6028690" cy="4024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964208-B34C-0D43-B82B-BDA6EB668DBF}"/>
              </a:ext>
            </a:extLst>
          </p:cNvPr>
          <p:cNvSpPr/>
          <p:nvPr/>
        </p:nvSpPr>
        <p:spPr>
          <a:xfrm>
            <a:off x="6134562" y="2024743"/>
            <a:ext cx="5752638" cy="4408714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1E7FE-8B7D-814A-98A6-40153B292DD3}"/>
              </a:ext>
            </a:extLst>
          </p:cNvPr>
          <p:cNvSpPr txBox="1"/>
          <p:nvPr/>
        </p:nvSpPr>
        <p:spPr>
          <a:xfrm>
            <a:off x="7693435" y="2222963"/>
            <a:ext cx="297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Our Analysis/Findings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0F23E-3044-3142-B0C6-5698DC3BCEED}"/>
              </a:ext>
            </a:extLst>
          </p:cNvPr>
          <p:cNvSpPr txBox="1"/>
          <p:nvPr/>
        </p:nvSpPr>
        <p:spPr>
          <a:xfrm>
            <a:off x="6403502" y="3161291"/>
            <a:ext cx="580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Higher spending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Lower obesity rate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Outliers exist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C159-D811-3144-B9E8-012AB8C4029D}"/>
              </a:ext>
            </a:extLst>
          </p:cNvPr>
          <p:cNvSpPr/>
          <p:nvPr/>
        </p:nvSpPr>
        <p:spPr>
          <a:xfrm>
            <a:off x="3110509" y="330544"/>
            <a:ext cx="8528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Expenditures per capita and Obesity Rate</a:t>
            </a:r>
          </a:p>
          <a:p>
            <a:pPr algn="ctr"/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Full Service Actual Avg.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1C35A2-F026-2841-829C-607526C37773}"/>
              </a:ext>
            </a:extLst>
          </p:cNvPr>
          <p:cNvCxnSpPr/>
          <p:nvPr/>
        </p:nvCxnSpPr>
        <p:spPr>
          <a:xfrm>
            <a:off x="493240" y="1646388"/>
            <a:ext cx="1120551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63E1594-8BD7-C947-BD22-70292191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4" y="319698"/>
            <a:ext cx="1986874" cy="11230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F07534-054F-CA4E-B6F5-0047C15F6188}"/>
              </a:ext>
            </a:extLst>
          </p:cNvPr>
          <p:cNvCxnSpPr/>
          <p:nvPr/>
        </p:nvCxnSpPr>
        <p:spPr>
          <a:xfrm>
            <a:off x="493240" y="162998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0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52A1-EB59-754F-8041-DD9A968A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802446"/>
            <a:ext cx="11234530" cy="1325563"/>
          </a:xfrm>
        </p:spPr>
        <p:txBody>
          <a:bodyPr/>
          <a:lstStyle/>
          <a:p>
            <a:r>
              <a:rPr lang="en-US" b="1" dirty="0"/>
              <a:t>Higher spending Fast Food </a:t>
            </a:r>
            <a:r>
              <a:rPr lang="en-US" b="1" dirty="0">
                <a:sym typeface="Wingdings" pitchFamily="2" charset="2"/>
              </a:rPr>
              <a:t> Higher obesity rate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9846C-C93F-9A4D-B04C-191F4A349D20}"/>
              </a:ext>
            </a:extLst>
          </p:cNvPr>
          <p:cNvSpPr txBox="1"/>
          <p:nvPr/>
        </p:nvSpPr>
        <p:spPr>
          <a:xfrm>
            <a:off x="1015447" y="1938131"/>
            <a:ext cx="37013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Unhealthy Ingredients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Larger Portions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Lower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Convenience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218E40-8F13-154E-A45D-BAC5914E40E3}"/>
              </a:ext>
            </a:extLst>
          </p:cNvPr>
          <p:cNvSpPr txBox="1">
            <a:spLocks/>
          </p:cNvSpPr>
          <p:nvPr/>
        </p:nvSpPr>
        <p:spPr>
          <a:xfrm>
            <a:off x="357809" y="4225894"/>
            <a:ext cx="11648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Higher spending Full Service </a:t>
            </a:r>
            <a:r>
              <a:rPr lang="en-US" b="1" dirty="0">
                <a:sym typeface="Wingdings" pitchFamily="2" charset="2"/>
              </a:rPr>
              <a:t> Lower obesity rate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47201-2137-E542-AB05-EECEDAD04ABA}"/>
              </a:ext>
            </a:extLst>
          </p:cNvPr>
          <p:cNvSpPr txBox="1"/>
          <p:nvPr/>
        </p:nvSpPr>
        <p:spPr>
          <a:xfrm>
            <a:off x="1015447" y="5370467"/>
            <a:ext cx="4395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 to healthier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Slower dining experience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A464A-DBFD-D34F-8641-AF152953D28A}"/>
              </a:ext>
            </a:extLst>
          </p:cNvPr>
          <p:cNvCxnSpPr/>
          <p:nvPr/>
        </p:nvCxnSpPr>
        <p:spPr>
          <a:xfrm>
            <a:off x="386820" y="4225894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437C8E-1044-0E43-8691-A2C9AE5EE273}"/>
              </a:ext>
            </a:extLst>
          </p:cNvPr>
          <p:cNvSpPr/>
          <p:nvPr/>
        </p:nvSpPr>
        <p:spPr>
          <a:xfrm>
            <a:off x="3399497" y="320181"/>
            <a:ext cx="5151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Possible Reasons for Findings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4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6FB7FF-2850-1244-9C8B-9D30664AB6D2}"/>
              </a:ext>
            </a:extLst>
          </p:cNvPr>
          <p:cNvSpPr/>
          <p:nvPr/>
        </p:nvSpPr>
        <p:spPr>
          <a:xfrm>
            <a:off x="3173256" y="355361"/>
            <a:ext cx="5281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Suggestions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13347F-C83B-AE41-8C70-05D3A83006B6}"/>
              </a:ext>
            </a:extLst>
          </p:cNvPr>
          <p:cNvCxnSpPr/>
          <p:nvPr/>
        </p:nvCxnSpPr>
        <p:spPr>
          <a:xfrm>
            <a:off x="373568" y="1456189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A785D0-4C03-6C4A-9F40-39ACD7683659}"/>
              </a:ext>
            </a:extLst>
          </p:cNvPr>
          <p:cNvSpPr txBox="1"/>
          <p:nvPr/>
        </p:nvSpPr>
        <p:spPr>
          <a:xfrm>
            <a:off x="1015447" y="1938131"/>
            <a:ext cx="96879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Fast food restaurants need healthier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Lower sugar and fat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Increase fiber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673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6FB7FF-2850-1244-9C8B-9D30664AB6D2}"/>
              </a:ext>
            </a:extLst>
          </p:cNvPr>
          <p:cNvSpPr/>
          <p:nvPr/>
        </p:nvSpPr>
        <p:spPr>
          <a:xfrm>
            <a:off x="3173256" y="355361"/>
            <a:ext cx="5281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Times New Roman" panose="02020603050405020304" pitchFamily="18" charset="0"/>
              </a:rPr>
              <a:t>If More Time…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13347F-C83B-AE41-8C70-05D3A83006B6}"/>
              </a:ext>
            </a:extLst>
          </p:cNvPr>
          <p:cNvCxnSpPr/>
          <p:nvPr/>
        </p:nvCxnSpPr>
        <p:spPr>
          <a:xfrm>
            <a:off x="373568" y="1456189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EA0D91-7D2A-5149-B791-52478A3022FD}"/>
              </a:ext>
            </a:extLst>
          </p:cNvPr>
          <p:cNvSpPr txBox="1"/>
          <p:nvPr/>
        </p:nvSpPr>
        <p:spPr>
          <a:xfrm>
            <a:off x="1015447" y="1938131"/>
            <a:ext cx="92440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Regional differences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Cost of living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Cultural differences (</a:t>
            </a:r>
            <a:r>
              <a:rPr lang="en-US" sz="3200" dirty="0" err="1"/>
              <a:t>eg.</a:t>
            </a:r>
            <a:r>
              <a:rPr lang="en-US" sz="3200" dirty="0"/>
              <a:t> BBQ, southern cooking)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Climate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Analysis physical activity levels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462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CCB747-C1D7-8148-A43C-8D503615897F}"/>
              </a:ext>
            </a:extLst>
          </p:cNvPr>
          <p:cNvSpPr txBox="1">
            <a:spLocks/>
          </p:cNvSpPr>
          <p:nvPr/>
        </p:nvSpPr>
        <p:spPr>
          <a:xfrm>
            <a:off x="684913" y="209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0AC3A-CA8F-7147-9775-0BC46E842C3D}"/>
              </a:ext>
            </a:extLst>
          </p:cNvPr>
          <p:cNvSpPr txBox="1"/>
          <p:nvPr/>
        </p:nvSpPr>
        <p:spPr>
          <a:xfrm>
            <a:off x="1296996" y="1343149"/>
            <a:ext cx="10248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Increased access to fast food increases obesity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Increased access to healthy food decreases obesity rates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8DFCFE-929E-E342-B492-C832BE17F538}"/>
              </a:ext>
            </a:extLst>
          </p:cNvPr>
          <p:cNvGrpSpPr/>
          <p:nvPr/>
        </p:nvGrpSpPr>
        <p:grpSpPr>
          <a:xfrm>
            <a:off x="41619" y="2741933"/>
            <a:ext cx="12759230" cy="3113861"/>
            <a:chOff x="41619" y="2741933"/>
            <a:chExt cx="12759230" cy="31138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927B70-D9A2-964D-A1B9-12133B983078}"/>
                </a:ext>
              </a:extLst>
            </p:cNvPr>
            <p:cNvSpPr/>
            <p:nvPr/>
          </p:nvSpPr>
          <p:spPr>
            <a:xfrm>
              <a:off x="41619" y="4039912"/>
              <a:ext cx="1275923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0" indent="-4572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+mj-lt"/>
                  <a:ea typeface="+mj-ea"/>
                  <a:cs typeface="+mj-cs"/>
                </a:rPr>
                <a:t>Is there a correlation between population and number of fast food restaurants?</a:t>
              </a:r>
            </a:p>
            <a:p>
              <a:pPr marL="457200" marR="0" lvl="0" indent="-4572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+mj-lt"/>
                  <a:ea typeface="+mj-ea"/>
                  <a:cs typeface="+mj-cs"/>
                </a:rPr>
                <a:t>Is there a correlation between population and number of grocery stores?</a:t>
              </a:r>
            </a:p>
            <a:p>
              <a:pPr marL="457200" marR="0" lvl="0" indent="-4572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+mj-lt"/>
                  <a:ea typeface="+mj-ea"/>
                  <a:cs typeface="+mj-cs"/>
                </a:rPr>
                <a:t>Is there a correlation between number of fast food restaurants and obesity rate?</a:t>
              </a:r>
            </a:p>
            <a:p>
              <a:pPr marL="457200" marR="0" lvl="0" indent="-4572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+mj-lt"/>
                  <a:ea typeface="+mj-ea"/>
                  <a:cs typeface="+mj-cs"/>
                </a:rPr>
                <a:t>Is there a correlation between number of grocery stores and obesity rate?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CFDF9D81-6E57-334C-96E3-D53D5275CEDE}"/>
                </a:ext>
              </a:extLst>
            </p:cNvPr>
            <p:cNvSpPr txBox="1">
              <a:spLocks/>
            </p:cNvSpPr>
            <p:nvPr/>
          </p:nvSpPr>
          <p:spPr>
            <a:xfrm>
              <a:off x="684912" y="2741933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b="1" dirty="0"/>
                <a:t>Questions Posed by Group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BB4E2-430B-534E-A91C-CEB970C21FFF}"/>
              </a:ext>
            </a:extLst>
          </p:cNvPr>
          <p:cNvCxnSpPr/>
          <p:nvPr/>
        </p:nvCxnSpPr>
        <p:spPr>
          <a:xfrm>
            <a:off x="339954" y="274193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5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BAE4-FE02-49E9-84DF-53726F8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Data Source – Food Environment Atlas </a:t>
            </a:r>
            <a:r>
              <a:rPr lang="en-US" dirty="0"/>
              <a:t>(www.data.gov)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F65B5-2735-4922-ABE6-31E8ECFB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5438"/>
            <a:ext cx="12409714" cy="4529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330C4-08E0-4CB8-AEAD-C0B2BCB56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3" y="2313039"/>
            <a:ext cx="4928650" cy="891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44BAA-6D47-D744-9C0A-BAAC442A8C51}"/>
              </a:ext>
            </a:extLst>
          </p:cNvPr>
          <p:cNvSpPr txBox="1"/>
          <p:nvPr/>
        </p:nvSpPr>
        <p:spPr>
          <a:xfrm>
            <a:off x="5490590" y="2313039"/>
            <a:ext cx="6449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Statistics on food environment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Organized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Open Sans"/>
              </a:rPr>
              <a:t>by county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3040BA-2133-8D48-B190-AAB139320040}"/>
              </a:ext>
            </a:extLst>
          </p:cNvPr>
          <p:cNvCxnSpPr/>
          <p:nvPr/>
        </p:nvCxnSpPr>
        <p:spPr>
          <a:xfrm>
            <a:off x="407953" y="2015960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2D2B-C93B-DE42-9400-237DD2FF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Clean Up Time!!!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774FD-ADA7-F049-A316-5EB8DD7DBD73}"/>
              </a:ext>
            </a:extLst>
          </p:cNvPr>
          <p:cNvSpPr txBox="1"/>
          <p:nvPr/>
        </p:nvSpPr>
        <p:spPr>
          <a:xfrm>
            <a:off x="625928" y="2033589"/>
            <a:ext cx="10334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Convert 2008 &amp; 2013 Obesity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Needed years 2007 &amp; 2012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Needed years 2009 &amp; 2014</a:t>
            </a:r>
          </a:p>
          <a:p>
            <a:pPr lvl="1"/>
            <a:endParaRPr 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34FD-0169-C148-A834-F33B064BA457}"/>
              </a:ext>
            </a:extLst>
          </p:cNvPr>
          <p:cNvCxnSpPr/>
          <p:nvPr/>
        </p:nvCxnSpPr>
        <p:spPr>
          <a:xfrm>
            <a:off x="466026" y="1573726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4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22D-7685-42DF-9B3D-C234FF0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Oh, But the Dates for the Obesity Data Don’t Match the Rest of the Data!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60CF0-7DD7-427D-802B-CF1EC54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664056"/>
            <a:ext cx="5056572" cy="2393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7F3A3-C76B-444E-8500-A1C1A9A09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21" y="4057118"/>
            <a:ext cx="9119412" cy="278455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672FB6-4E7D-4AD9-93CB-3B069D79B4C6}"/>
              </a:ext>
            </a:extLst>
          </p:cNvPr>
          <p:cNvSpPr/>
          <p:nvPr/>
        </p:nvSpPr>
        <p:spPr>
          <a:xfrm>
            <a:off x="5566299" y="2228295"/>
            <a:ext cx="230819" cy="2574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278DBD-E212-4016-ADCF-ECDC1A98B207}"/>
              </a:ext>
            </a:extLst>
          </p:cNvPr>
          <p:cNvSpPr/>
          <p:nvPr/>
        </p:nvSpPr>
        <p:spPr>
          <a:xfrm>
            <a:off x="6198094" y="4918228"/>
            <a:ext cx="513424" cy="2396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1FDCD2-CC56-BC42-981F-8405373C2643}"/>
              </a:ext>
            </a:extLst>
          </p:cNvPr>
          <p:cNvCxnSpPr/>
          <p:nvPr/>
        </p:nvCxnSpPr>
        <p:spPr>
          <a:xfrm>
            <a:off x="493240" y="154115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4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F3BE-0414-47EA-AE53-84551D7D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Adjusting the Data to the Correct 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176FE-B135-4AE0-AA11-FD8974977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03" y="2015231"/>
            <a:ext cx="8204394" cy="2130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FCB34-C913-4D4A-A981-66E2C6A118BB}"/>
              </a:ext>
            </a:extLst>
          </p:cNvPr>
          <p:cNvSpPr txBox="1"/>
          <p:nvPr/>
        </p:nvSpPr>
        <p:spPr>
          <a:xfrm>
            <a:off x="1297619" y="4660776"/>
            <a:ext cx="95967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That Won’t Work…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107D2-CDAD-7944-8FCE-65B3A1FA1FBA}"/>
              </a:ext>
            </a:extLst>
          </p:cNvPr>
          <p:cNvCxnSpPr/>
          <p:nvPr/>
        </p:nvCxnSpPr>
        <p:spPr>
          <a:xfrm>
            <a:off x="493240" y="154115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E0060A-2686-4F3B-8D65-52CD3EA81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05" y="2271347"/>
            <a:ext cx="6392170" cy="2453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0F3BE-0414-47EA-AE53-84551D7D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Adjusting</a:t>
            </a:r>
            <a:r>
              <a:rPr lang="en-US" dirty="0"/>
              <a:t> </a:t>
            </a:r>
            <a:r>
              <a:rPr lang="en-US" sz="4000" b="1" dirty="0"/>
              <a:t>the Data to the Correct Dates</a:t>
            </a:r>
            <a:br>
              <a:rPr lang="en-US" sz="4000" b="1" dirty="0"/>
            </a:br>
            <a:r>
              <a:rPr lang="en-US" sz="4000" b="1" dirty="0"/>
              <a:t> - Try Again!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FCB34-C913-4D4A-A981-66E2C6A118BB}"/>
              </a:ext>
            </a:extLst>
          </p:cNvPr>
          <p:cNvSpPr txBox="1"/>
          <p:nvPr/>
        </p:nvSpPr>
        <p:spPr>
          <a:xfrm>
            <a:off x="1297619" y="4961280"/>
            <a:ext cx="95967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That’s Better!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674D14-B294-C44E-8482-117B30DCAD8C}"/>
              </a:ext>
            </a:extLst>
          </p:cNvPr>
          <p:cNvCxnSpPr/>
          <p:nvPr/>
        </p:nvCxnSpPr>
        <p:spPr>
          <a:xfrm>
            <a:off x="493240" y="1862964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8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A75-8C76-438C-8731-02FBD00A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Adjusting the Data to the Correct 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852F7-B114-4728-A174-EC9D8807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33" y="1705674"/>
            <a:ext cx="4296053" cy="2268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C1CA2-E919-4BD9-8330-717FA240A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90" y="4319555"/>
            <a:ext cx="4706857" cy="21733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BE761-F0DF-664F-B6E9-D25793536F06}"/>
              </a:ext>
            </a:extLst>
          </p:cNvPr>
          <p:cNvCxnSpPr/>
          <p:nvPr/>
        </p:nvCxnSpPr>
        <p:spPr>
          <a:xfrm>
            <a:off x="493240" y="1541153"/>
            <a:ext cx="11205519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758</Words>
  <Application>Microsoft Macintosh PowerPoint</Application>
  <PresentationFormat>Widescreen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Office Theme</vt:lpstr>
      <vt:lpstr>Obesity Rates in the United States</vt:lpstr>
      <vt:lpstr>PowerPoint Presentation</vt:lpstr>
      <vt:lpstr>PowerPoint Presentation</vt:lpstr>
      <vt:lpstr>Our Data Source – Food Environment Atlas (www.data.gov)</vt:lpstr>
      <vt:lpstr>Clean Up Time!!!</vt:lpstr>
      <vt:lpstr>Oh, But the Dates for the Obesity Data Don’t Match the Rest of the Data!</vt:lpstr>
      <vt:lpstr>Adjusting the Data to the Correct Dates</vt:lpstr>
      <vt:lpstr>Adjusting the Data to the Correct Dates  - Try Again!</vt:lpstr>
      <vt:lpstr>Adjusting the Data to the Correct Dates</vt:lpstr>
      <vt:lpstr>The Obesity Data Needs to Be Merged With Other Data</vt:lpstr>
      <vt:lpstr>More Clean Up!!!</vt:lpstr>
      <vt:lpstr>Clean Up of Population, Store, and Restaurant Data</vt:lpstr>
      <vt:lpstr>Clean Up of Population, Store, and Restaurant Data</vt:lpstr>
      <vt:lpstr>PowerPoint Presentation</vt:lpstr>
      <vt:lpstr>PowerPoint Presentation</vt:lpstr>
      <vt:lpstr>PowerPoint Presentation</vt:lpstr>
      <vt:lpstr>PowerPoint Presentation</vt:lpstr>
      <vt:lpstr>What does the data show over time?</vt:lpstr>
      <vt:lpstr>Looking at only KS and MO</vt:lpstr>
      <vt:lpstr>All US data shows…</vt:lpstr>
      <vt:lpstr>New Question: What is the correlation between expenditure per capita and obesity rate?</vt:lpstr>
      <vt:lpstr>PowerPoint Presentation</vt:lpstr>
      <vt:lpstr>PowerPoint Presentation</vt:lpstr>
      <vt:lpstr>PowerPoint Presentation</vt:lpstr>
      <vt:lpstr>PowerPoint Presentation</vt:lpstr>
      <vt:lpstr>Higher spending Fast Food  Higher obesity rate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Rates in the United States</dc:title>
  <dc:creator>Michelle Williams</dc:creator>
  <cp:lastModifiedBy>Michelle Williams</cp:lastModifiedBy>
  <cp:revision>26</cp:revision>
  <dcterms:created xsi:type="dcterms:W3CDTF">2019-06-05T19:16:59Z</dcterms:created>
  <dcterms:modified xsi:type="dcterms:W3CDTF">2019-06-05T21:48:37Z</dcterms:modified>
</cp:coreProperties>
</file>