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9" r:id="rId4"/>
    <p:sldId id="283" r:id="rId5"/>
    <p:sldId id="285" r:id="rId6"/>
    <p:sldId id="288" r:id="rId7"/>
    <p:sldId id="287" r:id="rId8"/>
    <p:sldId id="286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5"/>
            <p14:sldId id="288"/>
            <p14:sldId id="287"/>
            <p14:sldId id="286"/>
            <p14:sldId id="289"/>
            <p14:sldId id="29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214" autoAdjust="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82" y="1616711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FreakOlympics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67802" y="3385492"/>
            <a:ext cx="10498180" cy="23876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Collaborators: Lacy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SoRelle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/ Doris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Batalia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/ Brijesh Patel / Yahia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Zemoura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https://static.thenounproject.com/png/1942051-200.png">
            <a:extLst>
              <a:ext uri="{FF2B5EF4-FFF2-40B4-BE49-F238E27FC236}">
                <a16:creationId xmlns:a16="http://schemas.microsoft.com/office/drawing/2014/main" id="{769987DD-D744-4BC3-AC01-02EBC4E4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561" y="1973652"/>
            <a:ext cx="3654793" cy="36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1674E-01AF-4526-9F45-22F0E894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088" y="3022581"/>
            <a:ext cx="8241052" cy="64008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27342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999206" cy="64008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Male Gold Olympic Gymnasts are naturally Gifted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398038" y="3674813"/>
            <a:ext cx="8962995" cy="1994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Hypothesis:</a:t>
            </a:r>
          </a:p>
          <a:p>
            <a:pPr lvl="0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If age, height and lighter weight athletes have a higher chances of winning the gold medal in male gymnastics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94201-CE4D-4709-8A43-290F50332B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33" y="3870262"/>
            <a:ext cx="2539682" cy="2539682"/>
          </a:xfrm>
          <a:prstGeom prst="rect">
            <a:avLst/>
          </a:prstGeom>
        </p:spPr>
      </p:pic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ACE923C0-9F0D-44D4-BEED-3BBF90A958F7}"/>
              </a:ext>
            </a:extLst>
          </p:cNvPr>
          <p:cNvSpPr txBox="1">
            <a:spLocks/>
          </p:cNvSpPr>
          <p:nvPr/>
        </p:nvSpPr>
        <p:spPr>
          <a:xfrm>
            <a:off x="398037" y="1419882"/>
            <a:ext cx="9999205" cy="1763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Why this topic:</a:t>
            </a:r>
          </a:p>
          <a:p>
            <a:pPr lvl="0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group chose this project to prove whether it takes more than genetics to be an Olympic Gold Medal Athlete…and because we are</a:t>
            </a:r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FreakOlympics</a:t>
            </a:r>
            <a:endParaRPr lang="en-US" sz="2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Analysis Process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BB8ECCB-54CD-4A9F-8D1B-F97485ADD374}"/>
              </a:ext>
            </a:extLst>
          </p:cNvPr>
          <p:cNvSpPr txBox="1">
            <a:spLocks/>
          </p:cNvSpPr>
          <p:nvPr/>
        </p:nvSpPr>
        <p:spPr>
          <a:xfrm>
            <a:off x="559707" y="1433826"/>
            <a:ext cx="11346744" cy="497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objective of the study is to analyze athlete’s age, height and weight characteristics in relations to gold winning male gymnastics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Funnel approach – Top to Bottom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- The US &amp; Russia dominate the Olympic Male Gymnastics.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- We have identified the main athletes and their characteristics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The analysis assumptions </a:t>
            </a:r>
          </a:p>
          <a:p>
            <a:pPr lvl="3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athletes age (younger) has higher chance of winning Gold in Gymnastics</a:t>
            </a:r>
          </a:p>
          <a:p>
            <a:pPr lvl="3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Heavier weight athletes have less chance to win Gold </a:t>
            </a:r>
          </a:p>
          <a:p>
            <a:pPr lvl="3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Lighter weight athletes have a higher chance to win Gold </a:t>
            </a:r>
          </a:p>
          <a:p>
            <a:pPr>
              <a:spcAft>
                <a:spcPts val="600"/>
              </a:spcAft>
              <a:defRPr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Trend of Age, Weight and height overtime to verify patterns and step changes</a:t>
            </a:r>
          </a:p>
          <a:p>
            <a:pPr lvl="3">
              <a:spcAft>
                <a:spcPts val="600"/>
              </a:spcAft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4">
              <a:lnSpc>
                <a:spcPct val="100000"/>
              </a:lnSpc>
              <a:spcAft>
                <a:spcPts val="600"/>
              </a:spcAft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9E3-4903-4B3D-AA20-470476CA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Source, Data Cleanup &amp; Challenges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3085BC76-8B7D-4D72-B965-8341E9EEC7AE}"/>
              </a:ext>
            </a:extLst>
          </p:cNvPr>
          <p:cNvSpPr txBox="1">
            <a:spLocks/>
          </p:cNvSpPr>
          <p:nvPr/>
        </p:nvSpPr>
        <p:spPr>
          <a:xfrm>
            <a:off x="608987" y="1634614"/>
            <a:ext cx="116503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49F3B893-9C39-4D85-9BA1-9BF5D2678C85}"/>
              </a:ext>
            </a:extLst>
          </p:cNvPr>
          <p:cNvSpPr txBox="1">
            <a:spLocks/>
          </p:cNvSpPr>
          <p:nvPr/>
        </p:nvSpPr>
        <p:spPr>
          <a:xfrm>
            <a:off x="1224529" y="1851712"/>
            <a:ext cx="4376278" cy="1868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Data Source: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Kaeggel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120 years of Olympics data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Website: https://www.kaggle.com/heesoo37/120-years-of-olympic-history-athletes-and-results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582F942A-B947-47FF-8E09-B99A2EEBEE98}"/>
              </a:ext>
            </a:extLst>
          </p:cNvPr>
          <p:cNvSpPr txBox="1">
            <a:spLocks/>
          </p:cNvSpPr>
          <p:nvPr/>
        </p:nvSpPr>
        <p:spPr>
          <a:xfrm>
            <a:off x="1273810" y="3564551"/>
            <a:ext cx="4822190" cy="497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Challenges: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Too many API’s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scarcity: The event happens every 4 years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Format: We add to reformat quite a lot of data but the main issue remained with Age and the scatter plot R square value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E0D0C-1016-4750-A262-6CBCBBC3E53B}"/>
              </a:ext>
            </a:extLst>
          </p:cNvPr>
          <p:cNvSpPr/>
          <p:nvPr/>
        </p:nvSpPr>
        <p:spPr>
          <a:xfrm>
            <a:off x="6772365" y="1851712"/>
            <a:ext cx="5421068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Data Cleanup: 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Pivot.Panda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platform was used to cleaned up the data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Group by to recreate useful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Dataframe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that are used for Visualization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Three main variables selected;</a:t>
            </a:r>
          </a:p>
          <a:p>
            <a:pPr marL="628650" lvl="1" indent="-1714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Age of athletes</a:t>
            </a:r>
          </a:p>
          <a:p>
            <a:pPr marL="628650" lvl="1" indent="-1714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Height of athletes</a:t>
            </a:r>
          </a:p>
          <a:p>
            <a:pPr marL="628650" lvl="1" indent="-1714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Weight of athletes 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data was filtered on the following:</a:t>
            </a:r>
          </a:p>
          <a:p>
            <a:pPr marL="628650" lvl="1" indent="-17145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Single sports: Gymnastics</a:t>
            </a:r>
          </a:p>
          <a:p>
            <a:pPr marL="628650" lvl="1" indent="-17145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Summer Event </a:t>
            </a:r>
          </a:p>
          <a:p>
            <a:pPr marL="628650" lvl="1" indent="-17145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Male Athletes</a:t>
            </a:r>
          </a:p>
          <a:p>
            <a:pPr marL="628650" lvl="1" indent="-17145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Gold Medals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3C73A4-C0E7-4623-A400-FE7179EAB03D}"/>
              </a:ext>
            </a:extLst>
          </p:cNvPr>
          <p:cNvSpPr/>
          <p:nvPr/>
        </p:nvSpPr>
        <p:spPr>
          <a:xfrm>
            <a:off x="732285" y="1812008"/>
            <a:ext cx="429768" cy="429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5E38BF-D071-47F6-9E1A-26A9CF5F47FA}"/>
              </a:ext>
            </a:extLst>
          </p:cNvPr>
          <p:cNvSpPr/>
          <p:nvPr/>
        </p:nvSpPr>
        <p:spPr>
          <a:xfrm>
            <a:off x="6342596" y="1812008"/>
            <a:ext cx="429768" cy="429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441C6-21A8-4D03-98A7-FDC0C6623D12}"/>
              </a:ext>
            </a:extLst>
          </p:cNvPr>
          <p:cNvSpPr/>
          <p:nvPr/>
        </p:nvSpPr>
        <p:spPr>
          <a:xfrm>
            <a:off x="732285" y="3543626"/>
            <a:ext cx="429768" cy="429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672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255E-122F-4B6E-9522-BCC9B3A6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432342" cy="640080"/>
          </a:xfrm>
        </p:spPr>
        <p:txBody>
          <a:bodyPr>
            <a:normAutofit/>
          </a:bodyPr>
          <a:lstStyle/>
          <a:p>
            <a:r>
              <a:rPr lang="en-US" dirty="0"/>
              <a:t>The US &amp; Russia dominate the Olympic Male Gymnastics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F03DA-4576-4D39-85E8-5C1E9F20C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8" t="42000" r="22316" b="25193"/>
          <a:stretch/>
        </p:blipFill>
        <p:spPr>
          <a:xfrm>
            <a:off x="608312" y="1782917"/>
            <a:ext cx="10975376" cy="4059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38F11D-4975-47DF-8E01-71F108615DA8}"/>
              </a:ext>
            </a:extLst>
          </p:cNvPr>
          <p:cNvSpPr txBox="1"/>
          <p:nvPr/>
        </p:nvSpPr>
        <p:spPr>
          <a:xfrm>
            <a:off x="798990" y="1331650"/>
            <a:ext cx="988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20 Countries by Gold Medal Count</a:t>
            </a:r>
          </a:p>
        </p:txBody>
      </p:sp>
    </p:spTree>
    <p:extLst>
      <p:ext uri="{BB962C8B-B14F-4D97-AF65-F5344CB8AC3E}">
        <p14:creationId xmlns:p14="http://schemas.microsoft.com/office/powerpoint/2010/main" val="202493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4456-9B04-49B6-80FB-0CE8F4D7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634473" cy="640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However, we are noticing a step changes within these 3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D4DFB-21F9-4F3D-B5C0-FD4D7962D0EE}"/>
              </a:ext>
            </a:extLst>
          </p:cNvPr>
          <p:cNvSpPr/>
          <p:nvPr/>
        </p:nvSpPr>
        <p:spPr>
          <a:xfrm>
            <a:off x="549446" y="5016716"/>
            <a:ext cx="2120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 p-value=0.291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8DFFD-5BE9-4B66-B5BE-CD6AB82A621B}"/>
              </a:ext>
            </a:extLst>
          </p:cNvPr>
          <p:cNvSpPr/>
          <p:nvPr/>
        </p:nvSpPr>
        <p:spPr>
          <a:xfrm>
            <a:off x="4362322" y="4965706"/>
            <a:ext cx="2399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Height p-value=0.031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136EB-B613-4ADD-812F-C681256265CA}"/>
              </a:ext>
            </a:extLst>
          </p:cNvPr>
          <p:cNvSpPr/>
          <p:nvPr/>
        </p:nvSpPr>
        <p:spPr>
          <a:xfrm>
            <a:off x="8347246" y="4907211"/>
            <a:ext cx="2446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Weight p-value=0.023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0BF1FF-82A6-4C2C-9170-31F5E33B2FD7}"/>
              </a:ext>
            </a:extLst>
          </p:cNvPr>
          <p:cNvGrpSpPr/>
          <p:nvPr/>
        </p:nvGrpSpPr>
        <p:grpSpPr>
          <a:xfrm>
            <a:off x="480637" y="1647019"/>
            <a:ext cx="11382879" cy="2892660"/>
            <a:chOff x="480637" y="1647019"/>
            <a:chExt cx="11382879" cy="28926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06531C-0B06-4C10-B80D-624A2AB97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593" t="41085" r="39128" b="32635"/>
            <a:stretch/>
          </p:blipFill>
          <p:spPr>
            <a:xfrm>
              <a:off x="8001905" y="1647019"/>
              <a:ext cx="3861611" cy="280699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501BDD-D132-44EE-B13D-E440811C9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526" t="41786" r="39636" b="31459"/>
            <a:stretch/>
          </p:blipFill>
          <p:spPr>
            <a:xfrm>
              <a:off x="480637" y="1756312"/>
              <a:ext cx="3700131" cy="278336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7A65DB-A659-466C-B4AC-A288AD875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419" t="40775" r="38692" b="32294"/>
            <a:stretch/>
          </p:blipFill>
          <p:spPr>
            <a:xfrm>
              <a:off x="4217763" y="1690261"/>
              <a:ext cx="3861611" cy="2825897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CEE770-AF23-40E0-AE87-58BEA4E5627A}"/>
              </a:ext>
            </a:extLst>
          </p:cNvPr>
          <p:cNvCxnSpPr/>
          <p:nvPr/>
        </p:nvCxnSpPr>
        <p:spPr>
          <a:xfrm>
            <a:off x="2272683" y="2139518"/>
            <a:ext cx="0" cy="159798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968A80-9686-410D-99CE-AE979B976AF8}"/>
              </a:ext>
            </a:extLst>
          </p:cNvPr>
          <p:cNvCxnSpPr/>
          <p:nvPr/>
        </p:nvCxnSpPr>
        <p:spPr>
          <a:xfrm>
            <a:off x="5532267" y="2291918"/>
            <a:ext cx="0" cy="159798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B83A6F-8993-468C-8F68-CE45010B493D}"/>
              </a:ext>
            </a:extLst>
          </p:cNvPr>
          <p:cNvCxnSpPr/>
          <p:nvPr/>
        </p:nvCxnSpPr>
        <p:spPr>
          <a:xfrm>
            <a:off x="10469731" y="2291918"/>
            <a:ext cx="0" cy="159798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3EFB-5FB5-4CB1-BF2B-A71A0426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92963"/>
            <a:ext cx="12210417" cy="786030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is no correlation between Age/Height/Weight and winning Gold in the Olympics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0F1AC-506A-45C2-BCDC-7AA0765B5F6B}"/>
              </a:ext>
            </a:extLst>
          </p:cNvPr>
          <p:cNvSpPr/>
          <p:nvPr/>
        </p:nvSpPr>
        <p:spPr>
          <a:xfrm>
            <a:off x="360364" y="5760720"/>
            <a:ext cx="11402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 takes more than genetics win gymnastics in Olympic</a:t>
            </a:r>
            <a:endParaRPr lang="en-US" sz="2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947960-CFEF-414D-AD27-8138D1C43610}"/>
              </a:ext>
            </a:extLst>
          </p:cNvPr>
          <p:cNvGrpSpPr/>
          <p:nvPr/>
        </p:nvGrpSpPr>
        <p:grpSpPr>
          <a:xfrm>
            <a:off x="394744" y="1868640"/>
            <a:ext cx="11402513" cy="2801480"/>
            <a:chOff x="372346" y="1492105"/>
            <a:chExt cx="11572606" cy="267686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F540FF2-5172-4C45-A070-40ECF7CB7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" t="4076" r="5619"/>
            <a:stretch/>
          </p:blipFill>
          <p:spPr>
            <a:xfrm>
              <a:off x="372346" y="1509204"/>
              <a:ext cx="3781429" cy="265976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968609-5B43-4AB7-950A-6BFE755E3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27" r="6314" b="-1"/>
            <a:stretch/>
          </p:blipFill>
          <p:spPr>
            <a:xfrm>
              <a:off x="4268780" y="1509203"/>
              <a:ext cx="3806056" cy="264266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8443AC2-653F-4190-A9F4-1AE2BB7FD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t="2523" r="5958"/>
            <a:stretch/>
          </p:blipFill>
          <p:spPr>
            <a:xfrm>
              <a:off x="8150133" y="1492105"/>
              <a:ext cx="3794819" cy="2659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07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F5E9-5D12-4B7A-BA2B-6B448C94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89449" cy="640080"/>
          </a:xfrm>
        </p:spPr>
        <p:txBody>
          <a:bodyPr>
            <a:normAutofit/>
          </a:bodyPr>
          <a:lstStyle/>
          <a:p>
            <a:r>
              <a:rPr lang="en-US" dirty="0"/>
              <a:t>Top Gold Medals Male Gymnastics Winner for the last 120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1776C-FEC2-48FE-A1B6-1BBFC674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3" y="1437294"/>
            <a:ext cx="10829313" cy="33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2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4BB1-821C-4A08-8FC7-E6CA7764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BB6A-649A-4B91-8AB1-D696B4B180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356583" cy="5151624"/>
          </a:xfrm>
        </p:spPr>
        <p:txBody>
          <a:bodyPr>
            <a:normAutofit/>
          </a:bodyPr>
          <a:lstStyle/>
          <a:p>
            <a:endParaRPr lang="en-US" sz="130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B5FD4-E668-47C9-BE77-35CDF443EEB3}"/>
              </a:ext>
            </a:extLst>
          </p:cNvPr>
          <p:cNvSpPr/>
          <p:nvPr/>
        </p:nvSpPr>
        <p:spPr>
          <a:xfrm>
            <a:off x="455721" y="2132275"/>
            <a:ext cx="956125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SCOPE: Major findings for trends over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no correlation in age and winning, however that might be because of the same person winning gold over several years of their career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Height and Weight of competitors have quickly narrowed over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9877B-65D4-40BD-A8FA-2156488DEE35}"/>
              </a:ext>
            </a:extLst>
          </p:cNvPr>
          <p:cNvSpPr/>
          <p:nvPr/>
        </p:nvSpPr>
        <p:spPr>
          <a:xfrm>
            <a:off x="455721" y="3317157"/>
            <a:ext cx="1093933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SCOPE: Correlation of Age, Weight, height vs Winning Gold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Correlations analysis, we observed that there is no correlation between age, height and weight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Winning Olympic in male gymnastics. Therefore, athlete probability of winning is merely random.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Athletes have equal chances of winning the medals.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762B1-9164-470F-AA7A-B121C716D623}"/>
              </a:ext>
            </a:extLst>
          </p:cNvPr>
          <p:cNvSpPr/>
          <p:nvPr/>
        </p:nvSpPr>
        <p:spPr>
          <a:xfrm>
            <a:off x="455721" y="1307248"/>
            <a:ext cx="111967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SCOPE: TOP 20 Gold Winners in Male gymnastics within 120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United States and Russia have been dominating the discipline over time, with the USA far ahead of everybody.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BD1A3-F77D-4131-A1EC-28109DEF91B9}"/>
              </a:ext>
            </a:extLst>
          </p:cNvPr>
          <p:cNvSpPr/>
          <p:nvPr/>
        </p:nvSpPr>
        <p:spPr>
          <a:xfrm>
            <a:off x="521207" y="4573071"/>
            <a:ext cx="105309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SCOPE: Top Gold Medals Male Gymnastics Winner for the last 120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observed a sweet spot for winning the most amount of gold medal and it is between age 20-24 but there are other athletes whom have won high number of Gold Medals at later 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DCE31-3F57-4661-9E5F-A9EBBF4D79BF}"/>
              </a:ext>
            </a:extLst>
          </p:cNvPr>
          <p:cNvSpPr txBox="1"/>
          <p:nvPr/>
        </p:nvSpPr>
        <p:spPr>
          <a:xfrm>
            <a:off x="521206" y="5548544"/>
            <a:ext cx="11393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With More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would have looked into women’s gymnastics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would </a:t>
            </a:r>
            <a:r>
              <a:rPr lang="en-US" sz="1400"/>
              <a:t>have look </a:t>
            </a:r>
            <a:r>
              <a:rPr lang="en-US" sz="1400" dirty="0"/>
              <a:t>at more events and do further analysis on Silver and Bronze Medal won by top athletes. </a:t>
            </a:r>
          </a:p>
        </p:txBody>
      </p:sp>
    </p:spTree>
    <p:extLst>
      <p:ext uri="{BB962C8B-B14F-4D97-AF65-F5344CB8AC3E}">
        <p14:creationId xmlns:p14="http://schemas.microsoft.com/office/powerpoint/2010/main" val="351399423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2338</TotalTime>
  <Words>527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WelcomeDoc</vt:lpstr>
      <vt:lpstr>FreakOlympics</vt:lpstr>
      <vt:lpstr>Male Gold Olympic Gymnasts are naturally Gifted</vt:lpstr>
      <vt:lpstr>Data Analysis Process</vt:lpstr>
      <vt:lpstr>Source, Data Cleanup &amp; Challenges</vt:lpstr>
      <vt:lpstr>The US &amp; Russia dominate the Olympic Male Gymnastics</vt:lpstr>
      <vt:lpstr>However, we are noticing a step changes within these 3 parameters</vt:lpstr>
      <vt:lpstr>There is no correlation between Age/Height/Weight and winning Gold in the Olympics</vt:lpstr>
      <vt:lpstr>Top Gold Medals Male Gymnastics Winner for the last 120 years</vt:lpstr>
      <vt:lpstr>Observations and Conclusion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FreakOlympics</dc:title>
  <dc:creator>Yahia Z</dc:creator>
  <cp:keywords/>
  <cp:lastModifiedBy>admin</cp:lastModifiedBy>
  <cp:revision>49</cp:revision>
  <dcterms:created xsi:type="dcterms:W3CDTF">2019-01-18T02:16:21Z</dcterms:created>
  <dcterms:modified xsi:type="dcterms:W3CDTF">2019-01-19T18:25:58Z</dcterms:modified>
  <cp:version/>
</cp:coreProperties>
</file>