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EDA0D61-183F-478A-946E-36EB40A3E3A1}" type="datetimeFigureOut">
              <a:rPr lang="cs-CZ" smtClean="0"/>
              <a:t>3.3.2013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E88E588-5412-4972-885F-7448AD7DFF8E}" type="slidenum">
              <a:rPr lang="cs-CZ" smtClean="0"/>
              <a:t>‹#›</a:t>
            </a:fld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minko.com/" TargetMode="External"/><Relationship Id="rId13" Type="http://schemas.openxmlformats.org/officeDocument/2006/relationships/image" Target="../media/image5.gif"/><Relationship Id="rId18" Type="http://schemas.openxmlformats.org/officeDocument/2006/relationships/image" Target="../media/image10.jpeg"/><Relationship Id="rId3" Type="http://schemas.openxmlformats.org/officeDocument/2006/relationships/hyperlink" Target="http://www.naseporodnice.cz/vyvoj-ditete/novorozenec.php" TargetMode="External"/><Relationship Id="rId21" Type="http://schemas.openxmlformats.org/officeDocument/2006/relationships/image" Target="../media/image13.jpeg"/><Relationship Id="rId7" Type="http://schemas.openxmlformats.org/officeDocument/2006/relationships/hyperlink" Target="http://www.maminkam.cz/" TargetMode="External"/><Relationship Id="rId12" Type="http://schemas.openxmlformats.org/officeDocument/2006/relationships/image" Target="../media/image4.gif"/><Relationship Id="rId17" Type="http://schemas.openxmlformats.org/officeDocument/2006/relationships/image" Target="../media/image9.png"/><Relationship Id="rId2" Type="http://schemas.openxmlformats.org/officeDocument/2006/relationships/hyperlink" Target="http://www.emimino.cz/encyklopedie/novorozenecke-obdobi/" TargetMode="External"/><Relationship Id="rId16" Type="http://schemas.openxmlformats.org/officeDocument/2006/relationships/image" Target="../media/image8.png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byweb.cz/" TargetMode="External"/><Relationship Id="rId11" Type="http://schemas.openxmlformats.org/officeDocument/2006/relationships/hyperlink" Target="http://www.spokojenykojenec.cz/" TargetMode="External"/><Relationship Id="rId5" Type="http://schemas.openxmlformats.org/officeDocument/2006/relationships/hyperlink" Target="http://www.babyonline.cz/" TargetMode="External"/><Relationship Id="rId15" Type="http://schemas.openxmlformats.org/officeDocument/2006/relationships/image" Target="../media/image7.jpeg"/><Relationship Id="rId10" Type="http://schemas.openxmlformats.org/officeDocument/2006/relationships/hyperlink" Target="http://www.maminka.cz/" TargetMode="External"/><Relationship Id="rId19" Type="http://schemas.openxmlformats.org/officeDocument/2006/relationships/image" Target="../media/image11.gif"/><Relationship Id="rId4" Type="http://schemas.openxmlformats.org/officeDocument/2006/relationships/hyperlink" Target="http://www.porodnice.cz/" TargetMode="External"/><Relationship Id="rId9" Type="http://schemas.openxmlformats.org/officeDocument/2006/relationships/hyperlink" Target="http://batole.wz.cz/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864096"/>
          </a:xfrm>
        </p:spPr>
        <p:txBody>
          <a:bodyPr>
            <a:normAutofit/>
          </a:bodyPr>
          <a:lstStyle/>
          <a:p>
            <a:r>
              <a:rPr lang="cs-CZ" dirty="0" smtClean="0"/>
              <a:t>Novorozenec a kojenec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17526"/>
            <a:ext cx="2647877" cy="1767458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501008"/>
            <a:ext cx="2647877" cy="1767170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611560" y="1412776"/>
            <a:ext cx="4176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smtClean="0">
                <a:solidFill>
                  <a:schemeClr val="bg1"/>
                </a:solidFill>
              </a:rPr>
              <a:t>     Dítě v době od narození do 28. dne života je </a:t>
            </a:r>
            <a:r>
              <a:rPr lang="cs-CZ" dirty="0" smtClean="0">
                <a:solidFill>
                  <a:srgbClr val="FF0000"/>
                </a:solidFill>
              </a:rPr>
              <a:t>novorozenec</a:t>
            </a:r>
            <a:r>
              <a:rPr lang="cs-CZ" dirty="0" smtClean="0">
                <a:solidFill>
                  <a:schemeClr val="bg1"/>
                </a:solidFill>
              </a:rPr>
              <a:t>. V tomto období jsou všechny jeho tělesné funkce charakterizovány jako </a:t>
            </a:r>
            <a:r>
              <a:rPr lang="cs-CZ" dirty="0" smtClean="0">
                <a:solidFill>
                  <a:srgbClr val="FF0000"/>
                </a:solidFill>
              </a:rPr>
              <a:t>méně výkonné</a:t>
            </a:r>
            <a:r>
              <a:rPr lang="cs-CZ" dirty="0" smtClean="0">
                <a:solidFill>
                  <a:schemeClr val="bg1"/>
                </a:solidFill>
              </a:rPr>
              <a:t>. V období do 7. dne života je dítě časný novorozenec.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     Od 29. dne až do 1 roku života je označováno jako </a:t>
            </a:r>
            <a:r>
              <a:rPr lang="cs-CZ" dirty="0" smtClean="0">
                <a:solidFill>
                  <a:srgbClr val="FF0000"/>
                </a:solidFill>
              </a:rPr>
              <a:t>kojenec</a:t>
            </a:r>
            <a:r>
              <a:rPr lang="cs-CZ" dirty="0" smtClean="0">
                <a:solidFill>
                  <a:schemeClr val="bg1"/>
                </a:solidFill>
              </a:rPr>
              <a:t>. Během tohoto období dítě dosahuje </a:t>
            </a:r>
            <a:r>
              <a:rPr lang="cs-CZ" dirty="0" smtClean="0">
                <a:solidFill>
                  <a:srgbClr val="FF0000"/>
                </a:solidFill>
              </a:rPr>
              <a:t>největšího</a:t>
            </a:r>
            <a:r>
              <a:rPr lang="cs-CZ" dirty="0" smtClean="0">
                <a:solidFill>
                  <a:schemeClr val="bg1"/>
                </a:solidFill>
              </a:rPr>
              <a:t> pokroku ve svém životě.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368864"/>
              </p:ext>
            </p:extLst>
          </p:nvPr>
        </p:nvGraphicFramePr>
        <p:xfrm>
          <a:off x="107504" y="116633"/>
          <a:ext cx="8928990" cy="662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65"/>
                <a:gridCol w="1464163"/>
                <a:gridCol w="1512167"/>
                <a:gridCol w="1488165"/>
                <a:gridCol w="1488165"/>
                <a:gridCol w="1488165"/>
              </a:tblGrid>
              <a:tr h="631561">
                <a:tc>
                  <a:txBody>
                    <a:bodyPr/>
                    <a:lstStyle/>
                    <a:p>
                      <a:r>
                        <a:rPr lang="cs-CZ" dirty="0" smtClean="0"/>
                        <a:t>Logo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Klíčová slova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Charakter stránek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 smtClean="0"/>
                        <a:t>Interaktivní</a:t>
                      </a:r>
                      <a:r>
                        <a:rPr lang="cs-CZ" sz="1800" baseline="0" dirty="0" smtClean="0"/>
                        <a:t> součásti</a:t>
                      </a:r>
                      <a:endParaRPr lang="cs-CZ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Webometrie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 smtClean="0"/>
                        <a:t>Evaluace</a:t>
                      </a:r>
                      <a:endParaRPr lang="cs-CZ" sz="1800" dirty="0"/>
                    </a:p>
                  </a:txBody>
                  <a:tcPr/>
                </a:tc>
              </a:tr>
              <a:tr h="656063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800" dirty="0" smtClean="0">
                          <a:hlinkClick r:id="rId2"/>
                        </a:rPr>
                        <a:t>http://www.emimino.cz/encyklopedie/novorozenecke-obdobi/</a:t>
                      </a:r>
                      <a:endParaRPr lang="cs-CZ" sz="800" dirty="0" smtClean="0"/>
                    </a:p>
                    <a:p>
                      <a:r>
                        <a:rPr lang="cs-CZ" sz="800" dirty="0" smtClean="0"/>
                        <a:t>Vývoj,</a:t>
                      </a:r>
                      <a:r>
                        <a:rPr lang="cs-CZ" sz="800" baseline="0" dirty="0" smtClean="0"/>
                        <a:t> problémy, výživa</a:t>
                      </a:r>
                      <a:endParaRPr lang="cs-CZ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27/17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4355/133.</a:t>
                      </a:r>
                    </a:p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4/4</a:t>
                      </a:r>
                      <a:endParaRPr lang="cs-CZ" dirty="0"/>
                    </a:p>
                  </a:txBody>
                  <a:tcPr/>
                </a:tc>
              </a:tr>
              <a:tr h="658149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800" dirty="0" smtClean="0">
                          <a:hlinkClick r:id="rId3"/>
                        </a:rPr>
                        <a:t>http://www.naseporodnice.cz/vyvoj-ditete/novorozenec.php</a:t>
                      </a:r>
                      <a:endParaRPr lang="cs-CZ" sz="800" dirty="0" smtClean="0"/>
                    </a:p>
                    <a:p>
                      <a:r>
                        <a:rPr lang="cs-CZ" sz="800" dirty="0" smtClean="0"/>
                        <a:t>Nedonošený, přenošený </a:t>
                      </a:r>
                      <a:r>
                        <a:rPr lang="cs-CZ" sz="800" dirty="0" err="1" smtClean="0"/>
                        <a:t>novor</a:t>
                      </a:r>
                      <a:r>
                        <a:rPr lang="cs-CZ" sz="800" dirty="0" smtClean="0"/>
                        <a:t>., péče</a:t>
                      </a:r>
                      <a:r>
                        <a:rPr lang="cs-CZ" sz="800" baseline="0" dirty="0" smtClean="0"/>
                        <a:t> a video návody</a:t>
                      </a:r>
                      <a:endParaRPr lang="cs-CZ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741/4701.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2/3</a:t>
                      </a:r>
                      <a:endParaRPr lang="cs-CZ" dirty="0"/>
                    </a:p>
                  </a:txBody>
                  <a:tcPr/>
                </a:tc>
              </a:tr>
              <a:tr h="57813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800" dirty="0" smtClean="0">
                          <a:hlinkClick r:id="rId4"/>
                        </a:rPr>
                        <a:t>http://www.porodnice.cz/</a:t>
                      </a:r>
                      <a:endParaRPr lang="cs-CZ" sz="800" dirty="0" smtClean="0"/>
                    </a:p>
                    <a:p>
                      <a:r>
                        <a:rPr lang="cs-CZ" sz="800" dirty="0" smtClean="0"/>
                        <a:t>Těhotenství,</a:t>
                      </a:r>
                      <a:r>
                        <a:rPr lang="cs-CZ" sz="800" baseline="0" dirty="0" smtClean="0"/>
                        <a:t> porod, kojení, antikoncepce, vývoj dítěte</a:t>
                      </a:r>
                      <a:endParaRPr lang="cs-CZ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10/0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365/5448.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3/4</a:t>
                      </a:r>
                      <a:endParaRPr lang="cs-CZ" dirty="0"/>
                    </a:p>
                  </a:txBody>
                  <a:tcPr/>
                </a:tc>
              </a:tr>
              <a:tr h="57813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800" dirty="0" smtClean="0">
                          <a:hlinkClick r:id="rId5"/>
                        </a:rPr>
                        <a:t>www.babyonline.cz</a:t>
                      </a:r>
                      <a:endParaRPr lang="cs-CZ" sz="800" dirty="0" smtClean="0"/>
                    </a:p>
                    <a:p>
                      <a:r>
                        <a:rPr lang="cs-CZ" sz="800" dirty="0" smtClean="0"/>
                        <a:t>Těhotenská kalkulačka, vývoj dítěte, očkování,</a:t>
                      </a:r>
                      <a:r>
                        <a:rPr lang="cs-CZ" sz="800" baseline="0" dirty="0" smtClean="0"/>
                        <a:t> nemoci</a:t>
                      </a:r>
                      <a:endParaRPr lang="cs-CZ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1/0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352/2411.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3/2</a:t>
                      </a:r>
                      <a:endParaRPr lang="cs-CZ" dirty="0"/>
                    </a:p>
                  </a:txBody>
                  <a:tcPr/>
                </a:tc>
              </a:tr>
              <a:tr h="57813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800" dirty="0" smtClean="0">
                          <a:hlinkClick r:id="rId6"/>
                        </a:rPr>
                        <a:t>www.babyweb.cz</a:t>
                      </a:r>
                      <a:endParaRPr lang="cs-CZ" sz="800" dirty="0" smtClean="0"/>
                    </a:p>
                    <a:p>
                      <a:r>
                        <a:rPr lang="cs-CZ" sz="800" dirty="0" smtClean="0"/>
                        <a:t>Těhotenství, porod, péče o dítě, aktivity</a:t>
                      </a:r>
                      <a:endParaRPr lang="cs-CZ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1/1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1071/2813.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2/4</a:t>
                      </a:r>
                      <a:endParaRPr lang="cs-CZ" dirty="0"/>
                    </a:p>
                  </a:txBody>
                  <a:tcPr/>
                </a:tc>
              </a:tr>
              <a:tr h="57813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800" dirty="0" smtClean="0">
                          <a:hlinkClick r:id="rId7"/>
                        </a:rPr>
                        <a:t>www.maminkam.cz/</a:t>
                      </a:r>
                      <a:endParaRPr lang="cs-CZ" sz="800" dirty="0" smtClean="0"/>
                    </a:p>
                    <a:p>
                      <a:r>
                        <a:rPr lang="cs-CZ" sz="800" dirty="0" smtClean="0"/>
                        <a:t>Výživa a vývoj dítěte, nemoci</a:t>
                      </a:r>
                      <a:r>
                        <a:rPr lang="cs-CZ" sz="800" baseline="0" dirty="0" smtClean="0"/>
                        <a:t> dítěte, těhotenství</a:t>
                      </a:r>
                      <a:endParaRPr lang="cs-CZ" sz="800" dirty="0" smtClean="0"/>
                    </a:p>
                    <a:p>
                      <a:endParaRPr lang="cs-CZ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0/16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1108/1826.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4/4</a:t>
                      </a:r>
                      <a:endParaRPr lang="cs-CZ" dirty="0"/>
                    </a:p>
                  </a:txBody>
                  <a:tcPr/>
                </a:tc>
              </a:tr>
              <a:tr h="57813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800" dirty="0" smtClean="0">
                          <a:hlinkClick r:id="rId8"/>
                        </a:rPr>
                        <a:t>www.miminko.com</a:t>
                      </a:r>
                      <a:endParaRPr lang="cs-CZ" sz="800" dirty="0" smtClean="0"/>
                    </a:p>
                    <a:p>
                      <a:r>
                        <a:rPr lang="cs-CZ" sz="800" dirty="0" smtClean="0"/>
                        <a:t>Encyklopedie, prenatální vývoj, nemoci, výživa</a:t>
                      </a:r>
                      <a:endParaRPr lang="cs-CZ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1/1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1169/-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3/3</a:t>
                      </a:r>
                      <a:endParaRPr lang="cs-CZ" dirty="0"/>
                    </a:p>
                  </a:txBody>
                  <a:tcPr/>
                </a:tc>
              </a:tr>
              <a:tr h="57813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800" dirty="0" smtClean="0">
                          <a:hlinkClick r:id="rId9"/>
                        </a:rPr>
                        <a:t>http://batole.wz.cz</a:t>
                      </a:r>
                      <a:endParaRPr lang="cs-CZ" sz="800" dirty="0" smtClean="0"/>
                    </a:p>
                    <a:p>
                      <a:r>
                        <a:rPr lang="cs-CZ" sz="800" dirty="0" smtClean="0"/>
                        <a:t>Výběr z internetových stránek zabývajících se problematikou dětí od prenatálního období do 3 let </a:t>
                      </a:r>
                      <a:endParaRPr lang="cs-CZ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-/-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4/1</a:t>
                      </a:r>
                      <a:endParaRPr lang="cs-CZ" dirty="0"/>
                    </a:p>
                  </a:txBody>
                  <a:tcPr/>
                </a:tc>
              </a:tr>
              <a:tr h="57813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800" dirty="0" smtClean="0">
                          <a:hlinkClick r:id="rId10"/>
                        </a:rPr>
                        <a:t>www.maminka.cz</a:t>
                      </a:r>
                      <a:endParaRPr lang="cs-CZ" sz="800" dirty="0" smtClean="0"/>
                    </a:p>
                    <a:p>
                      <a:r>
                        <a:rPr lang="cs-CZ" sz="800" dirty="0" smtClean="0"/>
                        <a:t>Výživa, domov a rodina, mateřství,</a:t>
                      </a:r>
                      <a:r>
                        <a:rPr lang="cs-CZ" sz="800" baseline="0" dirty="0" smtClean="0"/>
                        <a:t> zdraví a styl</a:t>
                      </a:r>
                      <a:endParaRPr lang="cs-CZ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12/9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11992/1098.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3/4</a:t>
                      </a:r>
                      <a:endParaRPr lang="cs-CZ" dirty="0"/>
                    </a:p>
                  </a:txBody>
                  <a:tcPr/>
                </a:tc>
              </a:tr>
              <a:tr h="45674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800" dirty="0" smtClean="0">
                          <a:hlinkClick r:id="rId11"/>
                        </a:rPr>
                        <a:t>www.spokojenykojenec.cz</a:t>
                      </a:r>
                      <a:endParaRPr lang="cs-CZ" sz="800" dirty="0" smtClean="0"/>
                    </a:p>
                    <a:p>
                      <a:r>
                        <a:rPr lang="cs-CZ" sz="800" dirty="0" smtClean="0"/>
                        <a:t>Laktační poradenství, kojenecké plavání</a:t>
                      </a:r>
                      <a:endParaRPr lang="cs-CZ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0/0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1/0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-/-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mtClean="0"/>
                        <a:t>2/3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91438"/>
            <a:ext cx="648072" cy="44933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00816"/>
            <a:ext cx="436952" cy="488024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1440160" cy="403245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93445"/>
            <a:ext cx="1271155" cy="348543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0" y="3429000"/>
            <a:ext cx="1276350" cy="271463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05064"/>
            <a:ext cx="1332149" cy="154203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63600"/>
            <a:ext cx="1224136" cy="305560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5" y="5013176"/>
            <a:ext cx="667721" cy="6858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2" y="5794302"/>
            <a:ext cx="1428212" cy="44301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0" y="6366969"/>
            <a:ext cx="1392209" cy="24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lnění">
  <a:themeElements>
    <a:clrScheme name="Vlnění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lnění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nění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142</TotalTime>
  <Words>235</Words>
  <Application>Microsoft Office PowerPoint</Application>
  <PresentationFormat>Předvádění na obrazovce 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Vlnění</vt:lpstr>
      <vt:lpstr>Novorozenec a kojenec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Novorozenec a kojenec</dc:title>
  <dc:creator>Panda</dc:creator>
  <cp:lastModifiedBy>Panda</cp:lastModifiedBy>
  <cp:revision>16</cp:revision>
  <dcterms:created xsi:type="dcterms:W3CDTF">2013-03-03T21:21:19Z</dcterms:created>
  <dcterms:modified xsi:type="dcterms:W3CDTF">2013-03-03T23:44:05Z</dcterms:modified>
</cp:coreProperties>
</file>