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66" r:id="rId5"/>
    <p:sldId id="267" r:id="rId6"/>
    <p:sldId id="268" r:id="rId7"/>
    <p:sldId id="269" r:id="rId8"/>
    <p:sldId id="270" r:id="rId9"/>
    <p:sldId id="271" r:id="rId10"/>
    <p:sldId id="272" r:id="rId11"/>
    <p:sldId id="273" r:id="rId12"/>
    <p:sldId id="274" r:id="rId13"/>
    <p:sldId id="280" r:id="rId14"/>
    <p:sldId id="275" r:id="rId15"/>
    <p:sldId id="276" r:id="rId16"/>
    <p:sldId id="258" r:id="rId17"/>
    <p:sldId id="278"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18" autoAdjust="0"/>
    <p:restoredTop sz="94737"/>
  </p:normalViewPr>
  <p:slideViewPr>
    <p:cSldViewPr snapToGrid="0" snapToObjects="1">
      <p:cViewPr varScale="1">
        <p:scale>
          <a:sx n="105" d="100"/>
          <a:sy n="105" d="100"/>
        </p:scale>
        <p:origin x="1696"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5/25/22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5/25/22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cisco.com/c/dam/en_us/training-events/netacad/downloads/pdf/ITEssentialsDS.pdf" TargetMode="External"/><Relationship Id="rId2" Type="http://schemas.openxmlformats.org/officeDocument/2006/relationships/hyperlink" Target="https://www.gdli.edu.ng/Cisco-IT-Essentials.jsp" TargetMode="External"/><Relationship Id="rId1" Type="http://schemas.openxmlformats.org/officeDocument/2006/relationships/slideLayout" Target="../slideLayouts/slideLayout9.xml"/><Relationship Id="rId4" Type="http://schemas.openxmlformats.org/officeDocument/2006/relationships/hyperlink" Target="https://www.bredonschool.org/GCSE/Cisco-IT-Essentia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AIUB</a:t>
            </a:r>
          </a:p>
        </p:txBody>
      </p:sp>
      <p:sp>
        <p:nvSpPr>
          <p:cNvPr id="3" name="Subtitle 2"/>
          <p:cNvSpPr>
            <a:spLocks noGrp="1"/>
          </p:cNvSpPr>
          <p:nvPr>
            <p:ph type="subTitle" idx="1"/>
          </p:nvPr>
        </p:nvSpPr>
        <p:spPr>
          <a:xfrm>
            <a:off x="476205" y="1532427"/>
            <a:ext cx="2789509" cy="484632"/>
          </a:xfrm>
        </p:spPr>
        <p:txBody>
          <a:bodyPr/>
          <a:lstStyle/>
          <a:p>
            <a:r>
              <a:rPr lang="en-US" dirty="0"/>
              <a:t>Course Code: CSC 1101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31553191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05098">
                  <a:extLst>
                    <a:ext uri="{9D8B030D-6E8A-4147-A177-3AD203B41FA5}">
                      <a16:colId xmlns:a16="http://schemas.microsoft.com/office/drawing/2014/main" val="1762131981"/>
                    </a:ext>
                  </a:extLst>
                </a:gridCol>
                <a:gridCol w="1211283">
                  <a:extLst>
                    <a:ext uri="{9D8B030D-6E8A-4147-A177-3AD203B41FA5}">
                      <a16:colId xmlns:a16="http://schemas.microsoft.com/office/drawing/2014/main" val="445458238"/>
                    </a:ext>
                  </a:extLst>
                </a:gridCol>
                <a:gridCol w="1710559">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Summer 19-20</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tc gridSpan="5">
                  <a:txBody>
                    <a:bodyPr/>
                    <a:lstStyle/>
                    <a:p>
                      <a:r>
                        <a:rPr lang="en-US" i="1" dirty="0"/>
                        <a:t>Assistant Prof. Dr. Hossain Md Shakhawat </a:t>
                      </a:r>
                      <a:r>
                        <a:rPr lang="en-US" i="1" baseline="0" dirty="0"/>
                        <a:t>(</a:t>
                      </a:r>
                      <a:r>
                        <a:rPr lang="en-US" i="1" baseline="0" dirty="0" err="1">
                          <a:solidFill>
                            <a:schemeClr val="bg2">
                              <a:lumMod val="50000"/>
                            </a:schemeClr>
                          </a:solidFill>
                        </a:rPr>
                        <a:t>shakhawat@aiub.edu</a:t>
                      </a:r>
                      <a:r>
                        <a:rPr lang="en-US" i="1" baseline="0" dirty="0"/>
                        <a:t>)</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t>Course Title: Introduction to Computer Studies </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and Regulation</a:t>
            </a:r>
          </a:p>
        </p:txBody>
      </p:sp>
      <p:sp>
        <p:nvSpPr>
          <p:cNvPr id="3" name="Rectangle 2">
            <a:extLst>
              <a:ext uri="{FF2B5EF4-FFF2-40B4-BE49-F238E27FC236}">
                <a16:creationId xmlns:a16="http://schemas.microsoft.com/office/drawing/2014/main" id="{644A54B3-7784-4DAE-B17E-F31FF7E525A7}"/>
              </a:ext>
            </a:extLst>
          </p:cNvPr>
          <p:cNvSpPr/>
          <p:nvPr/>
        </p:nvSpPr>
        <p:spPr>
          <a:xfrm>
            <a:off x="756744" y="2173631"/>
            <a:ext cx="8095593" cy="3816429"/>
          </a:xfrm>
          <a:prstGeom prst="rect">
            <a:avLst/>
          </a:prstGeom>
        </p:spPr>
        <p:txBody>
          <a:bodyPr wrap="square">
            <a:spAutoFit/>
          </a:bodyPr>
          <a:lstStyle/>
          <a:p>
            <a:pPr marL="285750" indent="-285750">
              <a:buClr>
                <a:schemeClr val="bg1">
                  <a:lumMod val="65000"/>
                </a:schemeClr>
              </a:buClr>
              <a:buFont typeface="Wingdings" panose="05000000000000000000" pitchFamily="2" charset="2"/>
              <a:buChar char="ü"/>
            </a:pPr>
            <a:r>
              <a:rPr lang="en-US" sz="2200" dirty="0"/>
              <a:t>In case the ID of a valid registered student is not functional, they must be verified at the entry point in front of Registrar’s office. After verification, they may proceed to the VUES Office to solve their ID problem as per university policy.</a:t>
            </a:r>
          </a:p>
          <a:p>
            <a:pPr marL="285750" indent="-285750">
              <a:buClr>
                <a:schemeClr val="bg1">
                  <a:lumMod val="65000"/>
                </a:schemeClr>
              </a:buClr>
              <a:buFont typeface="Wingdings" panose="05000000000000000000" pitchFamily="2" charset="2"/>
              <a:buChar char="ü"/>
            </a:pPr>
            <a:endParaRPr lang="en-US" sz="2200" dirty="0"/>
          </a:p>
          <a:p>
            <a:pPr marL="285750" indent="-285750">
              <a:buClr>
                <a:schemeClr val="bg1">
                  <a:lumMod val="65000"/>
                </a:schemeClr>
              </a:buClr>
              <a:buFont typeface="Wingdings" panose="05000000000000000000" pitchFamily="2" charset="2"/>
              <a:buChar char="ü"/>
            </a:pPr>
            <a:r>
              <a:rPr lang="en-US" sz="2200" dirty="0"/>
              <a:t>Visitors or Guardians are allowed to enter the campus only for valid and verified reasons. They must submit a valid Photo ID and collect official ‘Visitor ID’. The ‘Visitor ID’ must be displayed at all times during their stay in the campus. Visitor ID Must be returned and deposited Photo ID must be collected at the end of the visit while leaving the campus premise.</a:t>
            </a:r>
          </a:p>
        </p:txBody>
      </p:sp>
    </p:spTree>
    <p:extLst>
      <p:ext uri="{BB962C8B-B14F-4D97-AF65-F5344CB8AC3E}">
        <p14:creationId xmlns:p14="http://schemas.microsoft.com/office/powerpoint/2010/main" val="149047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and Regulation</a:t>
            </a:r>
          </a:p>
        </p:txBody>
      </p:sp>
      <p:sp>
        <p:nvSpPr>
          <p:cNvPr id="3" name="Rectangle 2">
            <a:extLst>
              <a:ext uri="{FF2B5EF4-FFF2-40B4-BE49-F238E27FC236}">
                <a16:creationId xmlns:a16="http://schemas.microsoft.com/office/drawing/2014/main" id="{1105AFAE-1122-492B-A7A7-FB3ACA2B5F02}"/>
              </a:ext>
            </a:extLst>
          </p:cNvPr>
          <p:cNvSpPr/>
          <p:nvPr/>
        </p:nvSpPr>
        <p:spPr>
          <a:xfrm>
            <a:off x="756745" y="2567684"/>
            <a:ext cx="7808977" cy="2800767"/>
          </a:xfrm>
          <a:prstGeom prst="rect">
            <a:avLst/>
          </a:prstGeom>
        </p:spPr>
        <p:txBody>
          <a:bodyPr wrap="square">
            <a:spAutoFit/>
          </a:bodyPr>
          <a:lstStyle/>
          <a:p>
            <a:pPr marL="342900" indent="-342900" algn="just">
              <a:buClr>
                <a:schemeClr val="bg1">
                  <a:lumMod val="65000"/>
                </a:schemeClr>
              </a:buClr>
              <a:buFont typeface="Wingdings" panose="05000000000000000000" pitchFamily="2" charset="2"/>
              <a:buChar char="ü"/>
            </a:pPr>
            <a:r>
              <a:rPr lang="en-US" sz="2200" dirty="0"/>
              <a:t>Visitors of an Employee or Guardians willing to meet faculty members or officials, will be allowed to enter only if their visit is confirmed and agreed by the person they are willing to meet.</a:t>
            </a:r>
          </a:p>
          <a:p>
            <a:pPr algn="just">
              <a:buClr>
                <a:schemeClr val="bg1">
                  <a:lumMod val="65000"/>
                </a:schemeClr>
              </a:buClr>
            </a:pPr>
            <a:endParaRPr lang="en-US" sz="2200" dirty="0"/>
          </a:p>
          <a:p>
            <a:pPr marL="342900" indent="-342900" algn="just">
              <a:buClr>
                <a:schemeClr val="bg1">
                  <a:lumMod val="65000"/>
                </a:schemeClr>
              </a:buClr>
              <a:buFont typeface="Wingdings" panose="05000000000000000000" pitchFamily="2" charset="2"/>
              <a:buChar char="ü"/>
            </a:pPr>
            <a:r>
              <a:rPr lang="en-US" sz="2200" dirty="0"/>
              <a:t>Gates marked ‘No Entry’ are strictly used for ‘Exit only’; i.e. North Gate of Annex 1, Side gate near the automated flap doors between Annex 2 and 3, collapsible gate between Annex 4 and 5, and Exit gate in front of Registrar office.</a:t>
            </a:r>
          </a:p>
        </p:txBody>
      </p:sp>
    </p:spTree>
    <p:extLst>
      <p:ext uri="{BB962C8B-B14F-4D97-AF65-F5344CB8AC3E}">
        <p14:creationId xmlns:p14="http://schemas.microsoft.com/office/powerpoint/2010/main" val="237349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and Regulation</a:t>
            </a:r>
          </a:p>
        </p:txBody>
      </p:sp>
      <p:sp>
        <p:nvSpPr>
          <p:cNvPr id="3" name="Rectangle 2">
            <a:extLst>
              <a:ext uri="{FF2B5EF4-FFF2-40B4-BE49-F238E27FC236}">
                <a16:creationId xmlns:a16="http://schemas.microsoft.com/office/drawing/2014/main" id="{514F5CFB-0BBB-4216-A3CF-A6C42224DEAF}"/>
              </a:ext>
            </a:extLst>
          </p:cNvPr>
          <p:cNvSpPr/>
          <p:nvPr/>
        </p:nvSpPr>
        <p:spPr>
          <a:xfrm>
            <a:off x="851338" y="2343495"/>
            <a:ext cx="7808976" cy="3754874"/>
          </a:xfrm>
          <a:prstGeom prst="rect">
            <a:avLst/>
          </a:prstGeom>
        </p:spPr>
        <p:txBody>
          <a:bodyPr wrap="square">
            <a:spAutoFit/>
          </a:bodyPr>
          <a:lstStyle/>
          <a:p>
            <a:pPr marL="342900" indent="-342900">
              <a:buClr>
                <a:schemeClr val="bg1">
                  <a:lumMod val="65000"/>
                </a:schemeClr>
              </a:buClr>
              <a:buFont typeface="Wingdings" panose="05000000000000000000" pitchFamily="2" charset="2"/>
              <a:buChar char="ü"/>
            </a:pPr>
            <a:r>
              <a:rPr lang="en-US" sz="2200" dirty="0"/>
              <a:t>Security personnel may use their master card to open the automated flap doors only for employees in case of malfunctioning ID.</a:t>
            </a:r>
          </a:p>
          <a:p>
            <a:pPr marL="342900" indent="-342900">
              <a:buClr>
                <a:schemeClr val="bg1">
                  <a:lumMod val="65000"/>
                </a:schemeClr>
              </a:buClr>
              <a:buFont typeface="Wingdings" panose="05000000000000000000" pitchFamily="2" charset="2"/>
              <a:buChar char="ü"/>
            </a:pPr>
            <a:endParaRPr lang="en-US" sz="2200" dirty="0"/>
          </a:p>
          <a:p>
            <a:pPr marL="342900" indent="-342900">
              <a:buClr>
                <a:schemeClr val="bg1">
                  <a:lumMod val="65000"/>
                </a:schemeClr>
              </a:buClr>
              <a:buFont typeface="Wingdings" panose="05000000000000000000" pitchFamily="2" charset="2"/>
              <a:buChar char="ü"/>
            </a:pPr>
            <a:r>
              <a:rPr lang="en-US" sz="2200" dirty="0"/>
              <a:t>AIUB reserves all the rights to allow or disallow anyone from entering the premise.</a:t>
            </a:r>
          </a:p>
          <a:p>
            <a:pPr marL="342900" indent="-342900">
              <a:buClr>
                <a:schemeClr val="bg1">
                  <a:lumMod val="65000"/>
                </a:schemeClr>
              </a:buClr>
              <a:buFont typeface="Wingdings" panose="05000000000000000000" pitchFamily="2" charset="2"/>
              <a:buChar char="ü"/>
            </a:pPr>
            <a:endParaRPr lang="en-US" sz="2200" dirty="0"/>
          </a:p>
          <a:p>
            <a:pPr marL="342900" indent="-342900">
              <a:buClr>
                <a:schemeClr val="bg1">
                  <a:lumMod val="65000"/>
                </a:schemeClr>
              </a:buClr>
              <a:buFont typeface="Wingdings" panose="05000000000000000000" pitchFamily="2" charset="2"/>
              <a:buChar char="v"/>
            </a:pPr>
            <a:r>
              <a:rPr lang="en-US" sz="2100" b="1" i="1" dirty="0"/>
              <a:t>So, these are some rules on campus entry. Gradually we will know about some other rules and regulation like, course adding/dropping, Exam permit, set-B exam and many more in our upcoming classes.</a:t>
            </a:r>
          </a:p>
        </p:txBody>
      </p:sp>
    </p:spTree>
    <p:extLst>
      <p:ext uri="{BB962C8B-B14F-4D97-AF65-F5344CB8AC3E}">
        <p14:creationId xmlns:p14="http://schemas.microsoft.com/office/powerpoint/2010/main" val="29427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CISCO IT Essential </a:t>
            </a:r>
          </a:p>
        </p:txBody>
      </p:sp>
      <p:sp>
        <p:nvSpPr>
          <p:cNvPr id="3" name="Subtitle 4">
            <a:extLst>
              <a:ext uri="{FF2B5EF4-FFF2-40B4-BE49-F238E27FC236}">
                <a16:creationId xmlns:a16="http://schemas.microsoft.com/office/drawing/2014/main" id="{3322CB79-31E6-2043-9768-6699756B1FD4}"/>
              </a:ext>
            </a:extLst>
          </p:cNvPr>
          <p:cNvSpPr>
            <a:spLocks noGrp="1"/>
          </p:cNvSpPr>
          <p:nvPr/>
        </p:nvSpPr>
        <p:spPr>
          <a:xfrm>
            <a:off x="476205" y="1491894"/>
            <a:ext cx="7754112"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What is CISCO IT Essentials?</a:t>
            </a:r>
            <a:endParaRPr lang="en-FI" dirty="0"/>
          </a:p>
        </p:txBody>
      </p:sp>
      <p:sp>
        <p:nvSpPr>
          <p:cNvPr id="4" name="TextBox 3">
            <a:extLst>
              <a:ext uri="{FF2B5EF4-FFF2-40B4-BE49-F238E27FC236}">
                <a16:creationId xmlns:a16="http://schemas.microsoft.com/office/drawing/2014/main" id="{C2EA8E39-72F7-4DDD-9723-D1EBC1502B28}"/>
              </a:ext>
            </a:extLst>
          </p:cNvPr>
          <p:cNvSpPr txBox="1"/>
          <p:nvPr/>
        </p:nvSpPr>
        <p:spPr>
          <a:xfrm>
            <a:off x="740979" y="2233189"/>
            <a:ext cx="8064062" cy="4154984"/>
          </a:xfrm>
          <a:prstGeom prst="rect">
            <a:avLst/>
          </a:prstGeom>
          <a:noFill/>
        </p:spPr>
        <p:txBody>
          <a:bodyPr wrap="square" rtlCol="0">
            <a:spAutoFit/>
          </a:bodyPr>
          <a:lstStyle/>
          <a:p>
            <a:pPr marL="285750" indent="-285750" algn="just">
              <a:buClr>
                <a:schemeClr val="bg1">
                  <a:lumMod val="65000"/>
                </a:schemeClr>
              </a:buClr>
              <a:buFont typeface="Wingdings" panose="05000000000000000000" pitchFamily="2" charset="2"/>
              <a:buChar char="ü"/>
            </a:pPr>
            <a:r>
              <a:rPr lang="en-US" sz="2200" dirty="0"/>
              <a:t>An introductory industry certification course. </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Provides a platform to learn about computer components.</a:t>
            </a:r>
          </a:p>
          <a:p>
            <a:pPr marL="742950" lvl="1" indent="-285750" algn="just">
              <a:buClr>
                <a:schemeClr val="bg1">
                  <a:lumMod val="65000"/>
                </a:schemeClr>
              </a:buClr>
              <a:buFont typeface="Wingdings" panose="05000000000000000000" pitchFamily="2" charset="2"/>
              <a:buChar char="ü"/>
            </a:pPr>
            <a:r>
              <a:rPr lang="en-US" sz="2200" dirty="0"/>
              <a:t>how to identify different components</a:t>
            </a:r>
          </a:p>
          <a:p>
            <a:pPr marL="742950" lvl="1" indent="-285750" algn="just">
              <a:buClr>
                <a:schemeClr val="bg1">
                  <a:lumMod val="65000"/>
                </a:schemeClr>
              </a:buClr>
              <a:buFont typeface="Wingdings" panose="05000000000000000000" pitchFamily="2" charset="2"/>
              <a:buChar char="ü"/>
            </a:pPr>
            <a:r>
              <a:rPr lang="en-US" sz="2200" dirty="0"/>
              <a:t>how to strip and rebuild a computer</a:t>
            </a:r>
          </a:p>
          <a:p>
            <a:pPr marL="742950" lvl="1"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It will make learned how to load operating systems and software to make the computer work effectively.</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Student will also learn about viruses, worms and security.</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endParaRPr lang="en-US" sz="2200" dirty="0"/>
          </a:p>
        </p:txBody>
      </p:sp>
    </p:spTree>
    <p:extLst>
      <p:ext uri="{BB962C8B-B14F-4D97-AF65-F5344CB8AC3E}">
        <p14:creationId xmlns:p14="http://schemas.microsoft.com/office/powerpoint/2010/main" val="776276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CISCO IT Essential </a:t>
            </a:r>
          </a:p>
        </p:txBody>
      </p:sp>
      <p:sp>
        <p:nvSpPr>
          <p:cNvPr id="3" name="Subtitle 4">
            <a:extLst>
              <a:ext uri="{FF2B5EF4-FFF2-40B4-BE49-F238E27FC236}">
                <a16:creationId xmlns:a16="http://schemas.microsoft.com/office/drawing/2014/main" id="{3322CB79-31E6-2043-9768-6699756B1FD4}"/>
              </a:ext>
            </a:extLst>
          </p:cNvPr>
          <p:cNvSpPr>
            <a:spLocks noGrp="1"/>
          </p:cNvSpPr>
          <p:nvPr/>
        </p:nvSpPr>
        <p:spPr>
          <a:xfrm>
            <a:off x="476205" y="1491894"/>
            <a:ext cx="7754112"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What is CISCO IT Essentials?</a:t>
            </a:r>
            <a:endParaRPr lang="en-FI" dirty="0"/>
          </a:p>
        </p:txBody>
      </p:sp>
      <p:sp>
        <p:nvSpPr>
          <p:cNvPr id="4" name="TextBox 3">
            <a:extLst>
              <a:ext uri="{FF2B5EF4-FFF2-40B4-BE49-F238E27FC236}">
                <a16:creationId xmlns:a16="http://schemas.microsoft.com/office/drawing/2014/main" id="{C2EA8E39-72F7-4DDD-9723-D1EBC1502B28}"/>
              </a:ext>
            </a:extLst>
          </p:cNvPr>
          <p:cNvSpPr txBox="1"/>
          <p:nvPr/>
        </p:nvSpPr>
        <p:spPr>
          <a:xfrm>
            <a:off x="614855" y="2233189"/>
            <a:ext cx="8190186" cy="3816429"/>
          </a:xfrm>
          <a:prstGeom prst="rect">
            <a:avLst/>
          </a:prstGeom>
          <a:noFill/>
        </p:spPr>
        <p:txBody>
          <a:bodyPr wrap="square" rtlCol="0">
            <a:spAutoFit/>
          </a:bodyPr>
          <a:lstStyle/>
          <a:p>
            <a:pPr algn="just">
              <a:buClr>
                <a:schemeClr val="bg1">
                  <a:lumMod val="65000"/>
                </a:schemeClr>
              </a:buClr>
            </a:pPr>
            <a:endParaRPr lang="en-US" sz="2200" dirty="0"/>
          </a:p>
          <a:p>
            <a:pPr marL="285750" indent="-285750" algn="just">
              <a:buClr>
                <a:schemeClr val="bg1">
                  <a:lumMod val="65000"/>
                </a:schemeClr>
              </a:buClr>
              <a:buFont typeface="Wingdings" panose="05000000000000000000" pitchFamily="2" charset="2"/>
              <a:buChar char="ü"/>
            </a:pPr>
            <a:r>
              <a:rPr lang="en-US" sz="2200" dirty="0"/>
              <a:t>One will learn about printers, tablets and smart phones and their operating systems.</a:t>
            </a:r>
          </a:p>
          <a:p>
            <a:pPr algn="just">
              <a:buClr>
                <a:schemeClr val="bg1">
                  <a:lumMod val="65000"/>
                </a:schemeClr>
              </a:buClr>
            </a:pPr>
            <a:endParaRPr lang="en-US" sz="2200" dirty="0"/>
          </a:p>
          <a:p>
            <a:pPr marL="285750" indent="-285750" algn="just">
              <a:buClr>
                <a:schemeClr val="bg1">
                  <a:lumMod val="65000"/>
                </a:schemeClr>
              </a:buClr>
              <a:buFont typeface="Wingdings" panose="05000000000000000000" pitchFamily="2" charset="2"/>
              <a:buChar char="ü"/>
            </a:pPr>
            <a:r>
              <a:rPr lang="en-US" sz="2200" dirty="0"/>
              <a:t> It is intended for individuals who want to pursue careers in IT and gain practical knowledge of how a computer works.</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Student need to participate in hands-on activities and lab-based learning to become familiar with various hardware and software components and discover best practices in maintenance and safety. </a:t>
            </a:r>
          </a:p>
          <a:p>
            <a:pPr marL="285750" indent="-285750" algn="just">
              <a:buClr>
                <a:schemeClr val="bg1">
                  <a:lumMod val="65000"/>
                </a:schemeClr>
              </a:buClr>
              <a:buFont typeface="Wingdings" panose="05000000000000000000" pitchFamily="2" charset="2"/>
              <a:buChar char="ü"/>
            </a:pPr>
            <a:endParaRPr lang="en-US" sz="2200" dirty="0"/>
          </a:p>
        </p:txBody>
      </p:sp>
    </p:spTree>
    <p:extLst>
      <p:ext uri="{BB962C8B-B14F-4D97-AF65-F5344CB8AC3E}">
        <p14:creationId xmlns:p14="http://schemas.microsoft.com/office/powerpoint/2010/main" val="1204776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53957"/>
            <a:ext cx="7808976" cy="796471"/>
          </a:xfrm>
        </p:spPr>
        <p:txBody>
          <a:bodyPr>
            <a:normAutofit/>
          </a:bodyPr>
          <a:lstStyle/>
          <a:p>
            <a:r>
              <a:rPr lang="en-US" dirty="0"/>
              <a:t>CISCO IT Essential </a:t>
            </a:r>
          </a:p>
        </p:txBody>
      </p:sp>
      <p:sp>
        <p:nvSpPr>
          <p:cNvPr id="5" name="Subtitle 4">
            <a:extLst>
              <a:ext uri="{FF2B5EF4-FFF2-40B4-BE49-F238E27FC236}">
                <a16:creationId xmlns:a16="http://schemas.microsoft.com/office/drawing/2014/main" id="{D0B15B79-0EB4-4674-9F53-D508E8B2212F}"/>
              </a:ext>
            </a:extLst>
          </p:cNvPr>
          <p:cNvSpPr>
            <a:spLocks noGrp="1"/>
          </p:cNvSpPr>
          <p:nvPr/>
        </p:nvSpPr>
        <p:spPr>
          <a:xfrm>
            <a:off x="476205" y="1491894"/>
            <a:ext cx="7754112"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How the course is structured?</a:t>
            </a:r>
            <a:endParaRPr lang="en-FI" dirty="0"/>
          </a:p>
        </p:txBody>
      </p:sp>
      <p:sp>
        <p:nvSpPr>
          <p:cNvPr id="8" name="TextBox 7">
            <a:extLst>
              <a:ext uri="{FF2B5EF4-FFF2-40B4-BE49-F238E27FC236}">
                <a16:creationId xmlns:a16="http://schemas.microsoft.com/office/drawing/2014/main" id="{60834587-AAC5-4A55-A3CC-2E28981922AA}"/>
              </a:ext>
            </a:extLst>
          </p:cNvPr>
          <p:cNvSpPr txBox="1"/>
          <p:nvPr/>
        </p:nvSpPr>
        <p:spPr>
          <a:xfrm>
            <a:off x="443054" y="2208202"/>
            <a:ext cx="8257892" cy="4154984"/>
          </a:xfrm>
          <a:prstGeom prst="rect">
            <a:avLst/>
          </a:prstGeom>
          <a:noFill/>
        </p:spPr>
        <p:txBody>
          <a:bodyPr wrap="square" rtlCol="0">
            <a:spAutoFit/>
          </a:bodyPr>
          <a:lstStyle/>
          <a:p>
            <a:pPr marL="285750" indent="-285750" algn="just">
              <a:buClr>
                <a:schemeClr val="bg1">
                  <a:lumMod val="65000"/>
                </a:schemeClr>
              </a:buClr>
              <a:buFont typeface="Wingdings" panose="05000000000000000000" pitchFamily="2" charset="2"/>
              <a:buChar char="ü"/>
            </a:pPr>
            <a:r>
              <a:rPr lang="en-US" sz="2200" dirty="0"/>
              <a:t>Course is consists of 14 chapters and all course materials are available on online.</a:t>
            </a:r>
          </a:p>
          <a:p>
            <a:pPr algn="just">
              <a:buClr>
                <a:schemeClr val="bg1">
                  <a:lumMod val="65000"/>
                </a:schemeClr>
              </a:buClr>
            </a:pPr>
            <a:endParaRPr lang="en-US" sz="2200" dirty="0"/>
          </a:p>
          <a:p>
            <a:pPr marL="285750" indent="-285750" algn="just">
              <a:buClr>
                <a:schemeClr val="bg1">
                  <a:lumMod val="65000"/>
                </a:schemeClr>
              </a:buClr>
              <a:buFont typeface="Wingdings" panose="05000000000000000000" pitchFamily="2" charset="2"/>
              <a:buChar char="ü"/>
            </a:pPr>
            <a:r>
              <a:rPr lang="en-US" sz="2200" dirty="0"/>
              <a:t>Students will become members of the Cisco Network Academy and will be able to access the material.</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There are various kind of assessment in the course.</a:t>
            </a:r>
          </a:p>
          <a:p>
            <a:pPr marL="800100" lvl="1" indent="-342900" algn="just">
              <a:buClr>
                <a:schemeClr val="bg1">
                  <a:lumMod val="65000"/>
                </a:schemeClr>
              </a:buClr>
              <a:buFont typeface="Wingdings" panose="05000000000000000000" pitchFamily="2" charset="2"/>
              <a:buChar char="§"/>
            </a:pPr>
            <a:r>
              <a:rPr lang="en-US" sz="2200" dirty="0"/>
              <a:t>Chapter Exam</a:t>
            </a:r>
          </a:p>
          <a:p>
            <a:pPr marL="800100" lvl="1" indent="-342900" algn="just">
              <a:buClr>
                <a:schemeClr val="bg1">
                  <a:lumMod val="65000"/>
                </a:schemeClr>
              </a:buClr>
              <a:buFont typeface="Wingdings" panose="05000000000000000000" pitchFamily="2" charset="2"/>
              <a:buChar char="§"/>
            </a:pPr>
            <a:r>
              <a:rPr lang="en-US" sz="2200" dirty="0"/>
              <a:t>Checkpoint Exam</a:t>
            </a:r>
          </a:p>
          <a:p>
            <a:pPr marL="800100" lvl="1" indent="-342900" algn="just">
              <a:buClr>
                <a:schemeClr val="bg1">
                  <a:lumMod val="65000"/>
                </a:schemeClr>
              </a:buClr>
              <a:buFont typeface="Wingdings" panose="05000000000000000000" pitchFamily="2" charset="2"/>
              <a:buChar char="§"/>
            </a:pPr>
            <a:r>
              <a:rPr lang="en-US" sz="2200" dirty="0"/>
              <a:t>Practice Exam and Course Feedback. </a:t>
            </a:r>
          </a:p>
          <a:p>
            <a:pPr marL="800100" lvl="1" indent="-342900" algn="just">
              <a:buClr>
                <a:schemeClr val="bg1">
                  <a:lumMod val="65000"/>
                </a:schemeClr>
              </a:buClr>
              <a:buFont typeface="Wingdings" panose="05000000000000000000" pitchFamily="2" charset="2"/>
              <a:buChar char="§"/>
            </a:pPr>
            <a:r>
              <a:rPr lang="en-US" sz="2200" dirty="0"/>
              <a:t>Final Exam</a:t>
            </a:r>
          </a:p>
          <a:p>
            <a:pPr marL="285750" indent="-285750" algn="just">
              <a:buClr>
                <a:schemeClr val="bg1">
                  <a:lumMod val="65000"/>
                </a:schemeClr>
              </a:buClr>
              <a:buFont typeface="Wingdings" panose="05000000000000000000" pitchFamily="2" charset="2"/>
              <a:buChar char="ü"/>
            </a:pPr>
            <a:endParaRPr lang="en-US" sz="2200" dirty="0"/>
          </a:p>
        </p:txBody>
      </p:sp>
    </p:spTree>
    <p:extLst>
      <p:ext uri="{BB962C8B-B14F-4D97-AF65-F5344CB8AC3E}">
        <p14:creationId xmlns:p14="http://schemas.microsoft.com/office/powerpoint/2010/main" val="246235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493149" y="1198993"/>
            <a:ext cx="6543608" cy="493414"/>
          </a:xfrm>
          <a:prstGeom prst="rect">
            <a:avLst/>
          </a:prstGeom>
        </p:spPr>
        <p:txBody>
          <a:bodyPr>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chemeClr val="tx1"/>
                </a:solidFill>
              </a:rPr>
              <a:t>Significance of the CISCO IT Essential Course</a:t>
            </a:r>
          </a:p>
        </p:txBody>
      </p:sp>
      <p:sp>
        <p:nvSpPr>
          <p:cNvPr id="5" name="TextBox 4">
            <a:extLst>
              <a:ext uri="{FF2B5EF4-FFF2-40B4-BE49-F238E27FC236}">
                <a16:creationId xmlns:a16="http://schemas.microsoft.com/office/drawing/2014/main" id="{53BED9D7-DC35-6145-B086-E1B62BC08349}"/>
              </a:ext>
            </a:extLst>
          </p:cNvPr>
          <p:cNvSpPr txBox="1"/>
          <p:nvPr/>
        </p:nvSpPr>
        <p:spPr>
          <a:xfrm>
            <a:off x="1072055" y="2286000"/>
            <a:ext cx="7488621" cy="3477875"/>
          </a:xfrm>
          <a:prstGeom prst="rect">
            <a:avLst/>
          </a:prstGeom>
          <a:noFill/>
        </p:spPr>
        <p:txBody>
          <a:bodyPr wrap="square" rtlCol="0">
            <a:spAutoFit/>
          </a:bodyPr>
          <a:lstStyle/>
          <a:p>
            <a:pPr marL="342900" indent="-342900" algn="just">
              <a:buClr>
                <a:schemeClr val="bg1">
                  <a:lumMod val="65000"/>
                </a:schemeClr>
              </a:buClr>
              <a:buFont typeface="Wingdings" panose="05000000000000000000" pitchFamily="2" charset="2"/>
              <a:buChar char="ü"/>
            </a:pPr>
            <a:r>
              <a:rPr lang="en-US" sz="2200" dirty="0"/>
              <a:t>Module covers the fundamentals of commuter hardware and software as well as advanced concepts such as,</a:t>
            </a:r>
          </a:p>
          <a:p>
            <a:pPr algn="just">
              <a:buClr>
                <a:schemeClr val="bg1">
                  <a:lumMod val="65000"/>
                </a:schemeClr>
              </a:buClr>
            </a:pPr>
            <a:endParaRPr lang="en-US" sz="2200" dirty="0"/>
          </a:p>
          <a:p>
            <a:pPr marL="800100" lvl="1" indent="-342900" algn="just">
              <a:buClr>
                <a:schemeClr val="bg1">
                  <a:lumMod val="65000"/>
                </a:schemeClr>
              </a:buClr>
              <a:buFont typeface="Wingdings" panose="05000000000000000000" pitchFamily="2" charset="2"/>
              <a:buChar char="§"/>
            </a:pPr>
            <a:r>
              <a:rPr lang="en-US" sz="2200" dirty="0"/>
              <a:t> security</a:t>
            </a:r>
          </a:p>
          <a:p>
            <a:pPr marL="800100" lvl="1" indent="-342900" algn="just">
              <a:buClr>
                <a:schemeClr val="bg1">
                  <a:lumMod val="65000"/>
                </a:schemeClr>
              </a:buClr>
              <a:buFont typeface="Wingdings" panose="05000000000000000000" pitchFamily="2" charset="2"/>
              <a:buChar char="§"/>
            </a:pPr>
            <a:r>
              <a:rPr lang="en-US" sz="2200" dirty="0"/>
              <a:t>Networking</a:t>
            </a:r>
          </a:p>
          <a:p>
            <a:pPr marL="800100" lvl="1" indent="-342900" algn="just">
              <a:buClr>
                <a:schemeClr val="bg1">
                  <a:lumMod val="65000"/>
                </a:schemeClr>
              </a:buClr>
              <a:buFont typeface="Wingdings" panose="05000000000000000000" pitchFamily="2" charset="2"/>
              <a:buChar char="§"/>
            </a:pPr>
            <a:r>
              <a:rPr lang="en-US" sz="2200" dirty="0"/>
              <a:t>Wireless Connectivity and many more</a:t>
            </a:r>
          </a:p>
          <a:p>
            <a:pPr marL="800100" lvl="1" indent="-342900" algn="just">
              <a:buClr>
                <a:schemeClr val="bg1">
                  <a:lumMod val="65000"/>
                </a:schemeClr>
              </a:buClr>
              <a:buFont typeface="Wingdings" panose="05000000000000000000" pitchFamily="2" charset="2"/>
              <a:buChar char="§"/>
            </a:pPr>
            <a:endParaRPr lang="en-US" sz="2200" dirty="0"/>
          </a:p>
          <a:p>
            <a:pPr marL="342900" indent="-342900" algn="just">
              <a:buClr>
                <a:schemeClr val="bg1">
                  <a:lumMod val="65000"/>
                </a:schemeClr>
              </a:buClr>
              <a:buFont typeface="Wingdings" panose="05000000000000000000" pitchFamily="2" charset="2"/>
              <a:buChar char="ü"/>
            </a:pPr>
            <a:r>
              <a:rPr lang="en-US" sz="2200" dirty="0"/>
              <a:t>So students can have an excellent introduction to the IT industry and interactive exposure to personal computers, hardware and operating systems through all the module.</a:t>
            </a:r>
            <a:endParaRPr lang="en-FI" sz="2200" dirty="0"/>
          </a:p>
        </p:txBody>
      </p:sp>
    </p:spTree>
    <p:extLst>
      <p:ext uri="{BB962C8B-B14F-4D97-AF65-F5344CB8AC3E}">
        <p14:creationId xmlns:p14="http://schemas.microsoft.com/office/powerpoint/2010/main" val="2823762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Email Account </a:t>
            </a:r>
          </a:p>
        </p:txBody>
      </p:sp>
      <p:sp>
        <p:nvSpPr>
          <p:cNvPr id="3" name="TextBox 2">
            <a:extLst>
              <a:ext uri="{FF2B5EF4-FFF2-40B4-BE49-F238E27FC236}">
                <a16:creationId xmlns:a16="http://schemas.microsoft.com/office/drawing/2014/main" id="{3D955B65-D3CE-49CE-B314-563E130CBCDA}"/>
              </a:ext>
            </a:extLst>
          </p:cNvPr>
          <p:cNvSpPr txBox="1"/>
          <p:nvPr/>
        </p:nvSpPr>
        <p:spPr>
          <a:xfrm>
            <a:off x="578118" y="2272439"/>
            <a:ext cx="7987763" cy="3816429"/>
          </a:xfrm>
          <a:prstGeom prst="rect">
            <a:avLst/>
          </a:prstGeom>
          <a:noFill/>
        </p:spPr>
        <p:txBody>
          <a:bodyPr wrap="square" rtlCol="0">
            <a:spAutoFit/>
          </a:bodyPr>
          <a:lstStyle/>
          <a:p>
            <a:pPr marL="342900" indent="-342900" algn="just">
              <a:buClr>
                <a:schemeClr val="bg1">
                  <a:lumMod val="65000"/>
                </a:schemeClr>
              </a:buClr>
              <a:buFont typeface="Wingdings" panose="05000000000000000000" pitchFamily="2" charset="2"/>
              <a:buChar char="ü"/>
            </a:pPr>
            <a:r>
              <a:rPr lang="en-US" sz="2200" dirty="0"/>
              <a:t>Every student must have a valid email account. </a:t>
            </a:r>
          </a:p>
          <a:p>
            <a:pPr marL="342900" indent="-342900" algn="just">
              <a:buClr>
                <a:schemeClr val="bg1">
                  <a:lumMod val="65000"/>
                </a:schemeClr>
              </a:buClr>
              <a:buFont typeface="Wingdings" panose="05000000000000000000" pitchFamily="2" charset="2"/>
              <a:buChar char="ü"/>
            </a:pPr>
            <a:endParaRPr lang="en-US" sz="2200" dirty="0"/>
          </a:p>
          <a:p>
            <a:pPr marL="342900" indent="-342900" algn="just">
              <a:buClr>
                <a:schemeClr val="bg1">
                  <a:lumMod val="65000"/>
                </a:schemeClr>
              </a:buClr>
              <a:buFont typeface="Wingdings" panose="05000000000000000000" pitchFamily="2" charset="2"/>
              <a:buChar char="ü"/>
            </a:pPr>
            <a:r>
              <a:rPr lang="en-US" sz="2200" dirty="0"/>
              <a:t>Email ID should contain their academic name. </a:t>
            </a:r>
          </a:p>
          <a:p>
            <a:pPr marL="342900" indent="-342900" algn="just">
              <a:buClr>
                <a:schemeClr val="bg1">
                  <a:lumMod val="65000"/>
                </a:schemeClr>
              </a:buClr>
              <a:buFont typeface="Wingdings" panose="05000000000000000000" pitchFamily="2" charset="2"/>
              <a:buChar char="ü"/>
            </a:pPr>
            <a:endParaRPr lang="en-US" sz="2200" dirty="0"/>
          </a:p>
          <a:p>
            <a:pPr marL="342900" indent="-342900" algn="just">
              <a:buClr>
                <a:schemeClr val="bg1">
                  <a:lumMod val="65000"/>
                </a:schemeClr>
              </a:buClr>
              <a:buFont typeface="Wingdings" panose="05000000000000000000" pitchFamily="2" charset="2"/>
              <a:buChar char="ü"/>
            </a:pPr>
            <a:r>
              <a:rPr lang="en-US" sz="2200" dirty="0"/>
              <a:t>Any ID with any irrelevancy will not be accepted.</a:t>
            </a:r>
          </a:p>
          <a:p>
            <a:pPr marL="342900" indent="-342900" algn="just">
              <a:buClr>
                <a:schemeClr val="bg1">
                  <a:lumMod val="65000"/>
                </a:schemeClr>
              </a:buClr>
              <a:buFont typeface="Wingdings" panose="05000000000000000000" pitchFamily="2" charset="2"/>
              <a:buChar char="ü"/>
            </a:pPr>
            <a:endParaRPr lang="en-US" sz="2200" dirty="0"/>
          </a:p>
          <a:p>
            <a:pPr marL="342900" indent="-342900" algn="just">
              <a:buClr>
                <a:schemeClr val="bg1">
                  <a:lumMod val="65000"/>
                </a:schemeClr>
              </a:buClr>
              <a:buFont typeface="Wingdings" panose="05000000000000000000" pitchFamily="2" charset="2"/>
              <a:buChar char="ü"/>
            </a:pPr>
            <a:r>
              <a:rPr lang="en-US" sz="2200" dirty="0"/>
              <a:t>This ID will be used to open the account in netacad.com for CISCO IT Essential course. </a:t>
            </a:r>
          </a:p>
          <a:p>
            <a:pPr marL="342900" indent="-342900" algn="just">
              <a:buClr>
                <a:schemeClr val="bg1">
                  <a:lumMod val="65000"/>
                </a:schemeClr>
              </a:buClr>
              <a:buFont typeface="Wingdings" panose="05000000000000000000" pitchFamily="2" charset="2"/>
              <a:buChar char="ü"/>
            </a:pPr>
            <a:endParaRPr lang="en-US" sz="2200" dirty="0"/>
          </a:p>
          <a:p>
            <a:pPr algn="just">
              <a:buClr>
                <a:schemeClr val="bg1">
                  <a:lumMod val="65000"/>
                </a:schemeClr>
              </a:buClr>
            </a:pPr>
            <a:r>
              <a:rPr lang="en-US" sz="2200" b="1" dirty="0">
                <a:solidFill>
                  <a:srgbClr val="FF0000"/>
                </a:solidFill>
              </a:rPr>
              <a:t>***</a:t>
            </a:r>
            <a:r>
              <a:rPr lang="en-US" sz="2200" dirty="0"/>
              <a:t>If any student do not have valid email account in the lab the account should be opened. </a:t>
            </a:r>
          </a:p>
        </p:txBody>
      </p:sp>
    </p:spTree>
    <p:extLst>
      <p:ext uri="{BB962C8B-B14F-4D97-AF65-F5344CB8AC3E}">
        <p14:creationId xmlns:p14="http://schemas.microsoft.com/office/powerpoint/2010/main" val="3080880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528145" y="2387539"/>
            <a:ext cx="8087710" cy="2800767"/>
          </a:xfrm>
          <a:prstGeom prst="rect">
            <a:avLst/>
          </a:prstGeom>
          <a:noFill/>
        </p:spPr>
        <p:txBody>
          <a:bodyPr wrap="square" rtlCol="0">
            <a:spAutoFit/>
          </a:bodyPr>
          <a:lstStyle/>
          <a:p>
            <a:pPr marL="400050" indent="-400050" algn="just">
              <a:buFont typeface="+mj-lt"/>
              <a:buAutoNum type="romanLcPeriod"/>
            </a:pPr>
            <a:r>
              <a:rPr lang="en-US" sz="2200" dirty="0">
                <a:hlinkClick r:id="rId2"/>
              </a:rPr>
              <a:t>https://www.aiub.edu/about/information</a:t>
            </a:r>
          </a:p>
          <a:p>
            <a:pPr marL="400050" indent="-400050" algn="just">
              <a:buFont typeface="+mj-lt"/>
              <a:buAutoNum type="romanLcPeriod"/>
            </a:pPr>
            <a:r>
              <a:rPr lang="en-US" sz="2200" dirty="0">
                <a:hlinkClick r:id="rId2"/>
              </a:rPr>
              <a:t>https://www.aiub.edu/rules-of-entry-to-the-aiub-campus-premise</a:t>
            </a:r>
          </a:p>
          <a:p>
            <a:pPr marL="400050" indent="-400050" algn="just">
              <a:buFont typeface="+mj-lt"/>
              <a:buAutoNum type="romanLcPeriod"/>
            </a:pPr>
            <a:r>
              <a:rPr lang="en-US" sz="2200" dirty="0">
                <a:hlinkClick r:id="rId2"/>
              </a:rPr>
              <a:t>https://www.gdli.edu.ng/Cisco-IT-Essentials.jsp</a:t>
            </a:r>
            <a:endParaRPr lang="en-US" sz="2200" dirty="0"/>
          </a:p>
          <a:p>
            <a:pPr marL="400050" indent="-400050" algn="just">
              <a:buFont typeface="+mj-lt"/>
              <a:buAutoNum type="romanLcPeriod"/>
            </a:pPr>
            <a:r>
              <a:rPr lang="en-US" sz="2200" dirty="0">
                <a:hlinkClick r:id="rId3"/>
              </a:rPr>
              <a:t>https://www.cisco.com/c/dam/en_us/training-events/netacad/downloads/pdf/ITEssentialsDS.pdf</a:t>
            </a:r>
            <a:endParaRPr lang="en-US" sz="2200" dirty="0"/>
          </a:p>
          <a:p>
            <a:pPr marL="400050" indent="-400050" algn="just">
              <a:buFont typeface="+mj-lt"/>
              <a:buAutoNum type="romanLcPeriod"/>
            </a:pPr>
            <a:r>
              <a:rPr lang="en-US" sz="2200" dirty="0">
                <a:hlinkClick r:id="rId4"/>
              </a:rPr>
              <a:t>https://www.bredonschool.org/GCSE/Cisco-IT-Essentials</a:t>
            </a:r>
            <a:endParaRPr lang="en-US" sz="2200" dirty="0"/>
          </a:p>
          <a:p>
            <a:pPr marL="400050" indent="-400050" algn="just">
              <a:buFont typeface="+mj-lt"/>
              <a:buAutoNum type="romanLcPeriod"/>
            </a:pPr>
            <a:endParaRPr lang="en-FI" sz="2200"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fontScale="92500" lnSpcReduction="20000"/>
          </a:bodyPr>
          <a:lstStyle/>
          <a:p>
            <a:pPr marL="457200" indent="-457200">
              <a:buFont typeface="Wingdings" panose="05000000000000000000" pitchFamily="2" charset="2"/>
              <a:buChar char="v"/>
            </a:pPr>
            <a:r>
              <a:rPr lang="en-US" sz="2800" dirty="0">
                <a:solidFill>
                  <a:schemeClr val="tx1"/>
                </a:solidFill>
              </a:rPr>
              <a:t>List of topics,</a:t>
            </a:r>
          </a:p>
          <a:p>
            <a:endParaRPr lang="en-US" sz="2800" dirty="0">
              <a:solidFill>
                <a:schemeClr val="tx1"/>
              </a:solidFill>
            </a:endParaRPr>
          </a:p>
          <a:p>
            <a:pPr marL="1371600" lvl="2" indent="-457200" algn="l">
              <a:buFont typeface="Wingdings" panose="05000000000000000000" pitchFamily="2" charset="2"/>
              <a:buChar char="ü"/>
            </a:pPr>
            <a:r>
              <a:rPr lang="en-US" sz="2600" dirty="0">
                <a:solidFill>
                  <a:schemeClr val="tx1"/>
                </a:solidFill>
              </a:rPr>
              <a:t>Mission &amp; Vision of AIUB</a:t>
            </a:r>
          </a:p>
          <a:p>
            <a:pPr marL="1371600" lvl="2" indent="-457200" algn="l">
              <a:buFont typeface="Wingdings" panose="05000000000000000000" pitchFamily="2" charset="2"/>
              <a:buChar char="ü"/>
            </a:pPr>
            <a:r>
              <a:rPr lang="en-US" sz="2600" dirty="0">
                <a:solidFill>
                  <a:schemeClr val="tx1"/>
                </a:solidFill>
              </a:rPr>
              <a:t>Goals of AIUB </a:t>
            </a:r>
          </a:p>
          <a:p>
            <a:pPr marL="1371600" lvl="2" indent="-457200" algn="l">
              <a:buFont typeface="Wingdings" panose="05000000000000000000" pitchFamily="2" charset="2"/>
              <a:buChar char="ü"/>
            </a:pPr>
            <a:r>
              <a:rPr lang="en-US" sz="2600" dirty="0">
                <a:solidFill>
                  <a:schemeClr val="tx1"/>
                </a:solidFill>
              </a:rPr>
              <a:t>Rules and Regulations </a:t>
            </a:r>
          </a:p>
          <a:p>
            <a:pPr marL="1371600" lvl="2" indent="-457200" algn="l">
              <a:buFont typeface="Wingdings" panose="05000000000000000000" pitchFamily="2" charset="2"/>
              <a:buChar char="ü"/>
            </a:pPr>
            <a:r>
              <a:rPr lang="en-US" sz="2600" dirty="0">
                <a:solidFill>
                  <a:schemeClr val="tx1"/>
                </a:solidFill>
              </a:rPr>
              <a:t>Course Outline</a:t>
            </a:r>
          </a:p>
          <a:p>
            <a:pPr marL="1371600" lvl="2" indent="-457200" algn="l">
              <a:buFont typeface="Wingdings" panose="05000000000000000000" pitchFamily="2" charset="2"/>
              <a:buChar char="ü"/>
            </a:pPr>
            <a:r>
              <a:rPr lang="en-US" sz="2600" dirty="0">
                <a:solidFill>
                  <a:schemeClr val="tx1"/>
                </a:solidFill>
              </a:rPr>
              <a:t>CISCO IT Essentials</a:t>
            </a:r>
          </a:p>
          <a:p>
            <a:pPr marL="1371600" lvl="2" indent="-457200" algn="l">
              <a:buFont typeface="Wingdings" panose="05000000000000000000" pitchFamily="2" charset="2"/>
              <a:buChar char="ü"/>
            </a:pPr>
            <a:r>
              <a:rPr lang="en-US" sz="2600" dirty="0">
                <a:solidFill>
                  <a:schemeClr val="tx1"/>
                </a:solidFill>
              </a:rPr>
              <a:t>Email account</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Specific Objectives</a:t>
            </a:r>
          </a:p>
        </p:txBody>
      </p:sp>
      <p:sp>
        <p:nvSpPr>
          <p:cNvPr id="3" name="Subtitle 2"/>
          <p:cNvSpPr>
            <a:spLocks noGrp="1"/>
          </p:cNvSpPr>
          <p:nvPr>
            <p:ph type="subTitle" idx="1"/>
          </p:nvPr>
        </p:nvSpPr>
        <p:spPr>
          <a:xfrm>
            <a:off x="1196145" y="2773831"/>
            <a:ext cx="7754112" cy="3009930"/>
          </a:xfrm>
        </p:spPr>
        <p:txBody>
          <a:bodyPr>
            <a:normAutofit/>
          </a:bodyPr>
          <a:lstStyle/>
          <a:p>
            <a:pPr marL="457200" indent="-457200">
              <a:buFont typeface="Wingdings" panose="05000000000000000000" pitchFamily="2" charset="2"/>
              <a:buChar char="ü"/>
            </a:pPr>
            <a:r>
              <a:rPr lang="en-US" sz="2200" dirty="0">
                <a:solidFill>
                  <a:schemeClr val="tx1"/>
                </a:solidFill>
              </a:rPr>
              <a:t>Knowing about Mission &amp; Vision of AIUB </a:t>
            </a:r>
          </a:p>
          <a:p>
            <a:pPr marL="457200" indent="-457200">
              <a:buFont typeface="Wingdings" panose="05000000000000000000" pitchFamily="2" charset="2"/>
              <a:buChar char="ü"/>
            </a:pPr>
            <a:r>
              <a:rPr lang="en-US" sz="2200" dirty="0">
                <a:solidFill>
                  <a:schemeClr val="tx1"/>
                </a:solidFill>
              </a:rPr>
              <a:t>Discussion about goals of AIUB and department</a:t>
            </a:r>
          </a:p>
          <a:p>
            <a:pPr marL="457200" indent="-457200">
              <a:buFont typeface="Wingdings" panose="05000000000000000000" pitchFamily="2" charset="2"/>
              <a:buChar char="ü"/>
            </a:pPr>
            <a:r>
              <a:rPr lang="en-US" sz="2200" dirty="0">
                <a:solidFill>
                  <a:schemeClr val="tx1"/>
                </a:solidFill>
              </a:rPr>
              <a:t>to understand key difference between university education and Higher Secondary level. </a:t>
            </a:r>
          </a:p>
          <a:p>
            <a:pPr marL="457200" indent="-457200">
              <a:buFont typeface="Wingdings" panose="05000000000000000000" pitchFamily="2" charset="2"/>
              <a:buChar char="ü"/>
            </a:pPr>
            <a:r>
              <a:rPr lang="en-US" sz="2200" dirty="0">
                <a:solidFill>
                  <a:schemeClr val="tx1"/>
                </a:solidFill>
              </a:rPr>
              <a:t>Knowing rules and regulation</a:t>
            </a:r>
          </a:p>
          <a:p>
            <a:pPr marL="457200" indent="-457200">
              <a:buFont typeface="Wingdings" panose="05000000000000000000" pitchFamily="2" charset="2"/>
              <a:buChar char="ü"/>
            </a:pPr>
            <a:r>
              <a:rPr lang="en-US" sz="2200" dirty="0">
                <a:solidFill>
                  <a:schemeClr val="tx1"/>
                </a:solidFill>
              </a:rPr>
              <a:t>What is CISCO IT Essential?</a:t>
            </a:r>
          </a:p>
          <a:p>
            <a:pPr marL="457200" indent="-457200">
              <a:buFont typeface="Wingdings" panose="05000000000000000000" pitchFamily="2" charset="2"/>
              <a:buChar char="ü"/>
            </a:pPr>
            <a:r>
              <a:rPr lang="en-US" sz="2200" dirty="0">
                <a:solidFill>
                  <a:schemeClr val="tx1"/>
                </a:solidFill>
              </a:rPr>
              <a:t>Significance of the CISCO Module </a:t>
            </a:r>
          </a:p>
          <a:p>
            <a:pPr marL="342900" indent="-342900">
              <a:buAutoNum type="arabicPeriod"/>
            </a:pPr>
            <a:endParaRPr lang="en-US" sz="2200" dirty="0">
              <a:solidFill>
                <a:schemeClr val="tx1"/>
              </a:solidFill>
            </a:endParaRPr>
          </a:p>
          <a:p>
            <a:pPr marL="342900" indent="-342900">
              <a:buAutoNum type="arabicPeriod"/>
            </a:pPr>
            <a:endParaRPr lang="en-US" sz="2200" dirty="0">
              <a:solidFill>
                <a:schemeClr val="tx1"/>
              </a:solidFill>
            </a:endParaRPr>
          </a:p>
        </p:txBody>
      </p:sp>
    </p:spTree>
    <p:extLst>
      <p:ext uri="{BB962C8B-B14F-4D97-AF65-F5344CB8AC3E}">
        <p14:creationId xmlns:p14="http://schemas.microsoft.com/office/powerpoint/2010/main" val="270027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 of AIUB</a:t>
            </a:r>
          </a:p>
        </p:txBody>
      </p:sp>
      <p:sp>
        <p:nvSpPr>
          <p:cNvPr id="3" name="Rectangle 2">
            <a:extLst>
              <a:ext uri="{FF2B5EF4-FFF2-40B4-BE49-F238E27FC236}">
                <a16:creationId xmlns:a16="http://schemas.microsoft.com/office/drawing/2014/main" id="{A6413359-3C07-4558-9EDA-1B041D8D8DE7}"/>
              </a:ext>
            </a:extLst>
          </p:cNvPr>
          <p:cNvSpPr/>
          <p:nvPr/>
        </p:nvSpPr>
        <p:spPr>
          <a:xfrm>
            <a:off x="988182" y="3429000"/>
            <a:ext cx="7242135" cy="1446550"/>
          </a:xfrm>
          <a:prstGeom prst="rect">
            <a:avLst/>
          </a:prstGeom>
        </p:spPr>
        <p:txBody>
          <a:bodyPr wrap="square">
            <a:spAutoFit/>
          </a:bodyPr>
          <a:lstStyle/>
          <a:p>
            <a:pPr algn="just"/>
            <a:r>
              <a:rPr lang="en-US" sz="2200" dirty="0"/>
              <a:t>AMERICAN INTERNATIONAL UNIVERSITY-BANGLADESH (AIUB) envisions promoting professionals and excellent leadership catering to the technological progress and development needs of the country.</a:t>
            </a:r>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Mission of AIUB</a:t>
            </a:r>
          </a:p>
        </p:txBody>
      </p:sp>
      <p:sp>
        <p:nvSpPr>
          <p:cNvPr id="7" name="Rectangle 6">
            <a:extLst>
              <a:ext uri="{FF2B5EF4-FFF2-40B4-BE49-F238E27FC236}">
                <a16:creationId xmlns:a16="http://schemas.microsoft.com/office/drawing/2014/main" id="{3D570E3F-37D7-4413-AEF7-E6F909914B59}"/>
              </a:ext>
            </a:extLst>
          </p:cNvPr>
          <p:cNvSpPr/>
          <p:nvPr/>
        </p:nvSpPr>
        <p:spPr>
          <a:xfrm>
            <a:off x="819808" y="2864942"/>
            <a:ext cx="7808976" cy="2462213"/>
          </a:xfrm>
          <a:prstGeom prst="rect">
            <a:avLst/>
          </a:prstGeom>
        </p:spPr>
        <p:txBody>
          <a:bodyPr wrap="square">
            <a:spAutoFit/>
          </a:bodyPr>
          <a:lstStyle/>
          <a:p>
            <a:pPr algn="just"/>
            <a:r>
              <a:rPr lang="en-US" sz="22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Tree>
    <p:extLst>
      <p:ext uri="{BB962C8B-B14F-4D97-AF65-F5344CB8AC3E}">
        <p14:creationId xmlns:p14="http://schemas.microsoft.com/office/powerpoint/2010/main" val="313215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AIUB</a:t>
            </a:r>
          </a:p>
        </p:txBody>
      </p:sp>
      <p:sp>
        <p:nvSpPr>
          <p:cNvPr id="3" name="Rectangle 2">
            <a:extLst>
              <a:ext uri="{FF2B5EF4-FFF2-40B4-BE49-F238E27FC236}">
                <a16:creationId xmlns:a16="http://schemas.microsoft.com/office/drawing/2014/main" id="{D7A09FEA-40CA-4239-8813-BC1DC4AE5EE5}"/>
              </a:ext>
            </a:extLst>
          </p:cNvPr>
          <p:cNvSpPr/>
          <p:nvPr/>
        </p:nvSpPr>
        <p:spPr>
          <a:xfrm>
            <a:off x="611244" y="2193805"/>
            <a:ext cx="7965914" cy="3816429"/>
          </a:xfrm>
          <a:prstGeom prst="rect">
            <a:avLst/>
          </a:prstGeom>
        </p:spPr>
        <p:txBody>
          <a:bodyPr wrap="square">
            <a:spAutoFit/>
          </a:bodyPr>
          <a:lstStyle/>
          <a:p>
            <a:pPr marL="285750" indent="-285750" algn="just">
              <a:buClr>
                <a:schemeClr val="bg1">
                  <a:lumMod val="65000"/>
                </a:schemeClr>
              </a:buClr>
              <a:buFont typeface="Wingdings" panose="05000000000000000000" pitchFamily="2" charset="2"/>
              <a:buChar char="ü"/>
            </a:pPr>
            <a:r>
              <a:rPr lang="en-US" sz="2200" dirty="0"/>
              <a:t>Sustain development and progress of the university.</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Continue to upgrade educational services and facilities responsive of the demands for change and needs of the society.</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Inculcate professional culture among management, faculty and personnel in the attainment of the institution's vision, mission and goals.</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Enhance research consciousness in discovering new dimensions for curriculum development and enrichment.</a:t>
            </a:r>
          </a:p>
        </p:txBody>
      </p:sp>
    </p:spTree>
    <p:extLst>
      <p:ext uri="{BB962C8B-B14F-4D97-AF65-F5344CB8AC3E}">
        <p14:creationId xmlns:p14="http://schemas.microsoft.com/office/powerpoint/2010/main" val="175446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AIUB</a:t>
            </a:r>
          </a:p>
        </p:txBody>
      </p:sp>
      <p:sp>
        <p:nvSpPr>
          <p:cNvPr id="3" name="Rectangle 2">
            <a:extLst>
              <a:ext uri="{FF2B5EF4-FFF2-40B4-BE49-F238E27FC236}">
                <a16:creationId xmlns:a16="http://schemas.microsoft.com/office/drawing/2014/main" id="{D869764D-A3A7-49CE-BAF8-A53B02D070E0}"/>
              </a:ext>
            </a:extLst>
          </p:cNvPr>
          <p:cNvSpPr/>
          <p:nvPr/>
        </p:nvSpPr>
        <p:spPr>
          <a:xfrm>
            <a:off x="740979" y="2092626"/>
            <a:ext cx="8127124" cy="4154984"/>
          </a:xfrm>
          <a:prstGeom prst="rect">
            <a:avLst/>
          </a:prstGeom>
        </p:spPr>
        <p:txBody>
          <a:bodyPr wrap="square">
            <a:spAutoFit/>
          </a:bodyPr>
          <a:lstStyle/>
          <a:p>
            <a:pPr marL="342900" indent="-342900" algn="just">
              <a:buClr>
                <a:schemeClr val="bg1">
                  <a:lumMod val="65000"/>
                </a:schemeClr>
              </a:buClr>
              <a:buFont typeface="Wingdings" panose="05000000000000000000" pitchFamily="2" charset="2"/>
              <a:buChar char="ü"/>
            </a:pPr>
            <a:r>
              <a:rPr lang="en-US" sz="2200" dirty="0"/>
              <a:t>Implement meaningful and relevant community outreach programs reflective of the available resources and expertise of the university.</a:t>
            </a:r>
          </a:p>
          <a:p>
            <a:pPr algn="just">
              <a:buClr>
                <a:schemeClr val="bg1">
                  <a:lumMod val="65000"/>
                </a:schemeClr>
              </a:buClr>
            </a:pPr>
            <a:endParaRPr lang="en-US" sz="2200" dirty="0"/>
          </a:p>
          <a:p>
            <a:pPr marL="342900" indent="-342900" algn="just">
              <a:buClr>
                <a:schemeClr val="bg1">
                  <a:lumMod val="65000"/>
                </a:schemeClr>
              </a:buClr>
              <a:buFont typeface="Wingdings" panose="05000000000000000000" pitchFamily="2" charset="2"/>
              <a:buChar char="ü"/>
            </a:pPr>
            <a:r>
              <a:rPr lang="en-US" sz="2200" dirty="0"/>
              <a:t>Establish strong networking of programs, sharing of resources and expertise with local and international educational institutions and organizations.</a:t>
            </a:r>
          </a:p>
          <a:p>
            <a:pPr marL="342900" indent="-342900" algn="just">
              <a:buClr>
                <a:schemeClr val="bg1">
                  <a:lumMod val="65000"/>
                </a:schemeClr>
              </a:buClr>
              <a:buFont typeface="Wingdings" panose="05000000000000000000" pitchFamily="2" charset="2"/>
              <a:buChar char="ü"/>
            </a:pPr>
            <a:endParaRPr lang="en-US" sz="2200" dirty="0"/>
          </a:p>
          <a:p>
            <a:pPr marL="342900" indent="-342900" algn="just">
              <a:buClr>
                <a:schemeClr val="bg1">
                  <a:lumMod val="65000"/>
                </a:schemeClr>
              </a:buClr>
              <a:buFont typeface="Wingdings" panose="05000000000000000000" pitchFamily="2" charset="2"/>
              <a:buChar char="ü"/>
            </a:pPr>
            <a:r>
              <a:rPr lang="en-US" sz="2200"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417927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and Regulation</a:t>
            </a:r>
          </a:p>
        </p:txBody>
      </p:sp>
      <p:sp>
        <p:nvSpPr>
          <p:cNvPr id="3" name="TextBox 2">
            <a:extLst>
              <a:ext uri="{FF2B5EF4-FFF2-40B4-BE49-F238E27FC236}">
                <a16:creationId xmlns:a16="http://schemas.microsoft.com/office/drawing/2014/main" id="{64F944B7-E436-4136-BE6E-4753B8D396BA}"/>
              </a:ext>
            </a:extLst>
          </p:cNvPr>
          <p:cNvSpPr txBox="1"/>
          <p:nvPr/>
        </p:nvSpPr>
        <p:spPr>
          <a:xfrm>
            <a:off x="421341" y="2421165"/>
            <a:ext cx="8312756" cy="3877985"/>
          </a:xfrm>
          <a:prstGeom prst="rect">
            <a:avLst/>
          </a:prstGeom>
          <a:noFill/>
        </p:spPr>
        <p:txBody>
          <a:bodyPr wrap="square" rtlCol="0">
            <a:spAutoFit/>
          </a:bodyPr>
          <a:lstStyle/>
          <a:p>
            <a:pPr marL="342900" indent="-342900">
              <a:buClr>
                <a:schemeClr val="bg1">
                  <a:lumMod val="65000"/>
                </a:schemeClr>
              </a:buClr>
              <a:buFont typeface="Wingdings" panose="05000000000000000000" pitchFamily="2" charset="2"/>
              <a:buChar char="v"/>
            </a:pPr>
            <a:r>
              <a:rPr lang="en-US" sz="2400" b="1" dirty="0"/>
              <a:t>Entry Rules to the AIUB Campus Premise,</a:t>
            </a:r>
          </a:p>
          <a:p>
            <a:pPr marL="800100" lvl="1" indent="-342900">
              <a:buClr>
                <a:schemeClr val="bg1">
                  <a:lumMod val="65000"/>
                </a:schemeClr>
              </a:buClr>
              <a:buFont typeface="Wingdings" panose="05000000000000000000" pitchFamily="2" charset="2"/>
              <a:buChar char="ü"/>
            </a:pPr>
            <a:r>
              <a:rPr lang="en-US" sz="2200" dirty="0"/>
              <a:t>NO ID; NO ENTRY policy is strictly applicable for the Students of the university</a:t>
            </a:r>
            <a:r>
              <a:rPr lang="en-US" sz="2200" b="1" dirty="0"/>
              <a:t>.</a:t>
            </a:r>
          </a:p>
          <a:p>
            <a:pPr lvl="1">
              <a:buClr>
                <a:schemeClr val="bg1">
                  <a:lumMod val="65000"/>
                </a:schemeClr>
              </a:buClr>
            </a:pPr>
            <a:endParaRPr lang="en-US" sz="2200" b="1" dirty="0"/>
          </a:p>
          <a:p>
            <a:pPr marL="800100" lvl="1" indent="-342900">
              <a:buClr>
                <a:schemeClr val="bg1">
                  <a:lumMod val="65000"/>
                </a:schemeClr>
              </a:buClr>
              <a:buFont typeface="Wingdings" panose="05000000000000000000" pitchFamily="2" charset="2"/>
              <a:buChar char="ü"/>
            </a:pPr>
            <a:r>
              <a:rPr lang="en-US" sz="2200" dirty="0"/>
              <a:t>Students must wear and display their ID at all times inside the campus.</a:t>
            </a:r>
          </a:p>
          <a:p>
            <a:pPr marL="800100" lvl="1" indent="-342900">
              <a:buClr>
                <a:schemeClr val="bg1">
                  <a:lumMod val="65000"/>
                </a:schemeClr>
              </a:buClr>
              <a:buFont typeface="Wingdings" panose="05000000000000000000" pitchFamily="2" charset="2"/>
              <a:buChar char="ü"/>
            </a:pPr>
            <a:endParaRPr lang="en-US" sz="2200" dirty="0"/>
          </a:p>
          <a:p>
            <a:pPr marL="800100" lvl="1" indent="-342900">
              <a:buClr>
                <a:schemeClr val="bg1">
                  <a:lumMod val="65000"/>
                </a:schemeClr>
              </a:buClr>
              <a:buFont typeface="Wingdings" panose="05000000000000000000" pitchFamily="2" charset="2"/>
              <a:buChar char="ü"/>
            </a:pPr>
            <a:r>
              <a:rPr lang="en-US" sz="2200" dirty="0"/>
              <a:t>Student ID at the automated flap/ swing doors is only granted for VALID registered student of the current semester</a:t>
            </a:r>
          </a:p>
          <a:p>
            <a:pPr marL="800100" lvl="1" indent="-342900">
              <a:buClr>
                <a:schemeClr val="bg1">
                  <a:lumMod val="65000"/>
                </a:schemeClr>
              </a:buClr>
              <a:buFont typeface="Wingdings" panose="05000000000000000000" pitchFamily="2" charset="2"/>
              <a:buChar char="ü"/>
            </a:pPr>
            <a:endParaRPr lang="en-US" sz="2200" b="1" dirty="0"/>
          </a:p>
          <a:p>
            <a:pPr>
              <a:buClr>
                <a:schemeClr val="bg1">
                  <a:lumMod val="65000"/>
                </a:schemeClr>
              </a:buClr>
            </a:pPr>
            <a:endParaRPr lang="en-US" sz="2400" b="1" dirty="0"/>
          </a:p>
        </p:txBody>
      </p:sp>
    </p:spTree>
    <p:extLst>
      <p:ext uri="{BB962C8B-B14F-4D97-AF65-F5344CB8AC3E}">
        <p14:creationId xmlns:p14="http://schemas.microsoft.com/office/powerpoint/2010/main" val="73979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and Regulation</a:t>
            </a:r>
          </a:p>
        </p:txBody>
      </p:sp>
      <p:sp>
        <p:nvSpPr>
          <p:cNvPr id="4" name="TextBox 3">
            <a:extLst>
              <a:ext uri="{FF2B5EF4-FFF2-40B4-BE49-F238E27FC236}">
                <a16:creationId xmlns:a16="http://schemas.microsoft.com/office/drawing/2014/main" id="{635D7D38-B0E2-431D-AD26-7D03F59B831D}"/>
              </a:ext>
            </a:extLst>
          </p:cNvPr>
          <p:cNvSpPr txBox="1"/>
          <p:nvPr/>
        </p:nvSpPr>
        <p:spPr>
          <a:xfrm>
            <a:off x="391974" y="2664371"/>
            <a:ext cx="8360052" cy="3139321"/>
          </a:xfrm>
          <a:prstGeom prst="rect">
            <a:avLst/>
          </a:prstGeom>
          <a:noFill/>
        </p:spPr>
        <p:txBody>
          <a:bodyPr wrap="square" rtlCol="0">
            <a:spAutoFit/>
          </a:bodyPr>
          <a:lstStyle/>
          <a:p>
            <a:pPr marL="285750" indent="-285750" algn="just">
              <a:buClr>
                <a:schemeClr val="bg1">
                  <a:lumMod val="65000"/>
                </a:schemeClr>
              </a:buClr>
              <a:buFont typeface="Wingdings" panose="05000000000000000000" pitchFamily="2" charset="2"/>
              <a:buChar char="ü"/>
            </a:pPr>
            <a:r>
              <a:rPr lang="en-US" sz="2200" dirty="0"/>
              <a:t>Unregistered/ INVALID students or alumni carrying Student ID must use the entry in front of the Registrar’s office and identify their current status at the validation kiosk. They will be directed to the respective concerned offices based on their current status.</a:t>
            </a:r>
          </a:p>
          <a:p>
            <a:pPr marL="285750" indent="-285750" algn="just">
              <a:buClr>
                <a:schemeClr val="bg1">
                  <a:lumMod val="65000"/>
                </a:schemeClr>
              </a:buClr>
              <a:buFont typeface="Wingdings" panose="05000000000000000000" pitchFamily="2" charset="2"/>
              <a:buChar char="ü"/>
            </a:pPr>
            <a:endParaRPr lang="en-US" sz="2200" dirty="0"/>
          </a:p>
          <a:p>
            <a:pPr marL="285750" indent="-285750" algn="just">
              <a:buClr>
                <a:schemeClr val="bg1">
                  <a:lumMod val="65000"/>
                </a:schemeClr>
              </a:buClr>
              <a:buFont typeface="Wingdings" panose="05000000000000000000" pitchFamily="2" charset="2"/>
              <a:buChar char="ü"/>
            </a:pPr>
            <a:r>
              <a:rPr lang="en-US" sz="2200" dirty="0"/>
              <a:t>Every individual regardless of student/ alumni, entering through the entry in front of Registrar’s office must tap their ID at the validation kiosk</a:t>
            </a:r>
          </a:p>
          <a:p>
            <a:pPr marL="285750" indent="-285750" algn="just">
              <a:buClr>
                <a:schemeClr val="bg1">
                  <a:lumMod val="65000"/>
                </a:schemeClr>
              </a:buClr>
              <a:buFont typeface="Wingdings" panose="05000000000000000000" pitchFamily="2" charset="2"/>
              <a:buChar char="ü"/>
            </a:pPr>
            <a:endParaRPr lang="en-US" sz="2200" dirty="0"/>
          </a:p>
        </p:txBody>
      </p:sp>
    </p:spTree>
    <p:extLst>
      <p:ext uri="{BB962C8B-B14F-4D97-AF65-F5344CB8AC3E}">
        <p14:creationId xmlns:p14="http://schemas.microsoft.com/office/powerpoint/2010/main" val="76286286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903</TotalTime>
  <Words>1172</Words>
  <Application>Microsoft Macintosh PowerPoint</Application>
  <PresentationFormat>On-screen Show (4:3)</PresentationFormat>
  <Paragraphs>125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Wingdings</vt:lpstr>
      <vt:lpstr>Spectrum</vt:lpstr>
      <vt:lpstr>Introduction to AIUB</vt:lpstr>
      <vt:lpstr>Lecture Outline</vt:lpstr>
      <vt:lpstr>Specific Objectives</vt:lpstr>
      <vt:lpstr>Vision of AIUB</vt:lpstr>
      <vt:lpstr>Mission of AIUB</vt:lpstr>
      <vt:lpstr>Goals of AIUB</vt:lpstr>
      <vt:lpstr>Goals of AIUB</vt:lpstr>
      <vt:lpstr>Rules and Regulation</vt:lpstr>
      <vt:lpstr>Rules and Regulation</vt:lpstr>
      <vt:lpstr>Rules and Regulation</vt:lpstr>
      <vt:lpstr>Rules and Regulation</vt:lpstr>
      <vt:lpstr>Rules and Regulation</vt:lpstr>
      <vt:lpstr>CISCO IT Essential </vt:lpstr>
      <vt:lpstr>CISCO IT Essential </vt:lpstr>
      <vt:lpstr>CISCO IT Essential </vt:lpstr>
      <vt:lpstr>PowerPoint Presentation</vt:lpstr>
      <vt:lpstr>Email Account </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Hossain Md. Shakhawat</cp:lastModifiedBy>
  <cp:revision>98</cp:revision>
  <dcterms:created xsi:type="dcterms:W3CDTF">2018-12-10T17:20:29Z</dcterms:created>
  <dcterms:modified xsi:type="dcterms:W3CDTF">2022-05-25T08:02:20Z</dcterms:modified>
</cp:coreProperties>
</file>