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89" r:id="rId4"/>
    <p:sldId id="267" r:id="rId5"/>
    <p:sldId id="276" r:id="rId6"/>
    <p:sldId id="278" r:id="rId7"/>
    <p:sldId id="279" r:id="rId8"/>
    <p:sldId id="280" r:id="rId9"/>
    <p:sldId id="281" r:id="rId10"/>
    <p:sldId id="283" r:id="rId11"/>
    <p:sldId id="284" r:id="rId12"/>
    <p:sldId id="272" r:id="rId13"/>
    <p:sldId id="269" r:id="rId14"/>
    <p:sldId id="285" r:id="rId15"/>
    <p:sldId id="260" r:id="rId16"/>
    <p:sldId id="261" r:id="rId17"/>
    <p:sldId id="264" r:id="rId18"/>
    <p:sldId id="286" r:id="rId19"/>
    <p:sldId id="266" r:id="rId20"/>
    <p:sldId id="287" r:id="rId21"/>
    <p:sldId id="268" r:id="rId22"/>
    <p:sldId id="258" r:id="rId23"/>
    <p:sldId id="259" r:id="rId24"/>
    <p:sldId id="270" r:id="rId25"/>
    <p:sldId id="288" r:id="rId26"/>
    <p:sldId id="290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26A7E-681F-484C-9781-A1F84BEFDB7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D7559-4531-4462-B3F3-D63CD9764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15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6F50F-8437-4664-A241-D83F7263CE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 Associative learning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relatively permanent change in the strength of response to a single stimulus due to repeated exposure to that stimulus.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BEB27-C24F-49BB-8F04-29EE703E86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7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-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Operant conditioning: a reinforcement (by reward) or instead a punishment given after a given behavior, change the frequency and/or form of that behavior.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Classical conditioning: Classical conditioning involves repeatedly pairing an unconditioned stimulus (which unfailingly evokes a reflexive response) with another previously neutral stimulus.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Observational learning: Observational learning is learning that occurs through observing the behavior of others.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Imprinting: Imprinting is a kind of learning occurring at a particular life stage that is rapid and apparently independent of the consequences of behavior. 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BEB27-C24F-49BB-8F04-29EE703E86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7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BEB27-C24F-49BB-8F04-29EE703E86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48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BEB27-C24F-49BB-8F04-29EE703E86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20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BEB27-C24F-49BB-8F04-29EE703E86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76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6F50F-8437-4664-A241-D83F7263CE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fari_(web_browser)" TargetMode="External"/><Relationship Id="rId2" Type="http://schemas.openxmlformats.org/officeDocument/2006/relationships/hyperlink" Target="https://en.wikipedia.org/wiki/Google_Chrom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GNOME_Web" TargetMode="External"/><Relationship Id="rId5" Type="http://schemas.openxmlformats.org/officeDocument/2006/relationships/hyperlink" Target="https://en.wikipedia.org/wiki/Vivaldi_(web_browser)" TargetMode="External"/><Relationship Id="rId4" Type="http://schemas.openxmlformats.org/officeDocument/2006/relationships/hyperlink" Target="https://en.wikipedia.org/wiki/Firefo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afebrowsing.google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linkit.com/safe-browsing-habits/" TargetMode="External"/><Relationship Id="rId2" Type="http://schemas.openxmlformats.org/officeDocument/2006/relationships/hyperlink" Target="https://www.ltnow.com/7-tips-for-safe-web-browsing/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linkit.com/safe-browsing-habits/" TargetMode="External"/><Relationship Id="rId2" Type="http://schemas.openxmlformats.org/officeDocument/2006/relationships/hyperlink" Target="https://www.ltnow.com/7-tips-for-safe-web-browsing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afebrowsing.google.com/" TargetMode="External"/><Relationship Id="rId4" Type="http://schemas.openxmlformats.org/officeDocument/2006/relationships/hyperlink" Target="https://www.rainn.org/articles/safe-web-brows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Introduction to Internet browsing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732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029230" y="1482207"/>
            <a:ext cx="4443625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Computer Studies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70925"/>
            <a:ext cx="7808976" cy="108813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Safe Browsing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5AE88-9D7A-4ECD-83D0-E986F877C2F9}"/>
              </a:ext>
            </a:extLst>
          </p:cNvPr>
          <p:cNvSpPr/>
          <p:nvPr/>
        </p:nvSpPr>
        <p:spPr>
          <a:xfrm>
            <a:off x="269240" y="2017724"/>
            <a:ext cx="860552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b="1" dirty="0">
                <a:ea typeface="Calibri" panose="020F0502020204030204" pitchFamily="34" charset="0"/>
              </a:rPr>
              <a:t>Google safe browsing </a:t>
            </a:r>
            <a:r>
              <a:rPr lang="en-GB" dirty="0">
                <a:ea typeface="Calibri" panose="020F0502020204030204" pitchFamily="34" charset="0"/>
              </a:rPr>
              <a:t>is a blacklist service provided by Google that provides lists of URLS for web resources that contain malware or phishing content.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dirty="0">
                <a:ea typeface="Calibri" panose="020F0502020204030204" pitchFamily="34" charset="0"/>
              </a:rPr>
              <a:t>The </a:t>
            </a:r>
            <a:r>
              <a:rPr lang="en-GB" dirty="0">
                <a:ea typeface="Calibri" panose="020F0502020204030204" pitchFamily="34" charset="0"/>
                <a:hlinkClick r:id="rId2" tooltip="Google Chro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Chrome</a:t>
            </a:r>
            <a:r>
              <a:rPr lang="en-GB" dirty="0">
                <a:ea typeface="Calibri" panose="020F0502020204030204" pitchFamily="34" charset="0"/>
              </a:rPr>
              <a:t>, </a:t>
            </a:r>
            <a:r>
              <a:rPr lang="en-GB" dirty="0">
                <a:ea typeface="Calibri" panose="020F0502020204030204" pitchFamily="34" charset="0"/>
                <a:hlinkClick r:id="rId3" tooltip="Safari (web brows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Safari</a:t>
            </a:r>
            <a:r>
              <a:rPr lang="en-GB" dirty="0">
                <a:ea typeface="Calibri" panose="020F0502020204030204" pitchFamily="34" charset="0"/>
              </a:rPr>
              <a:t>, </a:t>
            </a:r>
            <a:r>
              <a:rPr lang="en-GB" dirty="0">
                <a:ea typeface="Calibri" panose="020F0502020204030204" pitchFamily="34" charset="0"/>
                <a:hlinkClick r:id="rId4" tooltip="Firefo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Firefox</a:t>
            </a:r>
            <a:r>
              <a:rPr lang="en-GB" dirty="0">
                <a:ea typeface="Calibri" panose="020F0502020204030204" pitchFamily="34" charset="0"/>
              </a:rPr>
              <a:t>, </a:t>
            </a:r>
            <a:r>
              <a:rPr lang="en-GB" dirty="0">
                <a:ea typeface="Calibri" panose="020F0502020204030204" pitchFamily="34" charset="0"/>
                <a:hlinkClick r:id="rId5" tooltip="Vivaldi (web brows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Vivaldi</a:t>
            </a:r>
            <a:r>
              <a:rPr lang="en-GB" dirty="0">
                <a:ea typeface="Calibri" panose="020F0502020204030204" pitchFamily="34" charset="0"/>
              </a:rPr>
              <a:t>, and </a:t>
            </a:r>
            <a:r>
              <a:rPr lang="en-GB" dirty="0">
                <a:ea typeface="Calibri" panose="020F0502020204030204" pitchFamily="34" charset="0"/>
                <a:hlinkClick r:id="rId6" tooltip="GNOME We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GNOME Web</a:t>
            </a:r>
            <a:r>
              <a:rPr lang="en-GB" dirty="0">
                <a:ea typeface="Calibri" panose="020F0502020204030204" pitchFamily="34" charset="0"/>
              </a:rPr>
              <a:t> browsers use the lists from the Google Safe Browsing service for checking pages against potential threats.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dirty="0">
                <a:ea typeface="Calibri" panose="020F0502020204030204" pitchFamily="34" charset="0"/>
              </a:rPr>
              <a:t>According to Google, as of September 2017, over 3 billion Internet devices are protected by this service. </a:t>
            </a:r>
          </a:p>
          <a:p>
            <a:pPr>
              <a:spcAft>
                <a:spcPts val="0"/>
              </a:spcAft>
            </a:pPr>
            <a:r>
              <a:rPr lang="en-GB" b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Turn on Google safe browsing?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 ensure you have </a:t>
            </a:r>
            <a:r>
              <a:rPr lang="en-GB" b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Safe Browsing</a:t>
            </a:r>
            <a:r>
              <a:rPr lang="en-GB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Mode enabled, </a:t>
            </a:r>
          </a:p>
          <a:p>
            <a:pPr marL="342900" indent="-342900">
              <a:spcAft>
                <a:spcPts val="0"/>
              </a:spcAft>
              <a:buAutoNum type="arabicPeriod"/>
            </a:pPr>
            <a:r>
              <a:rPr lang="en-GB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 Chrome and head to Settings &gt; Privacy. </a:t>
            </a:r>
          </a:p>
          <a:p>
            <a:pPr marL="342900" indent="-342900">
              <a:spcAft>
                <a:spcPts val="0"/>
              </a:spcAft>
              <a:buAutoNum type="arabicPeriod"/>
            </a:pPr>
            <a:r>
              <a:rPr lang="en-GB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Chrome's </a:t>
            </a:r>
            <a:r>
              <a:rPr lang="en-GB" b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Safe Browsing</a:t>
            </a:r>
            <a:r>
              <a:rPr lang="en-GB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mode can be toggled on or off in the settings.</a:t>
            </a:r>
          </a:p>
          <a:p>
            <a:pPr marL="342900" indent="-342900">
              <a:spcAft>
                <a:spcPts val="0"/>
              </a:spcAft>
              <a:buAutoNum type="arabicPeriod"/>
            </a:pPr>
            <a:r>
              <a:rPr lang="en-GB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here you can </a:t>
            </a:r>
            <a:r>
              <a:rPr lang="en-GB" b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en-GB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or disable </a:t>
            </a:r>
            <a:r>
              <a:rPr lang="en-GB" b="1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Safe Browsing</a:t>
            </a:r>
            <a:r>
              <a:rPr lang="en-GB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along with a number of other features.</a:t>
            </a:r>
            <a:endParaRPr lang="en-GB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0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1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30285"/>
            <a:ext cx="7808976" cy="1088136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Create Email account using internet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5AE88-9D7A-4ECD-83D0-E986F877C2F9}"/>
              </a:ext>
            </a:extLst>
          </p:cNvPr>
          <p:cNvSpPr/>
          <p:nvPr/>
        </p:nvSpPr>
        <p:spPr>
          <a:xfrm>
            <a:off x="269240" y="2881324"/>
            <a:ext cx="860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GB" dirty="0"/>
              <a:t>A brief demonstration will be shown on how to create an email account step by step in the class.</a:t>
            </a:r>
          </a:p>
        </p:txBody>
      </p:sp>
    </p:spTree>
    <p:extLst>
      <p:ext uri="{BB962C8B-B14F-4D97-AF65-F5344CB8AC3E}">
        <p14:creationId xmlns:p14="http://schemas.microsoft.com/office/powerpoint/2010/main" val="422725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Essentials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Chapter 11,12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926511"/>
            <a:ext cx="828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The module is available on CISCO account.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69501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613CDA-9025-46BB-B167-E805EB64B0B6}"/>
              </a:ext>
            </a:extLst>
          </p:cNvPr>
          <p:cNvSpPr txBox="1"/>
          <p:nvPr/>
        </p:nvSpPr>
        <p:spPr>
          <a:xfrm>
            <a:off x="333965" y="3522394"/>
            <a:ext cx="8621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Discussion about different Learning Systems</a:t>
            </a:r>
            <a:endParaRPr lang="en-GB" sz="3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4DDB7E0-B5F0-4EC9-AA50-3B3A21B94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7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C68F-F9D7-49B8-8862-F722B9EE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6F6B-E427-472A-842C-EE84FDA7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2123440"/>
            <a:ext cx="8297217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Learning is the process of acquiring new or modifying existing  </a:t>
            </a:r>
          </a:p>
          <a:p>
            <a:pPr lvl="1"/>
            <a:r>
              <a:rPr lang="en-US" dirty="0"/>
              <a:t>Knowledge</a:t>
            </a:r>
          </a:p>
          <a:p>
            <a:pPr lvl="1"/>
            <a:r>
              <a:rPr lang="en-US" dirty="0"/>
              <a:t>Behaviors</a:t>
            </a:r>
          </a:p>
          <a:p>
            <a:pPr lvl="1"/>
            <a:r>
              <a:rPr lang="en-US" dirty="0"/>
              <a:t>Skills</a:t>
            </a:r>
          </a:p>
          <a:p>
            <a:pPr lvl="1"/>
            <a:r>
              <a:rPr lang="en-US" dirty="0"/>
              <a:t>Values or</a:t>
            </a:r>
          </a:p>
          <a:p>
            <a:pPr lvl="1"/>
            <a:r>
              <a:rPr lang="en-US" dirty="0"/>
              <a:t>Preferences</a:t>
            </a:r>
          </a:p>
          <a:p>
            <a:r>
              <a:rPr lang="en-US" dirty="0"/>
              <a:t>Human learning begins before birth and continues until death as a consequence of ongoing interactions between person and environment.</a:t>
            </a:r>
          </a:p>
        </p:txBody>
      </p:sp>
    </p:spTree>
    <p:extLst>
      <p:ext uri="{BB962C8B-B14F-4D97-AF65-F5344CB8AC3E}">
        <p14:creationId xmlns:p14="http://schemas.microsoft.com/office/powerpoint/2010/main" val="191999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C001-1AA7-4329-83FD-3E0F68D4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Learning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1502-652F-4E56-A226-9832A0EE3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032000"/>
            <a:ext cx="8574087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nature and processes involved in learning are studied in many fields, including </a:t>
            </a:r>
          </a:p>
          <a:p>
            <a:pPr lvl="1"/>
            <a:r>
              <a:rPr lang="en-US" dirty="0"/>
              <a:t>Educational psychology</a:t>
            </a:r>
          </a:p>
          <a:p>
            <a:pPr lvl="1"/>
            <a:r>
              <a:rPr lang="en-US" dirty="0"/>
              <a:t>Neuropsychology</a:t>
            </a:r>
          </a:p>
          <a:p>
            <a:pPr lvl="1"/>
            <a:r>
              <a:rPr lang="en-US" dirty="0"/>
              <a:t>Experimental psychology and</a:t>
            </a:r>
          </a:p>
          <a:p>
            <a:pPr lvl="1"/>
            <a:r>
              <a:rPr lang="en-US" dirty="0"/>
              <a:t>Pedagogy</a:t>
            </a:r>
          </a:p>
          <a:p>
            <a:pPr lvl="1"/>
            <a:endParaRPr lang="en-US" dirty="0"/>
          </a:p>
          <a:p>
            <a:r>
              <a:rPr lang="en-US" dirty="0"/>
              <a:t>Learning may occur as a result of habituation, classical conditioning, operant conditioning or more complex activities such as play.</a:t>
            </a:r>
          </a:p>
        </p:txBody>
      </p:sp>
    </p:spTree>
    <p:extLst>
      <p:ext uri="{BB962C8B-B14F-4D97-AF65-F5344CB8AC3E}">
        <p14:creationId xmlns:p14="http://schemas.microsoft.com/office/powerpoint/2010/main" val="1266265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234A-33F2-42B3-A796-418FE28C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Learning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36FF-CA28-482D-8054-95051D94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277360"/>
          </a:xfrm>
        </p:spPr>
        <p:txBody>
          <a:bodyPr>
            <a:normAutofit fontScale="92500"/>
          </a:bodyPr>
          <a:lstStyle/>
          <a:p>
            <a:r>
              <a:rPr lang="en-US" dirty="0"/>
              <a:t>Non-associative learning</a:t>
            </a:r>
          </a:p>
          <a:p>
            <a:pPr marL="342900" lvl="1" indent="0">
              <a:buNone/>
            </a:pPr>
            <a:r>
              <a:rPr lang="en-US" dirty="0"/>
              <a:t>- A relatively permanent change in the strength of response to a single stimulus due to repeated exposure to that stimulus. It is divided into 2 types.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Habituation: The strength or probability of a response diminishes when the stimulus is repeated.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Sensitization: the progressive amplification of a response follows repeated administrations of a stimulus.</a:t>
            </a:r>
          </a:p>
          <a:p>
            <a:pPr lvl="1"/>
            <a:endParaRPr lang="en-US" dirty="0"/>
          </a:p>
          <a:p>
            <a:r>
              <a:rPr lang="en-US" dirty="0"/>
              <a:t>Active Learning</a:t>
            </a:r>
          </a:p>
          <a:p>
            <a:pPr marL="342900" lvl="1" indent="0">
              <a:buNone/>
            </a:pPr>
            <a:r>
              <a:rPr lang="en-US" dirty="0"/>
              <a:t>- Active learning occurs when a person takes control of his/her learning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71106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234A-33F2-42B3-A796-418FE28C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Learning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36FF-CA28-482D-8054-95051D94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399280"/>
          </a:xfrm>
        </p:spPr>
        <p:txBody>
          <a:bodyPr>
            <a:normAutofit/>
          </a:bodyPr>
          <a:lstStyle/>
          <a:p>
            <a:r>
              <a:rPr lang="en-US" dirty="0"/>
              <a:t>Associative learning</a:t>
            </a:r>
          </a:p>
          <a:p>
            <a:pPr lvl="1">
              <a:buFontTx/>
              <a:buChar char="-"/>
            </a:pPr>
            <a:r>
              <a:rPr lang="en-US" dirty="0"/>
              <a:t>Associative learning is the process by which a person learns an association between two stimuli.</a:t>
            </a:r>
          </a:p>
          <a:p>
            <a:pPr marL="342900" lvl="1" indent="0">
              <a:buNone/>
            </a:pPr>
            <a:endParaRPr lang="en-US" dirty="0"/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Operant conditioning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Classical conditioning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Observational learning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Imprinting</a:t>
            </a:r>
          </a:p>
        </p:txBody>
      </p:sp>
    </p:spTree>
    <p:extLst>
      <p:ext uri="{BB962C8B-B14F-4D97-AF65-F5344CB8AC3E}">
        <p14:creationId xmlns:p14="http://schemas.microsoft.com/office/powerpoint/2010/main" val="156927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234A-33F2-42B3-A796-418FE28C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Learning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36FF-CA28-482D-8054-95051D94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001520"/>
            <a:ext cx="8574087" cy="4318000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pPr marL="342900" lvl="1" indent="0">
              <a:buNone/>
            </a:pPr>
            <a:r>
              <a:rPr lang="en-US" dirty="0"/>
              <a:t>- Play generally describes behavior with no particular end in itself, but that improves performance in similar future situations. </a:t>
            </a:r>
          </a:p>
          <a:p>
            <a:r>
              <a:rPr lang="en-US" dirty="0"/>
              <a:t>Enculturation</a:t>
            </a:r>
          </a:p>
          <a:p>
            <a:pPr marL="342900" lvl="1" indent="0">
              <a:buNone/>
            </a:pPr>
            <a:r>
              <a:rPr lang="en-US" dirty="0"/>
              <a:t>-Enculturation is the process by which people learn values and behaviors that are appropriate or necessary in their surrounding culture.</a:t>
            </a:r>
          </a:p>
          <a:p>
            <a:r>
              <a:rPr lang="en-US" dirty="0"/>
              <a:t>Episodic Learning</a:t>
            </a:r>
          </a:p>
          <a:p>
            <a:pPr lvl="1">
              <a:buFontTx/>
              <a:buChar char="-"/>
            </a:pPr>
            <a:r>
              <a:rPr lang="en-US" dirty="0"/>
              <a:t>Episodic learning is a change in behavior that occurs as a result of an event.</a:t>
            </a:r>
          </a:p>
        </p:txBody>
      </p:sp>
    </p:spTree>
    <p:extLst>
      <p:ext uri="{BB962C8B-B14F-4D97-AF65-F5344CB8AC3E}">
        <p14:creationId xmlns:p14="http://schemas.microsoft.com/office/powerpoint/2010/main" val="3903262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234A-33F2-42B3-A796-418FE28C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Learning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36FF-CA28-482D-8054-95051D94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8494077" cy="3992563"/>
          </a:xfrm>
        </p:spPr>
        <p:txBody>
          <a:bodyPr>
            <a:normAutofit fontScale="92500"/>
          </a:bodyPr>
          <a:lstStyle/>
          <a:p>
            <a:r>
              <a:rPr lang="en-US" dirty="0"/>
              <a:t>Multimedia Learning</a:t>
            </a:r>
          </a:p>
          <a:p>
            <a:pPr marL="342900" lvl="1" indent="0">
              <a:buNone/>
            </a:pPr>
            <a:r>
              <a:rPr lang="en-US" dirty="0"/>
              <a:t>- Multimedia learning is where a person uses both auditory and visual stimuli to learn information. </a:t>
            </a:r>
          </a:p>
          <a:p>
            <a:r>
              <a:rPr lang="en-US" dirty="0"/>
              <a:t>E-learning and augmented learning</a:t>
            </a:r>
          </a:p>
          <a:p>
            <a:pPr marL="342900" lvl="1" indent="0">
              <a:buNone/>
            </a:pPr>
            <a:r>
              <a:rPr lang="en-US" dirty="0"/>
              <a:t>- Electronic learning or e-learning is computer-enhanced learning. When a learner interacts with the e-learning environment, it's called augmented learning.</a:t>
            </a:r>
          </a:p>
          <a:p>
            <a:r>
              <a:rPr lang="en-US" dirty="0"/>
              <a:t>Meaningful Learning</a:t>
            </a:r>
          </a:p>
          <a:p>
            <a:pPr marL="342900" lvl="1" indent="0">
              <a:buNone/>
            </a:pPr>
            <a:r>
              <a:rPr lang="en-US" dirty="0"/>
              <a:t>- Meaningful learning is the concept that learned knowledge (e.g. a fact) is fully understood to the extent that it relates to other knowledge. </a:t>
            </a:r>
          </a:p>
        </p:txBody>
      </p:sp>
    </p:spTree>
    <p:extLst>
      <p:ext uri="{BB962C8B-B14F-4D97-AF65-F5344CB8AC3E}">
        <p14:creationId xmlns:p14="http://schemas.microsoft.com/office/powerpoint/2010/main" val="23981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032" y="2207323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List of topics-</a:t>
            </a:r>
          </a:p>
          <a:p>
            <a:pPr marL="800100" lvl="1" indent="-342900" algn="l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Safe internet browsing </a:t>
            </a:r>
          </a:p>
          <a:p>
            <a:pPr marL="800100" lvl="1" indent="-342900" algn="l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IT Essentials Chapter 11 and 12</a:t>
            </a:r>
          </a:p>
          <a:p>
            <a:pPr marL="800100" lvl="1" indent="-342900" algn="l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Discussion about different Learning Systems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234A-33F2-42B3-A796-418FE28C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Learning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36FF-CA28-482D-8054-95051D94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062480"/>
            <a:ext cx="8574087" cy="3992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Informal Learning</a:t>
            </a:r>
          </a:p>
          <a:p>
            <a:pPr marL="342900" lvl="1" indent="0">
              <a:buNone/>
            </a:pPr>
            <a:r>
              <a:rPr lang="en-US" dirty="0"/>
              <a:t>- Informal learning occurs through the experience of day-to-day situations. It is learning from life, during a meal at table with parents, play, exploring, etc. </a:t>
            </a:r>
          </a:p>
          <a:p>
            <a:r>
              <a:rPr lang="en-US" dirty="0"/>
              <a:t>Formal learning</a:t>
            </a:r>
          </a:p>
          <a:p>
            <a:pPr marL="342900" lvl="1" indent="0">
              <a:buNone/>
            </a:pPr>
            <a:r>
              <a:rPr lang="en-US" dirty="0"/>
              <a:t>- Formal learning is learning that takes place within a teacher-student relationship, such as in a school system.</a:t>
            </a:r>
          </a:p>
          <a:p>
            <a:r>
              <a:rPr lang="en-US" dirty="0"/>
              <a:t>Incidental Learning</a:t>
            </a:r>
          </a:p>
          <a:p>
            <a:pPr marL="342900" lvl="1" indent="0">
              <a:buNone/>
            </a:pPr>
            <a:r>
              <a:rPr lang="en-US" dirty="0"/>
              <a:t>- In incidental teaching learning is not planned by the instructor or the student, it occurs as a byproduct of another activity — an experience, observation, self-reflection, interaction, unique event, or common routine task. </a:t>
            </a:r>
          </a:p>
        </p:txBody>
      </p:sp>
    </p:spTree>
    <p:extLst>
      <p:ext uri="{BB962C8B-B14F-4D97-AF65-F5344CB8AC3E}">
        <p14:creationId xmlns:p14="http://schemas.microsoft.com/office/powerpoint/2010/main" val="363216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A601-6BC2-4EF8-8E33-5AB2BF35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Factors affecting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0D8E-92C9-4ABE-9D04-3D22368A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46647"/>
            <a:ext cx="7886700" cy="3364706"/>
          </a:xfrm>
        </p:spPr>
        <p:txBody>
          <a:bodyPr>
            <a:noAutofit/>
          </a:bodyPr>
          <a:lstStyle/>
          <a:p>
            <a:r>
              <a:rPr lang="en-US" sz="2000" dirty="0"/>
              <a:t>Status of student</a:t>
            </a:r>
          </a:p>
          <a:p>
            <a:r>
              <a:rPr lang="en-US" sz="2000" dirty="0"/>
              <a:t>Physical environment</a:t>
            </a:r>
          </a:p>
          <a:p>
            <a:r>
              <a:rPr lang="en-US" sz="2000" dirty="0"/>
              <a:t>Goals or purposes</a:t>
            </a:r>
          </a:p>
          <a:p>
            <a:r>
              <a:rPr lang="en-US" sz="2000" dirty="0"/>
              <a:t>Motivational behavior</a:t>
            </a:r>
          </a:p>
          <a:p>
            <a:r>
              <a:rPr lang="en-US" sz="2000" dirty="0"/>
              <a:t>Interest</a:t>
            </a:r>
          </a:p>
          <a:p>
            <a:r>
              <a:rPr lang="en-US" sz="2000" dirty="0"/>
              <a:t>Attention</a:t>
            </a:r>
          </a:p>
          <a:p>
            <a:r>
              <a:rPr lang="en-US" sz="2000" dirty="0"/>
              <a:t>Aptitude and attitude</a:t>
            </a:r>
          </a:p>
          <a:p>
            <a:r>
              <a:rPr lang="en-US" sz="2000" dirty="0"/>
              <a:t>Emotional conditions</a:t>
            </a:r>
          </a:p>
          <a:p>
            <a:r>
              <a:rPr lang="en-US" sz="2000" dirty="0"/>
              <a:t>Learning activities </a:t>
            </a:r>
          </a:p>
        </p:txBody>
      </p:sp>
    </p:spTree>
    <p:extLst>
      <p:ext uri="{BB962C8B-B14F-4D97-AF65-F5344CB8AC3E}">
        <p14:creationId xmlns:p14="http://schemas.microsoft.com/office/powerpoint/2010/main" val="317982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401F-470E-4976-9FF0-4A687422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Proficient Learner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EE4A-0C56-4831-8E72-35EED2ACB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79600"/>
            <a:ext cx="8574087" cy="3637280"/>
          </a:xfrm>
        </p:spPr>
        <p:txBody>
          <a:bodyPr>
            <a:noAutofit/>
          </a:bodyPr>
          <a:lstStyle/>
          <a:p>
            <a:r>
              <a:rPr lang="en-US" sz="2000" dirty="0"/>
              <a:t>Being a good learner is a skill</a:t>
            </a:r>
          </a:p>
          <a:p>
            <a:r>
              <a:rPr lang="en-US" sz="2000" dirty="0"/>
              <a:t>It is not just about sitting in front of your book and reading and hoping something will ‘stick’, or about completing yet another problem sheet or exam.</a:t>
            </a:r>
          </a:p>
          <a:p>
            <a:r>
              <a:rPr lang="en-US" sz="2000" dirty="0"/>
              <a:t>In order to become interested and proficient in the topic you are studying, you will need to go a bit deeper and your ability to do this makes you a skilled and </a:t>
            </a:r>
            <a:r>
              <a:rPr lang="en-US" sz="2000" b="1" dirty="0"/>
              <a:t>lifelong learner</a:t>
            </a:r>
            <a:r>
              <a:rPr lang="en-US" sz="2000" dirty="0"/>
              <a:t>, a learner that not only knows ‘</a:t>
            </a:r>
            <a:r>
              <a:rPr lang="en-US" sz="2000" b="1" dirty="0"/>
              <a:t>what</a:t>
            </a:r>
            <a:r>
              <a:rPr lang="en-US" sz="2000" dirty="0"/>
              <a:t>’, but also ‘</a:t>
            </a:r>
            <a:r>
              <a:rPr lang="en-US" sz="2000" b="1" dirty="0"/>
              <a:t>how</a:t>
            </a:r>
            <a:r>
              <a:rPr lang="en-US" sz="2000" dirty="0"/>
              <a:t>’ and ‘</a:t>
            </a:r>
            <a:r>
              <a:rPr lang="en-US" sz="2000" b="1" dirty="0"/>
              <a:t>why</a:t>
            </a:r>
            <a:r>
              <a:rPr lang="en-US" sz="2000" dirty="0"/>
              <a:t>’.</a:t>
            </a:r>
          </a:p>
          <a:p>
            <a:r>
              <a:rPr lang="en-US" sz="2000" dirty="0"/>
              <a:t>Knowing ‘how’ and ‘why’ is increasingly important as knowledge has a shelf life, like so many other things.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7604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4E91-74AF-4BA1-910C-BF45E47C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Proficient Learner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5000-0D1F-4942-B6D0-6D6A201C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99920"/>
            <a:ext cx="8574087" cy="3992563"/>
          </a:xfrm>
        </p:spPr>
        <p:txBody>
          <a:bodyPr>
            <a:noAutofit/>
          </a:bodyPr>
          <a:lstStyle/>
          <a:p>
            <a:r>
              <a:rPr lang="en-US" sz="2000" dirty="0"/>
              <a:t>Your degree of motivation for your subject will determine how you study and how much effort you put in. </a:t>
            </a:r>
          </a:p>
          <a:p>
            <a:r>
              <a:rPr lang="en-US" sz="2000" dirty="0"/>
              <a:t>If you are not very motivated you will more than likely be someone who will memorize enough facts to get you through the coursework and exams; you will be what is called a ‘</a:t>
            </a:r>
            <a:r>
              <a:rPr lang="en-US" sz="2000" b="1" dirty="0"/>
              <a:t>surface learner</a:t>
            </a:r>
            <a:r>
              <a:rPr lang="en-US" sz="2000" dirty="0"/>
              <a:t>’</a:t>
            </a:r>
          </a:p>
          <a:p>
            <a:r>
              <a:rPr lang="en-US" sz="2000" dirty="0"/>
              <a:t>In order to be a Proficient Learner; you need to:</a:t>
            </a:r>
          </a:p>
          <a:p>
            <a:pPr lvl="2"/>
            <a:r>
              <a:rPr lang="en-US" dirty="0"/>
              <a:t>be responsible for your own learning</a:t>
            </a:r>
          </a:p>
          <a:p>
            <a:pPr lvl="2"/>
            <a:r>
              <a:rPr lang="en-US" dirty="0"/>
              <a:t>know yourself as a learner</a:t>
            </a:r>
          </a:p>
          <a:p>
            <a:pPr lvl="2"/>
            <a:r>
              <a:rPr lang="en-US" dirty="0"/>
              <a:t>reflect on your learning.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638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1785258" y="2281827"/>
            <a:ext cx="5453743" cy="3276600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“Live as if you were to die tomorrow.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Learn as if you were to live forever.”</a:t>
            </a:r>
          </a:p>
          <a:p>
            <a:pPr algn="ctr"/>
            <a:r>
              <a:rPr lang="en-US" sz="2400" b="1" dirty="0"/>
              <a:t>                          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                         -</a:t>
            </a:r>
            <a:r>
              <a:rPr lang="en-US" sz="2400" b="1" dirty="0">
                <a:solidFill>
                  <a:schemeClr val="accent1"/>
                </a:solidFill>
                <a:latin typeface="Monotype Corsiva" panose="03010101010201010101" pitchFamily="66" charset="0"/>
              </a:rPr>
              <a:t>Mahatma Gandhi</a:t>
            </a:r>
          </a:p>
        </p:txBody>
      </p:sp>
    </p:spTree>
    <p:extLst>
      <p:ext uri="{BB962C8B-B14F-4D97-AF65-F5344CB8AC3E}">
        <p14:creationId xmlns:p14="http://schemas.microsoft.com/office/powerpoint/2010/main" val="43910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68" y="2110348"/>
            <a:ext cx="6494929" cy="33357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1294B0-8AE1-439D-811F-2C025099F552}"/>
              </a:ext>
            </a:extLst>
          </p:cNvPr>
          <p:cNvSpPr txBox="1"/>
          <p:nvPr/>
        </p:nvSpPr>
        <p:spPr>
          <a:xfrm>
            <a:off x="680415" y="713154"/>
            <a:ext cx="32699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Questions??</a:t>
            </a:r>
          </a:p>
          <a:p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CA007-1EA6-4463-8ADC-E71D385C49EA}"/>
              </a:ext>
            </a:extLst>
          </p:cNvPr>
          <p:cNvSpPr/>
          <p:nvPr/>
        </p:nvSpPr>
        <p:spPr>
          <a:xfrm>
            <a:off x="2883941" y="3244334"/>
            <a:ext cx="337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https://safebrowsing.google.com/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992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841807"/>
            <a:ext cx="523218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References (for further study)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75551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GB" sz="2400" dirty="0">
                <a:hlinkClick r:id="rId2"/>
              </a:rPr>
              <a:t>https://www.ltnow.com/7-tips-for-safe-web-browsing/</a:t>
            </a:r>
            <a:endParaRPr lang="en-GB" sz="2400" dirty="0"/>
          </a:p>
          <a:p>
            <a:pPr marL="514350" indent="-5143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GB" sz="2400" dirty="0">
                <a:hlinkClick r:id="rId3"/>
              </a:rPr>
              <a:t>https://www.bluelinkit.com/safe-browsing-habits/</a:t>
            </a:r>
            <a:endParaRPr lang="en-GB" sz="2400" dirty="0"/>
          </a:p>
          <a:p>
            <a:pPr marL="514350" indent="-5143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endParaRPr lang="en-FI" sz="2200" dirty="0"/>
          </a:p>
        </p:txBody>
      </p:sp>
    </p:spTree>
    <p:extLst>
      <p:ext uri="{BB962C8B-B14F-4D97-AF65-F5344CB8AC3E}">
        <p14:creationId xmlns:p14="http://schemas.microsoft.com/office/powerpoint/2010/main" val="3153374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755514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GB" sz="2400" dirty="0">
                <a:hlinkClick r:id="rId2"/>
              </a:rPr>
              <a:t>https://www.ltnow.com/7-tips-for-safe-web-browsing/</a:t>
            </a:r>
            <a:endParaRPr lang="en-GB" sz="2400" dirty="0"/>
          </a:p>
          <a:p>
            <a:pPr marL="514350" indent="-5143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GB" sz="2400" dirty="0">
                <a:hlinkClick r:id="rId3"/>
              </a:rPr>
              <a:t>https://www.bluelinkit.com/safe-browsing-habits/</a:t>
            </a:r>
            <a:endParaRPr lang="en-GB" sz="2400" dirty="0"/>
          </a:p>
          <a:p>
            <a:pPr marL="514350" indent="-5143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GB" sz="2400" dirty="0">
                <a:hlinkClick r:id="rId4"/>
              </a:rPr>
              <a:t>https://www.rainn.org/articles/safe-web-browsing</a:t>
            </a:r>
            <a:endParaRPr lang="en-GB" sz="2400" dirty="0"/>
          </a:p>
          <a:p>
            <a:pPr marL="514350" indent="-5143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GB" sz="2400" dirty="0">
                <a:hlinkClick r:id="rId5"/>
              </a:rPr>
              <a:t>https://safebrowsing.google.com/</a:t>
            </a:r>
            <a:endParaRPr lang="en-US" sz="2200" dirty="0"/>
          </a:p>
          <a:p>
            <a:pPr marL="514350" indent="-5143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endParaRPr lang="en-FI" sz="2200" dirty="0"/>
          </a:p>
        </p:txBody>
      </p:sp>
    </p:spTree>
    <p:extLst>
      <p:ext uri="{BB962C8B-B14F-4D97-AF65-F5344CB8AC3E}">
        <p14:creationId xmlns:p14="http://schemas.microsoft.com/office/powerpoint/2010/main" val="302779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DAD1-80AE-40C6-8615-3241E850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DE7C-C2DC-4087-B2E4-1FC173782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ED630-D405-4D9C-97BE-98A8B76F0366}"/>
              </a:ext>
            </a:extLst>
          </p:cNvPr>
          <p:cNvSpPr/>
          <p:nvPr/>
        </p:nvSpPr>
        <p:spPr>
          <a:xfrm>
            <a:off x="284162" y="2236877"/>
            <a:ext cx="84534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Safe web browsing – privacy &amp; Security</a:t>
            </a:r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Safe web browsing habits</a:t>
            </a:r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Google safe browsing –turn on google safe browsing</a:t>
            </a:r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Creating email account using internet</a:t>
            </a:r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Exploring different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64464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174685"/>
            <a:ext cx="7808976" cy="1088136"/>
          </a:xfrm>
        </p:spPr>
        <p:txBody>
          <a:bodyPr/>
          <a:lstStyle/>
          <a:p>
            <a:r>
              <a:rPr lang="en-US" dirty="0"/>
              <a:t>Safe web browsing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5AE88-9D7A-4ECD-83D0-E986F877C2F9}"/>
              </a:ext>
            </a:extLst>
          </p:cNvPr>
          <p:cNvSpPr/>
          <p:nvPr/>
        </p:nvSpPr>
        <p:spPr>
          <a:xfrm>
            <a:off x="269240" y="2037924"/>
            <a:ext cx="86055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dirty="0"/>
              <a:t>The browser downloads and stores a record of the webpages that one visits on his/her computer or device.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dirty="0"/>
              <a:t>This is called a </a:t>
            </a:r>
            <a:r>
              <a:rPr lang="en-GB" b="1" dirty="0"/>
              <a:t>web history</a:t>
            </a:r>
            <a:r>
              <a:rPr lang="en-GB" dirty="0"/>
              <a:t>, also known as a </a:t>
            </a:r>
            <a:r>
              <a:rPr lang="en-GB" b="1" dirty="0"/>
              <a:t>browser cache</a:t>
            </a:r>
            <a:r>
              <a:rPr lang="en-GB" dirty="0"/>
              <a:t>.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dirty="0"/>
              <a:t>There are times when someone may wants to hide his/her activity online for safety reasons. There are a few ways to accomplish this: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GB" sz="2000" dirty="0"/>
          </a:p>
          <a:p>
            <a:pPr fontAlgn="base"/>
            <a:r>
              <a:rPr lang="en-GB" sz="2000" b="1" dirty="0"/>
              <a:t>1. Use private browsing: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sz="2000" dirty="0"/>
              <a:t>Most browsers have a privacy mode that allows to visit websites without storing any record of activity on the computer or device. Different browsers have different private mode:</a:t>
            </a:r>
          </a:p>
          <a:p>
            <a:pPr lvl="1" fontAlgn="base"/>
            <a:r>
              <a:rPr lang="en-GB" sz="2000" dirty="0"/>
              <a:t>         - Google: Incognito Mode</a:t>
            </a:r>
          </a:p>
          <a:p>
            <a:pPr lvl="2" fontAlgn="base"/>
            <a:r>
              <a:rPr lang="en-GB" sz="2000" dirty="0"/>
              <a:t>- Firefox: Private Browsing</a:t>
            </a:r>
          </a:p>
          <a:p>
            <a:pPr lvl="2" fontAlgn="base"/>
            <a:r>
              <a:rPr lang="en-GB" sz="2000" dirty="0"/>
              <a:t>- Internet Explorer: InPrivate Browsing</a:t>
            </a:r>
          </a:p>
          <a:p>
            <a:pPr lvl="2" fontAlgn="base"/>
            <a:r>
              <a:rPr lang="en-GB" sz="2000" dirty="0"/>
              <a:t>- Safari: Private Browsing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D511C3F-7858-40D5-BF3C-F9E188DB8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216540"/>
            <a:ext cx="7754112" cy="484632"/>
          </a:xfrm>
        </p:spPr>
        <p:txBody>
          <a:bodyPr>
            <a:normAutofit/>
          </a:bodyPr>
          <a:lstStyle/>
          <a:p>
            <a:r>
              <a:rPr lang="en-GB" sz="2400" b="1" dirty="0"/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174685"/>
            <a:ext cx="7808976" cy="1088136"/>
          </a:xfrm>
        </p:spPr>
        <p:txBody>
          <a:bodyPr/>
          <a:lstStyle/>
          <a:p>
            <a:r>
              <a:rPr lang="en-US" dirty="0"/>
              <a:t>Safe web browsing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5AE88-9D7A-4ECD-83D0-E986F877C2F9}"/>
              </a:ext>
            </a:extLst>
          </p:cNvPr>
          <p:cNvSpPr/>
          <p:nvPr/>
        </p:nvSpPr>
        <p:spPr>
          <a:xfrm>
            <a:off x="274320" y="2139524"/>
            <a:ext cx="86055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b="1" dirty="0"/>
              <a:t>2</a:t>
            </a:r>
            <a:r>
              <a:rPr lang="en-GB" sz="2000" b="1" dirty="0"/>
              <a:t>. Clear cache, history, and cookies: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sz="2000" dirty="0"/>
              <a:t>If you visited a site without privacy mode, you can erase records of your activity by clearing your cache, history, and cookies on your computer or device.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sz="2000" dirty="0"/>
              <a:t>Different browser has the delete option for clearing the records:</a:t>
            </a:r>
          </a:p>
          <a:p>
            <a:pPr marL="1200150" lvl="2" indent="-285750" fontAlgn="base">
              <a:buFont typeface="Wingdings" panose="05000000000000000000" pitchFamily="2" charset="2"/>
              <a:buChar char="q"/>
            </a:pPr>
            <a:r>
              <a:rPr lang="en-GB" sz="2000" dirty="0"/>
              <a:t>Mozilla Firefox: delete browsing history, clear cache, and delete cookies</a:t>
            </a:r>
          </a:p>
          <a:p>
            <a:pPr marL="1200150" lvl="2" indent="-285750" fontAlgn="base">
              <a:buFont typeface="Wingdings" panose="05000000000000000000" pitchFamily="2" charset="2"/>
              <a:buChar char="q"/>
            </a:pPr>
            <a:r>
              <a:rPr lang="en-GB" sz="2000" dirty="0"/>
              <a:t>Internet Explorer: delete browsing history and delete cookies</a:t>
            </a:r>
          </a:p>
          <a:p>
            <a:pPr marL="1200150" lvl="2" indent="-285750" fontAlgn="base">
              <a:buFont typeface="Wingdings" panose="05000000000000000000" pitchFamily="2" charset="2"/>
              <a:buChar char="q"/>
            </a:pPr>
            <a:r>
              <a:rPr lang="en-GB" sz="2000" dirty="0"/>
              <a:t>Google Chrome: delete browsing history, clear cache, and delete cookies</a:t>
            </a:r>
          </a:p>
          <a:p>
            <a:pPr marL="1200150" lvl="2" indent="-285750" fontAlgn="base">
              <a:buFont typeface="Wingdings" panose="05000000000000000000" pitchFamily="2" charset="2"/>
              <a:buChar char="q"/>
            </a:pPr>
            <a:r>
              <a:rPr lang="en-GB" sz="2000" dirty="0"/>
              <a:t>Safari: privacy support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D511C3F-7858-40D5-BF3C-F9E188DB8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216540"/>
            <a:ext cx="7754112" cy="484632"/>
          </a:xfrm>
        </p:spPr>
        <p:txBody>
          <a:bodyPr>
            <a:normAutofit/>
          </a:bodyPr>
          <a:lstStyle/>
          <a:p>
            <a:r>
              <a:rPr lang="en-GB" sz="2400" b="1" dirty="0"/>
              <a:t>Privacy (cont..)</a:t>
            </a:r>
          </a:p>
        </p:txBody>
      </p:sp>
    </p:spTree>
    <p:extLst>
      <p:ext uri="{BB962C8B-B14F-4D97-AF65-F5344CB8AC3E}">
        <p14:creationId xmlns:p14="http://schemas.microsoft.com/office/powerpoint/2010/main" val="169005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174685"/>
            <a:ext cx="7808976" cy="1088136"/>
          </a:xfrm>
        </p:spPr>
        <p:txBody>
          <a:bodyPr/>
          <a:lstStyle/>
          <a:p>
            <a:r>
              <a:rPr lang="en-US" dirty="0"/>
              <a:t>Safe web browsing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5AE88-9D7A-4ECD-83D0-E986F877C2F9}"/>
              </a:ext>
            </a:extLst>
          </p:cNvPr>
          <p:cNvSpPr/>
          <p:nvPr/>
        </p:nvSpPr>
        <p:spPr>
          <a:xfrm>
            <a:off x="274320" y="2139524"/>
            <a:ext cx="8605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b="1" dirty="0"/>
              <a:t>Use secure sites: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dirty="0"/>
              <a:t>Verify that a site is secure by looking for “https” at the beginning of the URL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dirty="0"/>
              <a:t>The small lock icon that appears in the web address bar also verifies security.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dirty="0"/>
              <a:t>These symbols let you know that the site has been encrypted, meaning that your visit to this site hasn’t been intercepted by another computer.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dirty="0"/>
              <a:t>If you don’t see either security symbol, be cautious about information you share on that site. Some sites use “http,” which is not secure.</a:t>
            </a:r>
          </a:p>
          <a:p>
            <a:pPr fontAlgn="base"/>
            <a:endParaRPr lang="en-GB" dirty="0"/>
          </a:p>
          <a:p>
            <a:pPr fontAlgn="base"/>
            <a:r>
              <a:rPr lang="en-GB" b="1" dirty="0"/>
              <a:t>Encrypt your data: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dirty="0"/>
              <a:t>Even if a site uses https, the hosts of that site can often still access your data.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dirty="0"/>
              <a:t>You can choose to use services that encrypt your data before sending it to the cloud.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D511C3F-7858-40D5-BF3C-F9E188DB8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216540"/>
            <a:ext cx="7754112" cy="484632"/>
          </a:xfrm>
        </p:spPr>
        <p:txBody>
          <a:bodyPr>
            <a:normAutofit/>
          </a:bodyPr>
          <a:lstStyle/>
          <a:p>
            <a:r>
              <a:rPr lang="en-GB" sz="2400" b="1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19790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174685"/>
            <a:ext cx="7808976" cy="1088136"/>
          </a:xfrm>
        </p:spPr>
        <p:txBody>
          <a:bodyPr/>
          <a:lstStyle/>
          <a:p>
            <a:r>
              <a:rPr lang="en-US" dirty="0"/>
              <a:t>Safe web browsing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5AE88-9D7A-4ECD-83D0-E986F877C2F9}"/>
              </a:ext>
            </a:extLst>
          </p:cNvPr>
          <p:cNvSpPr/>
          <p:nvPr/>
        </p:nvSpPr>
        <p:spPr>
          <a:xfrm>
            <a:off x="274320" y="2142262"/>
            <a:ext cx="36982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Keeping your browser updated:</a:t>
            </a:r>
          </a:p>
          <a:p>
            <a:r>
              <a:rPr lang="en-GB" dirty="0"/>
              <a:t>New malware and phishing threats are constantly being introduced, so it is important to keep your browser updated.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Make sure you have the latest version of your browser.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Make sure you have installed all recent updates. 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D511C3F-7858-40D5-BF3C-F9E188DB8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216540"/>
            <a:ext cx="7754112" cy="484632"/>
          </a:xfrm>
        </p:spPr>
        <p:txBody>
          <a:bodyPr>
            <a:normAutofit/>
          </a:bodyPr>
          <a:lstStyle/>
          <a:p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90F25-07D9-45D4-9A4D-FDA8FD87D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40609"/>
            <a:ext cx="4318001" cy="29787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AEB20B-1A99-4B5E-8E6A-AB21AC03E340}"/>
              </a:ext>
            </a:extLst>
          </p:cNvPr>
          <p:cNvSpPr/>
          <p:nvPr/>
        </p:nvSpPr>
        <p:spPr>
          <a:xfrm>
            <a:off x="4155440" y="2136338"/>
            <a:ext cx="4988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Save downloads vs. running them: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When a file download box pops-up, save the file to your system instead of directly opening it from the internet. This helps prevent erroneously running an internet virus.</a:t>
            </a:r>
          </a:p>
        </p:txBody>
      </p:sp>
    </p:spTree>
    <p:extLst>
      <p:ext uri="{BB962C8B-B14F-4D97-AF65-F5344CB8AC3E}">
        <p14:creationId xmlns:p14="http://schemas.microsoft.com/office/powerpoint/2010/main" val="369593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174685"/>
            <a:ext cx="7808976" cy="1088136"/>
          </a:xfrm>
        </p:spPr>
        <p:txBody>
          <a:bodyPr/>
          <a:lstStyle/>
          <a:p>
            <a:r>
              <a:rPr lang="en-US" dirty="0"/>
              <a:t>Safe browsing Habits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5AE88-9D7A-4ECD-83D0-E986F877C2F9}"/>
              </a:ext>
            </a:extLst>
          </p:cNvPr>
          <p:cNvSpPr/>
          <p:nvPr/>
        </p:nvSpPr>
        <p:spPr>
          <a:xfrm>
            <a:off x="274320" y="2358263"/>
            <a:ext cx="86055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sz="2000" dirty="0"/>
              <a:t>Use an anti-virus software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sz="2000" dirty="0"/>
              <a:t>Update anti-virus and anti-malware programs.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sz="2000" dirty="0"/>
              <a:t>Always update Windows. These updates contain security updates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sz="2000" dirty="0"/>
              <a:t>Be cautious when viewing popups. Some popups contain viruses which can be triggered at the press of a button.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sz="2000" dirty="0"/>
              <a:t>When surfing the internet avoid websites that contain illegal software downloads, sexual references, free screensavers, etc. If you go near these sites you are immediately asking for trouble.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sz="2000" dirty="0"/>
              <a:t>Never respond to Spam e-mails.</a:t>
            </a:r>
          </a:p>
          <a:p>
            <a:pPr fontAlgn="base"/>
            <a:endParaRPr lang="en-GB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GB" sz="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B9120A-4E35-4CEB-807E-DF9682B32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367302"/>
            <a:ext cx="7754112" cy="48463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0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174685"/>
            <a:ext cx="7808976" cy="1088136"/>
          </a:xfrm>
        </p:spPr>
        <p:txBody>
          <a:bodyPr/>
          <a:lstStyle/>
          <a:p>
            <a:r>
              <a:rPr lang="en-US" dirty="0"/>
              <a:t>Safe browsing Habits (cont..)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5AE88-9D7A-4ECD-83D0-E986F877C2F9}"/>
              </a:ext>
            </a:extLst>
          </p:cNvPr>
          <p:cNvSpPr/>
          <p:nvPr/>
        </p:nvSpPr>
        <p:spPr>
          <a:xfrm>
            <a:off x="274320" y="2286665"/>
            <a:ext cx="86055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sz="2000" dirty="0"/>
              <a:t>Avoid using your e-mail address for random registrations.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sz="2000" dirty="0"/>
              <a:t>Make your passwords difficult to figure out, by using a combination of letters, numbers, and special characters, and most importantly, change them regularly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sz="2000" dirty="0"/>
              <a:t>Avoid using peer-to-peer (P2P) network programs. </a:t>
            </a:r>
            <a:r>
              <a:rPr lang="en-GB" sz="2000" dirty="0" err="1"/>
              <a:t>Bittorrent</a:t>
            </a:r>
            <a:r>
              <a:rPr lang="en-GB" sz="2000" dirty="0"/>
              <a:t>, </a:t>
            </a:r>
            <a:r>
              <a:rPr lang="en-GB" sz="2000" dirty="0" err="1"/>
              <a:t>Limewire</a:t>
            </a:r>
            <a:r>
              <a:rPr lang="en-GB" sz="2000" dirty="0"/>
              <a:t>, </a:t>
            </a:r>
            <a:r>
              <a:rPr lang="en-GB" sz="2000" dirty="0" err="1"/>
              <a:t>Bearshare</a:t>
            </a:r>
            <a:r>
              <a:rPr lang="en-GB" sz="2000" dirty="0"/>
              <a:t> etc are programs through which viruses can spread easily. 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sz="2000" dirty="0"/>
              <a:t>Use a firewall.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GB" sz="2000" dirty="0"/>
              <a:t>Bookmark important site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GB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GB" sz="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B9120A-4E35-4CEB-807E-DF9682B32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0104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336</TotalTime>
  <Words>1243</Words>
  <Application>Microsoft Office PowerPoint</Application>
  <PresentationFormat>On-screen Show (4:3)</PresentationFormat>
  <Paragraphs>195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Corbel</vt:lpstr>
      <vt:lpstr>Monotype Corsiva</vt:lpstr>
      <vt:lpstr>Wingdings</vt:lpstr>
      <vt:lpstr>Spectrum</vt:lpstr>
      <vt:lpstr>Introduction to Internet browsing</vt:lpstr>
      <vt:lpstr>Lecture Outline</vt:lpstr>
      <vt:lpstr>Specific Objectives</vt:lpstr>
      <vt:lpstr>Safe web browsing</vt:lpstr>
      <vt:lpstr>Safe web browsing </vt:lpstr>
      <vt:lpstr>Safe web browsing </vt:lpstr>
      <vt:lpstr>Safe web browsing </vt:lpstr>
      <vt:lpstr>Safe browsing Habits </vt:lpstr>
      <vt:lpstr>Safe browsing Habits (cont..) </vt:lpstr>
      <vt:lpstr>Google Safe Browsing</vt:lpstr>
      <vt:lpstr>Create Email account using internet</vt:lpstr>
      <vt:lpstr>IT Essentials</vt:lpstr>
      <vt:lpstr>PowerPoint Presentation</vt:lpstr>
      <vt:lpstr>Learning</vt:lpstr>
      <vt:lpstr>Learning System</vt:lpstr>
      <vt:lpstr>Learning Techniques</vt:lpstr>
      <vt:lpstr>Learning Techniques</vt:lpstr>
      <vt:lpstr>Learning Techniques</vt:lpstr>
      <vt:lpstr>Learning Techniques</vt:lpstr>
      <vt:lpstr>Learning Techniques</vt:lpstr>
      <vt:lpstr>Factors affecting learning</vt:lpstr>
      <vt:lpstr>Proficient Learner</vt:lpstr>
      <vt:lpstr>Proficient Learner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Tasnim Rahman</cp:lastModifiedBy>
  <cp:revision>72</cp:revision>
  <dcterms:created xsi:type="dcterms:W3CDTF">2018-12-10T17:20:29Z</dcterms:created>
  <dcterms:modified xsi:type="dcterms:W3CDTF">2020-04-30T08:59:17Z</dcterms:modified>
</cp:coreProperties>
</file>