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8"/>
  </p:notesMasterIdLst>
  <p:sldIdLst>
    <p:sldId id="256" r:id="rId2"/>
    <p:sldId id="257" r:id="rId3"/>
    <p:sldId id="283" r:id="rId4"/>
    <p:sldId id="268" r:id="rId5"/>
    <p:sldId id="266" r:id="rId6"/>
    <p:sldId id="271" r:id="rId7"/>
    <p:sldId id="267" r:id="rId8"/>
    <p:sldId id="270" r:id="rId9"/>
    <p:sldId id="282" r:id="rId10"/>
    <p:sldId id="273" r:id="rId11"/>
    <p:sldId id="274" r:id="rId12"/>
    <p:sldId id="261" r:id="rId13"/>
    <p:sldId id="275" r:id="rId14"/>
    <p:sldId id="276" r:id="rId15"/>
    <p:sldId id="277" r:id="rId16"/>
    <p:sldId id="262" r:id="rId17"/>
    <p:sldId id="263" r:id="rId18"/>
    <p:sldId id="278" r:id="rId19"/>
    <p:sldId id="260" r:id="rId20"/>
    <p:sldId id="279" r:id="rId21"/>
    <p:sldId id="269" r:id="rId22"/>
    <p:sldId id="280" r:id="rId23"/>
    <p:sldId id="281" r:id="rId24"/>
    <p:sldId id="265" r:id="rId25"/>
    <p:sldId id="285" r:id="rId26"/>
    <p:sldId id="264" r:id="rId2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724"/>
  </p:normalViewPr>
  <p:slideViewPr>
    <p:cSldViewPr snapToGrid="0" snapToObjects="1">
      <p:cViewPr varScale="1">
        <p:scale>
          <a:sx n="63" d="100"/>
          <a:sy n="63" d="100"/>
        </p:scale>
        <p:origin x="1380" y="48"/>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E63D97B-334C-4E81-8C84-D1C9272BB3A3}" type="doc">
      <dgm:prSet loTypeId="urn:microsoft.com/office/officeart/2005/8/layout/matrix2" loCatId="matrix" qsTypeId="urn:microsoft.com/office/officeart/2005/8/quickstyle/simple1" qsCatId="simple" csTypeId="urn:microsoft.com/office/officeart/2005/8/colors/colorful1" csCatId="colorful" phldr="1"/>
      <dgm:spPr/>
      <dgm:t>
        <a:bodyPr/>
        <a:lstStyle/>
        <a:p>
          <a:endParaRPr lang="en-CA"/>
        </a:p>
      </dgm:t>
    </dgm:pt>
    <dgm:pt modelId="{E57588E0-99EF-4580-B53D-3674EADE8567}">
      <dgm:prSet phldrT="[Text]"/>
      <dgm:spPr>
        <a:solidFill>
          <a:srgbClr val="FFFF00"/>
        </a:solidFill>
      </dgm:spPr>
      <dgm:t>
        <a:bodyPr/>
        <a:lstStyle/>
        <a:p>
          <a:r>
            <a:rPr lang="en-CA" b="0" dirty="0">
              <a:solidFill>
                <a:schemeClr val="tx1"/>
              </a:solidFill>
            </a:rPr>
            <a:t>Urgent, But Not Important</a:t>
          </a:r>
        </a:p>
      </dgm:t>
    </dgm:pt>
    <dgm:pt modelId="{60E8A1C2-16A4-4277-95A9-E76EB1121B16}" type="parTrans" cxnId="{ED4A6840-FCE3-4B49-96A6-B730EF203B6C}">
      <dgm:prSet/>
      <dgm:spPr/>
      <dgm:t>
        <a:bodyPr/>
        <a:lstStyle/>
        <a:p>
          <a:endParaRPr lang="en-CA">
            <a:solidFill>
              <a:sysClr val="windowText" lastClr="000000"/>
            </a:solidFill>
          </a:endParaRPr>
        </a:p>
      </dgm:t>
    </dgm:pt>
    <dgm:pt modelId="{788384AF-1297-407E-B0FC-790707A30344}" type="sibTrans" cxnId="{ED4A6840-FCE3-4B49-96A6-B730EF203B6C}">
      <dgm:prSet/>
      <dgm:spPr/>
      <dgm:t>
        <a:bodyPr/>
        <a:lstStyle/>
        <a:p>
          <a:endParaRPr lang="en-CA">
            <a:solidFill>
              <a:sysClr val="windowText" lastClr="000000"/>
            </a:solidFill>
          </a:endParaRPr>
        </a:p>
      </dgm:t>
    </dgm:pt>
    <dgm:pt modelId="{12614265-798D-4D1F-B7CF-375ED0D76799}">
      <dgm:prSet phldrT="[Text]"/>
      <dgm:spPr>
        <a:solidFill>
          <a:schemeClr val="accent2"/>
        </a:solidFill>
      </dgm:spPr>
      <dgm:t>
        <a:bodyPr/>
        <a:lstStyle/>
        <a:p>
          <a:r>
            <a:rPr lang="en-CA" b="0" dirty="0">
              <a:solidFill>
                <a:schemeClr val="tx1"/>
              </a:solidFill>
            </a:rPr>
            <a:t>Not Urgent and Not Important</a:t>
          </a:r>
        </a:p>
      </dgm:t>
    </dgm:pt>
    <dgm:pt modelId="{73D1F523-F519-443D-B00A-87EB87710333}" type="parTrans" cxnId="{C6AB9782-7BAB-46E8-9C4B-38E54CEAB1A9}">
      <dgm:prSet/>
      <dgm:spPr/>
      <dgm:t>
        <a:bodyPr/>
        <a:lstStyle/>
        <a:p>
          <a:endParaRPr lang="en-CA">
            <a:solidFill>
              <a:sysClr val="windowText" lastClr="000000"/>
            </a:solidFill>
          </a:endParaRPr>
        </a:p>
      </dgm:t>
    </dgm:pt>
    <dgm:pt modelId="{CA7B8AD2-B90D-4B99-A70B-D4D69AB05EAC}" type="sibTrans" cxnId="{C6AB9782-7BAB-46E8-9C4B-38E54CEAB1A9}">
      <dgm:prSet/>
      <dgm:spPr/>
      <dgm:t>
        <a:bodyPr/>
        <a:lstStyle/>
        <a:p>
          <a:endParaRPr lang="en-CA">
            <a:solidFill>
              <a:sysClr val="windowText" lastClr="000000"/>
            </a:solidFill>
          </a:endParaRPr>
        </a:p>
      </dgm:t>
    </dgm:pt>
    <dgm:pt modelId="{E2B534E1-3B44-4373-B56D-5530289BAD43}">
      <dgm:prSet phldrT="[Text]" custT="1"/>
      <dgm:spPr>
        <a:solidFill>
          <a:schemeClr val="accent3"/>
        </a:solidFill>
      </dgm:spPr>
      <dgm:t>
        <a:bodyPr/>
        <a:lstStyle/>
        <a:p>
          <a:r>
            <a:rPr lang="en-CA" sz="2200" b="0" dirty="0">
              <a:solidFill>
                <a:schemeClr val="tx1"/>
              </a:solidFill>
            </a:rPr>
            <a:t>Urgent and Important</a:t>
          </a:r>
        </a:p>
      </dgm:t>
    </dgm:pt>
    <dgm:pt modelId="{0EA6AB5F-E7DC-485C-B723-D6A26169255F}" type="parTrans" cxnId="{08E0F91F-CBC2-4C81-9C17-7EB40D2B5BAF}">
      <dgm:prSet/>
      <dgm:spPr/>
      <dgm:t>
        <a:bodyPr/>
        <a:lstStyle/>
        <a:p>
          <a:endParaRPr lang="en-CA">
            <a:solidFill>
              <a:sysClr val="windowText" lastClr="000000"/>
            </a:solidFill>
          </a:endParaRPr>
        </a:p>
      </dgm:t>
    </dgm:pt>
    <dgm:pt modelId="{9F494706-F50E-40D9-962D-1B971D5B78D1}" type="sibTrans" cxnId="{08E0F91F-CBC2-4C81-9C17-7EB40D2B5BAF}">
      <dgm:prSet/>
      <dgm:spPr/>
      <dgm:t>
        <a:bodyPr/>
        <a:lstStyle/>
        <a:p>
          <a:endParaRPr lang="en-CA">
            <a:solidFill>
              <a:sysClr val="windowText" lastClr="000000"/>
            </a:solidFill>
          </a:endParaRPr>
        </a:p>
      </dgm:t>
    </dgm:pt>
    <dgm:pt modelId="{C0E6956D-D380-4A0D-A17A-B023C7B4CD0A}">
      <dgm:prSet/>
      <dgm:spPr/>
      <dgm:t>
        <a:bodyPr/>
        <a:lstStyle/>
        <a:p>
          <a:r>
            <a:rPr lang="en-CA" b="0" dirty="0">
              <a:solidFill>
                <a:schemeClr val="tx1"/>
              </a:solidFill>
            </a:rPr>
            <a:t>Important, But Not Urgent</a:t>
          </a:r>
        </a:p>
      </dgm:t>
    </dgm:pt>
    <dgm:pt modelId="{CC774233-BFC7-4748-994E-AAD4AFD78D10}" type="parTrans" cxnId="{6A5DB089-3CCA-402D-9D8C-D4921186D7D8}">
      <dgm:prSet/>
      <dgm:spPr/>
      <dgm:t>
        <a:bodyPr/>
        <a:lstStyle/>
        <a:p>
          <a:endParaRPr lang="en-CA">
            <a:solidFill>
              <a:sysClr val="windowText" lastClr="000000"/>
            </a:solidFill>
          </a:endParaRPr>
        </a:p>
      </dgm:t>
    </dgm:pt>
    <dgm:pt modelId="{E0D958B8-C783-4828-87F3-8EF8C1289D2B}" type="sibTrans" cxnId="{6A5DB089-3CCA-402D-9D8C-D4921186D7D8}">
      <dgm:prSet/>
      <dgm:spPr/>
      <dgm:t>
        <a:bodyPr/>
        <a:lstStyle/>
        <a:p>
          <a:endParaRPr lang="en-CA">
            <a:solidFill>
              <a:sysClr val="windowText" lastClr="000000"/>
            </a:solidFill>
          </a:endParaRPr>
        </a:p>
      </dgm:t>
    </dgm:pt>
    <dgm:pt modelId="{C4811C6D-5B78-4774-9544-69887ECFFF43}" type="pres">
      <dgm:prSet presAssocID="{9E63D97B-334C-4E81-8C84-D1C9272BB3A3}" presName="matrix" presStyleCnt="0">
        <dgm:presLayoutVars>
          <dgm:chMax val="1"/>
          <dgm:dir/>
          <dgm:resizeHandles val="exact"/>
        </dgm:presLayoutVars>
      </dgm:prSet>
      <dgm:spPr/>
    </dgm:pt>
    <dgm:pt modelId="{1BBCFAB4-9C92-4252-8D48-FB09C4DB02ED}" type="pres">
      <dgm:prSet presAssocID="{9E63D97B-334C-4E81-8C84-D1C9272BB3A3}" presName="axisShape" presStyleLbl="bgShp" presStyleIdx="0" presStyleCnt="1"/>
      <dgm:spPr/>
    </dgm:pt>
    <dgm:pt modelId="{6AB80CA2-5EB5-4BC9-AC54-DB05748C24FF}" type="pres">
      <dgm:prSet presAssocID="{9E63D97B-334C-4E81-8C84-D1C9272BB3A3}" presName="rect1" presStyleLbl="node1" presStyleIdx="0" presStyleCnt="4">
        <dgm:presLayoutVars>
          <dgm:chMax val="0"/>
          <dgm:chPref val="0"/>
          <dgm:bulletEnabled val="1"/>
        </dgm:presLayoutVars>
      </dgm:prSet>
      <dgm:spPr/>
    </dgm:pt>
    <dgm:pt modelId="{8237F4E9-DD6F-4682-82B4-D7DC6EAFC258}" type="pres">
      <dgm:prSet presAssocID="{9E63D97B-334C-4E81-8C84-D1C9272BB3A3}" presName="rect2" presStyleLbl="node1" presStyleIdx="1" presStyleCnt="4">
        <dgm:presLayoutVars>
          <dgm:chMax val="0"/>
          <dgm:chPref val="0"/>
          <dgm:bulletEnabled val="1"/>
        </dgm:presLayoutVars>
      </dgm:prSet>
      <dgm:spPr/>
    </dgm:pt>
    <dgm:pt modelId="{961F0730-3C84-4520-A1ED-90C2C836E939}" type="pres">
      <dgm:prSet presAssocID="{9E63D97B-334C-4E81-8C84-D1C9272BB3A3}" presName="rect3" presStyleLbl="node1" presStyleIdx="2" presStyleCnt="4">
        <dgm:presLayoutVars>
          <dgm:chMax val="0"/>
          <dgm:chPref val="0"/>
          <dgm:bulletEnabled val="1"/>
        </dgm:presLayoutVars>
      </dgm:prSet>
      <dgm:spPr/>
    </dgm:pt>
    <dgm:pt modelId="{A232BD7B-0EFE-4DA2-8062-D3ED13636921}" type="pres">
      <dgm:prSet presAssocID="{9E63D97B-334C-4E81-8C84-D1C9272BB3A3}" presName="rect4" presStyleLbl="node1" presStyleIdx="3" presStyleCnt="4">
        <dgm:presLayoutVars>
          <dgm:chMax val="0"/>
          <dgm:chPref val="0"/>
          <dgm:bulletEnabled val="1"/>
        </dgm:presLayoutVars>
      </dgm:prSet>
      <dgm:spPr/>
    </dgm:pt>
  </dgm:ptLst>
  <dgm:cxnLst>
    <dgm:cxn modelId="{08E0F91F-CBC2-4C81-9C17-7EB40D2B5BAF}" srcId="{9E63D97B-334C-4E81-8C84-D1C9272BB3A3}" destId="{E2B534E1-3B44-4373-B56D-5530289BAD43}" srcOrd="0" destOrd="0" parTransId="{0EA6AB5F-E7DC-485C-B723-D6A26169255F}" sibTransId="{9F494706-F50E-40D9-962D-1B971D5B78D1}"/>
    <dgm:cxn modelId="{7C3E822A-BE1F-4566-BA72-9C20B20DD87D}" type="presOf" srcId="{9E63D97B-334C-4E81-8C84-D1C9272BB3A3}" destId="{C4811C6D-5B78-4774-9544-69887ECFFF43}" srcOrd="0" destOrd="0" presId="urn:microsoft.com/office/officeart/2005/8/layout/matrix2"/>
    <dgm:cxn modelId="{ED4A6840-FCE3-4B49-96A6-B730EF203B6C}" srcId="{9E63D97B-334C-4E81-8C84-D1C9272BB3A3}" destId="{E57588E0-99EF-4580-B53D-3674EADE8567}" srcOrd="2" destOrd="0" parTransId="{60E8A1C2-16A4-4277-95A9-E76EB1121B16}" sibTransId="{788384AF-1297-407E-B0FC-790707A30344}"/>
    <dgm:cxn modelId="{C6AB9782-7BAB-46E8-9C4B-38E54CEAB1A9}" srcId="{9E63D97B-334C-4E81-8C84-D1C9272BB3A3}" destId="{12614265-798D-4D1F-B7CF-375ED0D76799}" srcOrd="3" destOrd="0" parTransId="{73D1F523-F519-443D-B00A-87EB87710333}" sibTransId="{CA7B8AD2-B90D-4B99-A70B-D4D69AB05EAC}"/>
    <dgm:cxn modelId="{B7B58C84-57F8-4EAC-85B6-AA82365EB3E4}" type="presOf" srcId="{E2B534E1-3B44-4373-B56D-5530289BAD43}" destId="{6AB80CA2-5EB5-4BC9-AC54-DB05748C24FF}" srcOrd="0" destOrd="0" presId="urn:microsoft.com/office/officeart/2005/8/layout/matrix2"/>
    <dgm:cxn modelId="{6A5DB089-3CCA-402D-9D8C-D4921186D7D8}" srcId="{9E63D97B-334C-4E81-8C84-D1C9272BB3A3}" destId="{C0E6956D-D380-4A0D-A17A-B023C7B4CD0A}" srcOrd="1" destOrd="0" parTransId="{CC774233-BFC7-4748-994E-AAD4AFD78D10}" sibTransId="{E0D958B8-C783-4828-87F3-8EF8C1289D2B}"/>
    <dgm:cxn modelId="{CE32B2D4-7AB7-4122-BD80-9C3A9BC50795}" type="presOf" srcId="{E57588E0-99EF-4580-B53D-3674EADE8567}" destId="{961F0730-3C84-4520-A1ED-90C2C836E939}" srcOrd="0" destOrd="0" presId="urn:microsoft.com/office/officeart/2005/8/layout/matrix2"/>
    <dgm:cxn modelId="{520CB6EA-DBA4-4E92-B0EC-7DA285B96359}" type="presOf" srcId="{C0E6956D-D380-4A0D-A17A-B023C7B4CD0A}" destId="{8237F4E9-DD6F-4682-82B4-D7DC6EAFC258}" srcOrd="0" destOrd="0" presId="urn:microsoft.com/office/officeart/2005/8/layout/matrix2"/>
    <dgm:cxn modelId="{0B3BBFF8-6C24-4186-9F88-49EAF6A04D26}" type="presOf" srcId="{12614265-798D-4D1F-B7CF-375ED0D76799}" destId="{A232BD7B-0EFE-4DA2-8062-D3ED13636921}" srcOrd="0" destOrd="0" presId="urn:microsoft.com/office/officeart/2005/8/layout/matrix2"/>
    <dgm:cxn modelId="{7C37BD6F-09DE-4CD5-9912-070258FCA8BA}" type="presParOf" srcId="{C4811C6D-5B78-4774-9544-69887ECFFF43}" destId="{1BBCFAB4-9C92-4252-8D48-FB09C4DB02ED}" srcOrd="0" destOrd="0" presId="urn:microsoft.com/office/officeart/2005/8/layout/matrix2"/>
    <dgm:cxn modelId="{2B78597E-3686-4C15-B6DC-360E06420585}" type="presParOf" srcId="{C4811C6D-5B78-4774-9544-69887ECFFF43}" destId="{6AB80CA2-5EB5-4BC9-AC54-DB05748C24FF}" srcOrd="1" destOrd="0" presId="urn:microsoft.com/office/officeart/2005/8/layout/matrix2"/>
    <dgm:cxn modelId="{1BB9591B-CF35-4519-A856-28E6755AB080}" type="presParOf" srcId="{C4811C6D-5B78-4774-9544-69887ECFFF43}" destId="{8237F4E9-DD6F-4682-82B4-D7DC6EAFC258}" srcOrd="2" destOrd="0" presId="urn:microsoft.com/office/officeart/2005/8/layout/matrix2"/>
    <dgm:cxn modelId="{AD36416E-7D41-4382-8DC5-86C358B03D60}" type="presParOf" srcId="{C4811C6D-5B78-4774-9544-69887ECFFF43}" destId="{961F0730-3C84-4520-A1ED-90C2C836E939}" srcOrd="3" destOrd="0" presId="urn:microsoft.com/office/officeart/2005/8/layout/matrix2"/>
    <dgm:cxn modelId="{1DE1ECA6-E3D7-401C-A604-AFAC7BED1DE2}" type="presParOf" srcId="{C4811C6D-5B78-4774-9544-69887ECFFF43}" destId="{A232BD7B-0EFE-4DA2-8062-D3ED13636921}" srcOrd="4" destOrd="0" presId="urn:microsoft.com/office/officeart/2005/8/layout/matrix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BBCFAB4-9C92-4252-8D48-FB09C4DB02ED}">
      <dsp:nvSpPr>
        <dsp:cNvPr id="0" name=""/>
        <dsp:cNvSpPr/>
      </dsp:nvSpPr>
      <dsp:spPr>
        <a:xfrm>
          <a:off x="679928" y="0"/>
          <a:ext cx="3226626" cy="3226626"/>
        </a:xfrm>
        <a:prstGeom prst="quadArrow">
          <a:avLst>
            <a:gd name="adj1" fmla="val 2000"/>
            <a:gd name="adj2" fmla="val 4000"/>
            <a:gd name="adj3" fmla="val 5000"/>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AB80CA2-5EB5-4BC9-AC54-DB05748C24FF}">
      <dsp:nvSpPr>
        <dsp:cNvPr id="0" name=""/>
        <dsp:cNvSpPr/>
      </dsp:nvSpPr>
      <dsp:spPr>
        <a:xfrm>
          <a:off x="889659" y="209730"/>
          <a:ext cx="1290650" cy="1290650"/>
        </a:xfrm>
        <a:prstGeom prst="roundRect">
          <a:avLst/>
        </a:prstGeom>
        <a:solidFill>
          <a:schemeClr val="accent3"/>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3820" tIns="83820" rIns="83820" bIns="83820" numCol="1" spcCol="1270" anchor="ctr" anchorCtr="0">
          <a:noAutofit/>
        </a:bodyPr>
        <a:lstStyle/>
        <a:p>
          <a:pPr marL="0" lvl="0" indent="0" algn="ctr" defTabSz="977900">
            <a:lnSpc>
              <a:spcPct val="90000"/>
            </a:lnSpc>
            <a:spcBef>
              <a:spcPct val="0"/>
            </a:spcBef>
            <a:spcAft>
              <a:spcPct val="35000"/>
            </a:spcAft>
            <a:buNone/>
          </a:pPr>
          <a:r>
            <a:rPr lang="en-CA" sz="2200" b="0" kern="1200" dirty="0">
              <a:solidFill>
                <a:schemeClr val="tx1"/>
              </a:solidFill>
            </a:rPr>
            <a:t>Urgent and Important</a:t>
          </a:r>
        </a:p>
      </dsp:txBody>
      <dsp:txXfrm>
        <a:off x="952663" y="272734"/>
        <a:ext cx="1164642" cy="1164642"/>
      </dsp:txXfrm>
    </dsp:sp>
    <dsp:sp modelId="{8237F4E9-DD6F-4682-82B4-D7DC6EAFC258}">
      <dsp:nvSpPr>
        <dsp:cNvPr id="0" name=""/>
        <dsp:cNvSpPr/>
      </dsp:nvSpPr>
      <dsp:spPr>
        <a:xfrm>
          <a:off x="2406173" y="209730"/>
          <a:ext cx="1290650" cy="1290650"/>
        </a:xfrm>
        <a:prstGeom prst="round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CA" sz="1800" b="0" kern="1200" dirty="0">
              <a:solidFill>
                <a:schemeClr val="tx1"/>
              </a:solidFill>
            </a:rPr>
            <a:t>Important, But Not Urgent</a:t>
          </a:r>
        </a:p>
      </dsp:txBody>
      <dsp:txXfrm>
        <a:off x="2469177" y="272734"/>
        <a:ext cx="1164642" cy="1164642"/>
      </dsp:txXfrm>
    </dsp:sp>
    <dsp:sp modelId="{961F0730-3C84-4520-A1ED-90C2C836E939}">
      <dsp:nvSpPr>
        <dsp:cNvPr id="0" name=""/>
        <dsp:cNvSpPr/>
      </dsp:nvSpPr>
      <dsp:spPr>
        <a:xfrm>
          <a:off x="889659" y="1726244"/>
          <a:ext cx="1290650" cy="1290650"/>
        </a:xfrm>
        <a:prstGeom prst="roundRect">
          <a:avLst/>
        </a:prstGeom>
        <a:solidFill>
          <a:srgbClr val="FFFF00"/>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CA" sz="1800" b="0" kern="1200" dirty="0">
              <a:solidFill>
                <a:schemeClr val="tx1"/>
              </a:solidFill>
            </a:rPr>
            <a:t>Urgent, But Not Important</a:t>
          </a:r>
        </a:p>
      </dsp:txBody>
      <dsp:txXfrm>
        <a:off x="952663" y="1789248"/>
        <a:ext cx="1164642" cy="1164642"/>
      </dsp:txXfrm>
    </dsp:sp>
    <dsp:sp modelId="{A232BD7B-0EFE-4DA2-8062-D3ED13636921}">
      <dsp:nvSpPr>
        <dsp:cNvPr id="0" name=""/>
        <dsp:cNvSpPr/>
      </dsp:nvSpPr>
      <dsp:spPr>
        <a:xfrm>
          <a:off x="2406173" y="1726244"/>
          <a:ext cx="1290650" cy="1290650"/>
        </a:xfrm>
        <a:prstGeom prst="roundRect">
          <a:avLst/>
        </a:prstGeom>
        <a:solidFill>
          <a:schemeClr val="accent2"/>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a:lnSpc>
              <a:spcPct val="90000"/>
            </a:lnSpc>
            <a:spcBef>
              <a:spcPct val="0"/>
            </a:spcBef>
            <a:spcAft>
              <a:spcPct val="35000"/>
            </a:spcAft>
            <a:buNone/>
          </a:pPr>
          <a:r>
            <a:rPr lang="en-CA" sz="1800" b="0" kern="1200" dirty="0">
              <a:solidFill>
                <a:schemeClr val="tx1"/>
              </a:solidFill>
            </a:rPr>
            <a:t>Not Urgent and Not Important</a:t>
          </a:r>
        </a:p>
      </dsp:txBody>
      <dsp:txXfrm>
        <a:off x="2469177" y="1789248"/>
        <a:ext cx="1164642" cy="1164642"/>
      </dsp:txXfrm>
    </dsp:sp>
  </dsp:spTree>
</dsp:drawing>
</file>

<file path=ppt/diagrams/layout1.xml><?xml version="1.0" encoding="utf-8"?>
<dgm:layoutDef xmlns:dgm="http://schemas.openxmlformats.org/drawingml/2006/diagram" xmlns:a="http://schemas.openxmlformats.org/drawingml/2006/main" uniqueId="urn:microsoft.com/office/officeart/2005/8/layout/matrix2">
  <dgm:title val=""/>
  <dgm:desc val=""/>
  <dgm:catLst>
    <dgm:cat type="matrix" pri="3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l" for="ch" forName="rect1" refType="w" fact="0.065"/>
          <dgm:constr type="t" for="ch" forName="rect1" refType="h" fact="0.065"/>
          <dgm:constr type="w" for="ch" forName="rect2" refType="w" fact="0.4"/>
          <dgm:constr type="h" for="ch" forName="rect2" refType="h" fact="0.4"/>
          <dgm:constr type="r" for="ch" forName="rect2" refType="w" fact="0.935"/>
          <dgm:constr type="t" for="ch" forName="rect2" refType="h" fact="0.065"/>
          <dgm:constr type="w" for="ch" forName="rect3" refType="w" fact="0.4"/>
          <dgm:constr type="h" for="ch" forName="rect3" refType="w" fact="0.4"/>
          <dgm:constr type="l" for="ch" forName="rect3" refType="w" fact="0.065"/>
          <dgm:constr type="b" for="ch" forName="rect3" refType="h" fact="0.935"/>
          <dgm:constr type="w" for="ch" forName="rect4" refType="w" fact="0.4"/>
          <dgm:constr type="h" for="ch" forName="rect4" refType="h" fact="0.4"/>
          <dgm:constr type="r" for="ch" forName="rect4" refType="w" fact="0.935"/>
          <dgm:constr type="b" for="ch" forName="rect4" refType="h" fact="0.935"/>
        </dgm:constrLst>
      </dgm:if>
      <dgm:else name="Name2">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r" for="ch" forName="rect1" refType="w" fact="0.935"/>
          <dgm:constr type="t" for="ch" forName="rect1" refType="h" fact="0.065"/>
          <dgm:constr type="w" for="ch" forName="rect2" refType="w" fact="0.4"/>
          <dgm:constr type="h" for="ch" forName="rect2" refType="h" fact="0.4"/>
          <dgm:constr type="l" for="ch" forName="rect2" refType="w" fact="0.065"/>
          <dgm:constr type="t" for="ch" forName="rect2" refType="h" fact="0.065"/>
          <dgm:constr type="w" for="ch" forName="rect3" refType="w" fact="0.4"/>
          <dgm:constr type="h" for="ch" forName="rect3" refType="w" fact="0.4"/>
          <dgm:constr type="r" for="ch" forName="rect3" refType="w" fact="0.935"/>
          <dgm:constr type="b" for="ch" forName="rect3" refType="h" fact="0.935"/>
          <dgm:constr type="w" for="ch" forName="rect4" refType="w" fact="0.4"/>
          <dgm:constr type="h" for="ch" forName="rect4" refType="h" fact="0.4"/>
          <dgm:constr type="l" for="ch" forName="rect4" refType="w" fact="0.065"/>
          <dgm:constr type="b" for="ch" forName="rect4" refType="h" fact="0.935"/>
        </dgm:constrLst>
      </dgm:else>
    </dgm:choose>
    <dgm:ruleLst/>
    <dgm:choose name="Name3">
      <dgm:if name="Name4" axis="ch" ptType="node" func="cnt" op="gte" val="1">
        <dgm:layoutNode name="axisShape" styleLbl="bgShp">
          <dgm:alg type="sp"/>
          <dgm:shape xmlns:r="http://schemas.openxmlformats.org/officeDocument/2006/relationships" type="quadArrow" r:blip="">
            <dgm:adjLst>
              <dgm:adj idx="1" val="0.02"/>
              <dgm:adj idx="2" val="0.04"/>
              <dgm:adj idx="3" val="0.05"/>
            </dgm:adjLst>
          </dgm:shape>
          <dgm:presOf/>
          <dgm:constrLst/>
          <dgm:ruleLst/>
        </dgm:layoutNode>
        <dgm:layoutNode name="rect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E2C4CE1-0179-410D-9E22-05DCAACCC488}" type="datetimeFigureOut">
              <a:rPr lang="en-GB" smtClean="0"/>
              <a:t>30/04/2020</a:t>
            </a:fld>
            <a:endParaRPr lang="en-GB"/>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C187AA-CF95-46A5-9CA3-0AE51BBEC3AB}" type="slidenum">
              <a:rPr lang="en-GB" smtClean="0"/>
              <a:t>‹#›</a:t>
            </a:fld>
            <a:endParaRPr lang="en-GB"/>
          </a:p>
        </p:txBody>
      </p:sp>
    </p:spTree>
    <p:extLst>
      <p:ext uri="{BB962C8B-B14F-4D97-AF65-F5344CB8AC3E}">
        <p14:creationId xmlns:p14="http://schemas.microsoft.com/office/powerpoint/2010/main" val="22231610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476F50F-8437-4664-A241-D83F7263CE1A}" type="slidenum">
              <a:rPr lang="en-US" smtClean="0"/>
              <a:t>10</a:t>
            </a:fld>
            <a:endParaRPr lang="en-US"/>
          </a:p>
        </p:txBody>
      </p:sp>
    </p:spTree>
    <p:extLst>
      <p:ext uri="{BB962C8B-B14F-4D97-AF65-F5344CB8AC3E}">
        <p14:creationId xmlns:p14="http://schemas.microsoft.com/office/powerpoint/2010/main" val="162202547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t>4/30/2020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4/30/2020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4/30/2020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4/30/2020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4/30/2020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fi-FI"/>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4/30/2020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4/30/2020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4/30/2020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4/30/2020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t>4/30/2020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fi-FI"/>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fi-FI"/>
              <a:t>Click to edit Master title style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fi-FI"/>
              <a:t>Click to 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t>4/30/2020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fi-FI"/>
              <a:t>Drag picture to placeholder or click icon to add</a:t>
            </a:r>
            <a:endParaRPr/>
          </a:p>
        </p:txBody>
      </p:sp>
      <p:sp>
        <p:nvSpPr>
          <p:cNvPr id="4" name="Date Placeholder 3"/>
          <p:cNvSpPr>
            <a:spLocks noGrp="1"/>
          </p:cNvSpPr>
          <p:nvPr>
            <p:ph type="dt" sz="half" idx="10"/>
          </p:nvPr>
        </p:nvSpPr>
        <p:spPr/>
        <p:txBody>
          <a:bodyPr/>
          <a:lstStyle/>
          <a:p>
            <a:fld id="{4251665B-C24A-4702-B522-6A4334602E03}" type="datetimeFigureOut">
              <a:rPr lang="en-US" smtClean="0"/>
              <a:t>4/30/2020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4/30/2020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t>4/30/2020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t>4/30/2020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t>4/30/2020</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t>4/30/2020</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9.xml"/></Relationships>
</file>

<file path=ppt/slides/_rels/slide25.xml.rels><?xml version="1.0" encoding="UTF-8" standalone="yes"?>
<Relationships xmlns="http://schemas.openxmlformats.org/package/2006/relationships"><Relationship Id="rId3" Type="http://schemas.openxmlformats.org/officeDocument/2006/relationships/hyperlink" Target="https://www.uscybersecurity.net/digital-piracy/" TargetMode="External"/><Relationship Id="rId2" Type="http://schemas.openxmlformats.org/officeDocument/2006/relationships/hyperlink" Target="https://www.webroot.com/us/en/resources/tips-articles/the-societal-costs-of-digital-piracy" TargetMode="External"/><Relationship Id="rId1" Type="http://schemas.openxmlformats.org/officeDocument/2006/relationships/slideLayout" Target="../slideLayouts/slideLayout9.xml"/></Relationships>
</file>

<file path=ppt/slides/_rels/slide26.xml.rels><?xml version="1.0" encoding="UTF-8" standalone="yes"?>
<Relationships xmlns="http://schemas.openxmlformats.org/package/2006/relationships"><Relationship Id="rId3" Type="http://schemas.openxmlformats.org/officeDocument/2006/relationships/hyperlink" Target="https://www.viaccess-orca.com/blog/six-ways-to-stop-digital-piracy" TargetMode="External"/><Relationship Id="rId2" Type="http://schemas.openxmlformats.org/officeDocument/2006/relationships/hyperlink" Target="https://www.fact-uk.org.uk/the-problem/digital-online-crime/online-piracy/" TargetMode="External"/><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Digital Content Handling </a:t>
            </a:r>
          </a:p>
        </p:txBody>
      </p:sp>
      <p:sp>
        <p:nvSpPr>
          <p:cNvPr id="3" name="Subtitle 2"/>
          <p:cNvSpPr>
            <a:spLocks noGrp="1"/>
          </p:cNvSpPr>
          <p:nvPr>
            <p:ph type="subTitle" idx="1"/>
          </p:nvPr>
        </p:nvSpPr>
        <p:spPr>
          <a:xfrm>
            <a:off x="476205" y="1532427"/>
            <a:ext cx="2789509" cy="484632"/>
          </a:xfrm>
        </p:spPr>
        <p:txBody>
          <a:bodyPr/>
          <a:lstStyle/>
          <a:p>
            <a:r>
              <a:rPr lang="en-US" dirty="0"/>
              <a:t>Course Code: CSC 1101</a:t>
            </a:r>
          </a:p>
        </p:txBody>
      </p:sp>
      <p:sp>
        <p:nvSpPr>
          <p:cNvPr id="4" name="TextBox 3"/>
          <p:cNvSpPr txBox="1"/>
          <p:nvPr/>
        </p:nvSpPr>
        <p:spPr>
          <a:xfrm>
            <a:off x="76971" y="2446757"/>
            <a:ext cx="9024614" cy="707886"/>
          </a:xfrm>
          <a:prstGeom prst="rect">
            <a:avLst/>
          </a:prstGeom>
          <a:noFill/>
        </p:spPr>
        <p:txBody>
          <a:bodyPr wrap="square" rtlCol="0">
            <a:spAutoFit/>
          </a:bodyPr>
          <a:lstStyle/>
          <a:p>
            <a:pPr algn="ctr"/>
            <a:r>
              <a:rPr lang="en-US" sz="2000" b="1" dirty="0">
                <a:solidFill>
                  <a:srgbClr val="0070C0"/>
                </a:solidFill>
                <a:latin typeface="Arial" panose="020B0604020202020204" pitchFamily="34" charset="0"/>
                <a:cs typeface="Arial" panose="020B0604020202020204" pitchFamily="34" charset="0"/>
              </a:rPr>
              <a:t>Dept. of Computer Science</a:t>
            </a:r>
          </a:p>
          <a:p>
            <a:pPr algn="ctr"/>
            <a:r>
              <a:rPr lang="en-US" sz="2000" b="1" dirty="0">
                <a:solidFill>
                  <a:srgbClr val="0070C0"/>
                </a:solidFill>
                <a:latin typeface="Arial" panose="020B0604020202020204" pitchFamily="34" charset="0"/>
                <a:cs typeface="Arial" panose="020B0604020202020204" pitchFamily="34" charset="0"/>
              </a:rPr>
              <a:t>Faculty of Science and Technology</a:t>
            </a:r>
            <a:endParaRPr lang="en-US" sz="2400" b="1" dirty="0">
              <a:solidFill>
                <a:srgbClr val="0070C0"/>
              </a:solidFill>
              <a:latin typeface="Arial" panose="020B0604020202020204" pitchFamily="34" charset="0"/>
              <a:cs typeface="Arial" panose="020B0604020202020204" pitchFamily="34" charset="0"/>
            </a:endParaRPr>
          </a:p>
        </p:txBody>
      </p:sp>
      <p:graphicFrame>
        <p:nvGraphicFramePr>
          <p:cNvPr id="7" name="Table 6">
            <a:extLst>
              <a:ext uri="{FF2B5EF4-FFF2-40B4-BE49-F238E27FC236}">
                <a16:creationId xmlns:a16="http://schemas.microsoft.com/office/drawing/2014/main" id="{29FF08AD-7519-4C4A-8E0D-640DF5BB5E58}"/>
              </a:ext>
            </a:extLst>
          </p:cNvPr>
          <p:cNvGraphicFramePr>
            <a:graphicFrameLocks noGrp="1"/>
          </p:cNvGraphicFramePr>
          <p:nvPr>
            <p:extLst>
              <p:ext uri="{D42A27DB-BD31-4B8C-83A1-F6EECF244321}">
                <p14:modId xmlns:p14="http://schemas.microsoft.com/office/powerpoint/2010/main" val="1581748949"/>
              </p:ext>
            </p:extLst>
          </p:nvPr>
        </p:nvGraphicFramePr>
        <p:xfrm>
          <a:off x="476205" y="5186042"/>
          <a:ext cx="8335798" cy="757472"/>
        </p:xfrm>
        <a:graphic>
          <a:graphicData uri="http://schemas.openxmlformats.org/drawingml/2006/table">
            <a:tbl>
              <a:tblPr firstRow="1" bandRow="1">
                <a:tableStyleId>{D7AC3CCA-C797-4891-BE02-D94E43425B78}</a:tableStyleId>
              </a:tblPr>
              <a:tblGrid>
                <a:gridCol w="1483224">
                  <a:extLst>
                    <a:ext uri="{9D8B030D-6E8A-4147-A177-3AD203B41FA5}">
                      <a16:colId xmlns:a16="http://schemas.microsoft.com/office/drawing/2014/main" val="3905988420"/>
                    </a:ext>
                  </a:extLst>
                </a:gridCol>
                <a:gridCol w="1397725">
                  <a:extLst>
                    <a:ext uri="{9D8B030D-6E8A-4147-A177-3AD203B41FA5}">
                      <a16:colId xmlns:a16="http://schemas.microsoft.com/office/drawing/2014/main" val="2889894460"/>
                    </a:ext>
                  </a:extLst>
                </a:gridCol>
                <a:gridCol w="1227909">
                  <a:extLst>
                    <a:ext uri="{9D8B030D-6E8A-4147-A177-3AD203B41FA5}">
                      <a16:colId xmlns:a16="http://schemas.microsoft.com/office/drawing/2014/main" val="3023211198"/>
                    </a:ext>
                  </a:extLst>
                </a:gridCol>
                <a:gridCol w="1541417">
                  <a:extLst>
                    <a:ext uri="{9D8B030D-6E8A-4147-A177-3AD203B41FA5}">
                      <a16:colId xmlns:a16="http://schemas.microsoft.com/office/drawing/2014/main" val="1762131981"/>
                    </a:ext>
                  </a:extLst>
                </a:gridCol>
                <a:gridCol w="1240971">
                  <a:extLst>
                    <a:ext uri="{9D8B030D-6E8A-4147-A177-3AD203B41FA5}">
                      <a16:colId xmlns:a16="http://schemas.microsoft.com/office/drawing/2014/main" val="445458238"/>
                    </a:ext>
                  </a:extLst>
                </a:gridCol>
                <a:gridCol w="1444552">
                  <a:extLst>
                    <a:ext uri="{9D8B030D-6E8A-4147-A177-3AD203B41FA5}">
                      <a16:colId xmlns:a16="http://schemas.microsoft.com/office/drawing/2014/main" val="1508364941"/>
                    </a:ext>
                  </a:extLst>
                </a:gridCol>
              </a:tblGrid>
              <a:tr h="378736">
                <a:tc>
                  <a:txBody>
                    <a:bodyPr/>
                    <a:lstStyle/>
                    <a:p>
                      <a:r>
                        <a:rPr lang="en-US" dirty="0"/>
                        <a:t>Lecturer No:</a:t>
                      </a:r>
                    </a:p>
                  </a:txBody>
                  <a:tcPr/>
                </a:tc>
                <a:tc>
                  <a:txBody>
                    <a:bodyPr/>
                    <a:lstStyle/>
                    <a:p>
                      <a:r>
                        <a:rPr lang="en-US" dirty="0"/>
                        <a:t>10</a:t>
                      </a:r>
                    </a:p>
                  </a:txBody>
                  <a:tcPr/>
                </a:tc>
                <a:tc>
                  <a:txBody>
                    <a:bodyPr/>
                    <a:lstStyle/>
                    <a:p>
                      <a:r>
                        <a:rPr lang="en-US" dirty="0"/>
                        <a:t>Week No:</a:t>
                      </a:r>
                    </a:p>
                  </a:txBody>
                  <a:tcPr/>
                </a:tc>
                <a:tc>
                  <a:txBody>
                    <a:bodyPr/>
                    <a:lstStyle/>
                    <a:p>
                      <a:r>
                        <a:rPr lang="en-US" dirty="0"/>
                        <a:t>10</a:t>
                      </a:r>
                    </a:p>
                  </a:txBody>
                  <a:tcPr/>
                </a:tc>
                <a:tc>
                  <a:txBody>
                    <a:bodyPr/>
                    <a:lstStyle/>
                    <a:p>
                      <a:r>
                        <a:rPr lang="en-US" dirty="0"/>
                        <a:t>Semester:</a:t>
                      </a:r>
                    </a:p>
                  </a:txBody>
                  <a:tcPr/>
                </a:tc>
                <a:tc>
                  <a:txBody>
                    <a:bodyPr/>
                    <a:lstStyle/>
                    <a:p>
                      <a:endParaRPr lang="en-US" dirty="0"/>
                    </a:p>
                  </a:txBody>
                  <a:tcPr/>
                </a:tc>
                <a:extLst>
                  <a:ext uri="{0D108BD9-81ED-4DB2-BD59-A6C34878D82A}">
                    <a16:rowId xmlns:a16="http://schemas.microsoft.com/office/drawing/2014/main" val="2197040212"/>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mn-lt"/>
                          <a:ea typeface="+mn-ea"/>
                          <a:cs typeface="+mn-cs"/>
                        </a:rPr>
                        <a:t>Lecturer:</a:t>
                      </a:r>
                    </a:p>
                  </a:txBody>
                  <a:tcPr/>
                </a:tc>
                <a:tc gridSpan="5">
                  <a:txBody>
                    <a:bodyPr/>
                    <a:lstStyle/>
                    <a:p>
                      <a:r>
                        <a:rPr lang="en-US" i="1" dirty="0"/>
                        <a:t>Name &amp; email</a:t>
                      </a:r>
                    </a:p>
                  </a:txBody>
                  <a:tcPr/>
                </a:tc>
                <a:tc hMerge="1">
                  <a:txBody>
                    <a:bodyPr/>
                    <a:lstStyle/>
                    <a:p>
                      <a:endParaRPr lang="en-FI"/>
                    </a:p>
                  </a:txBody>
                  <a:tcPr/>
                </a:tc>
                <a:tc hMerge="1">
                  <a:txBody>
                    <a:bodyPr/>
                    <a:lstStyle/>
                    <a:p>
                      <a:endParaRPr lang="en-FI"/>
                    </a:p>
                  </a:txBody>
                  <a:tcPr/>
                </a:tc>
                <a:tc hMerge="1">
                  <a:txBody>
                    <a:bodyPr/>
                    <a:lstStyle/>
                    <a:p>
                      <a:endParaRPr lang="en-FI"/>
                    </a:p>
                  </a:txBody>
                  <a:tcPr/>
                </a:tc>
                <a:tc hMerge="1">
                  <a:txBody>
                    <a:bodyPr/>
                    <a:lstStyle/>
                    <a:p>
                      <a:endParaRPr lang="en-FI"/>
                    </a:p>
                  </a:txBody>
                  <a:tcPr/>
                </a:tc>
                <a:extLst>
                  <a:ext uri="{0D108BD9-81ED-4DB2-BD59-A6C34878D82A}">
                    <a16:rowId xmlns:a16="http://schemas.microsoft.com/office/drawing/2014/main" val="2091734565"/>
                  </a:ext>
                </a:extLst>
              </a:tr>
            </a:tbl>
          </a:graphicData>
        </a:graphic>
      </p:graphicFrame>
      <p:sp>
        <p:nvSpPr>
          <p:cNvPr id="8" name="Subtitle 2">
            <a:extLst>
              <a:ext uri="{FF2B5EF4-FFF2-40B4-BE49-F238E27FC236}">
                <a16:creationId xmlns:a16="http://schemas.microsoft.com/office/drawing/2014/main" id="{FF0F860A-68ED-3A45-9B2E-50E8CE1BC6B7}"/>
              </a:ext>
            </a:extLst>
          </p:cNvPr>
          <p:cNvSpPr txBox="1">
            <a:spLocks/>
          </p:cNvSpPr>
          <p:nvPr/>
        </p:nvSpPr>
        <p:spPr>
          <a:xfrm>
            <a:off x="3320578" y="1538380"/>
            <a:ext cx="4164439" cy="484632"/>
          </a:xfrm>
          <a:prstGeom prst="rect">
            <a:avLst/>
          </a:prstGeom>
        </p:spPr>
        <p:txBody>
          <a:bodyPr vert="horz" lIns="91440" tIns="45720" rIns="91440" bIns="45720" rtlCol="0">
            <a:normAutofit fontScale="85000" lnSpcReduction="10000"/>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dirty="0"/>
              <a:t>Course Title: : Introduction to Computer Studies</a:t>
            </a:r>
          </a:p>
        </p:txBody>
      </p:sp>
    </p:spTree>
    <p:extLst>
      <p:ext uri="{BB962C8B-B14F-4D97-AF65-F5344CB8AC3E}">
        <p14:creationId xmlns:p14="http://schemas.microsoft.com/office/powerpoint/2010/main" val="700707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942974" y="2581836"/>
            <a:ext cx="6858000" cy="373156"/>
          </a:xfrm>
        </p:spPr>
        <p:txBody>
          <a:bodyPr>
            <a:noAutofit/>
          </a:bodyPr>
          <a:lstStyle/>
          <a:p>
            <a:r>
              <a:rPr lang="en-US" sz="2400" b="1" dirty="0"/>
              <a:t>Lecture 3</a:t>
            </a:r>
          </a:p>
        </p:txBody>
      </p:sp>
      <p:sp>
        <p:nvSpPr>
          <p:cNvPr id="6" name="Rectangle 5">
            <a:extLst>
              <a:ext uri="{FF2B5EF4-FFF2-40B4-BE49-F238E27FC236}">
                <a16:creationId xmlns:a16="http://schemas.microsoft.com/office/drawing/2014/main" id="{A5E58986-667A-4BAE-B255-18A3C3AC81F6}"/>
              </a:ext>
            </a:extLst>
          </p:cNvPr>
          <p:cNvSpPr/>
          <p:nvPr/>
        </p:nvSpPr>
        <p:spPr>
          <a:xfrm>
            <a:off x="378945" y="3244334"/>
            <a:ext cx="8176277" cy="707886"/>
          </a:xfrm>
          <a:prstGeom prst="rect">
            <a:avLst/>
          </a:prstGeom>
        </p:spPr>
        <p:txBody>
          <a:bodyPr wrap="none">
            <a:spAutoFit/>
          </a:bodyPr>
          <a:lstStyle/>
          <a:p>
            <a:r>
              <a:rPr lang="en-US" sz="4000" b="1" dirty="0"/>
              <a:t>Setting Life Goals and Managing Time</a:t>
            </a:r>
            <a:endParaRPr lang="en-GB" sz="4000" dirty="0"/>
          </a:p>
        </p:txBody>
      </p:sp>
    </p:spTree>
    <p:extLst>
      <p:ext uri="{BB962C8B-B14F-4D97-AF65-F5344CB8AC3E}">
        <p14:creationId xmlns:p14="http://schemas.microsoft.com/office/powerpoint/2010/main" val="23352719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E2C68F-F9D7-49B8-8862-F722B9EE0C41}"/>
              </a:ext>
            </a:extLst>
          </p:cNvPr>
          <p:cNvSpPr>
            <a:spLocks noGrp="1"/>
          </p:cNvSpPr>
          <p:nvPr>
            <p:ph type="title"/>
          </p:nvPr>
        </p:nvSpPr>
        <p:spPr/>
        <p:txBody>
          <a:bodyPr/>
          <a:lstStyle/>
          <a:p>
            <a:pPr algn="l"/>
            <a:r>
              <a:rPr lang="en-US" b="1" dirty="0">
                <a:latin typeface="+mn-lt"/>
              </a:rPr>
              <a:t>Objective</a:t>
            </a:r>
          </a:p>
        </p:txBody>
      </p:sp>
      <p:sp>
        <p:nvSpPr>
          <p:cNvPr id="3" name="Content Placeholder 2">
            <a:extLst>
              <a:ext uri="{FF2B5EF4-FFF2-40B4-BE49-F238E27FC236}">
                <a16:creationId xmlns:a16="http://schemas.microsoft.com/office/drawing/2014/main" id="{15D16F6B-E427-472A-842C-EE84FDA79A33}"/>
              </a:ext>
            </a:extLst>
          </p:cNvPr>
          <p:cNvSpPr>
            <a:spLocks noGrp="1"/>
          </p:cNvSpPr>
          <p:nvPr>
            <p:ph idx="1"/>
          </p:nvPr>
        </p:nvSpPr>
        <p:spPr>
          <a:xfrm>
            <a:off x="501343" y="2062480"/>
            <a:ext cx="7076747" cy="3992563"/>
          </a:xfrm>
        </p:spPr>
        <p:txBody>
          <a:bodyPr>
            <a:normAutofit fontScale="92500" lnSpcReduction="10000"/>
          </a:bodyPr>
          <a:lstStyle/>
          <a:p>
            <a:r>
              <a:rPr lang="en-US" dirty="0"/>
              <a:t>Describe the importance of goal setting</a:t>
            </a:r>
          </a:p>
          <a:p>
            <a:r>
              <a:rPr lang="en-US" dirty="0"/>
              <a:t>Identify the impact setting </a:t>
            </a:r>
            <a:r>
              <a:rPr lang="en-US" i="1" dirty="0"/>
              <a:t>goals</a:t>
            </a:r>
            <a:r>
              <a:rPr lang="en-US" dirty="0"/>
              <a:t> and </a:t>
            </a:r>
            <a:r>
              <a:rPr lang="en-US" i="1" dirty="0"/>
              <a:t>objectives</a:t>
            </a:r>
            <a:r>
              <a:rPr lang="en-US" dirty="0"/>
              <a:t> will have on your life-plan</a:t>
            </a:r>
          </a:p>
          <a:p>
            <a:r>
              <a:rPr lang="en-US" dirty="0"/>
              <a:t>Set realistic goals to help you reach your full potential in life</a:t>
            </a:r>
          </a:p>
          <a:p>
            <a:r>
              <a:rPr lang="en-US" dirty="0"/>
              <a:t>Define goal-setting techniques</a:t>
            </a:r>
          </a:p>
          <a:p>
            <a:r>
              <a:rPr lang="en-US" dirty="0"/>
              <a:t>Create </a:t>
            </a:r>
            <a:r>
              <a:rPr lang="en-US" i="1" dirty="0"/>
              <a:t>short-term</a:t>
            </a:r>
            <a:r>
              <a:rPr lang="en-US" dirty="0"/>
              <a:t> and </a:t>
            </a:r>
            <a:r>
              <a:rPr lang="en-US" i="1" dirty="0"/>
              <a:t>long-term</a:t>
            </a:r>
            <a:r>
              <a:rPr lang="en-US" dirty="0"/>
              <a:t> goals</a:t>
            </a:r>
          </a:p>
          <a:p>
            <a:r>
              <a:rPr lang="en-US" dirty="0"/>
              <a:t>Describe the importance of setting priorities</a:t>
            </a:r>
          </a:p>
        </p:txBody>
      </p:sp>
    </p:spTree>
    <p:extLst>
      <p:ext uri="{BB962C8B-B14F-4D97-AF65-F5344CB8AC3E}">
        <p14:creationId xmlns:p14="http://schemas.microsoft.com/office/powerpoint/2010/main" val="19199964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CC001-1AA7-4329-83FD-3E0F68D4A2E8}"/>
              </a:ext>
            </a:extLst>
          </p:cNvPr>
          <p:cNvSpPr>
            <a:spLocks noGrp="1"/>
          </p:cNvSpPr>
          <p:nvPr>
            <p:ph type="title"/>
          </p:nvPr>
        </p:nvSpPr>
        <p:spPr/>
        <p:txBody>
          <a:bodyPr/>
          <a:lstStyle/>
          <a:p>
            <a:pPr algn="l"/>
            <a:r>
              <a:rPr lang="en-US" b="1" dirty="0">
                <a:latin typeface="+mn-lt"/>
              </a:rPr>
              <a:t>Importance of Goal Setting</a:t>
            </a:r>
            <a:endParaRPr lang="en-US" dirty="0">
              <a:latin typeface="+mn-lt"/>
            </a:endParaRPr>
          </a:p>
        </p:txBody>
      </p:sp>
      <p:sp>
        <p:nvSpPr>
          <p:cNvPr id="3" name="Content Placeholder 2">
            <a:extLst>
              <a:ext uri="{FF2B5EF4-FFF2-40B4-BE49-F238E27FC236}">
                <a16:creationId xmlns:a16="http://schemas.microsoft.com/office/drawing/2014/main" id="{71F81502-652F-4E56-A226-9832A0EE3342}"/>
              </a:ext>
            </a:extLst>
          </p:cNvPr>
          <p:cNvSpPr>
            <a:spLocks noGrp="1"/>
          </p:cNvSpPr>
          <p:nvPr>
            <p:ph idx="1"/>
          </p:nvPr>
        </p:nvSpPr>
        <p:spPr>
          <a:xfrm>
            <a:off x="284163" y="1971040"/>
            <a:ext cx="8574087" cy="3992563"/>
          </a:xfrm>
        </p:spPr>
        <p:txBody>
          <a:bodyPr>
            <a:normAutofit/>
          </a:bodyPr>
          <a:lstStyle/>
          <a:p>
            <a:r>
              <a:rPr lang="en-US" b="1" dirty="0"/>
              <a:t>Goal: </a:t>
            </a:r>
            <a:r>
              <a:rPr lang="en-US" dirty="0"/>
              <a:t>a long-term target</a:t>
            </a:r>
          </a:p>
          <a:p>
            <a:r>
              <a:rPr lang="en-US" dirty="0"/>
              <a:t>Think of it as a reward at the top of a ladder; you must climb the ladder before reaching the reward</a:t>
            </a:r>
          </a:p>
          <a:p>
            <a:r>
              <a:rPr lang="en-US" dirty="0"/>
              <a:t>Goals keep you focused, increase self-esteem, and help you overcome procrastination, fear, and failure</a:t>
            </a:r>
          </a:p>
          <a:p>
            <a:r>
              <a:rPr lang="en-US" dirty="0"/>
              <a:t>Setting goals will help you become more successful in your career</a:t>
            </a:r>
          </a:p>
        </p:txBody>
      </p:sp>
    </p:spTree>
    <p:extLst>
      <p:ext uri="{BB962C8B-B14F-4D97-AF65-F5344CB8AC3E}">
        <p14:creationId xmlns:p14="http://schemas.microsoft.com/office/powerpoint/2010/main" val="40527499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a:latin typeface="+mn-lt"/>
              </a:rPr>
              <a:t>Influence of Goal</a:t>
            </a:r>
          </a:p>
        </p:txBody>
      </p:sp>
      <p:sp>
        <p:nvSpPr>
          <p:cNvPr id="3" name="Content Placeholder 2"/>
          <p:cNvSpPr>
            <a:spLocks noGrp="1"/>
          </p:cNvSpPr>
          <p:nvPr>
            <p:ph idx="1"/>
          </p:nvPr>
        </p:nvSpPr>
        <p:spPr>
          <a:xfrm>
            <a:off x="369263" y="2021840"/>
            <a:ext cx="8488987" cy="3992563"/>
          </a:xfrm>
        </p:spPr>
        <p:txBody>
          <a:bodyPr>
            <a:normAutofit fontScale="92500" lnSpcReduction="10000"/>
          </a:bodyPr>
          <a:lstStyle/>
          <a:p>
            <a:r>
              <a:rPr lang="en-US" dirty="0"/>
              <a:t>Goals can relate to family, education, career, wellness, spirituality, and many other areas of your life. </a:t>
            </a:r>
          </a:p>
          <a:p>
            <a:r>
              <a:rPr lang="en-US" dirty="0"/>
              <a:t>Generally, goals are associated with finite time expectations, even deadlines.</a:t>
            </a:r>
          </a:p>
          <a:p>
            <a:r>
              <a:rPr lang="en-US" dirty="0"/>
              <a:t>Goals help you keep focused on where you want to be in your future.</a:t>
            </a:r>
          </a:p>
          <a:p>
            <a:r>
              <a:rPr lang="en-US" dirty="0"/>
              <a:t>As a goal is reached, you will be motivated and self-confident enough to set a higher goal.</a:t>
            </a:r>
          </a:p>
          <a:p>
            <a:r>
              <a:rPr lang="en-US" dirty="0"/>
              <a:t>Set goals in the major areas of your life including personal, career, financial, educational, physical, social, and psychological.</a:t>
            </a:r>
          </a:p>
          <a:p>
            <a:endParaRPr lang="en-US" dirty="0"/>
          </a:p>
        </p:txBody>
      </p:sp>
    </p:spTree>
    <p:extLst>
      <p:ext uri="{BB962C8B-B14F-4D97-AF65-F5344CB8AC3E}">
        <p14:creationId xmlns:p14="http://schemas.microsoft.com/office/powerpoint/2010/main" val="34449442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a:latin typeface="+mn-lt"/>
              </a:rPr>
              <a:t>Ask Yourself</a:t>
            </a:r>
          </a:p>
        </p:txBody>
      </p:sp>
      <p:sp>
        <p:nvSpPr>
          <p:cNvPr id="3" name="Content Placeholder 2"/>
          <p:cNvSpPr>
            <a:spLocks noGrp="1"/>
          </p:cNvSpPr>
          <p:nvPr>
            <p:ph idx="1"/>
          </p:nvPr>
        </p:nvSpPr>
        <p:spPr>
          <a:xfrm>
            <a:off x="284163" y="2133600"/>
            <a:ext cx="8574087" cy="3992563"/>
          </a:xfrm>
        </p:spPr>
        <p:txBody>
          <a:bodyPr>
            <a:normAutofit lnSpcReduction="10000"/>
          </a:bodyPr>
          <a:lstStyle/>
          <a:p>
            <a:r>
              <a:rPr lang="en-US" dirty="0"/>
              <a:t>Within your group answer the following questions.  Have one person in the group record the groups responses.</a:t>
            </a:r>
          </a:p>
          <a:p>
            <a:pPr lvl="1"/>
            <a:r>
              <a:rPr lang="en-US" dirty="0"/>
              <a:t>What are my top-priority goals?</a:t>
            </a:r>
          </a:p>
          <a:p>
            <a:pPr lvl="1"/>
            <a:r>
              <a:rPr lang="en-US" dirty="0"/>
              <a:t>Which of my skills and interests make my goals realistic for me?</a:t>
            </a:r>
          </a:p>
          <a:p>
            <a:pPr lvl="1"/>
            <a:r>
              <a:rPr lang="en-US" dirty="0"/>
              <a:t>What makes my goals believable and possible?</a:t>
            </a:r>
          </a:p>
          <a:p>
            <a:pPr lvl="1"/>
            <a:r>
              <a:rPr lang="en-US" dirty="0"/>
              <a:t>Are my goals measurable? How long will it take me to reach them? How will I know if I have achieved them?</a:t>
            </a:r>
          </a:p>
          <a:p>
            <a:pPr lvl="1"/>
            <a:r>
              <a:rPr lang="en-US" dirty="0"/>
              <a:t>Are my goals flexible? What will I do if I experience a setback?</a:t>
            </a:r>
          </a:p>
          <a:p>
            <a:pPr lvl="1"/>
            <a:r>
              <a:rPr lang="en-US" dirty="0"/>
              <a:t>Are my goal controllable? Can I achieve them on my own?</a:t>
            </a:r>
          </a:p>
          <a:p>
            <a:pPr lvl="1"/>
            <a:r>
              <a:rPr lang="en-US" dirty="0"/>
              <a:t>Are my goals in sync with my values?</a:t>
            </a:r>
          </a:p>
        </p:txBody>
      </p:sp>
    </p:spTree>
    <p:extLst>
      <p:ext uri="{BB962C8B-B14F-4D97-AF65-F5344CB8AC3E}">
        <p14:creationId xmlns:p14="http://schemas.microsoft.com/office/powerpoint/2010/main" val="20302433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a:latin typeface="+mn-lt"/>
              </a:rPr>
              <a:t>Setting Goals</a:t>
            </a:r>
          </a:p>
        </p:txBody>
      </p:sp>
      <p:sp>
        <p:nvSpPr>
          <p:cNvPr id="3" name="Text Placeholder 2"/>
          <p:cNvSpPr>
            <a:spLocks noGrp="1"/>
          </p:cNvSpPr>
          <p:nvPr>
            <p:ph type="body" idx="1"/>
          </p:nvPr>
        </p:nvSpPr>
        <p:spPr>
          <a:xfrm>
            <a:off x="629842" y="2118122"/>
            <a:ext cx="3868340" cy="392564"/>
          </a:xfrm>
        </p:spPr>
        <p:txBody>
          <a:bodyPr>
            <a:normAutofit lnSpcReduction="10000"/>
          </a:bodyPr>
          <a:lstStyle/>
          <a:p>
            <a:r>
              <a:rPr lang="en-US" sz="2100" dirty="0"/>
              <a:t>Short-term goals</a:t>
            </a:r>
          </a:p>
        </p:txBody>
      </p:sp>
      <p:sp>
        <p:nvSpPr>
          <p:cNvPr id="4" name="Content Placeholder 3"/>
          <p:cNvSpPr>
            <a:spLocks noGrp="1"/>
          </p:cNvSpPr>
          <p:nvPr>
            <p:ph sz="half" idx="2"/>
          </p:nvPr>
        </p:nvSpPr>
        <p:spPr/>
        <p:txBody>
          <a:bodyPr>
            <a:normAutofit fontScale="85000" lnSpcReduction="20000"/>
          </a:bodyPr>
          <a:lstStyle/>
          <a:p>
            <a:r>
              <a:rPr lang="en-US" dirty="0"/>
              <a:t>Goals that can be reached within a year’s time</a:t>
            </a:r>
          </a:p>
          <a:p>
            <a:r>
              <a:rPr lang="en-US" dirty="0"/>
              <a:t>Also called objectives</a:t>
            </a:r>
          </a:p>
          <a:p>
            <a:r>
              <a:rPr lang="en-US" dirty="0"/>
              <a:t>Set to help reach long-term goals</a:t>
            </a:r>
            <a:endParaRPr lang="en-US" sz="1050" dirty="0"/>
          </a:p>
          <a:p>
            <a:r>
              <a:rPr lang="en-US" dirty="0"/>
              <a:t>Keep them realistic, achievable, measurable, and important to you</a:t>
            </a:r>
          </a:p>
          <a:p>
            <a:endParaRPr lang="en-US" dirty="0"/>
          </a:p>
          <a:p>
            <a:endParaRPr lang="en-US" dirty="0"/>
          </a:p>
        </p:txBody>
      </p:sp>
      <p:sp>
        <p:nvSpPr>
          <p:cNvPr id="5" name="Text Placeholder 4"/>
          <p:cNvSpPr>
            <a:spLocks noGrp="1"/>
          </p:cNvSpPr>
          <p:nvPr>
            <p:ph type="body" sz="quarter" idx="3"/>
          </p:nvPr>
        </p:nvSpPr>
        <p:spPr>
          <a:xfrm>
            <a:off x="4629150" y="2118122"/>
            <a:ext cx="3887391" cy="420747"/>
          </a:xfrm>
        </p:spPr>
        <p:txBody>
          <a:bodyPr>
            <a:normAutofit lnSpcReduction="10000"/>
          </a:bodyPr>
          <a:lstStyle/>
          <a:p>
            <a:r>
              <a:rPr lang="en-US" sz="2100" dirty="0"/>
              <a:t>Long-term goals</a:t>
            </a:r>
          </a:p>
        </p:txBody>
      </p:sp>
      <p:sp>
        <p:nvSpPr>
          <p:cNvPr id="6" name="Content Placeholder 5"/>
          <p:cNvSpPr>
            <a:spLocks noGrp="1"/>
          </p:cNvSpPr>
          <p:nvPr>
            <p:ph sz="quarter" idx="4"/>
          </p:nvPr>
        </p:nvSpPr>
        <p:spPr/>
        <p:txBody>
          <a:bodyPr>
            <a:normAutofit fontScale="85000" lnSpcReduction="20000"/>
          </a:bodyPr>
          <a:lstStyle/>
          <a:p>
            <a:r>
              <a:rPr lang="en-US" dirty="0"/>
              <a:t>Reached within a time frame of five to ten years </a:t>
            </a:r>
          </a:p>
          <a:p>
            <a:r>
              <a:rPr lang="en-US" dirty="0"/>
              <a:t>Setting long-term goals starts with thinking of what you want to accomplish in your life</a:t>
            </a:r>
          </a:p>
          <a:p>
            <a:r>
              <a:rPr lang="en-US" dirty="0"/>
              <a:t>From your list of accomplishments, choose items you most value</a:t>
            </a:r>
          </a:p>
          <a:p>
            <a:r>
              <a:rPr lang="en-US" dirty="0"/>
              <a:t>Keep goals realistic, attainable, measurable, and important (have a reason for the goal)</a:t>
            </a:r>
          </a:p>
          <a:p>
            <a:pPr marL="502444" lvl="1" indent="-244079"/>
            <a:endParaRPr lang="en-US" dirty="0"/>
          </a:p>
          <a:p>
            <a:endParaRPr lang="en-US" dirty="0"/>
          </a:p>
        </p:txBody>
      </p:sp>
    </p:spTree>
    <p:extLst>
      <p:ext uri="{BB962C8B-B14F-4D97-AF65-F5344CB8AC3E}">
        <p14:creationId xmlns:p14="http://schemas.microsoft.com/office/powerpoint/2010/main" val="33919909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CC001-1AA7-4329-83FD-3E0F68D4A2E8}"/>
              </a:ext>
            </a:extLst>
          </p:cNvPr>
          <p:cNvSpPr>
            <a:spLocks noGrp="1"/>
          </p:cNvSpPr>
          <p:nvPr>
            <p:ph type="title"/>
          </p:nvPr>
        </p:nvSpPr>
        <p:spPr/>
        <p:txBody>
          <a:bodyPr/>
          <a:lstStyle/>
          <a:p>
            <a:pPr algn="l"/>
            <a:r>
              <a:rPr lang="en-US" b="1" dirty="0">
                <a:latin typeface="+mn-lt"/>
              </a:rPr>
              <a:t>Important Aspects of Goal Setting</a:t>
            </a:r>
            <a:endParaRPr lang="en-US" dirty="0">
              <a:latin typeface="+mn-lt"/>
            </a:endParaRPr>
          </a:p>
        </p:txBody>
      </p:sp>
      <p:sp>
        <p:nvSpPr>
          <p:cNvPr id="3" name="Content Placeholder 2">
            <a:extLst>
              <a:ext uri="{FF2B5EF4-FFF2-40B4-BE49-F238E27FC236}">
                <a16:creationId xmlns:a16="http://schemas.microsoft.com/office/drawing/2014/main" id="{71F81502-652F-4E56-A226-9832A0EE3342}"/>
              </a:ext>
            </a:extLst>
          </p:cNvPr>
          <p:cNvSpPr>
            <a:spLocks noGrp="1"/>
          </p:cNvSpPr>
          <p:nvPr>
            <p:ph idx="1"/>
          </p:nvPr>
        </p:nvSpPr>
        <p:spPr>
          <a:xfrm>
            <a:off x="627856" y="1833168"/>
            <a:ext cx="7886700" cy="3598100"/>
          </a:xfrm>
        </p:spPr>
        <p:txBody>
          <a:bodyPr>
            <a:noAutofit/>
          </a:bodyPr>
          <a:lstStyle/>
          <a:p>
            <a:r>
              <a:rPr lang="en-US" sz="2000" b="1" dirty="0"/>
              <a:t>Owning the goal</a:t>
            </a:r>
          </a:p>
          <a:p>
            <a:pPr lvl="1"/>
            <a:r>
              <a:rPr lang="en-US" sz="2000" dirty="0"/>
              <a:t>YOU need to decide what your goals will be</a:t>
            </a:r>
          </a:p>
          <a:p>
            <a:pPr marL="502444" lvl="1" indent="-244079"/>
            <a:r>
              <a:rPr lang="en-US" sz="2000" dirty="0"/>
              <a:t>Do not allow others to influence the goals you </a:t>
            </a:r>
            <a:endParaRPr lang="en-US" sz="2000" b="1" dirty="0"/>
          </a:p>
          <a:p>
            <a:r>
              <a:rPr lang="en-US" sz="2000" b="1" dirty="0"/>
              <a:t>Controlling the goal</a:t>
            </a:r>
          </a:p>
          <a:p>
            <a:pPr lvl="1"/>
            <a:r>
              <a:rPr lang="en-US" sz="2000" dirty="0"/>
              <a:t>Have the right information when creating goals</a:t>
            </a:r>
          </a:p>
          <a:p>
            <a:pPr lvl="1"/>
            <a:r>
              <a:rPr lang="en-US" sz="2000" dirty="0"/>
              <a:t>Know what resources and constraints are involved</a:t>
            </a:r>
          </a:p>
          <a:p>
            <a:pPr lvl="1"/>
            <a:r>
              <a:rPr lang="en-US" sz="2000" dirty="0"/>
              <a:t>Be flexible and maintain realistic control</a:t>
            </a:r>
            <a:endParaRPr lang="en-US" sz="2000" b="1" dirty="0"/>
          </a:p>
          <a:p>
            <a:r>
              <a:rPr lang="en-US" sz="2000" b="1" dirty="0"/>
              <a:t>Setting a time frame for the goal</a:t>
            </a:r>
          </a:p>
          <a:p>
            <a:pPr lvl="1"/>
            <a:r>
              <a:rPr lang="en-US" sz="2000" dirty="0"/>
              <a:t>Setting a time frame makes the goal measurable</a:t>
            </a:r>
          </a:p>
          <a:p>
            <a:pPr lvl="1"/>
            <a:r>
              <a:rPr lang="en-US" sz="2000" dirty="0"/>
              <a:t>You will know when you have reached your goal</a:t>
            </a:r>
          </a:p>
          <a:p>
            <a:pPr lvl="1"/>
            <a:r>
              <a:rPr lang="en-US" sz="2000" dirty="0"/>
              <a:t>Stay positive and use detail when writing goals</a:t>
            </a:r>
          </a:p>
        </p:txBody>
      </p:sp>
    </p:spTree>
    <p:extLst>
      <p:ext uri="{BB962C8B-B14F-4D97-AF65-F5344CB8AC3E}">
        <p14:creationId xmlns:p14="http://schemas.microsoft.com/office/powerpoint/2010/main" val="22241902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CC001-1AA7-4329-83FD-3E0F68D4A2E8}"/>
              </a:ext>
            </a:extLst>
          </p:cNvPr>
          <p:cNvSpPr>
            <a:spLocks noGrp="1"/>
          </p:cNvSpPr>
          <p:nvPr>
            <p:ph type="title"/>
          </p:nvPr>
        </p:nvSpPr>
        <p:spPr/>
        <p:txBody>
          <a:bodyPr/>
          <a:lstStyle/>
          <a:p>
            <a:pPr algn="l"/>
            <a:r>
              <a:rPr lang="en-US" b="1" dirty="0">
                <a:latin typeface="+mn-lt"/>
              </a:rPr>
              <a:t>Priorities and Tread- off</a:t>
            </a:r>
          </a:p>
        </p:txBody>
      </p:sp>
      <p:sp>
        <p:nvSpPr>
          <p:cNvPr id="3" name="Content Placeholder 2">
            <a:extLst>
              <a:ext uri="{FF2B5EF4-FFF2-40B4-BE49-F238E27FC236}">
                <a16:creationId xmlns:a16="http://schemas.microsoft.com/office/drawing/2014/main" id="{71F81502-652F-4E56-A226-9832A0EE3342}"/>
              </a:ext>
            </a:extLst>
          </p:cNvPr>
          <p:cNvSpPr>
            <a:spLocks noGrp="1"/>
          </p:cNvSpPr>
          <p:nvPr>
            <p:ph idx="1"/>
          </p:nvPr>
        </p:nvSpPr>
        <p:spPr>
          <a:xfrm>
            <a:off x="284163" y="2133600"/>
            <a:ext cx="8574087" cy="3992563"/>
          </a:xfrm>
        </p:spPr>
        <p:txBody>
          <a:bodyPr>
            <a:normAutofit/>
          </a:bodyPr>
          <a:lstStyle/>
          <a:p>
            <a:r>
              <a:rPr lang="en-US" b="1" dirty="0"/>
              <a:t>Priorities:</a:t>
            </a:r>
            <a:r>
              <a:rPr lang="en-US" dirty="0"/>
              <a:t> determine what needs to be done and in what order</a:t>
            </a:r>
          </a:p>
          <a:p>
            <a:pPr marL="502444" lvl="1" indent="-244079"/>
            <a:r>
              <a:rPr lang="en-US" sz="2400" dirty="0"/>
              <a:t>You may need to adjust your priorities to reach your goals</a:t>
            </a:r>
          </a:p>
          <a:p>
            <a:r>
              <a:rPr lang="en-US" b="1" dirty="0"/>
              <a:t>Trade-off:</a:t>
            </a:r>
            <a:r>
              <a:rPr lang="en-US" dirty="0"/>
              <a:t> giving up one thing to do something else</a:t>
            </a:r>
          </a:p>
          <a:p>
            <a:r>
              <a:rPr lang="en-US" dirty="0"/>
              <a:t>Be prepared to be flexible in all areas of your life-plan</a:t>
            </a:r>
          </a:p>
          <a:p>
            <a:pPr marL="0" indent="0">
              <a:buNone/>
            </a:pPr>
            <a:endParaRPr lang="en-US" dirty="0"/>
          </a:p>
        </p:txBody>
      </p:sp>
    </p:spTree>
    <p:extLst>
      <p:ext uri="{BB962C8B-B14F-4D97-AF65-F5344CB8AC3E}">
        <p14:creationId xmlns:p14="http://schemas.microsoft.com/office/powerpoint/2010/main" val="41929328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CC001-1AA7-4329-83FD-3E0F68D4A2E8}"/>
              </a:ext>
            </a:extLst>
          </p:cNvPr>
          <p:cNvSpPr>
            <a:spLocks noGrp="1"/>
          </p:cNvSpPr>
          <p:nvPr>
            <p:ph type="title"/>
          </p:nvPr>
        </p:nvSpPr>
        <p:spPr/>
        <p:txBody>
          <a:bodyPr/>
          <a:lstStyle/>
          <a:p>
            <a:pPr algn="l"/>
            <a:r>
              <a:rPr lang="en-US" b="1" dirty="0">
                <a:latin typeface="+mn-lt"/>
              </a:rPr>
              <a:t>Benefits of Managing time </a:t>
            </a:r>
          </a:p>
        </p:txBody>
      </p:sp>
      <p:sp>
        <p:nvSpPr>
          <p:cNvPr id="3" name="Content Placeholder 2">
            <a:extLst>
              <a:ext uri="{FF2B5EF4-FFF2-40B4-BE49-F238E27FC236}">
                <a16:creationId xmlns:a16="http://schemas.microsoft.com/office/drawing/2014/main" id="{71F81502-652F-4E56-A226-9832A0EE3342}"/>
              </a:ext>
            </a:extLst>
          </p:cNvPr>
          <p:cNvSpPr>
            <a:spLocks noGrp="1"/>
          </p:cNvSpPr>
          <p:nvPr>
            <p:ph idx="1"/>
          </p:nvPr>
        </p:nvSpPr>
        <p:spPr>
          <a:xfrm>
            <a:off x="355601" y="2133600"/>
            <a:ext cx="8502650" cy="3992563"/>
          </a:xfrm>
        </p:spPr>
        <p:txBody>
          <a:bodyPr>
            <a:normAutofit lnSpcReduction="10000"/>
          </a:bodyPr>
          <a:lstStyle/>
          <a:p>
            <a:r>
              <a:rPr lang="en-US" dirty="0"/>
              <a:t>More productive while working</a:t>
            </a:r>
          </a:p>
          <a:p>
            <a:r>
              <a:rPr lang="en-US" dirty="0"/>
              <a:t>Accomplish more with less effort</a:t>
            </a:r>
          </a:p>
          <a:p>
            <a:r>
              <a:rPr lang="en-US" dirty="0"/>
              <a:t>Easier to balance activities</a:t>
            </a:r>
          </a:p>
          <a:p>
            <a:r>
              <a:rPr lang="en-US" dirty="0"/>
              <a:t>Improve quality of life</a:t>
            </a:r>
          </a:p>
          <a:p>
            <a:r>
              <a:rPr lang="en-US" dirty="0"/>
              <a:t>More time for leisure activities</a:t>
            </a:r>
          </a:p>
          <a:p>
            <a:r>
              <a:rPr lang="en-US" dirty="0"/>
              <a:t>Reduces stress of uncertainty/decision making</a:t>
            </a:r>
          </a:p>
          <a:p>
            <a:r>
              <a:rPr lang="en-US" dirty="0"/>
              <a:t>Be happier and healthier</a:t>
            </a:r>
            <a:endParaRPr lang="en-US" sz="2700" dirty="0"/>
          </a:p>
          <a:p>
            <a:endParaRPr lang="en-US" dirty="0"/>
          </a:p>
          <a:p>
            <a:endParaRPr lang="en-US" dirty="0"/>
          </a:p>
          <a:p>
            <a:endParaRPr lang="en-US" sz="3000" dirty="0"/>
          </a:p>
          <a:p>
            <a:pPr marL="0" indent="0">
              <a:buNone/>
            </a:pPr>
            <a:endParaRPr lang="en-US" sz="3000" dirty="0"/>
          </a:p>
          <a:p>
            <a:endParaRPr lang="en-US" dirty="0"/>
          </a:p>
        </p:txBody>
      </p:sp>
    </p:spTree>
    <p:extLst>
      <p:ext uri="{BB962C8B-B14F-4D97-AF65-F5344CB8AC3E}">
        <p14:creationId xmlns:p14="http://schemas.microsoft.com/office/powerpoint/2010/main" val="35360717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CC001-1AA7-4329-83FD-3E0F68D4A2E8}"/>
              </a:ext>
            </a:extLst>
          </p:cNvPr>
          <p:cNvSpPr>
            <a:spLocks noGrp="1"/>
          </p:cNvSpPr>
          <p:nvPr>
            <p:ph type="title"/>
          </p:nvPr>
        </p:nvSpPr>
        <p:spPr/>
        <p:txBody>
          <a:bodyPr/>
          <a:lstStyle/>
          <a:p>
            <a:pPr algn="l"/>
            <a:r>
              <a:rPr lang="en-US" b="1" dirty="0">
                <a:latin typeface="+mn-lt"/>
              </a:rPr>
              <a:t>Time Management Process</a:t>
            </a:r>
          </a:p>
        </p:txBody>
      </p:sp>
      <p:sp>
        <p:nvSpPr>
          <p:cNvPr id="3" name="Content Placeholder 2">
            <a:extLst>
              <a:ext uri="{FF2B5EF4-FFF2-40B4-BE49-F238E27FC236}">
                <a16:creationId xmlns:a16="http://schemas.microsoft.com/office/drawing/2014/main" id="{71F81502-652F-4E56-A226-9832A0EE3342}"/>
              </a:ext>
            </a:extLst>
          </p:cNvPr>
          <p:cNvSpPr>
            <a:spLocks noGrp="1"/>
          </p:cNvSpPr>
          <p:nvPr>
            <p:ph idx="1"/>
          </p:nvPr>
        </p:nvSpPr>
        <p:spPr>
          <a:xfrm>
            <a:off x="284163" y="2133600"/>
            <a:ext cx="8574087" cy="3992563"/>
          </a:xfrm>
        </p:spPr>
        <p:txBody>
          <a:bodyPr>
            <a:normAutofit/>
          </a:bodyPr>
          <a:lstStyle/>
          <a:p>
            <a:r>
              <a:rPr lang="en-US" dirty="0"/>
              <a:t>Here are some general steps to help you to manage your time effectively</a:t>
            </a:r>
            <a:endParaRPr lang="en-US" sz="1500" dirty="0"/>
          </a:p>
          <a:p>
            <a:endParaRPr lang="en-US" dirty="0"/>
          </a:p>
        </p:txBody>
      </p:sp>
      <p:pic>
        <p:nvPicPr>
          <p:cNvPr id="5" name="Picture 4"/>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1518094" y="3004911"/>
            <a:ext cx="5543106" cy="27024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2662651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Outline</a:t>
            </a:r>
          </a:p>
        </p:txBody>
      </p:sp>
      <p:sp>
        <p:nvSpPr>
          <p:cNvPr id="4" name="Rectangle 3">
            <a:extLst>
              <a:ext uri="{FF2B5EF4-FFF2-40B4-BE49-F238E27FC236}">
                <a16:creationId xmlns:a16="http://schemas.microsoft.com/office/drawing/2014/main" id="{740159A4-1968-40D9-92CB-BBC96F725AAF}"/>
              </a:ext>
            </a:extLst>
          </p:cNvPr>
          <p:cNvSpPr/>
          <p:nvPr/>
        </p:nvSpPr>
        <p:spPr>
          <a:xfrm>
            <a:off x="421340" y="2675719"/>
            <a:ext cx="8123219" cy="1015663"/>
          </a:xfrm>
          <a:prstGeom prst="rect">
            <a:avLst/>
          </a:prstGeom>
        </p:spPr>
        <p:txBody>
          <a:bodyPr wrap="square">
            <a:spAutoFit/>
          </a:bodyPr>
          <a:lstStyle/>
          <a:p>
            <a:pPr marL="342900" lvl="0" indent="-342900">
              <a:spcAft>
                <a:spcPts val="0"/>
              </a:spcAft>
              <a:buFont typeface="Wingdings" panose="05000000000000000000" pitchFamily="2" charset="2"/>
              <a:buChar char="v"/>
            </a:pPr>
            <a:r>
              <a:rPr lang="en-US" sz="2000" dirty="0">
                <a:latin typeface="Times New Roman" panose="02020603050405020304" pitchFamily="18" charset="0"/>
                <a:ea typeface="Times New Roman" panose="02020603050405020304" pitchFamily="18" charset="0"/>
              </a:rPr>
              <a:t>What is Digital Piracy?</a:t>
            </a:r>
            <a:endParaRPr lang="en-GB" sz="2000" dirty="0">
              <a:latin typeface="Times New Roman" panose="02020603050405020304" pitchFamily="18" charset="0"/>
              <a:ea typeface="Times New Roman" panose="02020603050405020304" pitchFamily="18" charset="0"/>
            </a:endParaRPr>
          </a:p>
          <a:p>
            <a:pPr marL="342900" lvl="0" indent="-342900">
              <a:spcAft>
                <a:spcPts val="0"/>
              </a:spcAft>
              <a:buFont typeface="Wingdings" panose="05000000000000000000" pitchFamily="2" charset="2"/>
              <a:buChar char="v"/>
            </a:pPr>
            <a:r>
              <a:rPr lang="en-US" sz="2000" dirty="0">
                <a:latin typeface="Times New Roman" panose="02020603050405020304" pitchFamily="18" charset="0"/>
                <a:ea typeface="Times New Roman" panose="02020603050405020304" pitchFamily="18" charset="0"/>
              </a:rPr>
              <a:t>Strategies about setting life goals &amp; managing time to achieve that.</a:t>
            </a:r>
            <a:endParaRPr lang="en-GB" sz="2000" dirty="0">
              <a:latin typeface="Times New Roman" panose="02020603050405020304" pitchFamily="18" charset="0"/>
              <a:ea typeface="Times New Roman" panose="02020603050405020304" pitchFamily="18" charset="0"/>
            </a:endParaRPr>
          </a:p>
          <a:p>
            <a:pPr marL="342900" indent="-342900">
              <a:buFont typeface="Wingdings" panose="05000000000000000000" pitchFamily="2" charset="2"/>
              <a:buChar char="v"/>
            </a:pPr>
            <a:r>
              <a:rPr lang="en-US" sz="2000" dirty="0">
                <a:latin typeface="Times New Roman" panose="02020603050405020304" pitchFamily="18" charset="0"/>
                <a:ea typeface="Times New Roman" panose="02020603050405020304" pitchFamily="18" charset="0"/>
              </a:rPr>
              <a:t>Chapter 13,14, IT Essentials.</a:t>
            </a:r>
            <a:endParaRPr lang="en-GB" sz="2000" dirty="0"/>
          </a:p>
        </p:txBody>
      </p:sp>
      <p:sp>
        <p:nvSpPr>
          <p:cNvPr id="6" name="Subtitle 5">
            <a:extLst>
              <a:ext uri="{FF2B5EF4-FFF2-40B4-BE49-F238E27FC236}">
                <a16:creationId xmlns:a16="http://schemas.microsoft.com/office/drawing/2014/main" id="{28E7F850-D055-4396-A896-FC88368553A1}"/>
              </a:ext>
            </a:extLst>
          </p:cNvPr>
          <p:cNvSpPr>
            <a:spLocks noGrp="1"/>
          </p:cNvSpPr>
          <p:nvPr>
            <p:ph type="subTitle" idx="1"/>
          </p:nvPr>
        </p:nvSpPr>
        <p:spPr/>
        <p:txBody>
          <a:bodyPr/>
          <a:lstStyle/>
          <a:p>
            <a:endParaRPr lang="en-GB"/>
          </a:p>
        </p:txBody>
      </p:sp>
    </p:spTree>
    <p:extLst>
      <p:ext uri="{BB962C8B-B14F-4D97-AF65-F5344CB8AC3E}">
        <p14:creationId xmlns:p14="http://schemas.microsoft.com/office/powerpoint/2010/main" val="4248740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FCC001-1AA7-4329-83FD-3E0F68D4A2E8}"/>
              </a:ext>
            </a:extLst>
          </p:cNvPr>
          <p:cNvSpPr>
            <a:spLocks noGrp="1"/>
          </p:cNvSpPr>
          <p:nvPr>
            <p:ph type="title"/>
          </p:nvPr>
        </p:nvSpPr>
        <p:spPr/>
        <p:txBody>
          <a:bodyPr>
            <a:normAutofit/>
          </a:bodyPr>
          <a:lstStyle/>
          <a:p>
            <a:pPr algn="l"/>
            <a:r>
              <a:rPr lang="en-US" sz="3000" b="1" dirty="0">
                <a:latin typeface="+mn-lt"/>
              </a:rPr>
              <a:t>Prioritize your time</a:t>
            </a:r>
          </a:p>
        </p:txBody>
      </p:sp>
      <p:sp>
        <p:nvSpPr>
          <p:cNvPr id="3" name="Content Placeholder 2">
            <a:extLst>
              <a:ext uri="{FF2B5EF4-FFF2-40B4-BE49-F238E27FC236}">
                <a16:creationId xmlns:a16="http://schemas.microsoft.com/office/drawing/2014/main" id="{71F81502-652F-4E56-A226-9832A0EE3342}"/>
              </a:ext>
            </a:extLst>
          </p:cNvPr>
          <p:cNvSpPr>
            <a:spLocks noGrp="1"/>
          </p:cNvSpPr>
          <p:nvPr>
            <p:ph idx="1"/>
          </p:nvPr>
        </p:nvSpPr>
        <p:spPr>
          <a:xfrm>
            <a:off x="359103" y="2052320"/>
            <a:ext cx="8574087" cy="3992563"/>
          </a:xfrm>
        </p:spPr>
        <p:txBody>
          <a:bodyPr>
            <a:normAutofit fontScale="92500" lnSpcReduction="10000"/>
          </a:bodyPr>
          <a:lstStyle/>
          <a:p>
            <a:r>
              <a:rPr lang="en-US" dirty="0"/>
              <a:t>What tasks are most important?</a:t>
            </a:r>
          </a:p>
          <a:p>
            <a:pPr lvl="1"/>
            <a:r>
              <a:rPr lang="en-US" dirty="0"/>
              <a:t>Task’s consequences for not completing on time</a:t>
            </a:r>
          </a:p>
          <a:p>
            <a:r>
              <a:rPr lang="en-US" dirty="0"/>
              <a:t>How long will each task take?</a:t>
            </a:r>
          </a:p>
          <a:p>
            <a:r>
              <a:rPr lang="en-US" dirty="0"/>
              <a:t>What things need to be done first?</a:t>
            </a:r>
          </a:p>
          <a:p>
            <a:pPr lvl="1"/>
            <a:r>
              <a:rPr lang="en-US" dirty="0"/>
              <a:t>Upcoming deadlines &amp; obligations</a:t>
            </a:r>
          </a:p>
          <a:p>
            <a:r>
              <a:rPr lang="en-US" dirty="0"/>
              <a:t>What tasks can be done simultaneously?</a:t>
            </a:r>
          </a:p>
          <a:p>
            <a:pPr lvl="1"/>
            <a:r>
              <a:rPr lang="en-US" dirty="0"/>
              <a:t>Writing a report while riding the train</a:t>
            </a:r>
          </a:p>
          <a:p>
            <a:pPr fontAlgn="base"/>
            <a:r>
              <a:rPr lang="en-US" dirty="0"/>
              <a:t>How much flexible time do I have to allow for unexpected events, assignments, and activities?</a:t>
            </a:r>
          </a:p>
          <a:p>
            <a:pPr lvl="1"/>
            <a:endParaRPr lang="en-US" dirty="0"/>
          </a:p>
          <a:p>
            <a:endParaRPr lang="en-US" dirty="0"/>
          </a:p>
        </p:txBody>
      </p:sp>
    </p:spTree>
    <p:extLst>
      <p:ext uri="{BB962C8B-B14F-4D97-AF65-F5344CB8AC3E}">
        <p14:creationId xmlns:p14="http://schemas.microsoft.com/office/powerpoint/2010/main" val="35938047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a:latin typeface="+mn-lt"/>
              </a:rPr>
              <a:t>Prioritize your time</a:t>
            </a:r>
          </a:p>
        </p:txBody>
      </p:sp>
      <p:sp>
        <p:nvSpPr>
          <p:cNvPr id="3" name="Content Placeholder 2"/>
          <p:cNvSpPr>
            <a:spLocks noGrp="1"/>
          </p:cNvSpPr>
          <p:nvPr>
            <p:ph idx="1"/>
          </p:nvPr>
        </p:nvSpPr>
        <p:spPr/>
        <p:txBody>
          <a:bodyPr/>
          <a:lstStyle/>
          <a:p>
            <a:r>
              <a:rPr lang="en-US" dirty="0"/>
              <a:t>Urgent/Important matrix</a:t>
            </a:r>
          </a:p>
          <a:p>
            <a:endParaRPr lang="en-US" dirty="0"/>
          </a:p>
        </p:txBody>
      </p:sp>
      <p:graphicFrame>
        <p:nvGraphicFramePr>
          <p:cNvPr id="5" name="Diagram 4"/>
          <p:cNvGraphicFramePr>
            <a:graphicFrameLocks/>
          </p:cNvGraphicFramePr>
          <p:nvPr>
            <p:extLst>
              <p:ext uri="{D42A27DB-BD31-4B8C-83A1-F6EECF244321}">
                <p14:modId xmlns:p14="http://schemas.microsoft.com/office/powerpoint/2010/main" val="4020806748"/>
              </p:ext>
            </p:extLst>
          </p:nvPr>
        </p:nvGraphicFramePr>
        <p:xfrm>
          <a:off x="1923920" y="2924372"/>
          <a:ext cx="4586483" cy="322662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496634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a:latin typeface="+mn-lt"/>
              </a:rPr>
              <a:t>Revisit and Revise your Plan</a:t>
            </a:r>
          </a:p>
        </p:txBody>
      </p:sp>
      <p:sp>
        <p:nvSpPr>
          <p:cNvPr id="3" name="Content Placeholder 2"/>
          <p:cNvSpPr>
            <a:spLocks noGrp="1"/>
          </p:cNvSpPr>
          <p:nvPr>
            <p:ph idx="1"/>
          </p:nvPr>
        </p:nvSpPr>
        <p:spPr>
          <a:xfrm>
            <a:off x="284163" y="1859280"/>
            <a:ext cx="8574087" cy="3992563"/>
          </a:xfrm>
        </p:spPr>
        <p:txBody>
          <a:bodyPr/>
          <a:lstStyle/>
          <a:p>
            <a:pPr marL="0" fontAlgn="base">
              <a:spcBef>
                <a:spcPts val="420"/>
              </a:spcBef>
            </a:pPr>
            <a:r>
              <a:rPr lang="en-US" dirty="0">
                <a:ea typeface="Calibri"/>
                <a:cs typeface="Times New Roman"/>
              </a:rPr>
              <a:t>Last step is to revisit and revise your plan</a:t>
            </a:r>
          </a:p>
          <a:p>
            <a:pPr marL="0" fontAlgn="base">
              <a:spcBef>
                <a:spcPts val="420"/>
              </a:spcBef>
            </a:pPr>
            <a:r>
              <a:rPr lang="en-US" dirty="0">
                <a:ea typeface="Calibri"/>
                <a:cs typeface="Times New Roman"/>
              </a:rPr>
              <a:t>Ask yourself, am I making progress?  </a:t>
            </a:r>
          </a:p>
          <a:p>
            <a:pPr marL="0" fontAlgn="base">
              <a:spcBef>
                <a:spcPts val="420"/>
              </a:spcBef>
            </a:pPr>
            <a:r>
              <a:rPr lang="en-US" dirty="0">
                <a:ea typeface="Calibri"/>
                <a:cs typeface="Times New Roman"/>
              </a:rPr>
              <a:t>How have I spent my time? </a:t>
            </a:r>
          </a:p>
          <a:p>
            <a:pPr marL="0" fontAlgn="base">
              <a:spcBef>
                <a:spcPts val="420"/>
              </a:spcBef>
            </a:pPr>
            <a:r>
              <a:rPr lang="en-US" dirty="0">
                <a:ea typeface="Calibri"/>
                <a:cs typeface="Times New Roman"/>
              </a:rPr>
              <a:t>What tasks was I unable to complete? </a:t>
            </a:r>
          </a:p>
          <a:p>
            <a:pPr marL="0" fontAlgn="base">
              <a:spcBef>
                <a:spcPts val="420"/>
              </a:spcBef>
            </a:pPr>
            <a:r>
              <a:rPr lang="en-US" dirty="0">
                <a:ea typeface="Calibri"/>
                <a:cs typeface="Times New Roman"/>
              </a:rPr>
              <a:t>What have I done to waste my time? </a:t>
            </a:r>
          </a:p>
          <a:p>
            <a:pPr marL="0" fontAlgn="base">
              <a:spcBef>
                <a:spcPts val="420"/>
              </a:spcBef>
            </a:pPr>
            <a:r>
              <a:rPr lang="en-US" dirty="0">
                <a:ea typeface="Calibri"/>
                <a:cs typeface="Times New Roman"/>
              </a:rPr>
              <a:t>Was procrastination a problem for me?</a:t>
            </a:r>
          </a:p>
          <a:p>
            <a:pPr marL="0" indent="0" algn="ctr" fontAlgn="base">
              <a:spcBef>
                <a:spcPts val="420"/>
              </a:spcBef>
              <a:buNone/>
            </a:pPr>
            <a:r>
              <a:rPr lang="en-US" b="1" dirty="0">
                <a:ea typeface="Calibri"/>
                <a:cs typeface="Times New Roman"/>
              </a:rPr>
              <a:t>Remember, do not over plan, </a:t>
            </a:r>
          </a:p>
          <a:p>
            <a:pPr marL="0" indent="0" algn="ctr" fontAlgn="base">
              <a:spcBef>
                <a:spcPts val="420"/>
              </a:spcBef>
              <a:buNone/>
            </a:pPr>
            <a:r>
              <a:rPr lang="en-US" b="1" dirty="0">
                <a:ea typeface="Calibri"/>
                <a:cs typeface="Times New Roman"/>
              </a:rPr>
              <a:t>just take an action and adjust your goals. </a:t>
            </a:r>
            <a:endParaRPr lang="en-US" dirty="0">
              <a:latin typeface="Times New Roman"/>
              <a:ea typeface="Times New Roman"/>
            </a:endParaRPr>
          </a:p>
        </p:txBody>
      </p:sp>
    </p:spTree>
    <p:extLst>
      <p:ext uri="{BB962C8B-B14F-4D97-AF65-F5344CB8AC3E}">
        <p14:creationId xmlns:p14="http://schemas.microsoft.com/office/powerpoint/2010/main" val="29328463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b="1" dirty="0">
                <a:latin typeface="Calibri"/>
                <a:ea typeface="Calibri"/>
                <a:cs typeface="Calibri"/>
                <a:sym typeface="Calibri"/>
              </a:rPr>
              <a:t>Words from the Wise</a:t>
            </a:r>
            <a:endParaRPr lang="en-US" dirty="0"/>
          </a:p>
        </p:txBody>
      </p:sp>
      <p:sp>
        <p:nvSpPr>
          <p:cNvPr id="3" name="Content Placeholder 2"/>
          <p:cNvSpPr>
            <a:spLocks noGrp="1"/>
          </p:cNvSpPr>
          <p:nvPr>
            <p:ph idx="1"/>
          </p:nvPr>
        </p:nvSpPr>
        <p:spPr>
          <a:xfrm>
            <a:off x="284163" y="2001520"/>
            <a:ext cx="8574087" cy="3992563"/>
          </a:xfrm>
        </p:spPr>
        <p:txBody>
          <a:bodyPr>
            <a:normAutofit/>
          </a:bodyPr>
          <a:lstStyle/>
          <a:p>
            <a:pPr lvl="0"/>
            <a:r>
              <a:rPr lang="en-US" b="1" dirty="0">
                <a:solidFill>
                  <a:schemeClr val="dk1"/>
                </a:solidFill>
                <a:latin typeface="Merriweather"/>
                <a:ea typeface="Merriweather"/>
                <a:cs typeface="Merriweather"/>
                <a:sym typeface="Merriweather"/>
              </a:rPr>
              <a:t>Harvey Mackay</a:t>
            </a:r>
            <a:r>
              <a:rPr lang="en-US" b="1" cap="small" dirty="0">
                <a:solidFill>
                  <a:schemeClr val="dk1"/>
                </a:solidFill>
                <a:latin typeface="Merriweather"/>
                <a:ea typeface="Merriweather"/>
                <a:cs typeface="Merriweather"/>
                <a:sym typeface="Merriweather"/>
              </a:rPr>
              <a:t>:</a:t>
            </a:r>
            <a:r>
              <a:rPr lang="en-US" dirty="0">
                <a:solidFill>
                  <a:schemeClr val="dk1"/>
                </a:solidFill>
                <a:latin typeface="Merriweather"/>
                <a:ea typeface="Merriweather"/>
                <a:cs typeface="Merriweather"/>
                <a:sym typeface="Merriweather"/>
              </a:rPr>
              <a:t> Time is free, but it's priceless. You can't own it, but you can use it. You can't keep it, but you can spend it. Once you've lost it, you can never get it back.</a:t>
            </a:r>
          </a:p>
          <a:p>
            <a:pPr lvl="0"/>
            <a:r>
              <a:rPr lang="en-US" b="1" dirty="0">
                <a:solidFill>
                  <a:schemeClr val="dk1"/>
                </a:solidFill>
                <a:latin typeface="Merriweather"/>
                <a:ea typeface="Merriweather"/>
                <a:cs typeface="Merriweather"/>
                <a:sym typeface="Merriweather"/>
              </a:rPr>
              <a:t>Napoleon Bonaparte: </a:t>
            </a:r>
            <a:r>
              <a:rPr lang="en-US" dirty="0">
                <a:solidFill>
                  <a:schemeClr val="dk1"/>
                </a:solidFill>
                <a:latin typeface="Merriweather"/>
                <a:ea typeface="Merriweather"/>
                <a:cs typeface="Merriweather"/>
                <a:sym typeface="Merriweather"/>
              </a:rPr>
              <a:t>Take time to deliberate, but when the time for action arrives, stop thinking and go.</a:t>
            </a:r>
          </a:p>
          <a:p>
            <a:pPr lvl="0"/>
            <a:r>
              <a:rPr lang="en-US" b="1" dirty="0">
                <a:solidFill>
                  <a:schemeClr val="dk1"/>
                </a:solidFill>
                <a:latin typeface="Merriweather"/>
                <a:ea typeface="Merriweather"/>
                <a:cs typeface="Merriweather"/>
                <a:sym typeface="Merriweather"/>
              </a:rPr>
              <a:t>Steve Jobs: </a:t>
            </a:r>
            <a:r>
              <a:rPr lang="en-US" dirty="0">
                <a:solidFill>
                  <a:schemeClr val="dk1"/>
                </a:solidFill>
                <a:latin typeface="Merriweather"/>
                <a:ea typeface="Merriweather"/>
                <a:cs typeface="Merriweather"/>
                <a:sym typeface="Merriweather"/>
              </a:rPr>
              <a:t>Your time is limited, so don't waste it living someone else's life. </a:t>
            </a:r>
            <a:r>
              <a:rPr lang="en-US" b="1" cap="small" dirty="0">
                <a:solidFill>
                  <a:schemeClr val="dk1"/>
                </a:solidFill>
                <a:latin typeface="Merriweather"/>
                <a:ea typeface="Merriweather"/>
                <a:cs typeface="Merriweather"/>
                <a:sym typeface="Merriweather"/>
              </a:rPr>
              <a:t> </a:t>
            </a:r>
          </a:p>
          <a:p>
            <a:pPr lvl="0"/>
            <a:r>
              <a:rPr lang="en-US" b="1" dirty="0">
                <a:solidFill>
                  <a:schemeClr val="dk1"/>
                </a:solidFill>
                <a:latin typeface="Merriweather"/>
                <a:ea typeface="Merriweather"/>
                <a:cs typeface="Merriweather"/>
                <a:sym typeface="Merriweather"/>
              </a:rPr>
              <a:t>Benjamin Franklin: </a:t>
            </a:r>
            <a:r>
              <a:rPr lang="en-US" dirty="0">
                <a:solidFill>
                  <a:schemeClr val="dk1"/>
                </a:solidFill>
                <a:latin typeface="Merriweather"/>
                <a:ea typeface="Merriweather"/>
                <a:cs typeface="Merriweather"/>
                <a:sym typeface="Merriweather"/>
              </a:rPr>
              <a:t>You may delay, but time will not.</a:t>
            </a:r>
          </a:p>
        </p:txBody>
      </p:sp>
    </p:spTree>
    <p:extLst>
      <p:ext uri="{BB962C8B-B14F-4D97-AF65-F5344CB8AC3E}">
        <p14:creationId xmlns:p14="http://schemas.microsoft.com/office/powerpoint/2010/main" val="30941212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Questions?</a:t>
            </a:r>
          </a:p>
        </p:txBody>
      </p:sp>
      <p:pic>
        <p:nvPicPr>
          <p:cNvPr id="5" name="Picture 4">
            <a:extLst>
              <a:ext uri="{FF2B5EF4-FFF2-40B4-BE49-F238E27FC236}">
                <a16:creationId xmlns:a16="http://schemas.microsoft.com/office/drawing/2014/main" id="{C21509E1-0C34-4ABF-9A40-502A9EA2D32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7668" y="2110348"/>
            <a:ext cx="6494929" cy="3335711"/>
          </a:xfrm>
          <a:prstGeom prst="rect">
            <a:avLst/>
          </a:prstGeom>
        </p:spPr>
      </p:pic>
    </p:spTree>
    <p:extLst>
      <p:ext uri="{BB962C8B-B14F-4D97-AF65-F5344CB8AC3E}">
        <p14:creationId xmlns:p14="http://schemas.microsoft.com/office/powerpoint/2010/main" val="32249698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1088514"/>
            <a:ext cx="4663226" cy="493414"/>
          </a:xfrm>
          <a:prstGeom prst="rect">
            <a:avLst/>
          </a:prstGeom>
        </p:spPr>
        <p:txBody>
          <a:bodyPr>
            <a:no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000" b="1" dirty="0">
                <a:solidFill>
                  <a:schemeClr val="tx1"/>
                </a:solidFill>
              </a:rPr>
              <a:t>References (for further study)</a:t>
            </a:r>
          </a:p>
        </p:txBody>
      </p:sp>
      <p:sp>
        <p:nvSpPr>
          <p:cNvPr id="5" name="TextBox 4">
            <a:extLst>
              <a:ext uri="{FF2B5EF4-FFF2-40B4-BE49-F238E27FC236}">
                <a16:creationId xmlns:a16="http://schemas.microsoft.com/office/drawing/2014/main" id="{F2944A7F-5AE5-EC49-82AF-722C8C8F62C6}"/>
              </a:ext>
            </a:extLst>
          </p:cNvPr>
          <p:cNvSpPr txBox="1"/>
          <p:nvPr/>
        </p:nvSpPr>
        <p:spPr>
          <a:xfrm>
            <a:off x="151025" y="2435897"/>
            <a:ext cx="9111597" cy="646331"/>
          </a:xfrm>
          <a:prstGeom prst="rect">
            <a:avLst/>
          </a:prstGeom>
          <a:noFill/>
        </p:spPr>
        <p:txBody>
          <a:bodyPr wrap="none" rtlCol="0">
            <a:spAutoFit/>
          </a:bodyPr>
          <a:lstStyle/>
          <a:p>
            <a:pPr marL="342900" indent="-342900">
              <a:buAutoNum type="arabicPeriod"/>
            </a:pPr>
            <a:r>
              <a:rPr lang="en-GB" dirty="0">
                <a:hlinkClick r:id="rId2"/>
              </a:rPr>
              <a:t>https://www.webroot.com/us/en/resources/tips-articles/the-societal-costs-of-digital-piracy</a:t>
            </a:r>
            <a:endParaRPr lang="en-GB" dirty="0"/>
          </a:p>
          <a:p>
            <a:pPr marL="342900" indent="-342900">
              <a:buAutoNum type="arabicPeriod"/>
            </a:pPr>
            <a:r>
              <a:rPr lang="en-GB" dirty="0">
                <a:hlinkClick r:id="rId3"/>
              </a:rPr>
              <a:t>https://www.uscybersecurity.net/digital-piracy/</a:t>
            </a:r>
            <a:endParaRPr lang="en-GB" dirty="0"/>
          </a:p>
        </p:txBody>
      </p:sp>
    </p:spTree>
    <p:extLst>
      <p:ext uri="{BB962C8B-B14F-4D97-AF65-F5344CB8AC3E}">
        <p14:creationId xmlns:p14="http://schemas.microsoft.com/office/powerpoint/2010/main" val="7143826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1088514"/>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References</a:t>
            </a:r>
          </a:p>
        </p:txBody>
      </p:sp>
      <p:sp>
        <p:nvSpPr>
          <p:cNvPr id="5" name="TextBox 4">
            <a:extLst>
              <a:ext uri="{FF2B5EF4-FFF2-40B4-BE49-F238E27FC236}">
                <a16:creationId xmlns:a16="http://schemas.microsoft.com/office/drawing/2014/main" id="{F2944A7F-5AE5-EC49-82AF-722C8C8F62C6}"/>
              </a:ext>
            </a:extLst>
          </p:cNvPr>
          <p:cNvSpPr txBox="1"/>
          <p:nvPr/>
        </p:nvSpPr>
        <p:spPr>
          <a:xfrm>
            <a:off x="151025" y="2435897"/>
            <a:ext cx="7673511" cy="646331"/>
          </a:xfrm>
          <a:prstGeom prst="rect">
            <a:avLst/>
          </a:prstGeom>
          <a:noFill/>
        </p:spPr>
        <p:txBody>
          <a:bodyPr wrap="none" rtlCol="0">
            <a:spAutoFit/>
          </a:bodyPr>
          <a:lstStyle/>
          <a:p>
            <a:pPr marL="342900" indent="-342900">
              <a:buAutoNum type="arabicPeriod"/>
            </a:pPr>
            <a:r>
              <a:rPr lang="en-GB" dirty="0">
                <a:hlinkClick r:id="rId2"/>
              </a:rPr>
              <a:t>https://www.fact-uk.org.uk/the-problem/digital-online-crime/online-piracy/</a:t>
            </a:r>
            <a:endParaRPr lang="en-GB" dirty="0"/>
          </a:p>
          <a:p>
            <a:pPr marL="342900" indent="-342900">
              <a:buAutoNum type="arabicPeriod"/>
            </a:pPr>
            <a:r>
              <a:rPr lang="en-GB" dirty="0">
                <a:hlinkClick r:id="rId3"/>
              </a:rPr>
              <a:t>https://www.viaccess-orca.com/blog/six-ways-to-stop-digital-piracy</a:t>
            </a:r>
            <a:endParaRPr lang="en-FI" dirty="0"/>
          </a:p>
        </p:txBody>
      </p:sp>
    </p:spTree>
    <p:extLst>
      <p:ext uri="{BB962C8B-B14F-4D97-AF65-F5344CB8AC3E}">
        <p14:creationId xmlns:p14="http://schemas.microsoft.com/office/powerpoint/2010/main" val="5323213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48A7A-2ECE-4D86-A7F7-ACA7AA8F453F}"/>
              </a:ext>
            </a:extLst>
          </p:cNvPr>
          <p:cNvSpPr>
            <a:spLocks noGrp="1"/>
          </p:cNvSpPr>
          <p:nvPr>
            <p:ph type="title"/>
          </p:nvPr>
        </p:nvSpPr>
        <p:spPr/>
        <p:txBody>
          <a:bodyPr/>
          <a:lstStyle/>
          <a:p>
            <a:pPr algn="l"/>
            <a:r>
              <a:rPr lang="en-GB" dirty="0"/>
              <a:t>Specific Objectives</a:t>
            </a:r>
          </a:p>
        </p:txBody>
      </p:sp>
      <p:sp>
        <p:nvSpPr>
          <p:cNvPr id="5" name="Subtitle 2">
            <a:extLst>
              <a:ext uri="{FF2B5EF4-FFF2-40B4-BE49-F238E27FC236}">
                <a16:creationId xmlns:a16="http://schemas.microsoft.com/office/drawing/2014/main" id="{4C5E49C4-7CD4-4678-94F3-965699283B7D}"/>
              </a:ext>
            </a:extLst>
          </p:cNvPr>
          <p:cNvSpPr txBox="1">
            <a:spLocks/>
          </p:cNvSpPr>
          <p:nvPr/>
        </p:nvSpPr>
        <p:spPr>
          <a:xfrm>
            <a:off x="486697" y="1635510"/>
            <a:ext cx="7754112" cy="3009930"/>
          </a:xfrm>
          <a:prstGeom prst="rect">
            <a:avLst/>
          </a:prstGeom>
        </p:spPr>
        <p:txBody>
          <a:bodyPr vert="horz" lIns="91440" tIns="45720" rIns="91440" bIns="45720" rtlCol="0">
            <a:no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endParaRPr lang="en-US" sz="2000" dirty="0">
              <a:solidFill>
                <a:schemeClr val="tx1"/>
              </a:solidFill>
            </a:endParaRPr>
          </a:p>
          <a:p>
            <a:pPr marL="342900" indent="-342900">
              <a:buFont typeface="Wingdings" pitchFamily="2" charset="2"/>
              <a:buChar char="ü"/>
            </a:pPr>
            <a:r>
              <a:rPr lang="en-GB" sz="2000" dirty="0">
                <a:solidFill>
                  <a:schemeClr val="tx1"/>
                </a:solidFill>
              </a:rPr>
              <a:t>What is Piracy?</a:t>
            </a:r>
          </a:p>
          <a:p>
            <a:pPr marL="342900" indent="-342900">
              <a:buFont typeface="Wingdings" pitchFamily="2" charset="2"/>
              <a:buChar char="ü"/>
            </a:pPr>
            <a:r>
              <a:rPr lang="en-GB" sz="2000" dirty="0">
                <a:solidFill>
                  <a:schemeClr val="tx1"/>
                </a:solidFill>
              </a:rPr>
              <a:t>Digital Piracy</a:t>
            </a:r>
          </a:p>
          <a:p>
            <a:pPr marL="342900" indent="-342900">
              <a:buFont typeface="Wingdings" pitchFamily="2" charset="2"/>
              <a:buChar char="ü"/>
            </a:pPr>
            <a:r>
              <a:rPr lang="en-GB" sz="2000" dirty="0">
                <a:solidFill>
                  <a:schemeClr val="tx1"/>
                </a:solidFill>
              </a:rPr>
              <a:t>Types of digital piracy</a:t>
            </a:r>
          </a:p>
          <a:p>
            <a:pPr marL="342900" indent="-342900">
              <a:buFont typeface="Wingdings" pitchFamily="2" charset="2"/>
              <a:buChar char="ü"/>
            </a:pPr>
            <a:r>
              <a:rPr lang="en-GB" sz="2000" dirty="0">
                <a:solidFill>
                  <a:schemeClr val="tx1"/>
                </a:solidFill>
              </a:rPr>
              <a:t>Why is digital piracy a crime?</a:t>
            </a:r>
          </a:p>
          <a:p>
            <a:pPr marL="342900" indent="-342900">
              <a:buFont typeface="Wingdings" pitchFamily="2" charset="2"/>
              <a:buChar char="ü"/>
            </a:pPr>
            <a:r>
              <a:rPr lang="en-GB" sz="2000" dirty="0">
                <a:solidFill>
                  <a:schemeClr val="tx1"/>
                </a:solidFill>
              </a:rPr>
              <a:t>How to Stop digital piracy</a:t>
            </a:r>
          </a:p>
          <a:p>
            <a:pPr marL="342900" indent="-342900">
              <a:buFont typeface="Wingdings" pitchFamily="2" charset="2"/>
              <a:buChar char="ü"/>
            </a:pPr>
            <a:r>
              <a:rPr lang="en-GB" sz="2000" dirty="0">
                <a:solidFill>
                  <a:schemeClr val="tx1"/>
                </a:solidFill>
              </a:rPr>
              <a:t>Strategies about setting life goals &amp; managing time to achieve that.</a:t>
            </a:r>
          </a:p>
          <a:p>
            <a:pPr marL="342900" indent="-342900">
              <a:buFont typeface="Wingdings" pitchFamily="2" charset="2"/>
              <a:buAutoNum type="arabicPeriod"/>
            </a:pPr>
            <a:endParaRPr lang="en-US" sz="2000" dirty="0">
              <a:solidFill>
                <a:schemeClr val="tx1"/>
              </a:solidFill>
            </a:endParaRPr>
          </a:p>
          <a:p>
            <a:pPr marL="342900" indent="-342900">
              <a:buFont typeface="Wingdings" pitchFamily="2" charset="2"/>
              <a:buAutoNum type="arabicPeriod"/>
            </a:pPr>
            <a:endParaRPr lang="en-US" sz="2000" dirty="0">
              <a:solidFill>
                <a:schemeClr val="tx1"/>
              </a:solidFill>
            </a:endParaRPr>
          </a:p>
        </p:txBody>
      </p:sp>
    </p:spTree>
    <p:extLst>
      <p:ext uri="{BB962C8B-B14F-4D97-AF65-F5344CB8AC3E}">
        <p14:creationId xmlns:p14="http://schemas.microsoft.com/office/powerpoint/2010/main" val="17815911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08671C-1E46-4B8E-B214-514061C14B67}"/>
              </a:ext>
            </a:extLst>
          </p:cNvPr>
          <p:cNvSpPr>
            <a:spLocks noGrp="1"/>
          </p:cNvSpPr>
          <p:nvPr>
            <p:ph type="title"/>
          </p:nvPr>
        </p:nvSpPr>
        <p:spPr>
          <a:xfrm>
            <a:off x="284163" y="487680"/>
            <a:ext cx="8574087" cy="1110542"/>
          </a:xfrm>
        </p:spPr>
        <p:txBody>
          <a:bodyPr>
            <a:normAutofit fontScale="90000"/>
          </a:bodyPr>
          <a:lstStyle/>
          <a:p>
            <a:pPr algn="l"/>
            <a:br>
              <a:rPr lang="en-GB" b="1" dirty="0"/>
            </a:br>
            <a:r>
              <a:rPr lang="en-GB" b="1" dirty="0"/>
              <a:t>What is piracy?</a:t>
            </a:r>
            <a:br>
              <a:rPr lang="en-GB" dirty="0"/>
            </a:br>
            <a:endParaRPr lang="en-GB" dirty="0"/>
          </a:p>
        </p:txBody>
      </p:sp>
      <p:sp>
        <p:nvSpPr>
          <p:cNvPr id="3" name="Content Placeholder 2">
            <a:extLst>
              <a:ext uri="{FF2B5EF4-FFF2-40B4-BE49-F238E27FC236}">
                <a16:creationId xmlns:a16="http://schemas.microsoft.com/office/drawing/2014/main" id="{7352B246-291C-4429-A9CE-761B84C7D921}"/>
              </a:ext>
            </a:extLst>
          </p:cNvPr>
          <p:cNvSpPr>
            <a:spLocks noGrp="1"/>
          </p:cNvSpPr>
          <p:nvPr>
            <p:ph idx="1"/>
          </p:nvPr>
        </p:nvSpPr>
        <p:spPr>
          <a:xfrm>
            <a:off x="284163" y="2133600"/>
            <a:ext cx="8574087" cy="3992563"/>
          </a:xfrm>
        </p:spPr>
        <p:txBody>
          <a:bodyPr>
            <a:normAutofit/>
          </a:bodyPr>
          <a:lstStyle/>
          <a:p>
            <a:pPr>
              <a:buFont typeface="Wingdings" panose="05000000000000000000" pitchFamily="2" charset="2"/>
              <a:buChar char="§"/>
            </a:pPr>
            <a:r>
              <a:rPr lang="en-GB" dirty="0"/>
              <a:t>Piracy is defined as attacking and robbing a ship at sea, or stealing someone else's intellectual property.</a:t>
            </a:r>
          </a:p>
          <a:p>
            <a:pPr>
              <a:buFont typeface="Wingdings" panose="05000000000000000000" pitchFamily="2" charset="2"/>
              <a:buChar char="§"/>
            </a:pPr>
            <a:r>
              <a:rPr lang="en-GB" dirty="0"/>
              <a:t>Robbing a ship at sea is an example of piracy.</a:t>
            </a:r>
          </a:p>
          <a:p>
            <a:pPr lvl="0">
              <a:buFont typeface="Wingdings" panose="05000000000000000000" pitchFamily="2" charset="2"/>
              <a:buChar char="§"/>
            </a:pPr>
            <a:r>
              <a:rPr lang="en-GB" dirty="0"/>
              <a:t>Downloading a copyrighted song off the Internet is an example of piracy.</a:t>
            </a:r>
          </a:p>
          <a:p>
            <a:endParaRPr lang="en-GB" dirty="0"/>
          </a:p>
        </p:txBody>
      </p:sp>
    </p:spTree>
    <p:extLst>
      <p:ext uri="{BB962C8B-B14F-4D97-AF65-F5344CB8AC3E}">
        <p14:creationId xmlns:p14="http://schemas.microsoft.com/office/powerpoint/2010/main" val="40259891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b="1" dirty="0"/>
              <a:t>Digital Piracy</a:t>
            </a:r>
            <a:endParaRPr lang="en-GB" dirty="0"/>
          </a:p>
        </p:txBody>
      </p:sp>
      <p:sp>
        <p:nvSpPr>
          <p:cNvPr id="6" name="TextBox 5">
            <a:extLst>
              <a:ext uri="{FF2B5EF4-FFF2-40B4-BE49-F238E27FC236}">
                <a16:creationId xmlns:a16="http://schemas.microsoft.com/office/drawing/2014/main" id="{37C26D19-85DA-834B-9600-C9820C508897}"/>
              </a:ext>
            </a:extLst>
          </p:cNvPr>
          <p:cNvSpPr txBox="1"/>
          <p:nvPr/>
        </p:nvSpPr>
        <p:spPr>
          <a:xfrm>
            <a:off x="335280" y="2435897"/>
            <a:ext cx="8524240" cy="3200876"/>
          </a:xfrm>
          <a:prstGeom prst="rect">
            <a:avLst/>
          </a:prstGeom>
          <a:noFill/>
        </p:spPr>
        <p:txBody>
          <a:bodyPr wrap="square" rtlCol="0">
            <a:spAutoFit/>
          </a:bodyPr>
          <a:lstStyle/>
          <a:p>
            <a:r>
              <a:rPr lang="en-GB" sz="2400" b="1" dirty="0"/>
              <a:t>What?</a:t>
            </a:r>
            <a:endParaRPr lang="en-GB" sz="2400" dirty="0"/>
          </a:p>
          <a:p>
            <a:r>
              <a:rPr lang="en-GB" b="1" dirty="0"/>
              <a:t> </a:t>
            </a:r>
            <a:endParaRPr lang="en-GB" dirty="0"/>
          </a:p>
          <a:p>
            <a:pPr marL="285750" indent="-285750">
              <a:buFont typeface="Wingdings" panose="05000000000000000000" pitchFamily="2" charset="2"/>
              <a:buChar char="§"/>
            </a:pPr>
            <a:r>
              <a:rPr lang="en-GB" sz="2000" b="1" dirty="0"/>
              <a:t>Digital Or Online piracy</a:t>
            </a:r>
            <a:r>
              <a:rPr lang="en-GB" sz="2000" dirty="0"/>
              <a:t> is the practice of downloading and distributing copyrighted content digitally without permission, such as music or software. </a:t>
            </a:r>
          </a:p>
          <a:p>
            <a:pPr marL="285750" indent="-285750">
              <a:buFont typeface="Wingdings" panose="05000000000000000000" pitchFamily="2" charset="2"/>
              <a:buChar char="§"/>
            </a:pPr>
            <a:r>
              <a:rPr lang="en-GB" sz="2000" dirty="0"/>
              <a:t>The principle behind piracy has predated the creation of the internet, but its online popularity arose alongside the internet. </a:t>
            </a:r>
          </a:p>
          <a:p>
            <a:pPr marL="285750" indent="-285750">
              <a:buFont typeface="Wingdings" panose="05000000000000000000" pitchFamily="2" charset="2"/>
              <a:buChar char="§"/>
            </a:pPr>
            <a:r>
              <a:rPr lang="en-GB" sz="2000" dirty="0"/>
              <a:t>Despite its explicit illegality in many developed countries, digital piracy is still widely done by many users due to many ethical reasons and its ease of use has only gotten better as technology advances.</a:t>
            </a:r>
          </a:p>
        </p:txBody>
      </p:sp>
      <p:sp>
        <p:nvSpPr>
          <p:cNvPr id="4" name="Subtitle 3">
            <a:extLst>
              <a:ext uri="{FF2B5EF4-FFF2-40B4-BE49-F238E27FC236}">
                <a16:creationId xmlns:a16="http://schemas.microsoft.com/office/drawing/2014/main" id="{800BA16E-F92D-4696-B338-E3E705218920}"/>
              </a:ext>
            </a:extLst>
          </p:cNvPr>
          <p:cNvSpPr>
            <a:spLocks noGrp="1"/>
          </p:cNvSpPr>
          <p:nvPr>
            <p:ph type="subTitle" idx="1"/>
          </p:nvPr>
        </p:nvSpPr>
        <p:spPr/>
        <p:txBody>
          <a:bodyPr/>
          <a:lstStyle/>
          <a:p>
            <a:endParaRPr lang="en-GB"/>
          </a:p>
        </p:txBody>
      </p:sp>
    </p:spTree>
    <p:extLst>
      <p:ext uri="{BB962C8B-B14F-4D97-AF65-F5344CB8AC3E}">
        <p14:creationId xmlns:p14="http://schemas.microsoft.com/office/powerpoint/2010/main" val="21343907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76725F-9184-4682-B642-8462B2D333F8}"/>
              </a:ext>
            </a:extLst>
          </p:cNvPr>
          <p:cNvSpPr>
            <a:spLocks noGrp="1"/>
          </p:cNvSpPr>
          <p:nvPr>
            <p:ph type="title"/>
          </p:nvPr>
        </p:nvSpPr>
        <p:spPr/>
        <p:txBody>
          <a:bodyPr>
            <a:normAutofit fontScale="90000"/>
          </a:bodyPr>
          <a:lstStyle/>
          <a:p>
            <a:pPr algn="l"/>
            <a:r>
              <a:rPr lang="en-GB" sz="4400" b="1" dirty="0">
                <a:latin typeface="Arial" panose="020B0604020202020204" pitchFamily="34" charset="0"/>
                <a:ea typeface="Times New Roman" panose="02020603050405020304" pitchFamily="18" charset="0"/>
                <a:cs typeface="Times New Roman" panose="02020603050405020304" pitchFamily="18" charset="0"/>
              </a:rPr>
              <a:t>Types of Digital Piracy?</a:t>
            </a:r>
            <a:br>
              <a:rPr lang="en-GB" sz="6000" dirty="0">
                <a:latin typeface="Calibri" panose="020F0502020204030204" pitchFamily="34" charset="0"/>
                <a:ea typeface="Calibri" panose="020F0502020204030204" pitchFamily="34" charset="0"/>
                <a:cs typeface="Times New Roman" panose="02020603050405020304" pitchFamily="18" charset="0"/>
              </a:rPr>
            </a:br>
            <a:endParaRPr lang="en-GB" dirty="0"/>
          </a:p>
        </p:txBody>
      </p:sp>
      <p:sp>
        <p:nvSpPr>
          <p:cNvPr id="4" name="Rectangle 3">
            <a:extLst>
              <a:ext uri="{FF2B5EF4-FFF2-40B4-BE49-F238E27FC236}">
                <a16:creationId xmlns:a16="http://schemas.microsoft.com/office/drawing/2014/main" id="{7F2B10EA-33FA-4DB6-A2A2-B2A8E14139E3}"/>
              </a:ext>
            </a:extLst>
          </p:cNvPr>
          <p:cNvSpPr/>
          <p:nvPr/>
        </p:nvSpPr>
        <p:spPr>
          <a:xfrm>
            <a:off x="284163" y="1418635"/>
            <a:ext cx="8574087" cy="5478423"/>
          </a:xfrm>
          <a:prstGeom prst="rect">
            <a:avLst/>
          </a:prstGeom>
        </p:spPr>
        <p:txBody>
          <a:bodyPr wrap="square">
            <a:spAutoFit/>
          </a:bodyPr>
          <a:lstStyle/>
          <a:p>
            <a:pPr>
              <a:spcAft>
                <a:spcPts val="300"/>
              </a:spcAft>
            </a:pPr>
            <a:r>
              <a:rPr lang="en-GB" sz="1600" dirty="0">
                <a:solidFill>
                  <a:srgbClr val="222222"/>
                </a:solidFill>
                <a:ea typeface="Times New Roman" panose="02020603050405020304" pitchFamily="18" charset="0"/>
                <a:cs typeface="Times New Roman" panose="02020603050405020304" pitchFamily="18" charset="0"/>
              </a:rPr>
              <a:t> </a:t>
            </a:r>
            <a:endParaRPr lang="en-GB" sz="1600" dirty="0">
              <a:ea typeface="Calibri" panose="020F0502020204030204" pitchFamily="34" charset="0"/>
              <a:cs typeface="Times New Roman" panose="02020603050405020304" pitchFamily="18" charset="0"/>
            </a:endParaRPr>
          </a:p>
          <a:p>
            <a:pPr lvl="0">
              <a:spcAft>
                <a:spcPts val="300"/>
              </a:spcAft>
            </a:pPr>
            <a:r>
              <a:rPr lang="en-GB" sz="1600" dirty="0"/>
              <a:t>There are many different types of websites that provide unlawful access to copyrighted content such as films, music, TV, games and software</a:t>
            </a:r>
            <a:r>
              <a:rPr lang="en-GB" sz="1600" dirty="0">
                <a:solidFill>
                  <a:srgbClr val="222222"/>
                </a:solidFill>
                <a:cs typeface="Times New Roman" panose="02020603050405020304" pitchFamily="18" charset="0"/>
              </a:rPr>
              <a:t>:</a:t>
            </a:r>
            <a:endParaRPr lang="en-GB" sz="1600" dirty="0">
              <a:solidFill>
                <a:srgbClr val="222222"/>
              </a:solidFill>
              <a:ea typeface="Times New Roman" panose="02020603050405020304" pitchFamily="18" charset="0"/>
              <a:cs typeface="Times New Roman" panose="02020603050405020304" pitchFamily="18" charset="0"/>
            </a:endParaRPr>
          </a:p>
          <a:p>
            <a:pPr marL="342900" lvl="0" indent="-342900">
              <a:spcAft>
                <a:spcPts val="300"/>
              </a:spcAft>
              <a:buFont typeface="Symbol" panose="05050102010706020507" pitchFamily="18" charset="2"/>
              <a:buChar char=""/>
            </a:pPr>
            <a:r>
              <a:rPr lang="en-GB" sz="1600" dirty="0">
                <a:solidFill>
                  <a:srgbClr val="222222"/>
                </a:solidFill>
                <a:ea typeface="Times New Roman" panose="02020603050405020304" pitchFamily="18" charset="0"/>
                <a:cs typeface="Times New Roman" panose="02020603050405020304" pitchFamily="18" charset="0"/>
              </a:rPr>
              <a:t>Streaming sites: </a:t>
            </a:r>
          </a:p>
          <a:p>
            <a:pPr marL="800100" lvl="1" indent="-342900">
              <a:spcAft>
                <a:spcPts val="300"/>
              </a:spcAft>
              <a:buFont typeface="Wingdings" panose="05000000000000000000" pitchFamily="2" charset="2"/>
              <a:buChar char="Ø"/>
            </a:pPr>
            <a:r>
              <a:rPr lang="en-GB" sz="1600" dirty="0"/>
              <a:t>Illegal streaming allows  to view unauthorised copyrighted content on demand without downloading the illegal file.</a:t>
            </a:r>
            <a:endParaRPr lang="en-GB" sz="1600" dirty="0">
              <a:ea typeface="Calibri" panose="020F0502020204030204" pitchFamily="34" charset="0"/>
              <a:cs typeface="Times New Roman" panose="02020603050405020304" pitchFamily="18" charset="0"/>
            </a:endParaRPr>
          </a:p>
          <a:p>
            <a:pPr marL="342900" lvl="0" indent="-342900">
              <a:spcAft>
                <a:spcPts val="300"/>
              </a:spcAft>
              <a:buFont typeface="Symbol" panose="05050102010706020507" pitchFamily="18" charset="2"/>
              <a:buChar char=""/>
            </a:pPr>
            <a:r>
              <a:rPr lang="en-GB" sz="1600" dirty="0" err="1">
                <a:solidFill>
                  <a:srgbClr val="222222"/>
                </a:solidFill>
                <a:ea typeface="Times New Roman" panose="02020603050405020304" pitchFamily="18" charset="0"/>
                <a:cs typeface="Times New Roman" panose="02020603050405020304" pitchFamily="18" charset="0"/>
              </a:rPr>
              <a:t>Cyberlockers</a:t>
            </a:r>
            <a:r>
              <a:rPr lang="en-GB" sz="1600" dirty="0">
                <a:solidFill>
                  <a:srgbClr val="222222"/>
                </a:solidFill>
                <a:ea typeface="Times New Roman" panose="02020603050405020304" pitchFamily="18" charset="0"/>
                <a:cs typeface="Times New Roman" panose="02020603050405020304" pitchFamily="18" charset="0"/>
              </a:rPr>
              <a:t>:</a:t>
            </a:r>
          </a:p>
          <a:p>
            <a:pPr marL="742950" lvl="1" indent="-285750">
              <a:spcAft>
                <a:spcPts val="300"/>
              </a:spcAft>
              <a:buFont typeface="Wingdings" panose="05000000000000000000" pitchFamily="2" charset="2"/>
              <a:buChar char="Ø"/>
            </a:pPr>
            <a:r>
              <a:rPr lang="en-GB" sz="1600" dirty="0" err="1">
                <a:ea typeface="Calibri" panose="020F0502020204030204" pitchFamily="34" charset="0"/>
                <a:cs typeface="Times New Roman" panose="02020603050405020304" pitchFamily="18" charset="0"/>
              </a:rPr>
              <a:t>Cyberlockers</a:t>
            </a:r>
            <a:r>
              <a:rPr lang="en-GB" sz="1600" dirty="0">
                <a:ea typeface="Calibri" panose="020F0502020204030204" pitchFamily="34" charset="0"/>
                <a:cs typeface="Times New Roman" panose="02020603050405020304" pitchFamily="18" charset="0"/>
              </a:rPr>
              <a:t> are file-storage and file-sharing services for various media file types, such as photos, videos and sound files. They offer fast, convenient and anonymous distribution of content, which can be downloaded or streamed </a:t>
            </a:r>
          </a:p>
          <a:p>
            <a:pPr marL="342900" lvl="0" indent="-342900">
              <a:spcAft>
                <a:spcPts val="300"/>
              </a:spcAft>
              <a:buFont typeface="Symbol" panose="05050102010706020507" pitchFamily="18" charset="2"/>
              <a:buChar char=""/>
            </a:pPr>
            <a:r>
              <a:rPr lang="en-GB" sz="1600" dirty="0">
                <a:solidFill>
                  <a:srgbClr val="222222"/>
                </a:solidFill>
                <a:ea typeface="Times New Roman" panose="02020603050405020304" pitchFamily="18" charset="0"/>
                <a:cs typeface="Times New Roman" panose="02020603050405020304" pitchFamily="18" charset="0"/>
              </a:rPr>
              <a:t>P2P: </a:t>
            </a:r>
          </a:p>
          <a:p>
            <a:pPr marL="800100" lvl="1" indent="-342900">
              <a:spcAft>
                <a:spcPts val="300"/>
              </a:spcAft>
              <a:buFont typeface="Wingdings" panose="05000000000000000000" pitchFamily="2" charset="2"/>
              <a:buChar char="Ø"/>
            </a:pPr>
            <a:r>
              <a:rPr lang="en-GB" sz="1600" dirty="0">
                <a:solidFill>
                  <a:srgbClr val="222222"/>
                </a:solidFill>
                <a:ea typeface="Times New Roman" panose="02020603050405020304" pitchFamily="18" charset="0"/>
                <a:cs typeface="Times New Roman" panose="02020603050405020304" pitchFamily="18" charset="0"/>
              </a:rPr>
              <a:t>P2P or peer-to-peer sharing sites allows the sharing of digital files among “peers”. </a:t>
            </a:r>
          </a:p>
          <a:p>
            <a:pPr marL="800100" lvl="1" indent="-342900">
              <a:spcAft>
                <a:spcPts val="300"/>
              </a:spcAft>
              <a:buFont typeface="Wingdings" panose="05000000000000000000" pitchFamily="2" charset="2"/>
              <a:buChar char="Ø"/>
            </a:pPr>
            <a:r>
              <a:rPr lang="en-GB" sz="1600" dirty="0">
                <a:solidFill>
                  <a:srgbClr val="222222"/>
                </a:solidFill>
                <a:ea typeface="Times New Roman" panose="02020603050405020304" pitchFamily="18" charset="0"/>
                <a:cs typeface="Times New Roman" panose="02020603050405020304" pitchFamily="18" charset="0"/>
              </a:rPr>
              <a:t>When using a peer-to-peer network you are allowing files stored on your computer to be available for copying by other users</a:t>
            </a:r>
            <a:endParaRPr lang="en-GB" sz="1600" dirty="0">
              <a:ea typeface="Calibri" panose="020F0502020204030204" pitchFamily="34" charset="0"/>
              <a:cs typeface="Times New Roman" panose="02020603050405020304" pitchFamily="18" charset="0"/>
            </a:endParaRPr>
          </a:p>
          <a:p>
            <a:pPr marL="342900" lvl="0" indent="-342900">
              <a:spcAft>
                <a:spcPts val="300"/>
              </a:spcAft>
              <a:buFont typeface="Symbol" panose="05050102010706020507" pitchFamily="18" charset="2"/>
              <a:buChar char=""/>
            </a:pPr>
            <a:r>
              <a:rPr lang="en-GB" sz="1600" dirty="0">
                <a:solidFill>
                  <a:srgbClr val="222222"/>
                </a:solidFill>
                <a:ea typeface="Times New Roman" panose="02020603050405020304" pitchFamily="18" charset="0"/>
                <a:cs typeface="Times New Roman" panose="02020603050405020304" pitchFamily="18" charset="0"/>
              </a:rPr>
              <a:t>Linking Sites:</a:t>
            </a:r>
          </a:p>
          <a:p>
            <a:pPr marL="1028700" lvl="1" indent="-571500">
              <a:spcAft>
                <a:spcPts val="300"/>
              </a:spcAft>
              <a:buFont typeface="Wingdings" panose="05000000000000000000" pitchFamily="2" charset="2"/>
              <a:buChar char="Ø"/>
            </a:pPr>
            <a:r>
              <a:rPr lang="en-GB" sz="1600" dirty="0"/>
              <a:t>Linking websites collate thousands of links to pirated content often stored on external </a:t>
            </a:r>
            <a:r>
              <a:rPr lang="en-GB" sz="1600" dirty="0" err="1"/>
              <a:t>cyberlockers</a:t>
            </a:r>
            <a:endParaRPr lang="en-GB" sz="1600" dirty="0">
              <a:ea typeface="Calibri" panose="020F0502020204030204" pitchFamily="34" charset="0"/>
              <a:cs typeface="Times New Roman" panose="02020603050405020304" pitchFamily="18" charset="0"/>
            </a:endParaRPr>
          </a:p>
          <a:p>
            <a:pPr marL="342900" lvl="0" indent="-342900">
              <a:spcAft>
                <a:spcPts val="300"/>
              </a:spcAft>
              <a:buFont typeface="Symbol" panose="05050102010706020507" pitchFamily="18" charset="2"/>
              <a:buChar char=""/>
            </a:pPr>
            <a:r>
              <a:rPr lang="en-GB" sz="1600" dirty="0">
                <a:solidFill>
                  <a:srgbClr val="222222"/>
                </a:solidFill>
                <a:ea typeface="Times New Roman" panose="02020603050405020304" pitchFamily="18" charset="0"/>
                <a:cs typeface="Times New Roman" panose="02020603050405020304" pitchFamily="18" charset="0"/>
              </a:rPr>
              <a:t>Torrent Sites:</a:t>
            </a:r>
          </a:p>
          <a:p>
            <a:pPr marL="800100" lvl="1" indent="-342900">
              <a:spcAft>
                <a:spcPts val="300"/>
              </a:spcAft>
              <a:buFont typeface="Wingdings" panose="05000000000000000000" pitchFamily="2" charset="2"/>
              <a:buChar char="Ø"/>
            </a:pPr>
            <a:r>
              <a:rPr lang="en-GB" sz="1600" dirty="0"/>
              <a:t>Film release groups upload and share content on </a:t>
            </a:r>
            <a:r>
              <a:rPr lang="en-GB" sz="1600" b="1" dirty="0"/>
              <a:t>private torrent </a:t>
            </a:r>
            <a:r>
              <a:rPr lang="en-GB" sz="1600" dirty="0"/>
              <a:t>sites that rely on donations from members.</a:t>
            </a:r>
            <a:endParaRPr lang="en-GB" sz="1600" dirty="0">
              <a:effectLst/>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1462202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Why is digital piracy a crime?</a:t>
            </a:r>
          </a:p>
        </p:txBody>
      </p:sp>
      <p:sp>
        <p:nvSpPr>
          <p:cNvPr id="3" name="Rectangle 2">
            <a:extLst>
              <a:ext uri="{FF2B5EF4-FFF2-40B4-BE49-F238E27FC236}">
                <a16:creationId xmlns:a16="http://schemas.microsoft.com/office/drawing/2014/main" id="{B4316CA5-5716-4F71-8447-1E979A4FD9CF}"/>
              </a:ext>
            </a:extLst>
          </p:cNvPr>
          <p:cNvSpPr/>
          <p:nvPr/>
        </p:nvSpPr>
        <p:spPr>
          <a:xfrm>
            <a:off x="383390" y="1906689"/>
            <a:ext cx="8377219" cy="4247317"/>
          </a:xfrm>
          <a:prstGeom prst="rect">
            <a:avLst/>
          </a:prstGeom>
        </p:spPr>
        <p:txBody>
          <a:bodyPr wrap="square">
            <a:spAutoFit/>
          </a:bodyPr>
          <a:lstStyle/>
          <a:p>
            <a:pPr>
              <a:spcAft>
                <a:spcPts val="0"/>
              </a:spcAft>
              <a:tabLst>
                <a:tab pos="2511425" algn="l"/>
              </a:tabLst>
            </a:pPr>
            <a:endParaRPr lang="en-GB" dirty="0">
              <a:ea typeface="Calibri" panose="020F0502020204030204" pitchFamily="34" charset="0"/>
              <a:cs typeface="Times New Roman" panose="02020603050405020304" pitchFamily="18" charset="0"/>
            </a:endParaRPr>
          </a:p>
          <a:p>
            <a:pPr marL="285750" indent="-285750">
              <a:spcAft>
                <a:spcPts val="0"/>
              </a:spcAft>
              <a:buFont typeface="Wingdings" panose="05000000000000000000" pitchFamily="2" charset="2"/>
              <a:buChar char="§"/>
            </a:pPr>
            <a:r>
              <a:rPr lang="en-GB" b="1" dirty="0">
                <a:solidFill>
                  <a:srgbClr val="222222"/>
                </a:solidFill>
                <a:ea typeface="Times New Roman" panose="02020603050405020304" pitchFamily="18" charset="0"/>
                <a:cs typeface="Times New Roman" panose="02020603050405020304" pitchFamily="18" charset="0"/>
              </a:rPr>
              <a:t>Piracy</a:t>
            </a:r>
            <a:r>
              <a:rPr lang="en-GB" dirty="0">
                <a:solidFill>
                  <a:srgbClr val="222222"/>
                </a:solidFill>
                <a:ea typeface="Times New Roman" panose="02020603050405020304" pitchFamily="18" charset="0"/>
                <a:cs typeface="Times New Roman" panose="02020603050405020304" pitchFamily="18" charset="0"/>
              </a:rPr>
              <a:t> is theft.</a:t>
            </a:r>
          </a:p>
          <a:p>
            <a:pPr marL="285750" indent="-285750">
              <a:spcAft>
                <a:spcPts val="0"/>
              </a:spcAft>
              <a:buFont typeface="Wingdings" panose="05000000000000000000" pitchFamily="2" charset="2"/>
              <a:buChar char="§"/>
            </a:pPr>
            <a:r>
              <a:rPr lang="en-GB" dirty="0">
                <a:solidFill>
                  <a:srgbClr val="222222"/>
                </a:solidFill>
                <a:ea typeface="Times New Roman" panose="02020603050405020304" pitchFamily="18" charset="0"/>
                <a:cs typeface="Times New Roman" panose="02020603050405020304" pitchFamily="18" charset="0"/>
              </a:rPr>
              <a:t>It doesn't matter whether you copied copyrighted material from a friend, illegally downloaded from the internet, or purchased from a person who was selling illegally made copies; it is all theft.</a:t>
            </a:r>
          </a:p>
          <a:p>
            <a:pPr marL="285750" indent="-285750">
              <a:spcAft>
                <a:spcPts val="0"/>
              </a:spcAft>
              <a:buFont typeface="Wingdings" panose="05000000000000000000" pitchFamily="2" charset="2"/>
              <a:buChar char="§"/>
            </a:pPr>
            <a:r>
              <a:rPr lang="en-GB" dirty="0">
                <a:solidFill>
                  <a:srgbClr val="222222"/>
                </a:solidFill>
                <a:ea typeface="Times New Roman" panose="02020603050405020304" pitchFamily="18" charset="0"/>
                <a:cs typeface="Times New Roman" panose="02020603050405020304" pitchFamily="18" charset="0"/>
              </a:rPr>
              <a:t>People who copy </a:t>
            </a:r>
            <a:r>
              <a:rPr lang="en-GB" b="1" dirty="0">
                <a:solidFill>
                  <a:srgbClr val="222222"/>
                </a:solidFill>
                <a:ea typeface="Times New Roman" panose="02020603050405020304" pitchFamily="18" charset="0"/>
                <a:cs typeface="Times New Roman" panose="02020603050405020304" pitchFamily="18" charset="0"/>
              </a:rPr>
              <a:t>digital</a:t>
            </a:r>
            <a:r>
              <a:rPr lang="en-GB" dirty="0">
                <a:solidFill>
                  <a:srgbClr val="222222"/>
                </a:solidFill>
                <a:ea typeface="Times New Roman" panose="02020603050405020304" pitchFamily="18" charset="0"/>
                <a:cs typeface="Times New Roman" panose="02020603050405020304" pitchFamily="18" charset="0"/>
              </a:rPr>
              <a:t> content they do not have permission to use are </a:t>
            </a:r>
            <a:r>
              <a:rPr lang="en-GB" b="1" dirty="0">
                <a:solidFill>
                  <a:srgbClr val="222222"/>
                </a:solidFill>
                <a:ea typeface="Times New Roman" panose="02020603050405020304" pitchFamily="18" charset="0"/>
                <a:cs typeface="Times New Roman" panose="02020603050405020304" pitchFamily="18" charset="0"/>
              </a:rPr>
              <a:t>digital</a:t>
            </a:r>
            <a:r>
              <a:rPr lang="en-GB" dirty="0">
                <a:solidFill>
                  <a:srgbClr val="222222"/>
                </a:solidFill>
                <a:ea typeface="Times New Roman" panose="02020603050405020304" pitchFamily="18" charset="0"/>
                <a:cs typeface="Times New Roman" panose="02020603050405020304" pitchFamily="18" charset="0"/>
              </a:rPr>
              <a:t> pirates. This includes: </a:t>
            </a:r>
          </a:p>
          <a:p>
            <a:pPr marL="742950" lvl="1" indent="-285750">
              <a:buFont typeface="Wingdings" panose="05000000000000000000" pitchFamily="2" charset="2"/>
              <a:buChar char="ü"/>
            </a:pPr>
            <a:r>
              <a:rPr lang="en-GB" dirty="0"/>
              <a:t>Copying digital content a friend has bought - like music, pictures, videos, movies, games, books or software.</a:t>
            </a:r>
          </a:p>
          <a:p>
            <a:pPr marL="742950" lvl="1" indent="-285750">
              <a:buFont typeface="Wingdings" panose="05000000000000000000" pitchFamily="2" charset="2"/>
              <a:buChar char="ü"/>
            </a:pPr>
            <a:r>
              <a:rPr lang="en-GB" dirty="0"/>
              <a:t>Copying digital content from peer-to-peer networks or file sharing servers.</a:t>
            </a:r>
          </a:p>
          <a:p>
            <a:pPr marL="742950" lvl="1" indent="-285750">
              <a:buFont typeface="Wingdings" panose="05000000000000000000" pitchFamily="2" charset="2"/>
              <a:buChar char="ü"/>
            </a:pPr>
            <a:r>
              <a:rPr lang="en-GB" dirty="0"/>
              <a:t>Buying content from a source that stole the content and made copies to sell – like counterfeit versions of games, movies, music, books, or software – is buying stolen goods.</a:t>
            </a:r>
          </a:p>
          <a:p>
            <a:pPr marL="285750" indent="-285750">
              <a:spcAft>
                <a:spcPts val="0"/>
              </a:spcAft>
              <a:buFont typeface="Wingdings" panose="05000000000000000000" pitchFamily="2" charset="2"/>
              <a:buChar char="§"/>
            </a:pPr>
            <a:endParaRPr lang="en-GB" dirty="0">
              <a:ea typeface="Calibri" panose="020F0502020204030204" pitchFamily="34" charset="0"/>
              <a:cs typeface="Times New Roman" panose="02020603050405020304" pitchFamily="18" charset="0"/>
            </a:endParaRPr>
          </a:p>
          <a:p>
            <a:pPr>
              <a:spcAft>
                <a:spcPts val="0"/>
              </a:spcAft>
              <a:tabLst>
                <a:tab pos="2511425" algn="l"/>
              </a:tabLst>
            </a:pPr>
            <a:r>
              <a:rPr lang="en-GB" b="1" dirty="0">
                <a:ea typeface="Times New Roman" panose="02020603050405020304" pitchFamily="18" charset="0"/>
                <a:cs typeface="Times New Roman" panose="02020603050405020304" pitchFamily="18" charset="0"/>
              </a:rPr>
              <a:t> </a:t>
            </a:r>
            <a:endParaRPr lang="en-GB" dirty="0">
              <a:effectLst/>
              <a:ea typeface="Calibri" panose="020F0502020204030204" pitchFamily="34" charset="0"/>
              <a:cs typeface="Times New Roman" panose="02020603050405020304" pitchFamily="18" charset="0"/>
            </a:endParaRPr>
          </a:p>
        </p:txBody>
      </p:sp>
      <p:sp>
        <p:nvSpPr>
          <p:cNvPr id="7" name="Subtitle 6">
            <a:extLst>
              <a:ext uri="{FF2B5EF4-FFF2-40B4-BE49-F238E27FC236}">
                <a16:creationId xmlns:a16="http://schemas.microsoft.com/office/drawing/2014/main" id="{5E776927-CC32-4447-8D06-1DB38998371D}"/>
              </a:ext>
            </a:extLst>
          </p:cNvPr>
          <p:cNvSpPr>
            <a:spLocks noGrp="1"/>
          </p:cNvSpPr>
          <p:nvPr>
            <p:ph type="subTitle" idx="1"/>
          </p:nvPr>
        </p:nvSpPr>
        <p:spPr/>
        <p:txBody>
          <a:bodyPr/>
          <a:lstStyle/>
          <a:p>
            <a:endParaRPr lang="en-GB"/>
          </a:p>
        </p:txBody>
      </p:sp>
    </p:spTree>
    <p:extLst>
      <p:ext uri="{BB962C8B-B14F-4D97-AF65-F5344CB8AC3E}">
        <p14:creationId xmlns:p14="http://schemas.microsoft.com/office/powerpoint/2010/main" val="31321545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GB" b="1" dirty="0"/>
              <a:t>Stop digital piracy?</a:t>
            </a:r>
            <a:endParaRPr lang="en-GB" dirty="0"/>
          </a:p>
        </p:txBody>
      </p:sp>
      <p:sp>
        <p:nvSpPr>
          <p:cNvPr id="3" name="Rectangle 2">
            <a:extLst>
              <a:ext uri="{FF2B5EF4-FFF2-40B4-BE49-F238E27FC236}">
                <a16:creationId xmlns:a16="http://schemas.microsoft.com/office/drawing/2014/main" id="{B4316CA5-5716-4F71-8447-1E979A4FD9CF}"/>
              </a:ext>
            </a:extLst>
          </p:cNvPr>
          <p:cNvSpPr/>
          <p:nvPr/>
        </p:nvSpPr>
        <p:spPr>
          <a:xfrm>
            <a:off x="383390" y="1906689"/>
            <a:ext cx="8377219" cy="4278094"/>
          </a:xfrm>
          <a:prstGeom prst="rect">
            <a:avLst/>
          </a:prstGeom>
        </p:spPr>
        <p:txBody>
          <a:bodyPr wrap="square">
            <a:spAutoFit/>
          </a:bodyPr>
          <a:lstStyle/>
          <a:p>
            <a:pPr>
              <a:spcAft>
                <a:spcPts val="0"/>
              </a:spcAft>
              <a:tabLst>
                <a:tab pos="2511425" algn="l"/>
              </a:tabLst>
            </a:pPr>
            <a:endParaRPr lang="en-GB" dirty="0">
              <a:ea typeface="Calibri" panose="020F0502020204030204" pitchFamily="34" charset="0"/>
              <a:cs typeface="Times New Roman" panose="02020603050405020304" pitchFamily="18" charset="0"/>
            </a:endParaRPr>
          </a:p>
          <a:p>
            <a:r>
              <a:rPr lang="en-GB" b="1" dirty="0"/>
              <a:t> </a:t>
            </a:r>
            <a:endParaRPr lang="en-GB" dirty="0"/>
          </a:p>
          <a:p>
            <a:pPr marL="285750" lvl="0" indent="-285750">
              <a:buFont typeface="Wingdings" panose="05000000000000000000" pitchFamily="2" charset="2"/>
              <a:buChar char="ü"/>
            </a:pPr>
            <a:r>
              <a:rPr lang="en-GB" sz="2000" dirty="0"/>
              <a:t>Register Your Copyrighted Work in a Timely Manner.</a:t>
            </a:r>
          </a:p>
          <a:p>
            <a:pPr marL="285750" lvl="0" indent="-285750">
              <a:buFont typeface="Wingdings" panose="05000000000000000000" pitchFamily="2" charset="2"/>
              <a:buChar char="ü"/>
            </a:pPr>
            <a:r>
              <a:rPr lang="en-GB" sz="2000" dirty="0"/>
              <a:t>Place Copyright Notices On Your Publications.</a:t>
            </a:r>
          </a:p>
          <a:p>
            <a:pPr marL="285750" lvl="0" indent="-285750">
              <a:buFont typeface="Wingdings" panose="05000000000000000000" pitchFamily="2" charset="2"/>
              <a:buChar char="ü"/>
            </a:pPr>
            <a:r>
              <a:rPr lang="en-GB" sz="2000" dirty="0"/>
              <a:t>Join Forces With Other Publishers.</a:t>
            </a:r>
          </a:p>
          <a:p>
            <a:pPr marL="285750" lvl="0" indent="-285750">
              <a:buFont typeface="Wingdings" panose="05000000000000000000" pitchFamily="2" charset="2"/>
              <a:buChar char="ü"/>
            </a:pPr>
            <a:r>
              <a:rPr lang="en-GB" sz="2000" dirty="0"/>
              <a:t>Proactively Monitor The Internet. </a:t>
            </a:r>
          </a:p>
          <a:p>
            <a:pPr marL="285750" lvl="0" indent="-285750">
              <a:buFont typeface="Wingdings" panose="05000000000000000000" pitchFamily="2" charset="2"/>
              <a:buChar char="ü"/>
            </a:pPr>
            <a:r>
              <a:rPr lang="en-GB" sz="2000" dirty="0"/>
              <a:t>Develop an Effective Enforcement Strategy.</a:t>
            </a:r>
          </a:p>
          <a:p>
            <a:pPr marL="285750" lvl="0" indent="-285750">
              <a:buFont typeface="Wingdings" panose="05000000000000000000" pitchFamily="2" charset="2"/>
              <a:buChar char="ü"/>
            </a:pPr>
            <a:r>
              <a:rPr lang="en-GB" sz="2000" dirty="0"/>
              <a:t>Develop an working relationship with Govt. agencies.</a:t>
            </a:r>
          </a:p>
          <a:p>
            <a:pPr marL="285750" lvl="0" indent="-285750">
              <a:buFont typeface="Wingdings" panose="05000000000000000000" pitchFamily="2" charset="2"/>
              <a:buChar char="ü"/>
            </a:pPr>
            <a:r>
              <a:rPr lang="en-GB" sz="2000" dirty="0"/>
              <a:t>Understand the limits of technological solutions</a:t>
            </a:r>
          </a:p>
          <a:p>
            <a:pPr marL="285750" lvl="0" indent="-285750">
              <a:buFont typeface="Wingdings" panose="05000000000000000000" pitchFamily="2" charset="2"/>
              <a:buChar char="ü"/>
            </a:pPr>
            <a:r>
              <a:rPr lang="en-GB" sz="2000" dirty="0"/>
              <a:t>Focus on to your enforcement efforts on the Ringleader.</a:t>
            </a:r>
          </a:p>
          <a:p>
            <a:pPr marL="285750" lvl="0" indent="-285750">
              <a:buFont typeface="Wingdings" panose="05000000000000000000" pitchFamily="2" charset="2"/>
              <a:buChar char="ü"/>
            </a:pPr>
            <a:r>
              <a:rPr lang="en-GB" sz="2000" dirty="0"/>
              <a:t>Consider alternative business models.</a:t>
            </a:r>
          </a:p>
          <a:p>
            <a:pPr marL="285750" lvl="0" indent="-285750">
              <a:buFont typeface="Wingdings" panose="05000000000000000000" pitchFamily="2" charset="2"/>
              <a:buChar char="ü"/>
            </a:pPr>
            <a:r>
              <a:rPr lang="en-GB" sz="2000" dirty="0"/>
              <a:t>Tighten up your license &amp; Contracts.</a:t>
            </a:r>
          </a:p>
          <a:p>
            <a:pPr marL="285750" indent="-285750">
              <a:spcAft>
                <a:spcPts val="0"/>
              </a:spcAft>
              <a:buFont typeface="Wingdings" panose="05000000000000000000" pitchFamily="2" charset="2"/>
              <a:buChar char="§"/>
            </a:pPr>
            <a:endParaRPr lang="en-GB" dirty="0">
              <a:ea typeface="Calibri" panose="020F0502020204030204" pitchFamily="34" charset="0"/>
              <a:cs typeface="Times New Roman" panose="02020603050405020304" pitchFamily="18" charset="0"/>
            </a:endParaRPr>
          </a:p>
          <a:p>
            <a:pPr>
              <a:spcAft>
                <a:spcPts val="0"/>
              </a:spcAft>
              <a:tabLst>
                <a:tab pos="2511425" algn="l"/>
              </a:tabLst>
            </a:pPr>
            <a:r>
              <a:rPr lang="en-GB" b="1" dirty="0">
                <a:ea typeface="Times New Roman" panose="02020603050405020304" pitchFamily="18" charset="0"/>
                <a:cs typeface="Times New Roman" panose="02020603050405020304" pitchFamily="18" charset="0"/>
              </a:rPr>
              <a:t> </a:t>
            </a:r>
            <a:endParaRPr lang="en-GB" dirty="0">
              <a:effectLst/>
              <a:ea typeface="Calibri" panose="020F0502020204030204" pitchFamily="34" charset="0"/>
              <a:cs typeface="Times New Roman" panose="02020603050405020304" pitchFamily="18" charset="0"/>
            </a:endParaRPr>
          </a:p>
        </p:txBody>
      </p:sp>
      <p:sp>
        <p:nvSpPr>
          <p:cNvPr id="7" name="Subtitle 6">
            <a:extLst>
              <a:ext uri="{FF2B5EF4-FFF2-40B4-BE49-F238E27FC236}">
                <a16:creationId xmlns:a16="http://schemas.microsoft.com/office/drawing/2014/main" id="{5E776927-CC32-4447-8D06-1DB38998371D}"/>
              </a:ext>
            </a:extLst>
          </p:cNvPr>
          <p:cNvSpPr>
            <a:spLocks noGrp="1"/>
          </p:cNvSpPr>
          <p:nvPr>
            <p:ph type="subTitle" idx="1"/>
          </p:nvPr>
        </p:nvSpPr>
        <p:spPr/>
        <p:txBody>
          <a:bodyPr/>
          <a:lstStyle/>
          <a:p>
            <a:endParaRPr lang="en-GB"/>
          </a:p>
        </p:txBody>
      </p:sp>
    </p:spTree>
    <p:extLst>
      <p:ext uri="{BB962C8B-B14F-4D97-AF65-F5344CB8AC3E}">
        <p14:creationId xmlns:p14="http://schemas.microsoft.com/office/powerpoint/2010/main" val="2358719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IT Essentials</a:t>
            </a:r>
          </a:p>
        </p:txBody>
      </p:sp>
      <p:sp>
        <p:nvSpPr>
          <p:cNvPr id="5" name="Subtitle 4">
            <a:extLst>
              <a:ext uri="{FF2B5EF4-FFF2-40B4-BE49-F238E27FC236}">
                <a16:creationId xmlns:a16="http://schemas.microsoft.com/office/drawing/2014/main" id="{3322CB79-31E6-2043-9768-6699756B1FD4}"/>
              </a:ext>
            </a:extLst>
          </p:cNvPr>
          <p:cNvSpPr>
            <a:spLocks noGrp="1"/>
          </p:cNvSpPr>
          <p:nvPr>
            <p:ph type="subTitle" idx="1"/>
          </p:nvPr>
        </p:nvSpPr>
        <p:spPr/>
        <p:txBody>
          <a:bodyPr/>
          <a:lstStyle/>
          <a:p>
            <a:pPr lvl="0"/>
            <a:r>
              <a:rPr lang="en-US" dirty="0"/>
              <a:t>Chapter 13,14</a:t>
            </a:r>
            <a:endParaRPr lang="en-GB" dirty="0"/>
          </a:p>
        </p:txBody>
      </p:sp>
      <p:sp>
        <p:nvSpPr>
          <p:cNvPr id="4" name="TextBox 3">
            <a:extLst>
              <a:ext uri="{FF2B5EF4-FFF2-40B4-BE49-F238E27FC236}">
                <a16:creationId xmlns:a16="http://schemas.microsoft.com/office/drawing/2014/main" id="{E00A471B-FCB5-3949-B014-0D06C67E41B3}"/>
              </a:ext>
            </a:extLst>
          </p:cNvPr>
          <p:cNvSpPr txBox="1"/>
          <p:nvPr/>
        </p:nvSpPr>
        <p:spPr>
          <a:xfrm>
            <a:off x="476205" y="2926511"/>
            <a:ext cx="8289423" cy="523220"/>
          </a:xfrm>
          <a:prstGeom prst="rect">
            <a:avLst/>
          </a:prstGeom>
          <a:noFill/>
        </p:spPr>
        <p:txBody>
          <a:bodyPr wrap="square" rtlCol="0">
            <a:spAutoFit/>
          </a:bodyPr>
          <a:lstStyle/>
          <a:p>
            <a:pPr marL="342900" indent="-342900">
              <a:buClr>
                <a:schemeClr val="bg1">
                  <a:lumMod val="65000"/>
                </a:schemeClr>
              </a:buClr>
              <a:buFont typeface="Wingdings" panose="05000000000000000000" pitchFamily="2" charset="2"/>
              <a:buChar char="Ø"/>
            </a:pPr>
            <a:r>
              <a:rPr lang="en-US" sz="2800" dirty="0"/>
              <a:t>The module is available on CISCO account.</a:t>
            </a:r>
            <a:endParaRPr lang="en-FI" sz="2800" dirty="0"/>
          </a:p>
        </p:txBody>
      </p:sp>
    </p:spTree>
    <p:extLst>
      <p:ext uri="{BB962C8B-B14F-4D97-AF65-F5344CB8AC3E}">
        <p14:creationId xmlns:p14="http://schemas.microsoft.com/office/powerpoint/2010/main" val="2695018599"/>
      </p:ext>
    </p:extLst>
  </p:cSld>
  <p:clrMapOvr>
    <a:masterClrMapping/>
  </p:clrMapOvr>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Spectrum.thmx</Template>
  <TotalTime>1008</TotalTime>
  <Words>969</Words>
  <Application>Microsoft Office PowerPoint</Application>
  <PresentationFormat>On-screen Show (4:3)</PresentationFormat>
  <Paragraphs>183</Paragraphs>
  <Slides>26</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26</vt:i4>
      </vt:variant>
    </vt:vector>
  </HeadingPairs>
  <TitlesOfParts>
    <vt:vector size="34" baseType="lpstr">
      <vt:lpstr>Arial</vt:lpstr>
      <vt:lpstr>Calibri</vt:lpstr>
      <vt:lpstr>Corbel</vt:lpstr>
      <vt:lpstr>Merriweather</vt:lpstr>
      <vt:lpstr>Symbol</vt:lpstr>
      <vt:lpstr>Times New Roman</vt:lpstr>
      <vt:lpstr>Wingdings</vt:lpstr>
      <vt:lpstr>Spectrum</vt:lpstr>
      <vt:lpstr>Digital Content Handling </vt:lpstr>
      <vt:lpstr>Outline</vt:lpstr>
      <vt:lpstr>Specific Objectives</vt:lpstr>
      <vt:lpstr> What is piracy? </vt:lpstr>
      <vt:lpstr>Digital Piracy</vt:lpstr>
      <vt:lpstr>Types of Digital Piracy? </vt:lpstr>
      <vt:lpstr>Why is digital piracy a crime?</vt:lpstr>
      <vt:lpstr>Stop digital piracy?</vt:lpstr>
      <vt:lpstr>IT Essentials</vt:lpstr>
      <vt:lpstr>PowerPoint Presentation</vt:lpstr>
      <vt:lpstr>Objective</vt:lpstr>
      <vt:lpstr>Importance of Goal Setting</vt:lpstr>
      <vt:lpstr>Influence of Goal</vt:lpstr>
      <vt:lpstr>Ask Yourself</vt:lpstr>
      <vt:lpstr>Setting Goals</vt:lpstr>
      <vt:lpstr>Important Aspects of Goal Setting</vt:lpstr>
      <vt:lpstr>Priorities and Tread- off</vt:lpstr>
      <vt:lpstr>Benefits of Managing time </vt:lpstr>
      <vt:lpstr>Time Management Process</vt:lpstr>
      <vt:lpstr>Prioritize your time</vt:lpstr>
      <vt:lpstr>Prioritize your time</vt:lpstr>
      <vt:lpstr>Revisit and Revise your Plan</vt:lpstr>
      <vt:lpstr>Words from the Wise</vt:lpstr>
      <vt:lpstr>PowerPoint Presentation</vt:lpstr>
      <vt:lpstr>PowerPoint Presentation</vt:lpstr>
      <vt:lpstr>PowerPoint Presentation</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Title</dc:title>
  <dc:creator>Mahbubul Syeed</dc:creator>
  <cp:lastModifiedBy>Tasnim Rahman</cp:lastModifiedBy>
  <cp:revision>29</cp:revision>
  <dcterms:created xsi:type="dcterms:W3CDTF">2018-12-10T17:20:29Z</dcterms:created>
  <dcterms:modified xsi:type="dcterms:W3CDTF">2020-04-30T09:00:10Z</dcterms:modified>
</cp:coreProperties>
</file>