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1"/>
  </p:notesMasterIdLst>
  <p:sldIdLst>
    <p:sldId id="256" r:id="rId5"/>
    <p:sldId id="257" r:id="rId6"/>
    <p:sldId id="266" r:id="rId7"/>
    <p:sldId id="267" r:id="rId8"/>
    <p:sldId id="258" r:id="rId9"/>
    <p:sldId id="269" r:id="rId10"/>
    <p:sldId id="272" r:id="rId11"/>
    <p:sldId id="273" r:id="rId12"/>
    <p:sldId id="274" r:id="rId13"/>
    <p:sldId id="275" r:id="rId14"/>
    <p:sldId id="261" r:id="rId15"/>
    <p:sldId id="262" r:id="rId16"/>
    <p:sldId id="263" r:id="rId17"/>
    <p:sldId id="277" r:id="rId18"/>
    <p:sldId id="278" r:id="rId19"/>
    <p:sldId id="270" r:id="rId20"/>
    <p:sldId id="279" r:id="rId21"/>
    <p:sldId id="313" r:id="rId22"/>
    <p:sldId id="271" r:id="rId23"/>
    <p:sldId id="314" r:id="rId24"/>
    <p:sldId id="291" r:id="rId25"/>
    <p:sldId id="290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280" r:id="rId52"/>
    <p:sldId id="306" r:id="rId53"/>
    <p:sldId id="281" r:id="rId54"/>
    <p:sldId id="305" r:id="rId55"/>
    <p:sldId id="301" r:id="rId56"/>
    <p:sldId id="282" r:id="rId57"/>
    <p:sldId id="302" r:id="rId58"/>
    <p:sldId id="283" r:id="rId59"/>
    <p:sldId id="303" r:id="rId60"/>
    <p:sldId id="284" r:id="rId61"/>
    <p:sldId id="304" r:id="rId62"/>
    <p:sldId id="285" r:id="rId63"/>
    <p:sldId id="345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264" r:id="rId79"/>
    <p:sldId id="265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93" d="100"/>
          <a:sy n="93" d="100"/>
        </p:scale>
        <p:origin x="1162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FB47D-38A2-4CDC-9CE4-E89F2B2AAB3D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AD6CD-7F36-4F83-AC2F-890F84097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2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D14BA-9FD2-43BF-9680-18793B8448C5}" type="slidenum">
              <a:rPr lang="en-US"/>
              <a:pPr/>
              <a:t>18</a:t>
            </a:fld>
            <a:endParaRPr lang="en-US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3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pplications-of-minimum-spanning-tree/" TargetMode="External"/><Relationship Id="rId7" Type="http://schemas.openxmlformats.org/officeDocument/2006/relationships/hyperlink" Target="https://visualgo.net/en/mst?slide=1" TargetMode="External"/><Relationship Id="rId2" Type="http://schemas.openxmlformats.org/officeDocument/2006/relationships/hyperlink" Target="https://www.geeksforgeeks.org/kruskals-minimum-spanning-tree-algorithm-greedy-algo-2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cs.usfca.edu/~galles/visualization/Prim.html" TargetMode="External"/><Relationship Id="rId5" Type="http://schemas.openxmlformats.org/officeDocument/2006/relationships/hyperlink" Target="https://www.tutorialspoint.com/data_structures_algorithms/kruskals_spanning_tree_algorithm.htm" TargetMode="External"/><Relationship Id="rId4" Type="http://schemas.openxmlformats.org/officeDocument/2006/relationships/hyperlink" Target="https://www.tutorialspoint.com/data_structures_algorithms/prims_spanning_tree_algorithm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2761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Pritam Khan Boni </a:t>
                      </a:r>
                      <a:r>
                        <a:rPr lang="en-US" i="1"/>
                        <a:t>&amp; pritam</a:t>
                      </a:r>
                      <a:r>
                        <a:rPr lang="en-US" i="1" dirty="0"/>
                        <a:t>.khan@aiub.edu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BD3152-BEEC-4B08-AAA1-B30F95FDD7C6}"/>
              </a:ext>
            </a:extLst>
          </p:cNvPr>
          <p:cNvSpPr txBox="1">
            <a:spLocks/>
          </p:cNvSpPr>
          <p:nvPr/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Wiring: Better Approach</a:t>
            </a:r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7A8C466-5E63-442A-91EE-DD2C8A49B389}"/>
              </a:ext>
            </a:extLst>
          </p:cNvPr>
          <p:cNvGrpSpPr/>
          <p:nvPr/>
        </p:nvGrpSpPr>
        <p:grpSpPr>
          <a:xfrm>
            <a:off x="914400" y="1524000"/>
            <a:ext cx="6553200" cy="3581400"/>
            <a:chOff x="914400" y="1524000"/>
            <a:chExt cx="6553200" cy="358140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6CFB0F81-2A9C-41CE-B10B-2CAE59AD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4" name="AutoShape 4" descr="Shingle">
                <a:extLst>
                  <a:ext uri="{FF2B5EF4-FFF2-40B4-BE49-F238E27FC236}">
                    <a16:creationId xmlns:a16="http://schemas.microsoft.com/office/drawing/2014/main" id="{AB1D8ECE-E795-4E29-99EE-FC73B1EB0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EFABFBE8-F891-4107-B296-154D00714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0A84FB27-379B-4D62-876F-0C7464BA3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FE89D87F-5780-4F99-AC1A-E1D251522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22D587CC-AFEC-4F3B-8E55-C2F62B7292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9" name="AutoShape 9" descr="Shingle">
                <a:extLst>
                  <a:ext uri="{FF2B5EF4-FFF2-40B4-BE49-F238E27FC236}">
                    <a16:creationId xmlns:a16="http://schemas.microsoft.com/office/drawing/2014/main" id="{89F525C6-567A-4A2B-998F-BCB64627F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6FC2FE5B-852A-49A4-B35E-FDC7ED306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134E23E7-F834-4FF4-863E-46363C29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719D61B1-8855-4EA5-9E70-7A8171EA5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CEED8060-7F4D-44D8-AE0A-7C96514D3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14" name="AutoShape 14" descr="Shingle">
                <a:extLst>
                  <a:ext uri="{FF2B5EF4-FFF2-40B4-BE49-F238E27FC236}">
                    <a16:creationId xmlns:a16="http://schemas.microsoft.com/office/drawing/2014/main" id="{EDA11EA9-D762-49BF-9760-004289165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D457087D-42D5-4179-BE1F-3FC13D7F9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45DB4E98-B352-498A-A0E6-9195E4AE9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9AEF9F5A-DA06-47A7-AFED-2072FE627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DE4EB8D9-B456-48F6-BF13-6C80A6145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19" name="AutoShape 19" descr="Shingle">
                <a:extLst>
                  <a:ext uri="{FF2B5EF4-FFF2-40B4-BE49-F238E27FC236}">
                    <a16:creationId xmlns:a16="http://schemas.microsoft.com/office/drawing/2014/main" id="{BA2B5487-3262-4A75-BC26-BA7C34E8B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EB28A39C-1CA2-4A78-B11D-594C964DB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9C22FC25-6B41-4C5B-839D-EFE7F740C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85926CC7-0052-4239-91B5-DD9C3F2E0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6723974F-4511-40DD-B344-4D5DA217C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24" name="AutoShape 24" descr="Shingle">
                <a:extLst>
                  <a:ext uri="{FF2B5EF4-FFF2-40B4-BE49-F238E27FC236}">
                    <a16:creationId xmlns:a16="http://schemas.microsoft.com/office/drawing/2014/main" id="{6C23ADE5-4421-4F8D-9DCE-ACB2BFBDD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5">
                <a:extLst>
                  <a:ext uri="{FF2B5EF4-FFF2-40B4-BE49-F238E27FC236}">
                    <a16:creationId xmlns:a16="http://schemas.microsoft.com/office/drawing/2014/main" id="{466ABA8D-5B4B-41E7-851E-58BB5830C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id="{6F80BF0E-4E0A-4817-B1C6-FC91AC6AE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8E780428-DD71-4EA8-8C83-691571385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8">
              <a:extLst>
                <a:ext uri="{FF2B5EF4-FFF2-40B4-BE49-F238E27FC236}">
                  <a16:creationId xmlns:a16="http://schemas.microsoft.com/office/drawing/2014/main" id="{1EF61552-0EC6-43C3-8B7A-6F5FFFB18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29" name="AutoShape 29" descr="Shingle">
                <a:extLst>
                  <a:ext uri="{FF2B5EF4-FFF2-40B4-BE49-F238E27FC236}">
                    <a16:creationId xmlns:a16="http://schemas.microsoft.com/office/drawing/2014/main" id="{CF1C1DFB-4CE6-490B-8214-035D94493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A4E3CB74-F320-47E7-B5B1-BB962FDFB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A16CDB37-32DC-4B22-85E0-5178BD98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8A400B38-737F-42C6-9EC6-EEDFB2A2D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3">
              <a:extLst>
                <a:ext uri="{FF2B5EF4-FFF2-40B4-BE49-F238E27FC236}">
                  <a16:creationId xmlns:a16="http://schemas.microsoft.com/office/drawing/2014/main" id="{BCA0FF32-C7CB-48EC-8F3C-C0A12306D2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34" name="AutoShape 34" descr="Shingle">
                <a:extLst>
                  <a:ext uri="{FF2B5EF4-FFF2-40B4-BE49-F238E27FC236}">
                    <a16:creationId xmlns:a16="http://schemas.microsoft.com/office/drawing/2014/main" id="{208251AE-F04B-44A3-B6F0-D4D4D7EC1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C6857FA7-3462-404C-9ADB-5FE4C2645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id="{35E7F1DA-7DC9-4C29-A82A-F0A529372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7">
                <a:extLst>
                  <a:ext uri="{FF2B5EF4-FFF2-40B4-BE49-F238E27FC236}">
                    <a16:creationId xmlns:a16="http://schemas.microsoft.com/office/drawing/2014/main" id="{F0F1F137-7EE1-4B36-9BE2-AB4302677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8">
              <a:extLst>
                <a:ext uri="{FF2B5EF4-FFF2-40B4-BE49-F238E27FC236}">
                  <a16:creationId xmlns:a16="http://schemas.microsoft.com/office/drawing/2014/main" id="{E05C6BFB-EBCF-41E0-B4BD-58FB7DC84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39" name="AutoShape 39" descr="Shingle">
                <a:extLst>
                  <a:ext uri="{FF2B5EF4-FFF2-40B4-BE49-F238E27FC236}">
                    <a16:creationId xmlns:a16="http://schemas.microsoft.com/office/drawing/2014/main" id="{BEB4D6BF-91EF-4508-AC9C-7244DA1D4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id="{EBB90976-29C2-4C1B-9A0F-9D7749E71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A5F4EB82-CF30-483C-9266-0188678AF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EC111DC0-AB4C-43D4-8DB9-7D472D71C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ext Box 43">
              <a:extLst>
                <a:ext uri="{FF2B5EF4-FFF2-40B4-BE49-F238E27FC236}">
                  <a16:creationId xmlns:a16="http://schemas.microsoft.com/office/drawing/2014/main" id="{F62ABCAA-CC54-476A-B063-0995DE9FD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3810000"/>
              <a:ext cx="153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Central office</a:t>
              </a:r>
            </a:p>
          </p:txBody>
        </p:sp>
        <p:grpSp>
          <p:nvGrpSpPr>
            <p:cNvPr id="44" name="Group 44">
              <a:extLst>
                <a:ext uri="{FF2B5EF4-FFF2-40B4-BE49-F238E27FC236}">
                  <a16:creationId xmlns:a16="http://schemas.microsoft.com/office/drawing/2014/main" id="{CBF5C5B7-E7A7-4794-A74D-1B92DF6BFC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45" name="AutoShape 45" descr="Shingle">
                <a:extLst>
                  <a:ext uri="{FF2B5EF4-FFF2-40B4-BE49-F238E27FC236}">
                    <a16:creationId xmlns:a16="http://schemas.microsoft.com/office/drawing/2014/main" id="{E86BD856-6E18-4A2F-A5ED-CD3556D57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EA1DD221-59CC-4843-A84B-277343B76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7">
                <a:extLst>
                  <a:ext uri="{FF2B5EF4-FFF2-40B4-BE49-F238E27FC236}">
                    <a16:creationId xmlns:a16="http://schemas.microsoft.com/office/drawing/2014/main" id="{EE26DE85-15CE-471D-99BB-04360EE9B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8">
                <a:extLst>
                  <a:ext uri="{FF2B5EF4-FFF2-40B4-BE49-F238E27FC236}">
                    <a16:creationId xmlns:a16="http://schemas.microsoft.com/office/drawing/2014/main" id="{E043B2F8-1C1D-4660-9EE8-00D7932C6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9">
              <a:extLst>
                <a:ext uri="{FF2B5EF4-FFF2-40B4-BE49-F238E27FC236}">
                  <a16:creationId xmlns:a16="http://schemas.microsoft.com/office/drawing/2014/main" id="{5F804C04-035A-42A0-97CD-003A39DEA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50" name="AutoShape 50" descr="Shingle">
                <a:extLst>
                  <a:ext uri="{FF2B5EF4-FFF2-40B4-BE49-F238E27FC236}">
                    <a16:creationId xmlns:a16="http://schemas.microsoft.com/office/drawing/2014/main" id="{B2B1D567-E4C6-45DF-AD27-557C876E9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1">
                <a:extLst>
                  <a:ext uri="{FF2B5EF4-FFF2-40B4-BE49-F238E27FC236}">
                    <a16:creationId xmlns:a16="http://schemas.microsoft.com/office/drawing/2014/main" id="{2E9DA355-4019-46D0-84D0-21727D555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2">
                <a:extLst>
                  <a:ext uri="{FF2B5EF4-FFF2-40B4-BE49-F238E27FC236}">
                    <a16:creationId xmlns:a16="http://schemas.microsoft.com/office/drawing/2014/main" id="{C9AA5091-C075-4E89-9032-FFC3C6225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3">
                <a:extLst>
                  <a:ext uri="{FF2B5EF4-FFF2-40B4-BE49-F238E27FC236}">
                    <a16:creationId xmlns:a16="http://schemas.microsoft.com/office/drawing/2014/main" id="{162B1B72-90DB-4997-B541-0445C3A5E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AutoShape 54">
              <a:extLst>
                <a:ext uri="{FF2B5EF4-FFF2-40B4-BE49-F238E27FC236}">
                  <a16:creationId xmlns:a16="http://schemas.microsoft.com/office/drawing/2014/main" id="{367B8E6A-F621-45D6-A1B5-69A37E2B34D1}"/>
                </a:ext>
              </a:extLst>
            </p:cNvPr>
            <p:cNvCxnSpPr>
              <a:cxnSpLocks noChangeShapeType="1"/>
              <a:stCxn id="72" idx="0"/>
              <a:endCxn id="20" idx="1"/>
            </p:cNvCxnSpPr>
            <p:nvPr/>
          </p:nvCxnSpPr>
          <p:spPr bwMode="auto">
            <a:xfrm flipV="1">
              <a:off x="4953000" y="2324100"/>
              <a:ext cx="1139825" cy="1181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55">
              <a:extLst>
                <a:ext uri="{FF2B5EF4-FFF2-40B4-BE49-F238E27FC236}">
                  <a16:creationId xmlns:a16="http://schemas.microsoft.com/office/drawing/2014/main" id="{2B405524-9978-4468-A37B-6DAF27BC9B09}"/>
                </a:ext>
              </a:extLst>
            </p:cNvPr>
            <p:cNvCxnSpPr>
              <a:cxnSpLocks noChangeShapeType="1"/>
              <a:stCxn id="72" idx="0"/>
              <a:endCxn id="9" idx="0"/>
            </p:cNvCxnSpPr>
            <p:nvPr/>
          </p:nvCxnSpPr>
          <p:spPr bwMode="auto">
            <a:xfrm>
              <a:off x="4953000" y="3505200"/>
              <a:ext cx="1143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56">
              <a:extLst>
                <a:ext uri="{FF2B5EF4-FFF2-40B4-BE49-F238E27FC236}">
                  <a16:creationId xmlns:a16="http://schemas.microsoft.com/office/drawing/2014/main" id="{85212621-E9F8-4BD6-806C-3F6235E4AA2F}"/>
                </a:ext>
              </a:extLst>
            </p:cNvPr>
            <p:cNvCxnSpPr>
              <a:cxnSpLocks noChangeShapeType="1"/>
              <a:stCxn id="72" idx="0"/>
              <a:endCxn id="15" idx="2"/>
            </p:cNvCxnSpPr>
            <p:nvPr/>
          </p:nvCxnSpPr>
          <p:spPr bwMode="auto">
            <a:xfrm flipH="1" flipV="1">
              <a:off x="3619500" y="2667000"/>
              <a:ext cx="1333500" cy="838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57">
              <a:extLst>
                <a:ext uri="{FF2B5EF4-FFF2-40B4-BE49-F238E27FC236}">
                  <a16:creationId xmlns:a16="http://schemas.microsoft.com/office/drawing/2014/main" id="{270DF1BE-A943-4132-9DFF-E8CB770D20C8}"/>
                </a:ext>
              </a:extLst>
            </p:cNvPr>
            <p:cNvCxnSpPr>
              <a:cxnSpLocks noChangeShapeType="1"/>
              <a:stCxn id="15" idx="2"/>
              <a:endCxn id="24" idx="5"/>
            </p:cNvCxnSpPr>
            <p:nvPr/>
          </p:nvCxnSpPr>
          <p:spPr bwMode="auto">
            <a:xfrm flipH="1">
              <a:off x="2762250" y="2667000"/>
              <a:ext cx="85725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58">
              <a:extLst>
                <a:ext uri="{FF2B5EF4-FFF2-40B4-BE49-F238E27FC236}">
                  <a16:creationId xmlns:a16="http://schemas.microsoft.com/office/drawing/2014/main" id="{5EA7BED3-9BDA-46BD-ABBE-269B12E5BC21}"/>
                </a:ext>
              </a:extLst>
            </p:cNvPr>
            <p:cNvCxnSpPr>
              <a:cxnSpLocks noChangeShapeType="1"/>
              <a:stCxn id="24" idx="1"/>
              <a:endCxn id="30" idx="3"/>
            </p:cNvCxnSpPr>
            <p:nvPr/>
          </p:nvCxnSpPr>
          <p:spPr bwMode="auto">
            <a:xfrm flipH="1" flipV="1">
              <a:off x="1603375" y="2628900"/>
              <a:ext cx="892175" cy="495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59">
              <a:extLst>
                <a:ext uri="{FF2B5EF4-FFF2-40B4-BE49-F238E27FC236}">
                  <a16:creationId xmlns:a16="http://schemas.microsoft.com/office/drawing/2014/main" id="{21478D42-7ADB-4429-93FB-5832F1C67951}"/>
                </a:ext>
              </a:extLst>
            </p:cNvPr>
            <p:cNvCxnSpPr>
              <a:cxnSpLocks noChangeShapeType="1"/>
              <a:stCxn id="30" idx="3"/>
              <a:endCxn id="35" idx="2"/>
            </p:cNvCxnSpPr>
            <p:nvPr/>
          </p:nvCxnSpPr>
          <p:spPr bwMode="auto">
            <a:xfrm flipV="1">
              <a:off x="1603375" y="2057400"/>
              <a:ext cx="492125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60">
              <a:extLst>
                <a:ext uri="{FF2B5EF4-FFF2-40B4-BE49-F238E27FC236}">
                  <a16:creationId xmlns:a16="http://schemas.microsoft.com/office/drawing/2014/main" id="{E7B75A24-0AD0-404F-B7CB-9EFB309FD9BE}"/>
                </a:ext>
              </a:extLst>
            </p:cNvPr>
            <p:cNvCxnSpPr>
              <a:cxnSpLocks noChangeShapeType="1"/>
              <a:stCxn id="25" idx="2"/>
              <a:endCxn id="39" idx="5"/>
            </p:cNvCxnSpPr>
            <p:nvPr/>
          </p:nvCxnSpPr>
          <p:spPr bwMode="auto">
            <a:xfrm flipH="1">
              <a:off x="2381250" y="3505200"/>
              <a:ext cx="24765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61">
              <a:extLst>
                <a:ext uri="{FF2B5EF4-FFF2-40B4-BE49-F238E27FC236}">
                  <a16:creationId xmlns:a16="http://schemas.microsoft.com/office/drawing/2014/main" id="{1EB18A07-E006-4E98-B58C-1811AF3F8DD4}"/>
                </a:ext>
              </a:extLst>
            </p:cNvPr>
            <p:cNvCxnSpPr>
              <a:cxnSpLocks noChangeShapeType="1"/>
              <a:stCxn id="40" idx="1"/>
              <a:endCxn id="5" idx="3"/>
            </p:cNvCxnSpPr>
            <p:nvPr/>
          </p:nvCxnSpPr>
          <p:spPr bwMode="auto">
            <a:xfrm flipH="1" flipV="1">
              <a:off x="1374775" y="4229100"/>
              <a:ext cx="67945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62">
              <a:extLst>
                <a:ext uri="{FF2B5EF4-FFF2-40B4-BE49-F238E27FC236}">
                  <a16:creationId xmlns:a16="http://schemas.microsoft.com/office/drawing/2014/main" id="{55F7DD7B-CFC0-484A-8715-14951B737080}"/>
                </a:ext>
              </a:extLst>
            </p:cNvPr>
            <p:cNvCxnSpPr>
              <a:cxnSpLocks noChangeShapeType="1"/>
              <a:stCxn id="10" idx="3"/>
              <a:endCxn id="51" idx="1"/>
            </p:cNvCxnSpPr>
            <p:nvPr/>
          </p:nvCxnSpPr>
          <p:spPr bwMode="auto">
            <a:xfrm flipV="1">
              <a:off x="5260975" y="4914900"/>
              <a:ext cx="98425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63">
              <a:extLst>
                <a:ext uri="{FF2B5EF4-FFF2-40B4-BE49-F238E27FC236}">
                  <a16:creationId xmlns:a16="http://schemas.microsoft.com/office/drawing/2014/main" id="{0C2848FC-7D79-4C33-8319-AA90DFC6261F}"/>
                </a:ext>
              </a:extLst>
            </p:cNvPr>
            <p:cNvCxnSpPr>
              <a:cxnSpLocks noChangeShapeType="1"/>
              <a:stCxn id="51" idx="3"/>
              <a:endCxn id="46" idx="1"/>
            </p:cNvCxnSpPr>
            <p:nvPr/>
          </p:nvCxnSpPr>
          <p:spPr bwMode="auto">
            <a:xfrm>
              <a:off x="6632575" y="4914900"/>
              <a:ext cx="3746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4" name="Group 64">
              <a:extLst>
                <a:ext uri="{FF2B5EF4-FFF2-40B4-BE49-F238E27FC236}">
                  <a16:creationId xmlns:a16="http://schemas.microsoft.com/office/drawing/2014/main" id="{401A1481-F492-46BA-A4DB-7916716DC7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17F99A3C-3CD1-43ED-A929-4DBCB5DB5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6" descr="Large grid">
                <a:extLst>
                  <a:ext uri="{FF2B5EF4-FFF2-40B4-BE49-F238E27FC236}">
                    <a16:creationId xmlns:a16="http://schemas.microsoft.com/office/drawing/2014/main" id="{453AFCB7-6694-4DF9-8F0B-C85B752E5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Rectangle 67" descr="Large grid">
                <a:extLst>
                  <a:ext uri="{FF2B5EF4-FFF2-40B4-BE49-F238E27FC236}">
                    <a16:creationId xmlns:a16="http://schemas.microsoft.com/office/drawing/2014/main" id="{D2703AE1-E00D-4311-A2A7-D3EF16E28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Rectangle 68" descr="Large grid">
                <a:extLst>
                  <a:ext uri="{FF2B5EF4-FFF2-40B4-BE49-F238E27FC236}">
                    <a16:creationId xmlns:a16="http://schemas.microsoft.com/office/drawing/2014/main" id="{11D06928-747A-49B9-AA95-FB4A8DB83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Rectangle 69" descr="Large grid">
                <a:extLst>
                  <a:ext uri="{FF2B5EF4-FFF2-40B4-BE49-F238E27FC236}">
                    <a16:creationId xmlns:a16="http://schemas.microsoft.com/office/drawing/2014/main" id="{CA9EAA6C-1597-408B-98A2-9CF8EABEC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Rectangle 70" descr="Large grid">
                <a:extLst>
                  <a:ext uri="{FF2B5EF4-FFF2-40B4-BE49-F238E27FC236}">
                    <a16:creationId xmlns:a16="http://schemas.microsoft.com/office/drawing/2014/main" id="{5514C521-F747-4553-9B47-0F37D980D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Rectangle 71" descr="Large grid">
                <a:extLst>
                  <a:ext uri="{FF2B5EF4-FFF2-40B4-BE49-F238E27FC236}">
                    <a16:creationId xmlns:a16="http://schemas.microsoft.com/office/drawing/2014/main" id="{A8F33DF4-81C7-4E69-8DF6-9EBF9E615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Rectangle 72" descr="Large grid">
                <a:extLst>
                  <a:ext uri="{FF2B5EF4-FFF2-40B4-BE49-F238E27FC236}">
                    <a16:creationId xmlns:a16="http://schemas.microsoft.com/office/drawing/2014/main" id="{B27377D4-76C7-4E18-BDB7-9F43833C1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Rectangle 73" descr="Large grid">
                <a:extLst>
                  <a:ext uri="{FF2B5EF4-FFF2-40B4-BE49-F238E27FC236}">
                    <a16:creationId xmlns:a16="http://schemas.microsoft.com/office/drawing/2014/main" id="{B2F1A9E5-DAB5-4CC6-9176-E92902499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" name="Rectangle 74" descr="Large grid">
                <a:extLst>
                  <a:ext uri="{FF2B5EF4-FFF2-40B4-BE49-F238E27FC236}">
                    <a16:creationId xmlns:a16="http://schemas.microsoft.com/office/drawing/2014/main" id="{FB086021-AB3A-4856-A11D-2B87DF081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" name="Rectangle 75" descr="Large grid">
                <a:extLst>
                  <a:ext uri="{FF2B5EF4-FFF2-40B4-BE49-F238E27FC236}">
                    <a16:creationId xmlns:a16="http://schemas.microsoft.com/office/drawing/2014/main" id="{8DF07A78-09A6-488C-B1FF-D29D3D669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77" name="Text Box 76">
            <a:extLst>
              <a:ext uri="{FF2B5EF4-FFF2-40B4-BE49-F238E27FC236}">
                <a16:creationId xmlns:a16="http://schemas.microsoft.com/office/drawing/2014/main" id="{41CBD839-589A-4837-8800-08EF6BB07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10200"/>
            <a:ext cx="804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Minimize the total length of wire connecting the customers</a:t>
            </a:r>
          </a:p>
        </p:txBody>
      </p:sp>
    </p:spTree>
    <p:extLst>
      <p:ext uri="{BB962C8B-B14F-4D97-AF65-F5344CB8AC3E}">
        <p14:creationId xmlns:p14="http://schemas.microsoft.com/office/powerpoint/2010/main" val="391991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1703" y="1725639"/>
            <a:ext cx="7076747" cy="3992563"/>
          </a:xfrm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Here is an example of a connected graph and its minimum spanning tree:</a:t>
            </a:r>
          </a:p>
          <a:p>
            <a:endParaRPr lang="en-US" dirty="0"/>
          </a:p>
        </p:txBody>
      </p:sp>
      <p:grpSp>
        <p:nvGrpSpPr>
          <p:cNvPr id="8328" name="Group 136"/>
          <p:cNvGrpSpPr>
            <a:grpSpLocks/>
          </p:cNvGrpSpPr>
          <p:nvPr/>
        </p:nvGrpSpPr>
        <p:grpSpPr bwMode="auto">
          <a:xfrm>
            <a:off x="2124075" y="2324613"/>
            <a:ext cx="4608513" cy="2617787"/>
            <a:chOff x="657" y="965"/>
            <a:chExt cx="2903" cy="1649"/>
          </a:xfrm>
        </p:grpSpPr>
        <p:grpSp>
          <p:nvGrpSpPr>
            <p:cNvPr id="8209" name="Group 17"/>
            <p:cNvGrpSpPr>
              <a:grpSpLocks/>
            </p:cNvGrpSpPr>
            <p:nvPr/>
          </p:nvGrpSpPr>
          <p:grpSpPr bwMode="auto">
            <a:xfrm>
              <a:off x="657" y="1692"/>
              <a:ext cx="194" cy="250"/>
              <a:chOff x="2368" y="1750"/>
              <a:chExt cx="194" cy="250"/>
            </a:xfrm>
          </p:grpSpPr>
          <p:sp>
            <p:nvSpPr>
              <p:cNvPr id="820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820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1156" y="1193"/>
              <a:ext cx="196" cy="250"/>
              <a:chOff x="2368" y="1750"/>
              <a:chExt cx="196" cy="250"/>
            </a:xfrm>
          </p:grpSpPr>
          <p:sp>
            <p:nvSpPr>
              <p:cNvPr id="8211" name="Text Box 1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8212" name="Oval 2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1156" y="2182"/>
              <a:ext cx="196" cy="250"/>
              <a:chOff x="2368" y="1750"/>
              <a:chExt cx="196" cy="250"/>
            </a:xfrm>
          </p:grpSpPr>
          <p:sp>
            <p:nvSpPr>
              <p:cNvPr id="8214" name="Text Box 2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8215" name="Oval 2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6" name="Group 24"/>
            <p:cNvGrpSpPr>
              <a:grpSpLocks/>
            </p:cNvGrpSpPr>
            <p:nvPr/>
          </p:nvGrpSpPr>
          <p:grpSpPr bwMode="auto">
            <a:xfrm>
              <a:off x="2006" y="1162"/>
              <a:ext cx="194" cy="250"/>
              <a:chOff x="2368" y="1750"/>
              <a:chExt cx="194" cy="250"/>
            </a:xfrm>
          </p:grpSpPr>
          <p:sp>
            <p:nvSpPr>
              <p:cNvPr id="8217" name="Text Box 2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8218" name="Oval 2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9" name="Group 27"/>
            <p:cNvGrpSpPr>
              <a:grpSpLocks/>
            </p:cNvGrpSpPr>
            <p:nvPr/>
          </p:nvGrpSpPr>
          <p:grpSpPr bwMode="auto">
            <a:xfrm>
              <a:off x="2820" y="1162"/>
              <a:ext cx="196" cy="250"/>
              <a:chOff x="2368" y="1750"/>
              <a:chExt cx="196" cy="250"/>
            </a:xfrm>
          </p:grpSpPr>
          <p:sp>
            <p:nvSpPr>
              <p:cNvPr id="8220" name="Text Box 2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8221" name="Oval 2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2" name="Group 30"/>
            <p:cNvGrpSpPr>
              <a:grpSpLocks/>
            </p:cNvGrpSpPr>
            <p:nvPr/>
          </p:nvGrpSpPr>
          <p:grpSpPr bwMode="auto">
            <a:xfrm>
              <a:off x="3366" y="1661"/>
              <a:ext cx="194" cy="250"/>
              <a:chOff x="2368" y="1750"/>
              <a:chExt cx="194" cy="250"/>
            </a:xfrm>
          </p:grpSpPr>
          <p:sp>
            <p:nvSpPr>
              <p:cNvPr id="8223" name="Text Box 3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8224" name="Oval 3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5" name="Group 33"/>
            <p:cNvGrpSpPr>
              <a:grpSpLocks/>
            </p:cNvGrpSpPr>
            <p:nvPr/>
          </p:nvGrpSpPr>
          <p:grpSpPr bwMode="auto">
            <a:xfrm>
              <a:off x="2822" y="2182"/>
              <a:ext cx="194" cy="250"/>
              <a:chOff x="2368" y="1750"/>
              <a:chExt cx="194" cy="250"/>
            </a:xfrm>
          </p:grpSpPr>
          <p:sp>
            <p:nvSpPr>
              <p:cNvPr id="8226" name="Text Box 3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8227" name="Oval 3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8" name="Group 36"/>
            <p:cNvGrpSpPr>
              <a:grpSpLocks/>
            </p:cNvGrpSpPr>
            <p:nvPr/>
          </p:nvGrpSpPr>
          <p:grpSpPr bwMode="auto">
            <a:xfrm>
              <a:off x="2004" y="2182"/>
              <a:ext cx="196" cy="250"/>
              <a:chOff x="2368" y="1750"/>
              <a:chExt cx="196" cy="250"/>
            </a:xfrm>
          </p:grpSpPr>
          <p:sp>
            <p:nvSpPr>
              <p:cNvPr id="8229" name="Text Box 3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8230" name="Oval 3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34" name="Group 42"/>
            <p:cNvGrpSpPr>
              <a:grpSpLocks/>
            </p:cNvGrpSpPr>
            <p:nvPr/>
          </p:nvGrpSpPr>
          <p:grpSpPr bwMode="auto">
            <a:xfrm>
              <a:off x="1565" y="1706"/>
              <a:ext cx="182" cy="250"/>
              <a:chOff x="1519" y="1706"/>
              <a:chExt cx="182" cy="250"/>
            </a:xfrm>
          </p:grpSpPr>
          <p:sp>
            <p:nvSpPr>
              <p:cNvPr id="8232" name="Text Box 4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8233" name="Oval 4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35" name="Line 43"/>
            <p:cNvSpPr>
              <a:spLocks noChangeShapeType="1"/>
            </p:cNvSpPr>
            <p:nvPr/>
          </p:nvSpPr>
          <p:spPr bwMode="auto">
            <a:xfrm flipV="1">
              <a:off x="793" y="1389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Line 51"/>
            <p:cNvSpPr>
              <a:spLocks noChangeShapeType="1"/>
            </p:cNvSpPr>
            <p:nvPr/>
          </p:nvSpPr>
          <p:spPr bwMode="auto">
            <a:xfrm>
              <a:off x="793" y="1933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Line 52"/>
            <p:cNvSpPr>
              <a:spLocks noChangeShapeType="1"/>
            </p:cNvSpPr>
            <p:nvPr/>
          </p:nvSpPr>
          <p:spPr bwMode="auto">
            <a:xfrm>
              <a:off x="1247" y="1434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Line 53"/>
            <p:cNvSpPr>
              <a:spLocks noChangeShapeType="1"/>
            </p:cNvSpPr>
            <p:nvPr/>
          </p:nvSpPr>
          <p:spPr bwMode="auto">
            <a:xfrm>
              <a:off x="1338" y="1298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>
              <a:off x="1338" y="2341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Line 55"/>
            <p:cNvSpPr>
              <a:spLocks noChangeShapeType="1"/>
            </p:cNvSpPr>
            <p:nvPr/>
          </p:nvSpPr>
          <p:spPr bwMode="auto">
            <a:xfrm>
              <a:off x="2200" y="2341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Line 57"/>
            <p:cNvSpPr>
              <a:spLocks noChangeShapeType="1"/>
            </p:cNvSpPr>
            <p:nvPr/>
          </p:nvSpPr>
          <p:spPr bwMode="auto">
            <a:xfrm>
              <a:off x="2154" y="1389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Line 58"/>
            <p:cNvSpPr>
              <a:spLocks noChangeShapeType="1"/>
            </p:cNvSpPr>
            <p:nvPr/>
          </p:nvSpPr>
          <p:spPr bwMode="auto">
            <a:xfrm>
              <a:off x="2200" y="1298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Line 59"/>
            <p:cNvSpPr>
              <a:spLocks noChangeShapeType="1"/>
            </p:cNvSpPr>
            <p:nvPr/>
          </p:nvSpPr>
          <p:spPr bwMode="auto">
            <a:xfrm>
              <a:off x="2925" y="1389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Line 60"/>
            <p:cNvSpPr>
              <a:spLocks noChangeShapeType="1"/>
            </p:cNvSpPr>
            <p:nvPr/>
          </p:nvSpPr>
          <p:spPr bwMode="auto">
            <a:xfrm>
              <a:off x="3016" y="1344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Line 61"/>
            <p:cNvSpPr>
              <a:spLocks noChangeShapeType="1"/>
            </p:cNvSpPr>
            <p:nvPr/>
          </p:nvSpPr>
          <p:spPr bwMode="auto">
            <a:xfrm flipV="1">
              <a:off x="3016" y="1888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Line 62"/>
            <p:cNvSpPr>
              <a:spLocks noChangeShapeType="1"/>
            </p:cNvSpPr>
            <p:nvPr/>
          </p:nvSpPr>
          <p:spPr bwMode="auto">
            <a:xfrm>
              <a:off x="1746" y="1933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Line 63"/>
            <p:cNvSpPr>
              <a:spLocks noChangeShapeType="1"/>
            </p:cNvSpPr>
            <p:nvPr/>
          </p:nvSpPr>
          <p:spPr bwMode="auto">
            <a:xfrm flipV="1">
              <a:off x="1292" y="1933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Line 64"/>
            <p:cNvSpPr>
              <a:spLocks noChangeShapeType="1"/>
            </p:cNvSpPr>
            <p:nvPr/>
          </p:nvSpPr>
          <p:spPr bwMode="auto">
            <a:xfrm flipV="1">
              <a:off x="1701" y="1389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Text Box 65"/>
            <p:cNvSpPr txBox="1">
              <a:spLocks noChangeArrowheads="1"/>
            </p:cNvSpPr>
            <p:nvPr/>
          </p:nvSpPr>
          <p:spPr bwMode="auto">
            <a:xfrm>
              <a:off x="793" y="12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258" name="Text Box 66"/>
            <p:cNvSpPr txBox="1">
              <a:spLocks noChangeArrowheads="1"/>
            </p:cNvSpPr>
            <p:nvPr/>
          </p:nvSpPr>
          <p:spPr bwMode="auto">
            <a:xfrm>
              <a:off x="1552" y="9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259" name="Text Box 67"/>
            <p:cNvSpPr txBox="1">
              <a:spLocks noChangeArrowheads="1"/>
            </p:cNvSpPr>
            <p:nvPr/>
          </p:nvSpPr>
          <p:spPr bwMode="auto">
            <a:xfrm>
              <a:off x="2396" y="9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8260" name="Text Box 68"/>
            <p:cNvSpPr txBox="1">
              <a:spLocks noChangeArrowheads="1"/>
            </p:cNvSpPr>
            <p:nvPr/>
          </p:nvSpPr>
          <p:spPr bwMode="auto">
            <a:xfrm>
              <a:off x="3230" y="12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8261" name="Text Box 69"/>
            <p:cNvSpPr txBox="1">
              <a:spLocks noChangeArrowheads="1"/>
            </p:cNvSpPr>
            <p:nvPr/>
          </p:nvSpPr>
          <p:spPr bwMode="auto">
            <a:xfrm>
              <a:off x="3198" y="19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8262" name="Text Box 70"/>
            <p:cNvSpPr txBox="1">
              <a:spLocks noChangeArrowheads="1"/>
            </p:cNvSpPr>
            <p:nvPr/>
          </p:nvSpPr>
          <p:spPr bwMode="auto">
            <a:xfrm>
              <a:off x="2880" y="166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8263" name="Text Box 71"/>
            <p:cNvSpPr txBox="1">
              <a:spLocks noChangeArrowheads="1"/>
            </p:cNvSpPr>
            <p:nvPr/>
          </p:nvSpPr>
          <p:spPr bwMode="auto">
            <a:xfrm>
              <a:off x="2245" y="17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852" y="150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2426" y="23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869" y="18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1597" y="23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8268" name="Text Box 76"/>
            <p:cNvSpPr txBox="1">
              <a:spLocks noChangeArrowheads="1"/>
            </p:cNvSpPr>
            <p:nvPr/>
          </p:nvSpPr>
          <p:spPr bwMode="auto">
            <a:xfrm>
              <a:off x="1325" y="18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8269" name="Text Box 77"/>
            <p:cNvSpPr txBox="1">
              <a:spLocks noChangeArrowheads="1"/>
            </p:cNvSpPr>
            <p:nvPr/>
          </p:nvSpPr>
          <p:spPr bwMode="auto">
            <a:xfrm>
              <a:off x="975" y="164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8270" name="Text Box 78"/>
            <p:cNvSpPr txBox="1">
              <a:spLocks noChangeArrowheads="1"/>
            </p:cNvSpPr>
            <p:nvPr/>
          </p:nvSpPr>
          <p:spPr bwMode="auto">
            <a:xfrm>
              <a:off x="793" y="20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sp>
        <p:nvSpPr>
          <p:cNvPr id="8329" name="Text Box 137"/>
          <p:cNvSpPr txBox="1">
            <a:spLocks noChangeArrowheads="1"/>
          </p:cNvSpPr>
          <p:nvPr/>
        </p:nvSpPr>
        <p:spPr bwMode="auto">
          <a:xfrm>
            <a:off x="346869" y="4797425"/>
            <a:ext cx="82936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Notice that the tree is not unique: </a:t>
            </a:r>
          </a:p>
          <a:p>
            <a:pPr algn="l"/>
            <a:r>
              <a:rPr lang="en-US" altLang="zh-TW" dirty="0">
                <a:ea typeface="PMingLiU" panose="02020500000000000000" pitchFamily="18" charset="-120"/>
              </a:rPr>
              <a:t>replacing (</a:t>
            </a:r>
            <a:r>
              <a:rPr lang="en-US" altLang="zh-TW" dirty="0" err="1">
                <a:ea typeface="PMingLiU" panose="02020500000000000000" pitchFamily="18" charset="-120"/>
              </a:rPr>
              <a:t>b,c</a:t>
            </a:r>
            <a:r>
              <a:rPr lang="en-US" altLang="zh-TW" dirty="0">
                <a:ea typeface="PMingLiU" panose="02020500000000000000" pitchFamily="18" charset="-120"/>
              </a:rPr>
              <a:t>) with (</a:t>
            </a:r>
            <a:r>
              <a:rPr lang="en-US" altLang="zh-TW" dirty="0" err="1">
                <a:ea typeface="PMingLiU" panose="02020500000000000000" pitchFamily="18" charset="-120"/>
              </a:rPr>
              <a:t>a,h</a:t>
            </a:r>
            <a:r>
              <a:rPr lang="en-US" altLang="zh-TW" dirty="0">
                <a:ea typeface="PMingLiU" panose="02020500000000000000" pitchFamily="18" charset="-120"/>
              </a:rPr>
              <a:t>) yields another spanning tree with the same minimum weight.</a:t>
            </a:r>
          </a:p>
        </p:txBody>
      </p:sp>
    </p:spTree>
    <p:extLst>
      <p:ext uri="{BB962C8B-B14F-4D97-AF65-F5344CB8AC3E}">
        <p14:creationId xmlns:p14="http://schemas.microsoft.com/office/powerpoint/2010/main" val="242781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>
                <a:ea typeface="PMingLiU" panose="02020500000000000000" pitchFamily="18" charset="-120"/>
              </a:rPr>
              <a:t>Growing a MST(Generic Algorithm)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subset of some minimum spanning tree. This property is called the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invariant Property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An edge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safe edge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if adding the edge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does not destroy the invariant.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A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safe edge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 is just the CORRECT edge to choose to add to T. 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109" t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Text Box 4"/>
              <p:cNvSpPr txBox="1">
                <a:spLocks noChangeArrowheads="1"/>
              </p:cNvSpPr>
              <p:nvPr/>
            </p:nvSpPr>
            <p:spPr bwMode="auto">
              <a:xfrm>
                <a:off x="1393532" y="4732064"/>
                <a:ext cx="7273925" cy="17543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GENERIC_MST(</a:t>
                </a:r>
                <a:r>
                  <a:rPr lang="en-US" altLang="zh-TW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A =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	</a:t>
                </a:r>
                <a:r>
                  <a:rPr lang="en-US" altLang="zh-TW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while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 does not form a spanning tree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		find an edge (</a:t>
                </a:r>
                <a:r>
                  <a:rPr lang="en-US" altLang="zh-TW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u,v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that is safe for A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		A = A</a:t>
                </a:r>
                <a:r>
                  <a:rPr lang="en-US" altLang="zh-TW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∪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{(u,v)}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	</a:t>
                </a:r>
                <a:r>
                  <a:rPr lang="en-US" altLang="zh-TW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return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</a:t>
                </a:r>
              </a:p>
            </p:txBody>
          </p:sp>
        </mc:Choice>
        <mc:Fallback xmlns="">
          <p:sp>
            <p:nvSpPr>
              <p:cNvPr id="1434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3532" y="4732064"/>
                <a:ext cx="7273925" cy="1754326"/>
              </a:xfrm>
              <a:prstGeom prst="rect">
                <a:avLst/>
              </a:prstGeom>
              <a:blipFill>
                <a:blip r:embed="rId3"/>
                <a:stretch>
                  <a:fillRect l="-669" t="-1379" b="-41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36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How to Find a Safe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5245" y="2133600"/>
                <a:ext cx="8684860" cy="3992563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None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We need some definitions and a theorem.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A </a:t>
                </a:r>
                <a:r>
                  <a:rPr lang="en-US" altLang="zh-TW" sz="28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cut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−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 of an undirected graph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𝐺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=(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 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is a partition of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An edge </a:t>
                </a:r>
                <a:r>
                  <a:rPr lang="en-US" altLang="zh-TW" sz="28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crosses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the cut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−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 if one of its endpoints is in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 and the other is in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−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An edge is a </a:t>
                </a:r>
                <a:r>
                  <a:rPr lang="en-US" altLang="zh-TW" sz="28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light edge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crossing a cut if its weight is the minimum of any edge crossing the cut.</a:t>
                </a:r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45" y="2133600"/>
                <a:ext cx="8684860" cy="3992563"/>
              </a:xfrm>
              <a:blipFill>
                <a:blip r:embed="rId2"/>
                <a:stretch>
                  <a:fillRect l="-1475" t="-1374" r="-702" b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15262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How to Find a Safe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454" name="Group 70"/>
          <p:cNvGrpSpPr>
            <a:grpSpLocks/>
          </p:cNvGrpSpPr>
          <p:nvPr/>
        </p:nvGrpSpPr>
        <p:grpSpPr bwMode="auto">
          <a:xfrm>
            <a:off x="1116013" y="2247164"/>
            <a:ext cx="6700837" cy="2617788"/>
            <a:chOff x="68" y="965"/>
            <a:chExt cx="4221" cy="1649"/>
          </a:xfrm>
        </p:grpSpPr>
        <p:sp>
          <p:nvSpPr>
            <p:cNvPr id="16449" name="Text Box 65"/>
            <p:cNvSpPr txBox="1">
              <a:spLocks noChangeArrowheads="1"/>
            </p:cNvSpPr>
            <p:nvPr/>
          </p:nvSpPr>
          <p:spPr bwMode="auto">
            <a:xfrm>
              <a:off x="68" y="2205"/>
              <a:ext cx="6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V-S</a:t>
              </a:r>
              <a:r>
                <a:rPr lang="en-US" altLang="zh-TW">
                  <a:ea typeface="PMingLiU" panose="02020500000000000000" pitchFamily="18" charset="-120"/>
                  <a:cs typeface="Times New Roman" panose="02020603050405020304" pitchFamily="18" charset="0"/>
                </a:rPr>
                <a:t>↓</a:t>
              </a:r>
            </a:p>
          </p:txBody>
        </p:sp>
        <p:grpSp>
          <p:nvGrpSpPr>
            <p:cNvPr id="16444" name="Group 60"/>
            <p:cNvGrpSpPr>
              <a:grpSpLocks/>
            </p:cNvGrpSpPr>
            <p:nvPr/>
          </p:nvGrpSpPr>
          <p:grpSpPr bwMode="auto">
            <a:xfrm>
              <a:off x="657" y="965"/>
              <a:ext cx="2903" cy="1649"/>
              <a:chOff x="657" y="965"/>
              <a:chExt cx="2903" cy="1649"/>
            </a:xfrm>
          </p:grpSpPr>
          <p:grpSp>
            <p:nvGrpSpPr>
              <p:cNvPr id="16389" name="Group 5"/>
              <p:cNvGrpSpPr>
                <a:grpSpLocks/>
              </p:cNvGrpSpPr>
              <p:nvPr/>
            </p:nvGrpSpPr>
            <p:grpSpPr bwMode="auto">
              <a:xfrm>
                <a:off x="657" y="1692"/>
                <a:ext cx="194" cy="250"/>
                <a:chOff x="2368" y="1750"/>
                <a:chExt cx="194" cy="250"/>
              </a:xfrm>
            </p:grpSpPr>
            <p:sp>
              <p:nvSpPr>
                <p:cNvPr id="1639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a</a:t>
                  </a:r>
                </a:p>
              </p:txBody>
            </p:sp>
            <p:sp>
              <p:nvSpPr>
                <p:cNvPr id="16391" name="Oval 7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2" name="Group 8"/>
              <p:cNvGrpSpPr>
                <a:grpSpLocks/>
              </p:cNvGrpSpPr>
              <p:nvPr/>
            </p:nvGrpSpPr>
            <p:grpSpPr bwMode="auto">
              <a:xfrm>
                <a:off x="1156" y="1193"/>
                <a:ext cx="196" cy="250"/>
                <a:chOff x="2368" y="1750"/>
                <a:chExt cx="196" cy="250"/>
              </a:xfrm>
            </p:grpSpPr>
            <p:sp>
              <p:nvSpPr>
                <p:cNvPr id="1639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b</a:t>
                  </a:r>
                </a:p>
              </p:txBody>
            </p:sp>
            <p:sp>
              <p:nvSpPr>
                <p:cNvPr id="16394" name="Oval 10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5" name="Group 11"/>
              <p:cNvGrpSpPr>
                <a:grpSpLocks/>
              </p:cNvGrpSpPr>
              <p:nvPr/>
            </p:nvGrpSpPr>
            <p:grpSpPr bwMode="auto">
              <a:xfrm>
                <a:off x="1156" y="2182"/>
                <a:ext cx="196" cy="250"/>
                <a:chOff x="2368" y="1750"/>
                <a:chExt cx="196" cy="250"/>
              </a:xfrm>
            </p:grpSpPr>
            <p:sp>
              <p:nvSpPr>
                <p:cNvPr id="1639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h</a:t>
                  </a:r>
                </a:p>
              </p:txBody>
            </p:sp>
            <p:sp>
              <p:nvSpPr>
                <p:cNvPr id="16397" name="Oval 13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8" name="Group 14"/>
              <p:cNvGrpSpPr>
                <a:grpSpLocks/>
              </p:cNvGrpSpPr>
              <p:nvPr/>
            </p:nvGrpSpPr>
            <p:grpSpPr bwMode="auto">
              <a:xfrm>
                <a:off x="2006" y="1162"/>
                <a:ext cx="194" cy="250"/>
                <a:chOff x="2368" y="1750"/>
                <a:chExt cx="194" cy="250"/>
              </a:xfrm>
            </p:grpSpPr>
            <p:sp>
              <p:nvSpPr>
                <p:cNvPr id="1639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c</a:t>
                  </a:r>
                </a:p>
              </p:txBody>
            </p:sp>
            <p:sp>
              <p:nvSpPr>
                <p:cNvPr id="16400" name="Oval 16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1" name="Group 17"/>
              <p:cNvGrpSpPr>
                <a:grpSpLocks/>
              </p:cNvGrpSpPr>
              <p:nvPr/>
            </p:nvGrpSpPr>
            <p:grpSpPr bwMode="auto">
              <a:xfrm>
                <a:off x="2820" y="1162"/>
                <a:ext cx="196" cy="250"/>
                <a:chOff x="2368" y="1750"/>
                <a:chExt cx="196" cy="250"/>
              </a:xfrm>
            </p:grpSpPr>
            <p:sp>
              <p:nvSpPr>
                <p:cNvPr id="1640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d</a:t>
                  </a:r>
                </a:p>
              </p:txBody>
            </p:sp>
            <p:sp>
              <p:nvSpPr>
                <p:cNvPr id="16403" name="Oval 19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4" name="Group 20"/>
              <p:cNvGrpSpPr>
                <a:grpSpLocks/>
              </p:cNvGrpSpPr>
              <p:nvPr/>
            </p:nvGrpSpPr>
            <p:grpSpPr bwMode="auto">
              <a:xfrm>
                <a:off x="3366" y="1661"/>
                <a:ext cx="194" cy="250"/>
                <a:chOff x="2368" y="1750"/>
                <a:chExt cx="194" cy="250"/>
              </a:xfrm>
            </p:grpSpPr>
            <p:sp>
              <p:nvSpPr>
                <p:cNvPr id="1640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e</a:t>
                  </a:r>
                </a:p>
              </p:txBody>
            </p:sp>
            <p:sp>
              <p:nvSpPr>
                <p:cNvPr id="16406" name="Oval 22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7" name="Group 23"/>
              <p:cNvGrpSpPr>
                <a:grpSpLocks/>
              </p:cNvGrpSpPr>
              <p:nvPr/>
            </p:nvGrpSpPr>
            <p:grpSpPr bwMode="auto">
              <a:xfrm>
                <a:off x="2822" y="2182"/>
                <a:ext cx="194" cy="250"/>
                <a:chOff x="2368" y="1750"/>
                <a:chExt cx="194" cy="250"/>
              </a:xfrm>
            </p:grpSpPr>
            <p:sp>
              <p:nvSpPr>
                <p:cNvPr id="1640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f</a:t>
                  </a:r>
                </a:p>
              </p:txBody>
            </p:sp>
            <p:sp>
              <p:nvSpPr>
                <p:cNvPr id="16409" name="Oval 25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10" name="Group 26"/>
              <p:cNvGrpSpPr>
                <a:grpSpLocks/>
              </p:cNvGrpSpPr>
              <p:nvPr/>
            </p:nvGrpSpPr>
            <p:grpSpPr bwMode="auto">
              <a:xfrm>
                <a:off x="2004" y="2182"/>
                <a:ext cx="196" cy="250"/>
                <a:chOff x="2368" y="1750"/>
                <a:chExt cx="196" cy="250"/>
              </a:xfrm>
            </p:grpSpPr>
            <p:sp>
              <p:nvSpPr>
                <p:cNvPr id="1641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g</a:t>
                  </a:r>
                </a:p>
              </p:txBody>
            </p:sp>
            <p:sp>
              <p:nvSpPr>
                <p:cNvPr id="16412" name="Oval 28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13" name="Group 29"/>
              <p:cNvGrpSpPr>
                <a:grpSpLocks/>
              </p:cNvGrpSpPr>
              <p:nvPr/>
            </p:nvGrpSpPr>
            <p:grpSpPr bwMode="auto">
              <a:xfrm>
                <a:off x="1565" y="1706"/>
                <a:ext cx="182" cy="250"/>
                <a:chOff x="1519" y="1706"/>
                <a:chExt cx="182" cy="250"/>
              </a:xfrm>
            </p:grpSpPr>
            <p:sp>
              <p:nvSpPr>
                <p:cNvPr id="1641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519" y="1706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i</a:t>
                  </a:r>
                </a:p>
              </p:txBody>
            </p:sp>
            <p:sp>
              <p:nvSpPr>
                <p:cNvPr id="16415" name="Oval 31"/>
                <p:cNvSpPr>
                  <a:spLocks noChangeArrowheads="1"/>
                </p:cNvSpPr>
                <p:nvPr/>
              </p:nvSpPr>
              <p:spPr bwMode="auto">
                <a:xfrm>
                  <a:off x="1520" y="1753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16" name="Line 32"/>
              <p:cNvSpPr>
                <a:spLocks noChangeShapeType="1"/>
              </p:cNvSpPr>
              <p:nvPr/>
            </p:nvSpPr>
            <p:spPr bwMode="auto">
              <a:xfrm flipV="1">
                <a:off x="793" y="1389"/>
                <a:ext cx="409" cy="363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Line 33"/>
              <p:cNvSpPr>
                <a:spLocks noChangeShapeType="1"/>
              </p:cNvSpPr>
              <p:nvPr/>
            </p:nvSpPr>
            <p:spPr bwMode="auto">
              <a:xfrm>
                <a:off x="793" y="1933"/>
                <a:ext cx="409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Line 34"/>
              <p:cNvSpPr>
                <a:spLocks noChangeShapeType="1"/>
              </p:cNvSpPr>
              <p:nvPr/>
            </p:nvSpPr>
            <p:spPr bwMode="auto">
              <a:xfrm>
                <a:off x="1247" y="1434"/>
                <a:ext cx="0" cy="8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9" name="Line 35"/>
              <p:cNvSpPr>
                <a:spLocks noChangeShapeType="1"/>
              </p:cNvSpPr>
              <p:nvPr/>
            </p:nvSpPr>
            <p:spPr bwMode="auto">
              <a:xfrm>
                <a:off x="1338" y="1298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0" name="Line 36"/>
              <p:cNvSpPr>
                <a:spLocks noChangeShapeType="1"/>
              </p:cNvSpPr>
              <p:nvPr/>
            </p:nvSpPr>
            <p:spPr bwMode="auto">
              <a:xfrm>
                <a:off x="1338" y="2341"/>
                <a:ext cx="680" cy="0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Line 37"/>
              <p:cNvSpPr>
                <a:spLocks noChangeShapeType="1"/>
              </p:cNvSpPr>
              <p:nvPr/>
            </p:nvSpPr>
            <p:spPr bwMode="auto">
              <a:xfrm>
                <a:off x="2200" y="2341"/>
                <a:ext cx="635" cy="0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2" name="Line 38"/>
              <p:cNvSpPr>
                <a:spLocks noChangeShapeType="1"/>
              </p:cNvSpPr>
              <p:nvPr/>
            </p:nvSpPr>
            <p:spPr bwMode="auto">
              <a:xfrm>
                <a:off x="2154" y="1389"/>
                <a:ext cx="681" cy="862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Line 39"/>
              <p:cNvSpPr>
                <a:spLocks noChangeShapeType="1"/>
              </p:cNvSpPr>
              <p:nvPr/>
            </p:nvSpPr>
            <p:spPr bwMode="auto">
              <a:xfrm>
                <a:off x="2200" y="1298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4" name="Line 40"/>
              <p:cNvSpPr>
                <a:spLocks noChangeShapeType="1"/>
              </p:cNvSpPr>
              <p:nvPr/>
            </p:nvSpPr>
            <p:spPr bwMode="auto">
              <a:xfrm>
                <a:off x="2925" y="1389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Line 41"/>
              <p:cNvSpPr>
                <a:spLocks noChangeShapeType="1"/>
              </p:cNvSpPr>
              <p:nvPr/>
            </p:nvSpPr>
            <p:spPr bwMode="auto">
              <a:xfrm>
                <a:off x="3016" y="1344"/>
                <a:ext cx="408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Line 42"/>
              <p:cNvSpPr>
                <a:spLocks noChangeShapeType="1"/>
              </p:cNvSpPr>
              <p:nvPr/>
            </p:nvSpPr>
            <p:spPr bwMode="auto">
              <a:xfrm flipV="1">
                <a:off x="3016" y="1888"/>
                <a:ext cx="408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1746" y="1933"/>
                <a:ext cx="318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8" name="Line 44"/>
              <p:cNvSpPr>
                <a:spLocks noChangeShapeType="1"/>
              </p:cNvSpPr>
              <p:nvPr/>
            </p:nvSpPr>
            <p:spPr bwMode="auto">
              <a:xfrm flipV="1">
                <a:off x="1292" y="1933"/>
                <a:ext cx="273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9" name="Line 45"/>
              <p:cNvSpPr>
                <a:spLocks noChangeShapeType="1"/>
              </p:cNvSpPr>
              <p:nvPr/>
            </p:nvSpPr>
            <p:spPr bwMode="auto">
              <a:xfrm flipV="1">
                <a:off x="1701" y="1389"/>
                <a:ext cx="317" cy="363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0" name="Text Box 46"/>
              <p:cNvSpPr txBox="1">
                <a:spLocks noChangeArrowheads="1"/>
              </p:cNvSpPr>
              <p:nvPr/>
            </p:nvSpPr>
            <p:spPr bwMode="auto">
              <a:xfrm>
                <a:off x="793" y="129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4</a:t>
                </a:r>
              </a:p>
            </p:txBody>
          </p:sp>
          <p:sp>
            <p:nvSpPr>
              <p:cNvPr id="16431" name="Text Box 47"/>
              <p:cNvSpPr txBox="1">
                <a:spLocks noChangeArrowheads="1"/>
              </p:cNvSpPr>
              <p:nvPr/>
            </p:nvSpPr>
            <p:spPr bwMode="auto">
              <a:xfrm>
                <a:off x="1552" y="9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8</a:t>
                </a:r>
              </a:p>
            </p:txBody>
          </p:sp>
          <p:sp>
            <p:nvSpPr>
              <p:cNvPr id="16432" name="Text Box 48"/>
              <p:cNvSpPr txBox="1">
                <a:spLocks noChangeArrowheads="1"/>
              </p:cNvSpPr>
              <p:nvPr/>
            </p:nvSpPr>
            <p:spPr bwMode="auto">
              <a:xfrm>
                <a:off x="2396" y="9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7</a:t>
                </a:r>
              </a:p>
            </p:txBody>
          </p:sp>
          <p:sp>
            <p:nvSpPr>
              <p:cNvPr id="16433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9</a:t>
                </a:r>
              </a:p>
            </p:txBody>
          </p:sp>
          <p:sp>
            <p:nvSpPr>
              <p:cNvPr id="16434" name="Text Box 50"/>
              <p:cNvSpPr txBox="1">
                <a:spLocks noChangeArrowheads="1"/>
              </p:cNvSpPr>
              <p:nvPr/>
            </p:nvSpPr>
            <p:spPr bwMode="auto">
              <a:xfrm>
                <a:off x="3198" y="197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10</a:t>
                </a:r>
              </a:p>
            </p:txBody>
          </p:sp>
          <p:sp>
            <p:nvSpPr>
              <p:cNvPr id="16435" name="Text Box 51"/>
              <p:cNvSpPr txBox="1">
                <a:spLocks noChangeArrowheads="1"/>
              </p:cNvSpPr>
              <p:nvPr/>
            </p:nvSpPr>
            <p:spPr bwMode="auto">
              <a:xfrm>
                <a:off x="2880" y="1661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14</a:t>
                </a:r>
              </a:p>
            </p:txBody>
          </p:sp>
          <p:sp>
            <p:nvSpPr>
              <p:cNvPr id="16436" name="Text Box 52"/>
              <p:cNvSpPr txBox="1">
                <a:spLocks noChangeArrowheads="1"/>
              </p:cNvSpPr>
              <p:nvPr/>
            </p:nvSpPr>
            <p:spPr bwMode="auto">
              <a:xfrm>
                <a:off x="2245" y="1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4</a:t>
                </a:r>
              </a:p>
            </p:txBody>
          </p:sp>
          <p:sp>
            <p:nvSpPr>
              <p:cNvPr id="16437" name="Text Box 53"/>
              <p:cNvSpPr txBox="1">
                <a:spLocks noChangeArrowheads="1"/>
              </p:cNvSpPr>
              <p:nvPr/>
            </p:nvSpPr>
            <p:spPr bwMode="auto">
              <a:xfrm>
                <a:off x="1852" y="150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2</a:t>
                </a:r>
              </a:p>
            </p:txBody>
          </p:sp>
          <p:sp>
            <p:nvSpPr>
              <p:cNvPr id="16438" name="Text Box 54"/>
              <p:cNvSpPr txBox="1">
                <a:spLocks noChangeArrowheads="1"/>
              </p:cNvSpPr>
              <p:nvPr/>
            </p:nvSpPr>
            <p:spPr bwMode="auto">
              <a:xfrm>
                <a:off x="2426" y="232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2</a:t>
                </a:r>
              </a:p>
            </p:txBody>
          </p:sp>
          <p:sp>
            <p:nvSpPr>
              <p:cNvPr id="16439" name="Text Box 55"/>
              <p:cNvSpPr txBox="1">
                <a:spLocks noChangeArrowheads="1"/>
              </p:cNvSpPr>
              <p:nvPr/>
            </p:nvSpPr>
            <p:spPr bwMode="auto">
              <a:xfrm>
                <a:off x="1869" y="185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6</a:t>
                </a:r>
              </a:p>
            </p:txBody>
          </p:sp>
          <p:sp>
            <p:nvSpPr>
              <p:cNvPr id="16440" name="Text Box 56"/>
              <p:cNvSpPr txBox="1">
                <a:spLocks noChangeArrowheads="1"/>
              </p:cNvSpPr>
              <p:nvPr/>
            </p:nvSpPr>
            <p:spPr bwMode="auto">
              <a:xfrm>
                <a:off x="1597" y="232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1</a:t>
                </a:r>
              </a:p>
            </p:txBody>
          </p:sp>
          <p:sp>
            <p:nvSpPr>
              <p:cNvPr id="16441" name="Text Box 57"/>
              <p:cNvSpPr txBox="1">
                <a:spLocks noChangeArrowheads="1"/>
              </p:cNvSpPr>
              <p:nvPr/>
            </p:nvSpPr>
            <p:spPr bwMode="auto">
              <a:xfrm>
                <a:off x="1325" y="185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7</a:t>
                </a:r>
              </a:p>
            </p:txBody>
          </p:sp>
          <p:sp>
            <p:nvSpPr>
              <p:cNvPr id="16442" name="Text Box 58"/>
              <p:cNvSpPr txBox="1">
                <a:spLocks noChangeArrowheads="1"/>
              </p:cNvSpPr>
              <p:nvPr/>
            </p:nvSpPr>
            <p:spPr bwMode="auto">
              <a:xfrm>
                <a:off x="975" y="1645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11</a:t>
                </a:r>
              </a:p>
            </p:txBody>
          </p:sp>
          <p:sp>
            <p:nvSpPr>
              <p:cNvPr id="16443" name="Text Box 59"/>
              <p:cNvSpPr txBox="1">
                <a:spLocks noChangeArrowheads="1"/>
              </p:cNvSpPr>
              <p:nvPr/>
            </p:nvSpPr>
            <p:spPr bwMode="auto">
              <a:xfrm>
                <a:off x="793" y="205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8</a:t>
                </a:r>
              </a:p>
            </p:txBody>
          </p:sp>
        </p:grpSp>
        <p:sp>
          <p:nvSpPr>
            <p:cNvPr id="16447" name="Freeform 63"/>
            <p:cNvSpPr>
              <a:spLocks/>
            </p:cNvSpPr>
            <p:nvPr/>
          </p:nvSpPr>
          <p:spPr bwMode="auto">
            <a:xfrm>
              <a:off x="295" y="966"/>
              <a:ext cx="3810" cy="1323"/>
            </a:xfrm>
            <a:custGeom>
              <a:avLst/>
              <a:gdLst>
                <a:gd name="T0" fmla="*/ 0 w 3810"/>
                <a:gd name="T1" fmla="*/ 1058 h 1323"/>
                <a:gd name="T2" fmla="*/ 816 w 3810"/>
                <a:gd name="T3" fmla="*/ 1058 h 1323"/>
                <a:gd name="T4" fmla="*/ 1769 w 3810"/>
                <a:gd name="T5" fmla="*/ 15 h 1323"/>
                <a:gd name="T6" fmla="*/ 2766 w 3810"/>
                <a:gd name="T7" fmla="*/ 1149 h 1323"/>
                <a:gd name="T8" fmla="*/ 3810 w 3810"/>
                <a:gd name="T9" fmla="*/ 1058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0" h="1323">
                  <a:moveTo>
                    <a:pt x="0" y="1058"/>
                  </a:moveTo>
                  <a:cubicBezTo>
                    <a:pt x="260" y="1145"/>
                    <a:pt x="521" y="1232"/>
                    <a:pt x="816" y="1058"/>
                  </a:cubicBezTo>
                  <a:cubicBezTo>
                    <a:pt x="1111" y="884"/>
                    <a:pt x="1444" y="0"/>
                    <a:pt x="1769" y="15"/>
                  </a:cubicBezTo>
                  <a:cubicBezTo>
                    <a:pt x="2094" y="30"/>
                    <a:pt x="2426" y="975"/>
                    <a:pt x="2766" y="1149"/>
                  </a:cubicBezTo>
                  <a:cubicBezTo>
                    <a:pt x="3106" y="1323"/>
                    <a:pt x="3458" y="1190"/>
                    <a:pt x="3810" y="105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8" name="Text Box 64"/>
            <p:cNvSpPr txBox="1">
              <a:spLocks noChangeArrowheads="1"/>
            </p:cNvSpPr>
            <p:nvPr/>
          </p:nvSpPr>
          <p:spPr bwMode="auto">
            <a:xfrm>
              <a:off x="282" y="1628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S</a:t>
              </a:r>
              <a:r>
                <a:rPr lang="en-US" altLang="zh-TW">
                  <a:ea typeface="PMingLiU" panose="02020500000000000000" pitchFamily="18" charset="-120"/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16451" name="Text Box 67"/>
            <p:cNvSpPr txBox="1">
              <a:spLocks noChangeArrowheads="1"/>
            </p:cNvSpPr>
            <p:nvPr/>
          </p:nvSpPr>
          <p:spPr bwMode="auto">
            <a:xfrm>
              <a:off x="3742" y="1661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↑ S</a:t>
              </a:r>
            </a:p>
          </p:txBody>
        </p:sp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3719" y="2205"/>
              <a:ext cx="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↓ V-S</a:t>
              </a:r>
            </a:p>
          </p:txBody>
        </p:sp>
      </p:grp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1763713" y="4772025"/>
            <a:ext cx="5832475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PMingLiU" panose="02020500000000000000" pitchFamily="18" charset="-120"/>
              </a:rPr>
              <a:t> This figure shows a cut (S,V-S) of the graph.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PMingLiU" panose="02020500000000000000" pitchFamily="18" charset="-120"/>
              </a:rPr>
              <a:t> The edge (d,c) is the unique light edge crossing the cut.</a:t>
            </a:r>
            <a:endParaRPr lang="en-US" altLang="zh-TW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463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4000" dirty="0">
                <a:ea typeface="PMingLiU" panose="02020500000000000000" pitchFamily="18" charset="-120"/>
              </a:rPr>
              <a:t>The Algorithms of </a:t>
            </a:r>
            <a:r>
              <a:rPr lang="en-US" altLang="zh-TW" sz="4000" dirty="0" err="1">
                <a:ea typeface="PMingLiU" panose="02020500000000000000" pitchFamily="18" charset="-120"/>
              </a:rPr>
              <a:t>Kruskal</a:t>
            </a:r>
            <a:r>
              <a:rPr lang="en-US" altLang="zh-TW" sz="4000" dirty="0">
                <a:ea typeface="PMingLiU" panose="02020500000000000000" pitchFamily="18" charset="-120"/>
              </a:rPr>
              <a:t> and Prim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31004" y="2133600"/>
                <a:ext cx="7076747" cy="3992563"/>
              </a:xfrm>
            </p:spPr>
            <p:txBody>
              <a:bodyPr>
                <a:normAutofit fontScale="85000" lnSpcReduction="10000"/>
              </a:bodyPr>
              <a:lstStyle/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The two algorithms are elaborations of the generic algorithm.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They each use a specific rule to determine a safe edge in line 3 of GENERIC_MST.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In </a:t>
                </a:r>
                <a:r>
                  <a:rPr lang="en-US" altLang="zh-TW" sz="2800" dirty="0" err="1">
                    <a:ea typeface="PMingLiU" panose="02020500000000000000" pitchFamily="18" charset="-120"/>
                  </a:rPr>
                  <a:t>Kruskal's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algorithm, 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 forest.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safe edge added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least-weight edge in the graph that connects two distinct components.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In Prim's algorithm, 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forms a single tree.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safe edge added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least-weight edge connecting the tree to a vertex not in the tree.</a:t>
                </a: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04" y="2133600"/>
                <a:ext cx="7076747" cy="3992563"/>
              </a:xfrm>
              <a:blipFill>
                <a:blip r:embed="rId2"/>
                <a:stretch>
                  <a:fillRect l="-947" t="-3511" b="-2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01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Related Topics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xfrm>
            <a:off x="248124" y="2133600"/>
            <a:ext cx="8895876" cy="39925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TW" b="1" dirty="0">
                <a:ea typeface="PMingLiU" panose="02020500000000000000" pitchFamily="18" charset="-120"/>
              </a:rPr>
              <a:t>Disjoint-Set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Keep a collection of </a:t>
            </a:r>
            <a:r>
              <a:rPr lang="bn-BD" altLang="zh-TW" sz="2400" u="sng" dirty="0">
                <a:ea typeface="PMingLiU" panose="02020500000000000000" pitchFamily="18" charset="-120"/>
              </a:rPr>
              <a:t>disjoint</a:t>
            </a:r>
            <a:r>
              <a:rPr lang="en-US" altLang="zh-TW" sz="2400" dirty="0">
                <a:ea typeface="PMingLiU" panose="02020500000000000000" pitchFamily="18" charset="-120"/>
              </a:rPr>
              <a:t> sets: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,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2</a:t>
            </a:r>
            <a:r>
              <a:rPr lang="en-US" altLang="zh-TW" sz="2400" dirty="0">
                <a:ea typeface="PMingLiU" panose="02020500000000000000" pitchFamily="18" charset="-120"/>
              </a:rPr>
              <a:t>, .., </a:t>
            </a:r>
            <a:r>
              <a:rPr lang="en-US" altLang="zh-TW" sz="2400" dirty="0" err="1">
                <a:ea typeface="PMingLiU" panose="02020500000000000000" pitchFamily="18" charset="-120"/>
              </a:rPr>
              <a:t>S</a:t>
            </a:r>
            <a:r>
              <a:rPr lang="en-US" altLang="zh-TW" sz="2400" baseline="-25000" dirty="0" err="1">
                <a:ea typeface="PMingLiU" panose="02020500000000000000" pitchFamily="18" charset="-120"/>
              </a:rPr>
              <a:t>k</a:t>
            </a:r>
            <a:r>
              <a:rPr lang="en-US" altLang="zh-TW" sz="2400" dirty="0">
                <a:ea typeface="PMingLiU" panose="02020500000000000000" pitchFamily="18" charset="-120"/>
              </a:rPr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Each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i</a:t>
            </a:r>
            <a:r>
              <a:rPr lang="en-US" altLang="zh-TW" sz="2400" dirty="0">
                <a:ea typeface="PMingLiU" panose="02020500000000000000" pitchFamily="18" charset="-120"/>
              </a:rPr>
              <a:t> is a set, </a:t>
            </a:r>
            <a:r>
              <a:rPr lang="en-US" altLang="zh-TW" sz="2400" dirty="0" err="1">
                <a:ea typeface="PMingLiU" panose="02020500000000000000" pitchFamily="18" charset="-120"/>
              </a:rPr>
              <a:t>e,g</a:t>
            </a:r>
            <a:r>
              <a:rPr lang="en-US" altLang="zh-TW" sz="2400" dirty="0">
                <a:ea typeface="PMingLiU" panose="02020500000000000000" pitchFamily="18" charset="-120"/>
              </a:rPr>
              <a:t>,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={v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, 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2</a:t>
            </a:r>
            <a:r>
              <a:rPr lang="en-US" altLang="zh-TW" sz="2400" dirty="0">
                <a:ea typeface="PMingLiU" panose="02020500000000000000" pitchFamily="18" charset="-120"/>
              </a:rPr>
              <a:t>, 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8</a:t>
            </a:r>
            <a:r>
              <a:rPr lang="en-US" altLang="zh-TW" sz="2400" dirty="0">
                <a:ea typeface="PMingLiU" panose="02020500000000000000" pitchFamily="18" charset="-120"/>
              </a:rPr>
              <a:t>}.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Three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Make-Set(x) </a:t>
            </a:r>
            <a:r>
              <a:rPr lang="en-US" altLang="zh-TW" sz="2400" dirty="0">
                <a:ea typeface="PMingLiU" panose="02020500000000000000" pitchFamily="18" charset="-120"/>
              </a:rPr>
              <a:t>- creates a new set whose only member is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Union(x, y)</a:t>
            </a:r>
            <a:r>
              <a:rPr lang="en-US" altLang="zh-TW" sz="2400" dirty="0">
                <a:ea typeface="PMingLiU" panose="02020500000000000000" pitchFamily="18" charset="-120"/>
              </a:rPr>
              <a:t> – unites the sets that contain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 and </a:t>
            </a:r>
            <a:r>
              <a:rPr lang="en-US" altLang="zh-TW" sz="2400" b="1" dirty="0">
                <a:ea typeface="PMingLiU" panose="02020500000000000000" pitchFamily="18" charset="-120"/>
              </a:rPr>
              <a:t>y</a:t>
            </a:r>
            <a:r>
              <a:rPr lang="en-US" altLang="zh-TW" sz="2400" dirty="0">
                <a:ea typeface="PMingLiU" panose="02020500000000000000" pitchFamily="18" charset="-120"/>
              </a:rPr>
              <a:t>, say, </a:t>
            </a:r>
            <a:r>
              <a:rPr lang="en-US" altLang="zh-TW" sz="2400" b="1" dirty="0" err="1">
                <a:ea typeface="PMingLiU" panose="02020500000000000000" pitchFamily="18" charset="-120"/>
              </a:rPr>
              <a:t>S</a:t>
            </a:r>
            <a:r>
              <a:rPr lang="en-US" altLang="zh-TW" sz="2400" b="1" baseline="-25000" dirty="0" err="1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 and </a:t>
            </a:r>
            <a:r>
              <a:rPr lang="en-US" altLang="zh-TW" sz="2400" b="1" dirty="0" err="1">
                <a:ea typeface="PMingLiU" panose="02020500000000000000" pitchFamily="18" charset="-120"/>
              </a:rPr>
              <a:t>S</a:t>
            </a:r>
            <a:r>
              <a:rPr lang="en-US" altLang="zh-TW" sz="2400" b="1" baseline="-25000" dirty="0" err="1">
                <a:ea typeface="PMingLiU" panose="02020500000000000000" pitchFamily="18" charset="-120"/>
              </a:rPr>
              <a:t>y</a:t>
            </a:r>
            <a:r>
              <a:rPr lang="en-US" altLang="zh-TW" sz="2400" dirty="0">
                <a:ea typeface="PMingLiU" panose="02020500000000000000" pitchFamily="18" charset="-120"/>
              </a:rPr>
              <a:t>, into a new set that is the union of the two sets.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Find-Set(x) </a:t>
            </a:r>
            <a:r>
              <a:rPr lang="en-US" altLang="zh-TW" sz="2400" dirty="0">
                <a:ea typeface="PMingLiU" panose="02020500000000000000" pitchFamily="18" charset="-120"/>
              </a:rPr>
              <a:t>- returns a pointer to the representative of the set containing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7494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4224" y="1810040"/>
                <a:ext cx="7076747" cy="5047960"/>
              </a:xfrm>
            </p:spPr>
            <p:txBody>
              <a:bodyPr>
                <a:noAutofit/>
              </a:bodyPr>
              <a:lstStyle/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MST_KRUSKAL(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	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each vertex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		MAKE_SET(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	sort the edges of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into 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nondecreasing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order by weight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       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, taken in nondecreasing order 	by weight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6	if  FIND_SET(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FIND_SET(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7		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∪{(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8			UNION(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9"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24" y="1810040"/>
                <a:ext cx="7076747" cy="5047960"/>
              </a:xfrm>
              <a:blipFill>
                <a:blip r:embed="rId2"/>
                <a:stretch>
                  <a:fillRect l="-861" t="-1932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70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Kruskal’s algorithm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42" y="1880380"/>
            <a:ext cx="7076747" cy="2114846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Grow many small trees </a:t>
            </a:r>
          </a:p>
          <a:p>
            <a:pPr lvl="1"/>
            <a:r>
              <a:rPr lang="en-US" dirty="0"/>
              <a:t>Find two trees that are closest (i.e., connected with the lightest edge), join them with the lightest edge</a:t>
            </a:r>
          </a:p>
          <a:p>
            <a:pPr lvl="1"/>
            <a:r>
              <a:rPr lang="en-US" dirty="0"/>
              <a:t>Terminate when a single tree forms</a:t>
            </a:r>
          </a:p>
        </p:txBody>
      </p:sp>
    </p:spTree>
    <p:extLst>
      <p:ext uri="{BB962C8B-B14F-4D97-AF65-F5344CB8AC3E}">
        <p14:creationId xmlns:p14="http://schemas.microsoft.com/office/powerpoint/2010/main" val="3833247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Time Complexity of </a:t>
            </a:r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76248" y="1767835"/>
            <a:ext cx="6016576" cy="5125329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/>
              <a:t>Line 4 sorts E edges =&gt; it takes O(E </a:t>
            </a:r>
            <a:r>
              <a:rPr lang="en-US" sz="1600" b="1" dirty="0" err="1"/>
              <a:t>lgE</a:t>
            </a:r>
            <a:r>
              <a:rPr lang="en-US" sz="1600" b="1" dirty="0"/>
              <a:t>) time, if we use </a:t>
            </a:r>
            <a:r>
              <a:rPr lang="en-US" sz="1600" b="1" dirty="0" err="1"/>
              <a:t>MergeSort</a:t>
            </a:r>
            <a:endParaRPr lang="en-US" sz="1600" b="1" dirty="0"/>
          </a:p>
          <a:p>
            <a:pPr>
              <a:buFont typeface="Arial" pitchFamily="34" charset="0"/>
              <a:buChar char="•"/>
            </a:pPr>
            <a:r>
              <a:rPr lang="en-US" sz="1600" b="1" dirty="0"/>
              <a:t>But lg E = O(lg V), since E &lt; V</a:t>
            </a:r>
            <a:r>
              <a:rPr lang="en-US" sz="1600" b="1" baseline="30000" dirty="0"/>
              <a:t>2</a:t>
            </a:r>
            <a:r>
              <a:rPr lang="en-US" sz="1600" b="1" dirty="0"/>
              <a:t> =&gt; lg E &lt; 2 lg V =&gt; lg E is O(lg V)</a:t>
            </a:r>
          </a:p>
          <a:p>
            <a:pPr marL="457200" lvl="1" indent="0">
              <a:buNone/>
            </a:pPr>
            <a:r>
              <a:rPr lang="en-US" sz="1600" b="1" dirty="0"/>
              <a:t>Hence O(E lg E) = O(E lg V)</a:t>
            </a:r>
            <a:endParaRPr lang="en-US" sz="1600" b="1" baseline="30000" dirty="0"/>
          </a:p>
          <a:p>
            <a:pPr marL="0" lvl="1">
              <a:spcBef>
                <a:spcPts val="1000"/>
              </a:spcBef>
              <a:buFont typeface="Arial" pitchFamily="34" charset="0"/>
              <a:buChar char="•"/>
            </a:pPr>
            <a:r>
              <a:rPr lang="en-US" sz="1600" b="1" dirty="0"/>
              <a:t> </a:t>
            </a:r>
            <a:r>
              <a:rPr lang="en-US" altLang="zh-TW" sz="1600" b="1" dirty="0">
                <a:ea typeface="PMingLiU" panose="02020500000000000000" pitchFamily="18" charset="-120"/>
              </a:rPr>
              <a:t>If we make total m calls of </a:t>
            </a:r>
            <a:r>
              <a:rPr lang="en-US" altLang="zh-TW" sz="1600" b="1" dirty="0" err="1">
                <a:ea typeface="PMingLiU" panose="02020500000000000000" pitchFamily="18" charset="-120"/>
              </a:rPr>
              <a:t>Make_set</a:t>
            </a:r>
            <a:r>
              <a:rPr lang="en-US" altLang="zh-TW" sz="1600" b="1" dirty="0">
                <a:ea typeface="PMingLiU" panose="02020500000000000000" pitchFamily="18" charset="-120"/>
              </a:rPr>
              <a:t>, Union, and </a:t>
            </a:r>
            <a:r>
              <a:rPr lang="en-US" altLang="zh-TW" sz="1600" b="1" dirty="0" err="1">
                <a:ea typeface="PMingLiU" panose="02020500000000000000" pitchFamily="18" charset="-120"/>
              </a:rPr>
              <a:t>Find_set</a:t>
            </a:r>
            <a:r>
              <a:rPr lang="en-US" altLang="zh-TW" sz="1600" b="1" dirty="0">
                <a:ea typeface="PMingLiU" panose="02020500000000000000" pitchFamily="18" charset="-120"/>
              </a:rPr>
              <a:t> in 	any algorithm, then these calls will take total O(m lg n) 	time, where n is the number of Make-Set calls. </a:t>
            </a:r>
            <a:endParaRPr lang="en-US" sz="1600" b="1" dirty="0"/>
          </a:p>
          <a:p>
            <a:pPr>
              <a:buFont typeface="Arial" pitchFamily="34" charset="0"/>
              <a:buChar char="•"/>
            </a:pPr>
            <a:r>
              <a:rPr lang="en-US" sz="1600" b="1" dirty="0"/>
              <a:t> The 1</a:t>
            </a:r>
            <a:r>
              <a:rPr lang="en-US" sz="1600" b="1" baseline="30000" dirty="0"/>
              <a:t>st</a:t>
            </a:r>
            <a:r>
              <a:rPr lang="en-US" sz="1600" b="1" dirty="0"/>
              <a:t> for loop makes O(V) MAKE_SET() calls and the 2</a:t>
            </a:r>
            <a:r>
              <a:rPr lang="en-US" sz="1600" b="1" baseline="30000" dirty="0"/>
              <a:t>nd</a:t>
            </a:r>
            <a:r>
              <a:rPr lang="en-US" sz="1600" b="1" dirty="0"/>
              <a:t> for loop makes O(E) </a:t>
            </a:r>
            <a:r>
              <a:rPr lang="en-US" sz="1600" b="1" dirty="0" err="1"/>
              <a:t>Find_SET</a:t>
            </a:r>
            <a:r>
              <a:rPr lang="en-US" sz="1600" b="1" dirty="0"/>
              <a:t> and UNION calls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/>
              <a:t> Total O(V+E) calls of MAKE_SET, FIND_SET, and UNION, out of which O(V) calls were MAKE_SET calls =&gt; O((V+E) </a:t>
            </a:r>
            <a:r>
              <a:rPr lang="en-US" sz="1600" b="1" dirty="0" err="1"/>
              <a:t>lgV</a:t>
            </a:r>
            <a:r>
              <a:rPr lang="en-US" sz="1600" b="1" dirty="0"/>
              <a:t>) time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/>
              <a:t> E ≥ V-1, since the graph is connected</a:t>
            </a:r>
          </a:p>
          <a:p>
            <a:pPr lvl="1"/>
            <a:r>
              <a:rPr lang="en-US" sz="1600" b="1" dirty="0"/>
              <a:t>=&gt; V is O(E)=&gt; O((V+E) </a:t>
            </a:r>
            <a:r>
              <a:rPr lang="en-US" sz="1600" b="1" dirty="0" err="1"/>
              <a:t>lgV</a:t>
            </a:r>
            <a:r>
              <a:rPr lang="en-US" sz="1600" b="1" dirty="0"/>
              <a:t>) = O(E </a:t>
            </a:r>
            <a:r>
              <a:rPr lang="en-US" sz="1600" b="1" dirty="0" err="1"/>
              <a:t>lgV</a:t>
            </a:r>
            <a:r>
              <a:rPr lang="en-US" sz="1600" b="1" dirty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/>
              <a:t> Hence total time = O(E </a:t>
            </a:r>
            <a:r>
              <a:rPr lang="en-US" sz="1600" b="1" dirty="0" err="1"/>
              <a:t>lg</a:t>
            </a:r>
            <a:r>
              <a:rPr lang="en-US" sz="1600" b="1" dirty="0"/>
              <a:t> V)</a:t>
            </a:r>
          </a:p>
          <a:p>
            <a:pPr>
              <a:buFont typeface="Arial" pitchFamily="34" charset="0"/>
              <a:buChar char="•"/>
            </a:pP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5EC9C93-4139-4038-A643-B584853F81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1810040"/>
                <a:ext cx="3699803" cy="5047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4025" indent="-454025" algn="l" defTabSz="914400" rtl="0" eaLnBrk="1" latinLnBrk="0" hangingPunct="1"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2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260475" indent="-346075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339725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939925" indent="-3317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9076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625725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97021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313113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MST_KRUSKAL(</a:t>
                </a:r>
                <a:r>
                  <a:rPr lang="en-US" altLang="zh-TW" sz="1800" b="1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</a:t>
                </a: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 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 for each vertex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	MAKE_SET(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 sort the edges of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𝑬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into nondecreasing order by weight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𝒘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Font typeface="Wingdings" pitchFamily="2" charset="2"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8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𝒖</m:t>
                        </m:r>
                        <m:r>
                          <a:rPr lang="en-US" altLang="zh-TW" sz="18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8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</m:d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𝑬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, taken in nondecreasing order by weight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6 if  FIND_SET(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FIND_SET(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7		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∪{(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8		UNION(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buFontTx/>
                  <a:buAutoNum type="arabicPlain" startAt="9"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5EC9C93-4139-4038-A643-B584853F8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0040"/>
                <a:ext cx="3699803" cy="5047960"/>
              </a:xfrm>
              <a:prstGeom prst="rect">
                <a:avLst/>
              </a:prstGeom>
              <a:blipFill>
                <a:blip r:embed="rId2"/>
                <a:stretch>
                  <a:fillRect l="-1318" t="-1812" r="-1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05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Recalling Spanning Tree.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What is Minimum Spanning Tree (MST).</a:t>
            </a:r>
          </a:p>
          <a:p>
            <a:pPr marL="457200" indent="-4572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Applications of MST.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Algorithmic technique to find MST.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Kruskal’s Algorithm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Prim-</a:t>
            </a:r>
            <a:r>
              <a:rPr lang="en-US" sz="2400" dirty="0" err="1">
                <a:solidFill>
                  <a:schemeClr val="tx1"/>
                </a:solidFill>
              </a:rPr>
              <a:t>Jarnik’s</a:t>
            </a:r>
            <a:r>
              <a:rPr lang="en-US" sz="2400" dirty="0">
                <a:solidFill>
                  <a:schemeClr val="tx1"/>
                </a:solidFill>
              </a:rPr>
              <a:t> Algorithm.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Running time of Kruskal’s and Prim-</a:t>
            </a:r>
            <a:r>
              <a:rPr lang="en-US" sz="2400" dirty="0" err="1">
                <a:solidFill>
                  <a:schemeClr val="tx1"/>
                </a:solidFill>
              </a:rPr>
              <a:t>Jarnik’s</a:t>
            </a:r>
            <a:r>
              <a:rPr lang="en-US" sz="2400" dirty="0">
                <a:solidFill>
                  <a:schemeClr val="tx1"/>
                </a:solidFill>
              </a:rPr>
              <a:t> Algorithm.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considered by the algorithm are sorted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250281" y="4148625"/>
            <a:ext cx="4608512" cy="2617788"/>
            <a:chOff x="1429" y="2643"/>
            <a:chExt cx="2903" cy="1649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355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356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2356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356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357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2357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357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2357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2357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357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2358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8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358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2358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2360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1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2361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08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250281" y="4190826"/>
            <a:ext cx="4608512" cy="2617788"/>
            <a:chOff x="1429" y="2643"/>
            <a:chExt cx="2903" cy="1649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355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356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2356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356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357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2357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357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2357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2357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357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2358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8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358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2358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2360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1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2361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839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4"/>
          <p:cNvGrpSpPr>
            <a:grpSpLocks/>
          </p:cNvGrpSpPr>
          <p:nvPr/>
        </p:nvGrpSpPr>
        <p:grpSpPr bwMode="auto">
          <a:xfrm>
            <a:off x="2250280" y="4022016"/>
            <a:ext cx="4608513" cy="2617788"/>
            <a:chOff x="1429" y="2643"/>
            <a:chExt cx="2903" cy="1649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9726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2250281" y="3979812"/>
            <a:ext cx="4608512" cy="2617788"/>
            <a:chOff x="1429" y="2643"/>
            <a:chExt cx="2903" cy="1649"/>
          </a:xfrm>
        </p:grpSpPr>
        <p:grpSp>
          <p:nvGrpSpPr>
            <p:cNvPr id="11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360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4"/>
          <p:cNvGrpSpPr>
            <a:grpSpLocks/>
          </p:cNvGrpSpPr>
          <p:nvPr/>
        </p:nvGrpSpPr>
        <p:grpSpPr bwMode="auto">
          <a:xfrm>
            <a:off x="2250281" y="4022016"/>
            <a:ext cx="4608512" cy="2617788"/>
            <a:chOff x="1429" y="2643"/>
            <a:chExt cx="2903" cy="1649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830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2250281" y="3909475"/>
            <a:ext cx="4608512" cy="2617787"/>
            <a:chOff x="1429" y="2643"/>
            <a:chExt cx="2903" cy="1649"/>
          </a:xfrm>
        </p:grpSpPr>
        <p:grpSp>
          <p:nvGrpSpPr>
            <p:cNvPr id="11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997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0" y="3782866"/>
            <a:ext cx="4608513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5071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0" y="4007946"/>
            <a:ext cx="4608513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562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1" y="3670323"/>
            <a:ext cx="4608512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940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1" y="3965747"/>
            <a:ext cx="4608512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60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314" y="253060"/>
            <a:ext cx="7808976" cy="108813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4400" dirty="0">
                <a:solidFill>
                  <a:schemeClr val="tx1"/>
                </a:solidFill>
              </a:rPr>
              <a:t>Spanning Tree.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F29370C-DE11-4D8F-A957-9596B0795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530988"/>
              </p:ext>
            </p:extLst>
          </p:nvPr>
        </p:nvGraphicFramePr>
        <p:xfrm>
          <a:off x="540877" y="2237014"/>
          <a:ext cx="3840623" cy="214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6039693" imgH="3924848" progId="MSPhotoEd.3">
                  <p:embed/>
                </p:oleObj>
              </mc:Choice>
              <mc:Fallback>
                <p:oleObj name="Photo Editor Photo" r:id="rId2" imgW="6039693" imgH="3924848" progId="MSPhotoEd.3">
                  <p:embed/>
                  <p:pic>
                    <p:nvPicPr>
                      <p:cNvPr id="4102" name="Object 4">
                        <a:extLst>
                          <a:ext uri="{FF2B5EF4-FFF2-40B4-BE49-F238E27FC236}">
                            <a16:creationId xmlns:a16="http://schemas.microsoft.com/office/drawing/2014/main" id="{F5C1DA0E-FC68-4076-8567-BBC7918A33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77" y="2237014"/>
                        <a:ext cx="3840623" cy="2140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A2CC5FA-DBA0-4330-A438-A27BC33ADD22}"/>
              </a:ext>
            </a:extLst>
          </p:cNvPr>
          <p:cNvSpPr txBox="1"/>
          <p:nvPr/>
        </p:nvSpPr>
        <p:spPr>
          <a:xfrm>
            <a:off x="540877" y="4283905"/>
            <a:ext cx="78735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a-DK" sz="2800" dirty="0"/>
              <a:t>A </a:t>
            </a:r>
            <a:r>
              <a:rPr lang="da-DK" sz="2800" b="1" dirty="0"/>
              <a:t>spanning tree </a:t>
            </a:r>
            <a:r>
              <a:rPr lang="da-DK" sz="2800" dirty="0"/>
              <a:t>of </a:t>
            </a:r>
            <a:r>
              <a:rPr lang="da-DK" sz="2800" b="1" dirty="0"/>
              <a:t>G </a:t>
            </a:r>
            <a:r>
              <a:rPr lang="da-DK" sz="2800" dirty="0"/>
              <a:t>is a subgraph which </a:t>
            </a:r>
            <a:r>
              <a:rPr lang="da-DK" sz="2400" dirty="0"/>
              <a:t>is a tree that </a:t>
            </a:r>
          </a:p>
          <a:p>
            <a:pPr>
              <a:defRPr/>
            </a:pPr>
            <a:r>
              <a:rPr lang="da-DK" sz="2400" dirty="0"/>
              <a:t>contains </a:t>
            </a:r>
            <a:r>
              <a:rPr lang="da-DK" sz="2400" b="1" dirty="0"/>
              <a:t>all vertices</a:t>
            </a:r>
            <a:r>
              <a:rPr lang="da-DK" sz="2400" dirty="0"/>
              <a:t> of </a:t>
            </a:r>
            <a:r>
              <a:rPr lang="da-DK" sz="2400" b="1" dirty="0"/>
              <a:t>G </a:t>
            </a:r>
            <a:r>
              <a:rPr lang="da-DK" sz="2400" dirty="0"/>
              <a:t>and</a:t>
            </a:r>
            <a:r>
              <a:rPr lang="da-DK" sz="2400" b="1" dirty="0"/>
              <a:t> no cycle.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0D0D2-9554-4D36-8C10-A8031457597D}"/>
              </a:ext>
            </a:extLst>
          </p:cNvPr>
          <p:cNvSpPr txBox="1"/>
          <p:nvPr/>
        </p:nvSpPr>
        <p:spPr>
          <a:xfrm>
            <a:off x="519314" y="5238310"/>
            <a:ext cx="8434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sz="2400" dirty="0"/>
              <a:t>If a graph </a:t>
            </a:r>
            <a:r>
              <a:rPr lang="da-DK" sz="2400" b="1" dirty="0"/>
              <a:t>G </a:t>
            </a:r>
            <a:r>
              <a:rPr lang="da-DK" sz="2400" dirty="0"/>
              <a:t>has </a:t>
            </a:r>
            <a:r>
              <a:rPr lang="da-DK" sz="2400" b="1" dirty="0"/>
              <a:t>v</a:t>
            </a:r>
            <a:r>
              <a:rPr lang="da-DK" sz="2400" dirty="0"/>
              <a:t> vertices and </a:t>
            </a:r>
            <a:r>
              <a:rPr lang="da-DK" sz="2400" b="1" dirty="0"/>
              <a:t>e</a:t>
            </a:r>
            <a:r>
              <a:rPr lang="da-DK" sz="2400" dirty="0"/>
              <a:t> number of edges, then a spanning tree of that graph will have</a:t>
            </a:r>
            <a:r>
              <a:rPr lang="da-DK" sz="2400" b="1" dirty="0"/>
              <a:t> n vertices and (n-1) number of edges</a:t>
            </a:r>
            <a:r>
              <a:rPr lang="da-DK" sz="2400" dirty="0"/>
              <a:t>.</a:t>
            </a:r>
            <a:endParaRPr lang="da-DK" sz="20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1" y="3881342"/>
            <a:ext cx="4608512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958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1" y="3979812"/>
            <a:ext cx="4608512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8260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2014170"/>
            <a:ext cx="64960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91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2169939"/>
            <a:ext cx="64389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95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953282"/>
            <a:ext cx="64484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12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86" y="1786731"/>
            <a:ext cx="64198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80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67" y="1791493"/>
            <a:ext cx="64389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69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29" y="1781968"/>
            <a:ext cx="64293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10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57" y="1786731"/>
            <a:ext cx="64103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13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791493"/>
            <a:ext cx="63912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6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8154" y="2256995"/>
            <a:ext cx="90822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 </a:t>
            </a:r>
            <a:r>
              <a:rPr lang="en-US" sz="2800" b="1" dirty="0"/>
              <a:t>minimum spanning tree</a:t>
            </a:r>
            <a:r>
              <a:rPr lang="en-US" sz="2800" dirty="0"/>
              <a:t> (MST) or </a:t>
            </a:r>
            <a:r>
              <a:rPr lang="en-US" sz="2800" b="1" dirty="0"/>
              <a:t>minimum</a:t>
            </a:r>
            <a:r>
              <a:rPr lang="en-US" sz="2800" dirty="0"/>
              <a:t> cost </a:t>
            </a:r>
            <a:r>
              <a:rPr lang="en-US" sz="2800" b="1" dirty="0"/>
              <a:t>spanning </a:t>
            </a:r>
          </a:p>
          <a:p>
            <a:r>
              <a:rPr lang="en-US" sz="2800" b="1" dirty="0"/>
              <a:t>tree</a:t>
            </a:r>
            <a:r>
              <a:rPr lang="en-US" sz="2800" dirty="0"/>
              <a:t> is a subset of the edges of a connected, weighted </a:t>
            </a:r>
          </a:p>
          <a:p>
            <a:r>
              <a:rPr lang="en-US" sz="2800" dirty="0"/>
              <a:t>undirected graph that connects all the vertices together, </a:t>
            </a:r>
          </a:p>
          <a:p>
            <a:r>
              <a:rPr lang="en-US" sz="2800" dirty="0"/>
              <a:t>without any cycles and with the </a:t>
            </a:r>
            <a:r>
              <a:rPr lang="en-US" sz="2800" b="1" dirty="0"/>
              <a:t>minimum</a:t>
            </a:r>
            <a:r>
              <a:rPr lang="en-US" sz="2800" dirty="0"/>
              <a:t> possible total </a:t>
            </a:r>
          </a:p>
          <a:p>
            <a:r>
              <a:rPr lang="en-US" sz="2800" dirty="0"/>
              <a:t>edge weight.</a:t>
            </a: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" y="1824831"/>
            <a:ext cx="64008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60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25" y="1815306"/>
            <a:ext cx="64103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20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57" y="1815306"/>
            <a:ext cx="64103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65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72" y="1791493"/>
            <a:ext cx="63722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65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38" y="1815306"/>
            <a:ext cx="63817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17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09" y="1820068"/>
            <a:ext cx="64579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10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29" y="2261960"/>
            <a:ext cx="8417891" cy="283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24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</a:t>
            </a:r>
            <a:endParaRPr lang="en-US" altLang="zh-TW" sz="2000" dirty="0"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MST_PRIM(</a:t>
                </a:r>
                <a:r>
                  <a:rPr lang="en-US" altLang="zh-TW" sz="2000" b="1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G,w,r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for each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𝒌𝒆𝒚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=∞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3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zh-TW" altLang="en-US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𝝅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NIL</a:t>
                </a:r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      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𝒌𝒆𝒚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	//Q is a min-priority queue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6	while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7	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EXTRACT_MIN(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  <a:endParaRPr lang="en-US" altLang="zh-TW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8		for each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𝑨𝒅𝒋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9			if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𝒘</m:t>
                    </m:r>
                    <m:d>
                      <m:dPr>
                        <m:ctrlPr>
                          <a:rPr lang="en-US" altLang="zh-TW" sz="20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𝒖</m:t>
                        </m:r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</m:d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𝒌𝒆𝒚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10		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zh-TW" altLang="en-US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𝝅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𝒖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11		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𝒌𝒆𝒚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1" t="-7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898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87276" y="2133600"/>
            <a:ext cx="7076747" cy="39925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2800" dirty="0">
                <a:ea typeface="PMingLiU" panose="02020500000000000000" pitchFamily="18" charset="-120"/>
              </a:rPr>
              <a:t>Grow the minimum spanning tree from the root vertex r.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Q is a priority queue, holding all vertices that are not in the tree now.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key[v] is the minimum weight of any edge connecting v to a vertex in the tree.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parent[v] names the parent of v in the tree.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When the algorithm terminates, Q is empty; the minimum spanning tree A for G is thus A={(</a:t>
            </a:r>
            <a:r>
              <a:rPr lang="en-US" altLang="zh-TW" sz="2800" dirty="0" err="1">
                <a:ea typeface="PMingLiU" panose="02020500000000000000" pitchFamily="18" charset="-120"/>
              </a:rPr>
              <a:t>v,parent</a:t>
            </a:r>
            <a:r>
              <a:rPr lang="en-US" altLang="zh-TW" sz="2800" dirty="0">
                <a:ea typeface="PMingLiU" panose="02020500000000000000" pitchFamily="18" charset="-120"/>
              </a:rPr>
              <a:t>[v]): v</a:t>
            </a:r>
            <a:r>
              <a:rPr lang="en-US" altLang="zh-TW" sz="2800" dirty="0">
                <a:latin typeface="宋体" panose="02010600030101010101" pitchFamily="2" charset="-122"/>
                <a:ea typeface="宋体" panose="02010600030101010101" pitchFamily="2" charset="-122"/>
              </a:rPr>
              <a:t>∈ </a:t>
            </a:r>
            <a:r>
              <a:rPr lang="en-US" altLang="zh-TW" sz="2800" dirty="0">
                <a:ea typeface="PMingLiU" panose="02020500000000000000" pitchFamily="18" charset="-120"/>
              </a:rPr>
              <a:t>V- {r} }.</a:t>
            </a:r>
          </a:p>
          <a:p>
            <a:r>
              <a:rPr lang="en-US" altLang="zh-TW" sz="2800" dirty="0">
                <a:ea typeface="PMingLiU" panose="02020500000000000000" pitchFamily="18" charset="-120"/>
                <a:cs typeface="Times New Roman" panose="02020603050405020304" pitchFamily="18" charset="0"/>
              </a:rPr>
              <a:t>Running time: O(E lg V). </a:t>
            </a:r>
            <a:endParaRPr lang="zh-TW" altLang="en-US" sz="2800" dirty="0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2934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433434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Running time of Prim's Algorithm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625" y="6491796"/>
            <a:ext cx="837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time = O((V+E) </a:t>
            </a:r>
            <a:r>
              <a:rPr lang="en-US" dirty="0" err="1"/>
              <a:t>lg</a:t>
            </a:r>
            <a:r>
              <a:rPr lang="en-US" dirty="0"/>
              <a:t> V) = O(E </a:t>
            </a:r>
            <a:r>
              <a:rPr lang="en-US" dirty="0" err="1"/>
              <a:t>lg</a:t>
            </a:r>
            <a:r>
              <a:rPr lang="en-US" dirty="0"/>
              <a:t> V) since E ≥ V-1 =&gt; V is O(E)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AD7DA-8695-4310-B995-235B26512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33" b="16528"/>
          <a:stretch/>
        </p:blipFill>
        <p:spPr>
          <a:xfrm>
            <a:off x="161541" y="1849898"/>
            <a:ext cx="6783230" cy="474785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67316EC2-5E21-4D52-B06D-C9B90EB724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78269" y="2057835"/>
            <a:ext cx="6361161" cy="5005388"/>
          </a:xfrm>
        </p:spPr>
        <p:txBody>
          <a:bodyPr>
            <a:normAutofit/>
          </a:bodyPr>
          <a:lstStyle/>
          <a:p>
            <a:endParaRPr lang="en-US" altLang="zh-TW" sz="2000" dirty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ea typeface="PMingLiU" panose="02020500000000000000" pitchFamily="18" charset="-120"/>
                <a:cs typeface="Times New Roman" panose="02020603050405020304" pitchFamily="18" charset="0"/>
              </a:rPr>
              <a:t>      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// O(V)</a:t>
            </a:r>
          </a:p>
          <a:p>
            <a:endParaRPr lang="en-US" altLang="zh-TW" sz="2000" dirty="0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	            //</a:t>
            </a:r>
            <a:r>
              <a:rPr lang="en-US" sz="2000" dirty="0">
                <a:solidFill>
                  <a:srgbClr val="0070C0"/>
                </a:solidFill>
                <a:latin typeface="Symbol" pitchFamily="18" charset="2"/>
              </a:rPr>
              <a:t>Q(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V) time to build the heap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altLang="zh-TW" sz="14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//V Heap-Extract-Min operations: O(V lg V)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          //E Heap-Decrease-Key operations: O(E lg V)</a:t>
            </a:r>
            <a:endParaRPr lang="zh-TW" altLang="en-US" sz="2000" dirty="0">
              <a:solidFill>
                <a:srgbClr val="0070C0"/>
              </a:solidFill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29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MST….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6E2CB88-FC04-4FF5-8A90-4A18A8B5F3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5575" y="1291495"/>
                <a:ext cx="8797925" cy="5237163"/>
              </a:xfrm>
              <a:prstGeom prst="rect">
                <a:avLst/>
              </a:prstGeom>
            </p:spPr>
            <p:txBody>
              <a:bodyPr/>
              <a:lstStyle>
                <a:lvl1pPr marL="454025" indent="-454025" algn="l" defTabSz="914400" rtl="0" eaLnBrk="1" latinLnBrk="0" hangingPunct="1"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2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260475" indent="-346075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339725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939925" indent="-3317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9076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625725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97021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313113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𝐺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=(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be  a connected, undirected graph.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, we have a weight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specifying the cost (length of edge) to connect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We wish to find a (acyclic) subset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i="1" dirty="0">
                    <a:ea typeface="PMingLiU" panose="02020500000000000000" pitchFamily="18" charset="-120"/>
                  </a:rPr>
                  <a:t> </a:t>
                </a:r>
                <a:r>
                  <a:rPr lang="en-US" altLang="zh-TW" dirty="0">
                    <a:ea typeface="PMingLiU" panose="02020500000000000000" pitchFamily="18" charset="-120"/>
                  </a:rPr>
                  <a:t>of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that connects all of the vertices in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and whose total weight is minimized.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Since the total weight is minimized, the subset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must be  acyclic (no circuit).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is a tree. We call it a </a:t>
                </a:r>
                <a:r>
                  <a:rPr lang="en-US" altLang="zh-TW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spanning tree</a:t>
                </a:r>
                <a:r>
                  <a:rPr lang="en-US" altLang="zh-TW" dirty="0">
                    <a:ea typeface="PMingLiU" panose="02020500000000000000" pitchFamily="18" charset="-12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The problem of determining the tree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is called the </a:t>
                </a:r>
                <a:r>
                  <a:rPr lang="en-US" altLang="zh-TW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minimum-spanning-tree problem</a:t>
                </a:r>
                <a:r>
                  <a:rPr lang="en-US" altLang="zh-TW" dirty="0">
                    <a:ea typeface="PMingLiU" panose="02020500000000000000" pitchFamily="18" charset="-12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6E2CB88-FC04-4FF5-8A90-4A18A8B5F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5" y="1291495"/>
                <a:ext cx="8797925" cy="5237163"/>
              </a:xfrm>
              <a:prstGeom prst="rect">
                <a:avLst/>
              </a:prstGeom>
              <a:blipFill>
                <a:blip r:embed="rId2"/>
                <a:stretch>
                  <a:fillRect l="-762" t="-931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2250281" y="2414587"/>
            <a:ext cx="4608512" cy="2452688"/>
            <a:chOff x="1429" y="2747"/>
            <a:chExt cx="2903" cy="1545"/>
          </a:xfrm>
        </p:grpSpPr>
        <p:grpSp>
          <p:nvGrpSpPr>
            <p:cNvPr id="3277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77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77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6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77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 dirty="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77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9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78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78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78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78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5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78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78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79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1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79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79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4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79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79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1627" y="30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2324" y="274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168" y="27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2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2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26" name="Text Box 58"/>
            <p:cNvSpPr txBox="1">
              <a:spLocks noChangeArrowheads="1"/>
            </p:cNvSpPr>
            <p:nvPr/>
          </p:nvSpPr>
          <p:spPr bwMode="auto">
            <a:xfrm>
              <a:off x="1796" y="33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2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sp>
        <p:nvSpPr>
          <p:cNvPr id="32885" name="Text Box 117"/>
          <p:cNvSpPr txBox="1">
            <a:spLocks noChangeArrowheads="1"/>
          </p:cNvSpPr>
          <p:nvPr/>
        </p:nvSpPr>
        <p:spPr bwMode="auto">
          <a:xfrm>
            <a:off x="292893" y="2532062"/>
            <a:ext cx="1223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>
                <a:ea typeface="PMingLiU" panose="02020500000000000000" pitchFamily="18" charset="-120"/>
              </a:rPr>
              <a:t>the root vertex</a:t>
            </a:r>
          </a:p>
        </p:txBody>
      </p:sp>
      <p:sp>
        <p:nvSpPr>
          <p:cNvPr id="32886" name="Line 118"/>
          <p:cNvSpPr>
            <a:spLocks noChangeShapeType="1"/>
          </p:cNvSpPr>
          <p:nvPr/>
        </p:nvSpPr>
        <p:spPr bwMode="auto">
          <a:xfrm>
            <a:off x="1445418" y="3035300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2860948" y="2313582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2848095" y="448206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6" name="Text Box 46"/>
            <p:cNvSpPr txBox="1">
              <a:spLocks noChangeArrowheads="1"/>
            </p:cNvSpPr>
            <p:nvPr/>
          </p:nvSpPr>
          <p:spPr bwMode="auto">
            <a:xfrm>
              <a:off x="4214187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8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</a:p>
          </p:txBody>
        </p:sp>
      </p:grpSp>
      <p:sp>
        <p:nvSpPr>
          <p:cNvPr id="73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</a:p>
        </p:txBody>
      </p:sp>
    </p:spTree>
    <p:extLst>
      <p:ext uri="{BB962C8B-B14F-4D97-AF65-F5344CB8AC3E}">
        <p14:creationId xmlns:p14="http://schemas.microsoft.com/office/powerpoint/2010/main" val="23935324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250281" y="2414587"/>
            <a:ext cx="4608512" cy="2452688"/>
            <a:chOff x="1429" y="2747"/>
            <a:chExt cx="2903" cy="1545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77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77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77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 dirty="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77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78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78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78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78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78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78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79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79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79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79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79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1627" y="30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2324" y="274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168" y="27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2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2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26" name="Text Box 58"/>
            <p:cNvSpPr txBox="1">
              <a:spLocks noChangeArrowheads="1"/>
            </p:cNvSpPr>
            <p:nvPr/>
          </p:nvSpPr>
          <p:spPr bwMode="auto">
            <a:xfrm>
              <a:off x="1796" y="33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2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13" name="Group 71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2993152" y="2313582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a,4</a:t>
              </a: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3013350" y="4482069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a,8</a:t>
              </a:r>
            </a:p>
          </p:txBody>
        </p:sp>
        <p:sp>
          <p:nvSpPr>
            <p:cNvPr id="66" name="Text Box 46"/>
            <p:cNvSpPr txBox="1">
              <a:spLocks noChangeArrowheads="1"/>
            </p:cNvSpPr>
            <p:nvPr/>
          </p:nvSpPr>
          <p:spPr bwMode="auto">
            <a:xfrm>
              <a:off x="4214187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8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</a:p>
          </p:txBody>
        </p:sp>
      </p:grpSp>
      <p:sp>
        <p:nvSpPr>
          <p:cNvPr id="72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</a:p>
        </p:txBody>
      </p:sp>
    </p:spTree>
    <p:extLst>
      <p:ext uri="{BB962C8B-B14F-4D97-AF65-F5344CB8AC3E}">
        <p14:creationId xmlns:p14="http://schemas.microsoft.com/office/powerpoint/2010/main" val="3369958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2828" name="Group 60"/>
          <p:cNvGrpSpPr>
            <a:grpSpLocks/>
          </p:cNvGrpSpPr>
          <p:nvPr/>
        </p:nvGrpSpPr>
        <p:grpSpPr bwMode="auto">
          <a:xfrm>
            <a:off x="2250281" y="2403474"/>
            <a:ext cx="4608512" cy="2463800"/>
            <a:chOff x="1429" y="2740"/>
            <a:chExt cx="2903" cy="1552"/>
          </a:xfrm>
        </p:grpSpPr>
        <p:grpSp>
          <p:nvGrpSpPr>
            <p:cNvPr id="3282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830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831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2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833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834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5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836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837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8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839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840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1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842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843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845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846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7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848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849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5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851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852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53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854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855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0" name="Text Box 102"/>
            <p:cNvSpPr txBox="1">
              <a:spLocks noChangeArrowheads="1"/>
            </p:cNvSpPr>
            <p:nvPr/>
          </p:nvSpPr>
          <p:spPr bwMode="auto">
            <a:xfrm>
              <a:off x="1607" y="303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71" name="Text Box 103"/>
            <p:cNvSpPr txBox="1">
              <a:spLocks noChangeArrowheads="1"/>
            </p:cNvSpPr>
            <p:nvPr/>
          </p:nvSpPr>
          <p:spPr bwMode="auto">
            <a:xfrm>
              <a:off x="2324" y="275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72" name="Text Box 104"/>
            <p:cNvSpPr txBox="1">
              <a:spLocks noChangeArrowheads="1"/>
            </p:cNvSpPr>
            <p:nvPr/>
          </p:nvSpPr>
          <p:spPr bwMode="auto">
            <a:xfrm>
              <a:off x="3168" y="27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73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74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75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76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77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78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79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80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81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82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83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3015186" y="2313582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a,4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3002333" y="4482069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a,8</a:t>
              </a:r>
            </a:p>
          </p:txBody>
        </p:sp>
        <p:sp>
          <p:nvSpPr>
            <p:cNvPr id="72" name="Text Box 46"/>
            <p:cNvSpPr txBox="1">
              <a:spLocks noChangeArrowheads="1"/>
            </p:cNvSpPr>
            <p:nvPr/>
          </p:nvSpPr>
          <p:spPr bwMode="auto">
            <a:xfrm>
              <a:off x="4338012" y="2300729"/>
              <a:ext cx="4812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b,8</a:t>
              </a:r>
            </a:p>
          </p:txBody>
        </p:sp>
        <p:sp>
          <p:nvSpPr>
            <p:cNvPr id="73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4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5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6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7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</a:p>
          </p:txBody>
        </p:sp>
      </p:grpSp>
      <p:sp>
        <p:nvSpPr>
          <p:cNvPr id="78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</a:p>
        </p:txBody>
      </p:sp>
    </p:spTree>
    <p:extLst>
      <p:ext uri="{BB962C8B-B14F-4D97-AF65-F5344CB8AC3E}">
        <p14:creationId xmlns:p14="http://schemas.microsoft.com/office/powerpoint/2010/main" val="2039208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2250280" y="2249487"/>
            <a:ext cx="4608513" cy="2617788"/>
            <a:chOff x="1429" y="2643"/>
            <a:chExt cx="2903" cy="1649"/>
          </a:xfrm>
        </p:grpSpPr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379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379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380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380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380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380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380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380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381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381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381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381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1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381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381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382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2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2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382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3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384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4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384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384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384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4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84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84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384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384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5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385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grpSp>
          <p:nvGrpSpPr>
            <p:cNvPr id="60" name="Group 59"/>
            <p:cNvGrpSpPr/>
            <p:nvPr/>
          </p:nvGrpSpPr>
          <p:grpSpPr>
            <a:xfrm>
              <a:off x="1621550" y="2300729"/>
              <a:ext cx="5947835" cy="2559852"/>
              <a:chOff x="1621550" y="2300729"/>
              <a:chExt cx="5947835" cy="2559852"/>
            </a:xfrm>
          </p:grpSpPr>
          <p:sp>
            <p:nvSpPr>
              <p:cNvPr id="61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2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a,8</a:t>
                </a:r>
              </a:p>
            </p:txBody>
          </p:sp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157266" y="4491249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5002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3852" name="Group 60"/>
          <p:cNvGrpSpPr>
            <a:grpSpLocks/>
          </p:cNvGrpSpPr>
          <p:nvPr/>
        </p:nvGrpSpPr>
        <p:grpSpPr bwMode="auto">
          <a:xfrm>
            <a:off x="2250280" y="2249487"/>
            <a:ext cx="4608513" cy="2617787"/>
            <a:chOff x="1429" y="2643"/>
            <a:chExt cx="2903" cy="1649"/>
          </a:xfrm>
        </p:grpSpPr>
        <p:grpSp>
          <p:nvGrpSpPr>
            <p:cNvPr id="3385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3854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3855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56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3857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3858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59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3860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3861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3863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3864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5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3866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3867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8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3869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3870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1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72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3873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4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3875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3876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78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3879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80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1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4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7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8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9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0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1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2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3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4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95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3896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97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3898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3899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3900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901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902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903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3904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3905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906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3907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947835" cy="2559852"/>
              <a:chOff x="1621550" y="2300729"/>
              <a:chExt cx="5947835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i,7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i,6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9625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482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482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482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482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7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482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482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0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483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483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483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483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6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483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483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84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484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2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484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484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5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84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484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86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486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86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486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486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486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86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87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87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487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487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87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487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i,7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6869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4876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34877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4878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4879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4881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4882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3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4884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4885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4887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4888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9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4890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4891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2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4893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4894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896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4897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8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4899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4900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90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902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4903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904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7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8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9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0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1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3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7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919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4920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921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4922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4923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4924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925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926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927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4928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4929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930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4931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543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5845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5846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5847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48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584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585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5852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5853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4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585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585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5858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5859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0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586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586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3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864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5865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586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586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9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870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5871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887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5888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5890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5891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893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894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5896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5897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5899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547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5900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5901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590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590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04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590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590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07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590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590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0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59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59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591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591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6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591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591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92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592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22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592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592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25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92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592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59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59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9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59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683019" cy="2559852"/>
            <a:chOff x="1621550" y="2300729"/>
            <a:chExt cx="5683019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683019" cy="2559852"/>
              <a:chOff x="1621550" y="2300729"/>
              <a:chExt cx="5683019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d,9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4416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686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6870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6871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2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6873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6874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6876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6877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8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6879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6880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1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6882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6883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6885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6886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7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6888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6889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9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6891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6892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93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6894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6895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6911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6912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6914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6915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6917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6918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6920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683019" cy="2559852"/>
            <a:chOff x="1621550" y="2300729"/>
            <a:chExt cx="5683019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683019" cy="2559852"/>
              <a:chOff x="1621550" y="2300729"/>
              <a:chExt cx="5683019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d,9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11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5114B-A10C-4420-86B6-91C3371D0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928"/>
          <a:stretch/>
        </p:blipFill>
        <p:spPr>
          <a:xfrm>
            <a:off x="724699" y="2017060"/>
            <a:ext cx="7754113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555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804695"/>
            <a:ext cx="7772400" cy="486251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</a:rPr>
              <a:t>r:</a:t>
            </a:r>
            <a:r>
              <a:rPr lang="en-US" altLang="zh-TW" sz="2000" dirty="0">
                <a:ea typeface="新細明體" pitchFamily="18" charset="-120"/>
              </a:rPr>
              <a:t>Grow the minimum spanning tree from the </a:t>
            </a:r>
            <a:r>
              <a:rPr lang="en-US" altLang="zh-TW" sz="2000" b="1" dirty="0">
                <a:solidFill>
                  <a:srgbClr val="FF0000"/>
                </a:solidFill>
                <a:ea typeface="新細明體" pitchFamily="18" charset="-120"/>
              </a:rPr>
              <a:t>root vertex “r”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solidFill>
                <a:srgbClr val="FF0000"/>
              </a:solidFill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</a:rPr>
              <a:t>Q: </a:t>
            </a:r>
            <a:r>
              <a:rPr lang="en-US" altLang="zh-TW" sz="2000" dirty="0">
                <a:ea typeface="新細明體" pitchFamily="18" charset="-120"/>
              </a:rPr>
              <a:t>is a priority queue, holding all vertices that are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not in the tree</a:t>
            </a:r>
            <a:r>
              <a:rPr lang="en-US" altLang="zh-TW" sz="2000" dirty="0">
                <a:ea typeface="新細明體" pitchFamily="18" charset="-120"/>
              </a:rPr>
              <a:t> now.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</a:rPr>
              <a:t>key[v]: </a:t>
            </a:r>
            <a:r>
              <a:rPr lang="en-US" altLang="zh-TW" sz="2000" dirty="0">
                <a:ea typeface="新細明體" pitchFamily="18" charset="-120"/>
              </a:rPr>
              <a:t>is the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minimum weight</a:t>
            </a:r>
            <a:r>
              <a:rPr lang="en-US" altLang="zh-TW" sz="2000" dirty="0">
                <a:ea typeface="新細明體" pitchFamily="18" charset="-120"/>
              </a:rPr>
              <a:t> of any edge connecting v to a vertex in the tree.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altLang="zh-TW" sz="2400" dirty="0">
                <a:ea typeface="新細明體" pitchFamily="18" charset="-120"/>
              </a:rPr>
              <a:t> [v]: </a:t>
            </a:r>
            <a:r>
              <a:rPr lang="en-US" altLang="zh-TW" sz="2000" dirty="0">
                <a:ea typeface="新細明體" pitchFamily="18" charset="-120"/>
              </a:rPr>
              <a:t>names the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parent of v</a:t>
            </a:r>
            <a:r>
              <a:rPr lang="en-US" altLang="zh-TW" sz="2000" dirty="0">
                <a:ea typeface="新細明體" pitchFamily="18" charset="-120"/>
              </a:rPr>
              <a:t> in the tree.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  <a:cs typeface="Times New Roman" pitchFamily="18" charset="0"/>
              </a:rPr>
              <a:t>T[v] – </a:t>
            </a: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Vertex v is </a:t>
            </a:r>
            <a:r>
              <a:rPr lang="en-US" altLang="zh-TW" sz="2000" dirty="0">
                <a:solidFill>
                  <a:srgbClr val="DD0111"/>
                </a:solidFill>
                <a:ea typeface="新細明體" pitchFamily="18" charset="-120"/>
                <a:cs typeface="Times New Roman" pitchFamily="18" charset="0"/>
              </a:rPr>
              <a:t>already included</a:t>
            </a: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 in MST if T[v]==1, otherwise, it is not included yet.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Removing v from set Q adds it to set Q-V of vertices in tree, thus adding (v, p[ v]) to A.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zh-TW" altLang="en-US" sz="2400" dirty="0">
              <a:ea typeface="新細明體" pitchFamily="18" charset="-12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da-DK" dirty="0"/>
              <a:t>Prim Algorithm:Variables</a:t>
            </a:r>
          </a:p>
        </p:txBody>
      </p:sp>
    </p:spTree>
    <p:extLst>
      <p:ext uri="{BB962C8B-B14F-4D97-AF65-F5344CB8AC3E}">
        <p14:creationId xmlns:p14="http://schemas.microsoft.com/office/powerpoint/2010/main" val="40239405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982009"/>
            <a:ext cx="8229600" cy="4489129"/>
          </a:xfrm>
          <a:noFill/>
        </p:spPr>
        <p:txBody>
          <a:bodyPr lIns="92075" tIns="46038" rIns="92075" bIns="46038">
            <a:noAutofit/>
          </a:bodyPr>
          <a:lstStyle/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2000" b="1" dirty="0">
                <a:latin typeface="Courier New" pitchFamily="49" charset="0"/>
                <a:cs typeface="Times New Roman" pitchFamily="18" charset="0"/>
              </a:rPr>
              <a:t>MST-Prim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G,r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 Q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V[G]  // Q – vertices out of T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02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each u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Q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03    key[u]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¥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04 key[r]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0				// r is the first tree node, let r=1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05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[r]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NIL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06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Q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¹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Æ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do</a:t>
            </a:r>
            <a:endParaRPr lang="en-US" sz="2000" b="1" dirty="0">
              <a:latin typeface="Symbol" pitchFamily="18" charset="2"/>
              <a:cs typeface="Times New Roman" pitchFamily="18" charset="0"/>
            </a:endParaRP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07   u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ExtractMin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(Q)  // making u part of T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08     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each v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Adj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[u]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09        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v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Q and w(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 &lt; key[v]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then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10           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[v]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u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11            key[v]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w(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/>
              <a:t>Prim Algorithm (2)</a:t>
            </a:r>
          </a:p>
        </p:txBody>
      </p:sp>
    </p:spTree>
    <p:extLst>
      <p:ext uri="{BB962C8B-B14F-4D97-AF65-F5344CB8AC3E}">
        <p14:creationId xmlns:p14="http://schemas.microsoft.com/office/powerpoint/2010/main" val="41562210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B7FB1F-0B1F-427A-8C2D-34012998026E}" type="slidenum">
              <a:rPr lang="en-US" smtClean="0"/>
              <a:pPr/>
              <a:t>62</a:t>
            </a:fld>
            <a:endParaRPr lang="en-US" altLang="zh-TW">
              <a:ea typeface="新細明體" pitchFamily="18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5513" y="1098550"/>
            <a:ext cx="4608512" cy="2617788"/>
            <a:chOff x="1429" y="2643"/>
            <a:chExt cx="2903" cy="164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6741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6742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673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674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6737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6738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673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673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6733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6734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673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673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6729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6730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672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672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6725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6726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97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8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0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1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2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3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4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7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9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6712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6713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6714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6715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6716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6717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6718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6719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6720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6721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6722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6723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6724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6628" name="Text Box 116"/>
          <p:cNvSpPr txBox="1">
            <a:spLocks noChangeArrowheads="1"/>
          </p:cNvSpPr>
          <p:nvPr/>
        </p:nvSpPr>
        <p:spPr bwMode="auto">
          <a:xfrm>
            <a:off x="595532" y="616636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6629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6630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5843" name="Group 243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903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A4B872A-EC36-4337-8D9B-6BE1D56CE2E3}" type="slidenum">
              <a:rPr lang="zh-TW" altLang="en-US" sz="1400">
                <a:ea typeface="新細明體" pitchFamily="18" charset="-120"/>
              </a:rPr>
              <a:pPr algn="r"/>
              <a:t>63</a:t>
            </a:fld>
            <a:endParaRPr lang="en-US" altLang="zh-TW" sz="1400">
              <a:ea typeface="新細明體" pitchFamily="18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5513" y="1098550"/>
            <a:ext cx="4608512" cy="2617788"/>
            <a:chOff x="1429" y="2643"/>
            <a:chExt cx="2903" cy="164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7766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7767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7764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7765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7762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7763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7760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7761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7758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7759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7756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7757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7754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7755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7752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7753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7750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7751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22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3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4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6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7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8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9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0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2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4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5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6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7737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7738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7739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7740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7741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7742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7743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7744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7745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7746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7747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7748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7749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7652" name="Text Box 116"/>
          <p:cNvSpPr txBox="1">
            <a:spLocks noChangeArrowheads="1"/>
          </p:cNvSpPr>
          <p:nvPr/>
        </p:nvSpPr>
        <p:spPr bwMode="auto">
          <a:xfrm>
            <a:off x="328246" y="504094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7653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7654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2526" name="Group 62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712" name="Line 119"/>
          <p:cNvSpPr>
            <a:spLocks noChangeShapeType="1"/>
          </p:cNvSpPr>
          <p:nvPr/>
        </p:nvSpPr>
        <p:spPr bwMode="auto">
          <a:xfrm flipV="1">
            <a:off x="2638425" y="605631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481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A690C39-EA6D-4CD1-B4D7-D8DE821452F8}" type="slidenum">
              <a:rPr lang="zh-TW" altLang="en-US" sz="1400">
                <a:ea typeface="新細明體" pitchFamily="18" charset="-120"/>
              </a:rPr>
              <a:pPr algn="r"/>
              <a:t>64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28675" name="Text Box 116"/>
          <p:cNvSpPr txBox="1">
            <a:spLocks noChangeArrowheads="1"/>
          </p:cNvSpPr>
          <p:nvPr/>
        </p:nvSpPr>
        <p:spPr bwMode="auto">
          <a:xfrm>
            <a:off x="286043" y="504093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8676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8677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3550" name="Group 62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205038" y="10937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28791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8792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28789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8790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28787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8788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28785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8786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28783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8784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28781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8782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8779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8780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28777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8778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8775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8776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47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8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9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0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1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2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4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5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6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7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8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9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0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1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8762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8763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8764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8765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8766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8767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8768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8769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8770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8771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8772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8773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8774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8736" name="Line 175"/>
          <p:cNvSpPr>
            <a:spLocks noChangeShapeType="1"/>
          </p:cNvSpPr>
          <p:nvPr/>
        </p:nvSpPr>
        <p:spPr bwMode="auto">
          <a:xfrm flipV="1">
            <a:off x="3327400" y="605631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37" name="Text Box 117"/>
          <p:cNvSpPr txBox="1">
            <a:spLocks noChangeArrowheads="1"/>
          </p:cNvSpPr>
          <p:nvPr/>
        </p:nvSpPr>
        <p:spPr bwMode="auto">
          <a:xfrm>
            <a:off x="2717801" y="3662362"/>
            <a:ext cx="6426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solidFill>
                  <a:srgbClr val="DD0111"/>
                </a:solidFill>
                <a:ea typeface="新細明體" pitchFamily="18" charset="-120"/>
              </a:rPr>
              <a:t>Important: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Update Key[v] only if T[v]==0</a:t>
            </a:r>
          </a:p>
        </p:txBody>
      </p:sp>
    </p:spTree>
    <p:extLst>
      <p:ext uri="{BB962C8B-B14F-4D97-AF65-F5344CB8AC3E}">
        <p14:creationId xmlns:p14="http://schemas.microsoft.com/office/powerpoint/2010/main" val="32984327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6481BB6-174F-4DB3-8AF3-BD4A5E8D09BA}" type="slidenum">
              <a:rPr lang="zh-TW" altLang="en-US" sz="1400">
                <a:ea typeface="新細明體" pitchFamily="18" charset="-120"/>
              </a:rPr>
              <a:pPr algn="r"/>
              <a:t>65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29699" name="Text Box 116"/>
          <p:cNvSpPr txBox="1">
            <a:spLocks noChangeArrowheads="1"/>
          </p:cNvSpPr>
          <p:nvPr/>
        </p:nvSpPr>
        <p:spPr bwMode="auto">
          <a:xfrm>
            <a:off x="173501" y="546296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9700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9701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4518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06488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2981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981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29812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9813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2981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981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29808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9809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2980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980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29804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9805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980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980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29800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9801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9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9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7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4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9785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9786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978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978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978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979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979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979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979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979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979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9796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979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9760" name="Line 176"/>
          <p:cNvSpPr>
            <a:spLocks noChangeShapeType="1"/>
          </p:cNvSpPr>
          <p:nvPr/>
        </p:nvSpPr>
        <p:spPr bwMode="auto">
          <a:xfrm flipV="1">
            <a:off x="7554913" y="605631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21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613643-A05B-4CC6-BF4F-F5F50AA077D6}" type="slidenum">
              <a:rPr lang="zh-TW" altLang="en-US" sz="1400">
                <a:ea typeface="新細明體" pitchFamily="18" charset="-120"/>
              </a:rPr>
              <a:pPr algn="r"/>
              <a:t>66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0723" name="Text Box 116"/>
          <p:cNvSpPr txBox="1">
            <a:spLocks noChangeArrowheads="1"/>
          </p:cNvSpPr>
          <p:nvPr/>
        </p:nvSpPr>
        <p:spPr bwMode="auto">
          <a:xfrm>
            <a:off x="553328" y="475957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0724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0725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5542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0838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0839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0836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0837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0834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0835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0832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0833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0830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0831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0828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0829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0826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0827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0824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0825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0822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0823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94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5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6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7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8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9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0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2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3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4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5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6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7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8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0809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0810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0811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0812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0813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0814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0815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0816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0817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0818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0819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0820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0821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0784" name="Line 175"/>
          <p:cNvSpPr>
            <a:spLocks noChangeShapeType="1"/>
          </p:cNvSpPr>
          <p:nvPr/>
        </p:nvSpPr>
        <p:spPr bwMode="auto">
          <a:xfrm flipV="1">
            <a:off x="5500688" y="6027738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82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4238BA7-AD0E-4704-A7F7-18A615EC4842}" type="slidenum">
              <a:rPr lang="zh-TW" altLang="en-US" sz="1400">
                <a:ea typeface="新細明體" pitchFamily="18" charset="-120"/>
              </a:rPr>
              <a:pPr algn="r"/>
              <a:t>67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1747" name="Text Box 116"/>
          <p:cNvSpPr txBox="1">
            <a:spLocks noChangeArrowheads="1"/>
          </p:cNvSpPr>
          <p:nvPr/>
        </p:nvSpPr>
        <p:spPr bwMode="auto">
          <a:xfrm>
            <a:off x="595532" y="490025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1748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1749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6566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186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186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186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186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185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185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185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185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185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185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185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185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185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185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184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184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184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184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81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183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183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183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183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183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183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183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184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184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184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184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184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184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1808" name="Line 175"/>
          <p:cNvSpPr>
            <a:spLocks noChangeShapeType="1"/>
          </p:cNvSpPr>
          <p:nvPr/>
        </p:nvSpPr>
        <p:spPr bwMode="auto">
          <a:xfrm flipV="1">
            <a:off x="6130925" y="6042025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280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DC8AFD0-4DFC-4607-8A8E-805B29A5BF75}" type="slidenum">
              <a:rPr lang="zh-TW" altLang="en-US" sz="1400">
                <a:ea typeface="新細明體" pitchFamily="18" charset="-120"/>
              </a:rPr>
              <a:pPr algn="r"/>
              <a:t>68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2771" name="Text Box 116"/>
          <p:cNvSpPr txBox="1">
            <a:spLocks noChangeArrowheads="1"/>
          </p:cNvSpPr>
          <p:nvPr/>
        </p:nvSpPr>
        <p:spPr bwMode="auto">
          <a:xfrm>
            <a:off x="468923" y="475958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2772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2773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7590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2886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2887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2884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2885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2882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2883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2880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2881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2878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2879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2876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2877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874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2875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2872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2873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870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2871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42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3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4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5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6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7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8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9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0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1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2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3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4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5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6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2857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2858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2859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2860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2861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2862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2863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2864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2865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2866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2867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2868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2869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2832" name="Line 175"/>
          <p:cNvSpPr>
            <a:spLocks noChangeShapeType="1"/>
          </p:cNvSpPr>
          <p:nvPr/>
        </p:nvSpPr>
        <p:spPr bwMode="auto">
          <a:xfrm flipV="1">
            <a:off x="6821488" y="6026150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34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7A2A58E-3219-42AF-983B-629B65A4B042}" type="slidenum">
              <a:rPr lang="zh-TW" altLang="en-US" sz="1400">
                <a:ea typeface="新細明體" pitchFamily="18" charset="-120"/>
              </a:rPr>
              <a:pPr algn="r"/>
              <a:t>69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3795" name="Text Box 116"/>
          <p:cNvSpPr txBox="1">
            <a:spLocks noChangeArrowheads="1"/>
          </p:cNvSpPr>
          <p:nvPr/>
        </p:nvSpPr>
        <p:spPr bwMode="auto">
          <a:xfrm>
            <a:off x="567396" y="490025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3796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3797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8614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20775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3910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3911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3908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3909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3906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3907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3904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3905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3902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3903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3900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3901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98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3899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3896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3897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94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3895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66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7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8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9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0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1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2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3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4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5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6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8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9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3881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3882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3883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3884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3885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3886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3887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3888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3889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3890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3891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3892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3893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3856" name="Line 175"/>
          <p:cNvSpPr>
            <a:spLocks noChangeShapeType="1"/>
          </p:cNvSpPr>
          <p:nvPr/>
        </p:nvSpPr>
        <p:spPr bwMode="auto">
          <a:xfrm flipV="1">
            <a:off x="3987800" y="6040438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9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3420B-9F0A-4716-9EBA-5ACEB21A40AB}"/>
              </a:ext>
            </a:extLst>
          </p:cNvPr>
          <p:cNvSpPr txBox="1"/>
          <p:nvPr/>
        </p:nvSpPr>
        <p:spPr>
          <a:xfrm>
            <a:off x="14069" y="1615734"/>
            <a:ext cx="9244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PMingLiU" panose="02020500000000000000" pitchFamily="18" charset="-120"/>
              </a:rPr>
              <a:t>In the design of electronic circuitry, it is often necessary to make a set of pins electrically equivalent by wiring them together.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To interconnect n pins, we can use n-1 wires, each connecting two pins.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We want to minimize the total length of the wires.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Minimum Spanning Trees can be used to model this problem.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DB0D7-A06A-4C4C-B2F6-256CC7AE9D09}"/>
              </a:ext>
            </a:extLst>
          </p:cNvPr>
          <p:cNvSpPr txBox="1"/>
          <p:nvPr/>
        </p:nvSpPr>
        <p:spPr>
          <a:xfrm>
            <a:off x="295422" y="759655"/>
            <a:ext cx="21818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Application…..</a:t>
            </a:r>
          </a:p>
        </p:txBody>
      </p:sp>
    </p:spTree>
    <p:extLst>
      <p:ext uri="{BB962C8B-B14F-4D97-AF65-F5344CB8AC3E}">
        <p14:creationId xmlns:p14="http://schemas.microsoft.com/office/powerpoint/2010/main" val="14676083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D3FE373-8687-4A63-BF67-D10C0B00454B}" type="slidenum">
              <a:rPr lang="zh-TW" altLang="en-US" sz="1400">
                <a:ea typeface="新細明體" pitchFamily="18" charset="-120"/>
              </a:rPr>
              <a:pPr algn="r"/>
              <a:t>70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4819" name="Text Box 116"/>
          <p:cNvSpPr txBox="1">
            <a:spLocks noChangeArrowheads="1"/>
          </p:cNvSpPr>
          <p:nvPr/>
        </p:nvSpPr>
        <p:spPr bwMode="auto">
          <a:xfrm>
            <a:off x="497058" y="504094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4820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4821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9638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4934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4935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4932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4933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4930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4931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4928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4929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4926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4927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4924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4925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922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4923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4920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4921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918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4919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90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1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2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3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4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5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7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8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9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0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1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2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3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4905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4906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4907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4908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4909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4910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4911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4912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4913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4914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4915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4916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4917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4880" name="Line 175"/>
          <p:cNvSpPr>
            <a:spLocks noChangeShapeType="1"/>
          </p:cNvSpPr>
          <p:nvPr/>
        </p:nvSpPr>
        <p:spPr bwMode="auto">
          <a:xfrm flipV="1">
            <a:off x="4692650" y="601186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572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B48539B-818D-4952-86A6-C6B352C40EFA}" type="slidenum">
              <a:rPr lang="zh-TW" altLang="en-US" sz="1400">
                <a:ea typeface="新細明體" pitchFamily="18" charset="-120"/>
              </a:rPr>
              <a:pPr algn="r"/>
              <a:t>71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5843" name="Text Box 116"/>
          <p:cNvSpPr txBox="1">
            <a:spLocks noChangeArrowheads="1"/>
          </p:cNvSpPr>
          <p:nvPr/>
        </p:nvSpPr>
        <p:spPr bwMode="auto">
          <a:xfrm>
            <a:off x="229772" y="532227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5844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5845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1686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22363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595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595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595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595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595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595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595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595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594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595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594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594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94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594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594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594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94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594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91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592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592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593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593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593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593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593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593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593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593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593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593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594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4051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817563" y="3802553"/>
            <a:ext cx="7358062" cy="268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Overall: O(E)</a:t>
            </a:r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785813" y="4635500"/>
            <a:ext cx="7358062" cy="268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Decrease Key: O(lgV)</a:t>
            </a: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822106" y="3522714"/>
            <a:ext cx="7358062" cy="268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dirty="0"/>
              <a:t>Heap: O(</a:t>
            </a:r>
            <a:r>
              <a:rPr lang="en-US" dirty="0" err="1"/>
              <a:t>lgV</a:t>
            </a:r>
            <a:r>
              <a:rPr lang="en-US" dirty="0"/>
              <a:t>)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812581" y="3248786"/>
            <a:ext cx="7358062" cy="268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dirty="0"/>
              <a:t>O(V)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819150" y="2243725"/>
            <a:ext cx="7358063" cy="596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O(V)</a:t>
            </a:r>
          </a:p>
        </p:txBody>
      </p:sp>
      <p:sp>
        <p:nvSpPr>
          <p:cNvPr id="368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677212"/>
            <a:ext cx="8229600" cy="3514725"/>
          </a:xfrm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2000" b="1" dirty="0">
                <a:latin typeface="Courier New" pitchFamily="49" charset="0"/>
                <a:cs typeface="Times New Roman" pitchFamily="18" charset="0"/>
              </a:rPr>
              <a:t>MST-Prim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G,r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 Q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V[G]  // Q – vertices out of T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02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each u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Q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03    key[u]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¥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04 key[r]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0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05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[r]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NIL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06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Q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¹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Æ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do</a:t>
            </a:r>
            <a:endParaRPr lang="en-US" sz="1800" b="1" dirty="0">
              <a:latin typeface="Symbol" pitchFamily="18" charset="2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07   u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ExtractMin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(Q)  // making u part of T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08     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each v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Adj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[u]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09        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v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Q and w(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 &lt; key[v]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then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10           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[v]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u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11            key[v]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w(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</a:t>
            </a:r>
          </a:p>
        </p:txBody>
      </p:sp>
      <p:sp>
        <p:nvSpPr>
          <p:cNvPr id="3687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 dirty="0"/>
              <a:t>Complexity: Prim Algorithm</a:t>
            </a: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776288" y="5676900"/>
            <a:ext cx="7348537" cy="78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Overall complexity: O(</a:t>
            </a:r>
            <a:r>
              <a:rPr lang="en-US" b="1" i="1"/>
              <a:t>V</a:t>
            </a:r>
            <a:r>
              <a:rPr lang="en-US"/>
              <a:t>)+O(</a:t>
            </a:r>
            <a:r>
              <a:rPr lang="en-US" b="1" i="1"/>
              <a:t>V </a:t>
            </a:r>
            <a:r>
              <a:rPr lang="en-US"/>
              <a:t>lg </a:t>
            </a:r>
            <a:r>
              <a:rPr lang="en-US" b="1" i="1"/>
              <a:t>V</a:t>
            </a:r>
            <a:r>
              <a:rPr lang="en-US"/>
              <a:t>+</a:t>
            </a:r>
            <a:r>
              <a:rPr lang="en-US" b="1" i="1"/>
              <a:t>E </a:t>
            </a:r>
            <a:r>
              <a:rPr lang="en-US"/>
              <a:t>lg </a:t>
            </a:r>
            <a:r>
              <a:rPr lang="en-US" b="1" i="1"/>
              <a:t>V</a:t>
            </a:r>
            <a:r>
              <a:rPr lang="en-US"/>
              <a:t>) = O(</a:t>
            </a:r>
            <a:r>
              <a:rPr lang="en-US" b="1" i="1"/>
              <a:t>E</a:t>
            </a:r>
            <a:r>
              <a:rPr lang="en-US"/>
              <a:t> lg </a:t>
            </a:r>
            <a:r>
              <a:rPr lang="en-US" b="1" i="1"/>
              <a:t>V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841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4" grpId="0" animBg="1"/>
      <p:bldP spid="234505" grpId="0" animBg="1"/>
      <p:bldP spid="234503" grpId="0" animBg="1"/>
      <p:bldP spid="234502" grpId="0" animBg="1"/>
      <p:bldP spid="234501" grpId="0" animBg="1"/>
      <p:bldP spid="234506" grpId="0" animBg="1"/>
      <p:bldP spid="234506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4122738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2000" b="1" dirty="0" err="1">
                <a:latin typeface="+mj-lt"/>
              </a:rPr>
              <a:t>Kruskal’s</a:t>
            </a:r>
            <a:r>
              <a:rPr lang="en-US" sz="2000" b="1" dirty="0">
                <a:latin typeface="+mj-lt"/>
              </a:rPr>
              <a:t> algorithm</a:t>
            </a:r>
          </a:p>
          <a:p>
            <a:pPr marL="479425" indent="-479425" defTabSz="957263" eaLnBrk="0" hangingPunct="0"/>
            <a:endParaRPr lang="en-US" sz="2000" b="1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shortest edge in a network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next shortest edge which does not create a cycle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Times New Roman" charset="0"/>
              <a:buAutoNum type="arabicPeriod"/>
            </a:pPr>
            <a:r>
              <a:rPr lang="en-US" sz="2000" dirty="0">
                <a:latin typeface="+mj-lt"/>
              </a:rPr>
              <a:t>Repeat step 2 until all vertices have been connected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0" y="1752600"/>
            <a:ext cx="4019550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2000" b="1" dirty="0">
                <a:latin typeface="+mj-lt"/>
              </a:rPr>
              <a:t>Prim’s algorithm</a:t>
            </a:r>
          </a:p>
          <a:p>
            <a:pPr marL="479425" indent="-479425" defTabSz="957263" eaLnBrk="0" hangingPunct="0"/>
            <a:endParaRPr lang="en-US" sz="2000" b="1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any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shortest edge connected to that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shortest edge connected to any vertex already connected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Repeat step 3 until all vertices have been connected</a:t>
            </a:r>
          </a:p>
        </p:txBody>
      </p:sp>
    </p:spTree>
    <p:extLst>
      <p:ext uri="{BB962C8B-B14F-4D97-AF65-F5344CB8AC3E}">
        <p14:creationId xmlns:p14="http://schemas.microsoft.com/office/powerpoint/2010/main" val="376594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073" y="2133600"/>
            <a:ext cx="7076747" cy="3992563"/>
          </a:xfrm>
        </p:spPr>
        <p:txBody>
          <a:bodyPr/>
          <a:lstStyle/>
          <a:p>
            <a:r>
              <a:rPr lang="en-US" dirty="0"/>
              <a:t>Both are greedy algorithms</a:t>
            </a:r>
          </a:p>
          <a:p>
            <a:r>
              <a:rPr lang="en-US" dirty="0"/>
              <a:t>Both have the same output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MST</a:t>
            </a:r>
          </a:p>
          <a:p>
            <a:r>
              <a:rPr lang="en-US" dirty="0" err="1"/>
              <a:t>Kruskal’s</a:t>
            </a:r>
            <a:r>
              <a:rPr lang="en-US" dirty="0"/>
              <a:t> begins with forest and merge into a tree</a:t>
            </a:r>
          </a:p>
          <a:p>
            <a:r>
              <a:rPr lang="en-US" dirty="0"/>
              <a:t>Prim’s always stays as a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899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7263" y="1493366"/>
            <a:ext cx="86292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b="1" i="1" dirty="0"/>
              <a:t>Introduction to Algorithms,  Thomas H. </a:t>
            </a:r>
            <a:r>
              <a:rPr lang="en-US" b="1" i="1" dirty="0" err="1"/>
              <a:t>Cormen</a:t>
            </a:r>
            <a:r>
              <a:rPr lang="en-US" b="1" i="1" dirty="0"/>
              <a:t>, </a:t>
            </a:r>
            <a:r>
              <a:rPr lang="en-US" b="1" i="1" dirty="0" err="1"/>
              <a:t>Charle</a:t>
            </a:r>
            <a:r>
              <a:rPr lang="en-US" b="1" i="1" dirty="0"/>
              <a:t> E. </a:t>
            </a:r>
            <a:r>
              <a:rPr lang="en-US" b="1" i="1" dirty="0" err="1"/>
              <a:t>Leiserson</a:t>
            </a:r>
            <a:r>
              <a:rPr lang="en-US" b="1" i="1" dirty="0"/>
              <a:t>, Ronald L. </a:t>
            </a:r>
            <a:r>
              <a:rPr lang="en-US" b="1" i="1" dirty="0" err="1"/>
              <a:t>Rivest</a:t>
            </a:r>
            <a:r>
              <a:rPr lang="en-US" b="1" i="1" dirty="0"/>
              <a:t>, </a:t>
            </a:r>
          </a:p>
          <a:p>
            <a:pPr algn="just">
              <a:defRPr/>
            </a:pPr>
            <a:r>
              <a:rPr lang="en-US" b="1" i="1" dirty="0"/>
              <a:t>	Clifford Stein (CLRS).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b="1" i="1" dirty="0"/>
              <a:t>Fundamental of Computer Algorithms, Ellis Horowitz, Sartaj </a:t>
            </a:r>
            <a:r>
              <a:rPr lang="en-US" b="1" i="1" dirty="0" err="1"/>
              <a:t>Sahni</a:t>
            </a:r>
            <a:r>
              <a:rPr lang="en-US" b="1" i="1" dirty="0"/>
              <a:t>, </a:t>
            </a:r>
          </a:p>
          <a:p>
            <a:pPr algn="just">
              <a:defRPr/>
            </a:pPr>
            <a:r>
              <a:rPr lang="en-US" b="1" i="1" dirty="0"/>
              <a:t>	</a:t>
            </a:r>
            <a:r>
              <a:rPr lang="en-US" b="1" i="1" dirty="0" err="1"/>
              <a:t>Sanguthevar</a:t>
            </a:r>
            <a:r>
              <a:rPr lang="en-US" b="1" i="1" dirty="0"/>
              <a:t> </a:t>
            </a:r>
            <a:r>
              <a:rPr lang="en-US" b="1" i="1" dirty="0" err="1"/>
              <a:t>Rajasekaran</a:t>
            </a:r>
            <a:r>
              <a:rPr lang="en-US" b="1" i="1" dirty="0"/>
              <a:t> (HSR)</a:t>
            </a:r>
            <a:endParaRPr lang="en-US" b="1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21063" y="1929460"/>
            <a:ext cx="876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https://www.geeksforgeeks.org/kruskals-minimum-spanning-tree-algorithm-greedy-algo-2/</a:t>
            </a:r>
            <a:endParaRPr lang="en-FI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5B113-4599-476C-9EC4-FB38EB5B1EB8}"/>
              </a:ext>
            </a:extLst>
          </p:cNvPr>
          <p:cNvSpPr txBox="1"/>
          <p:nvPr/>
        </p:nvSpPr>
        <p:spPr>
          <a:xfrm>
            <a:off x="335494" y="3052689"/>
            <a:ext cx="706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https://www.geeksforgeeks.org/applications-of-minimum-spanning-tree/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230E2-5E84-4E13-9FCD-DFE47DFB7DFD}"/>
              </a:ext>
            </a:extLst>
          </p:cNvPr>
          <p:cNvSpPr txBox="1"/>
          <p:nvPr/>
        </p:nvSpPr>
        <p:spPr>
          <a:xfrm>
            <a:off x="126608" y="3967089"/>
            <a:ext cx="8367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https://www.tutorialspoint.com/data_structures_algorithms/prims_spanning_tree_algorithm.htm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398D6-71B0-49C2-8194-1C2C93CE7BD8}"/>
              </a:ext>
            </a:extLst>
          </p:cNvPr>
          <p:cNvSpPr txBox="1"/>
          <p:nvPr/>
        </p:nvSpPr>
        <p:spPr>
          <a:xfrm>
            <a:off x="562708" y="4909624"/>
            <a:ext cx="7544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5"/>
              </a:rPr>
              <a:t>https://www.tutorialspoint.com/data_structures_algorithms/kruskals_spanning_tree_algorithm.htm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7BF2A-4CA1-490B-81A3-C428872A5EB3}"/>
              </a:ext>
            </a:extLst>
          </p:cNvPr>
          <p:cNvSpPr txBox="1"/>
          <p:nvPr/>
        </p:nvSpPr>
        <p:spPr>
          <a:xfrm>
            <a:off x="970671" y="5613009"/>
            <a:ext cx="558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https://www.cs.usfca.edu/~galles/visualization/Prim.html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45D0E-11AD-40CF-9FBB-B10A885E1D4E}"/>
              </a:ext>
            </a:extLst>
          </p:cNvPr>
          <p:cNvSpPr txBox="1"/>
          <p:nvPr/>
        </p:nvSpPr>
        <p:spPr>
          <a:xfrm>
            <a:off x="970671" y="6119442"/>
            <a:ext cx="357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https://visualgo.net/en/mst?slide=1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9CC6B9-1973-4646-8476-81A4A2971EF7}"/>
              </a:ext>
            </a:extLst>
          </p:cNvPr>
          <p:cNvSpPr txBox="1">
            <a:spLocks/>
          </p:cNvSpPr>
          <p:nvPr/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Problem: Laying Telephone Wire</a:t>
            </a:r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A6B2D30-7316-49E9-9745-F859E6DA02A7}"/>
              </a:ext>
            </a:extLst>
          </p:cNvPr>
          <p:cNvGrpSpPr/>
          <p:nvPr/>
        </p:nvGrpSpPr>
        <p:grpSpPr>
          <a:xfrm>
            <a:off x="914400" y="2325857"/>
            <a:ext cx="6553200" cy="3581400"/>
            <a:chOff x="914400" y="1524000"/>
            <a:chExt cx="6553200" cy="358140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0779AC81-FBBA-4DE4-91FB-2EE36C319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4" name="AutoShape 4" descr="Shingle">
                <a:extLst>
                  <a:ext uri="{FF2B5EF4-FFF2-40B4-BE49-F238E27FC236}">
                    <a16:creationId xmlns:a16="http://schemas.microsoft.com/office/drawing/2014/main" id="{FCC9657B-5F34-4E19-9F9E-A003A9BFA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74D284A9-D3DF-4368-8EBC-0096FECC6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166AB960-A6C9-460E-AED3-8CB503884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4B210459-D6D0-4AA4-A1C1-8D02ACF92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93246A11-3550-49E2-BA5D-F7A47E158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9" name="AutoShape 9" descr="Shingle">
                <a:extLst>
                  <a:ext uri="{FF2B5EF4-FFF2-40B4-BE49-F238E27FC236}">
                    <a16:creationId xmlns:a16="http://schemas.microsoft.com/office/drawing/2014/main" id="{FAADC4F1-7650-4D8B-9087-DA2C90711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61AC9F25-0DF6-4F34-9BF6-230EC3459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C2DCD096-D31B-4EAE-8116-0AA29615A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D08B1A1E-7E48-4A4B-A9C7-4C328BCAB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0C56BD45-A9B0-4C04-A9C8-80E3740A3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14" name="AutoShape 14" descr="Shingle">
                <a:extLst>
                  <a:ext uri="{FF2B5EF4-FFF2-40B4-BE49-F238E27FC236}">
                    <a16:creationId xmlns:a16="http://schemas.microsoft.com/office/drawing/2014/main" id="{0D523A08-0192-461A-89BB-31C1A87F9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244EDDE4-6CBD-4F54-B528-FAE7B40E3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5D8636B1-3694-46EF-8CFC-2D47B8E8B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D3056830-9120-4C45-9FE4-9F8463BB1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DC9343D1-45A8-42CF-B045-66AF2CDB15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19" name="AutoShape 19" descr="Shingle">
                <a:extLst>
                  <a:ext uri="{FF2B5EF4-FFF2-40B4-BE49-F238E27FC236}">
                    <a16:creationId xmlns:a16="http://schemas.microsoft.com/office/drawing/2014/main" id="{5A7ECB1C-AA9A-4A54-AC35-A766BC003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D24CD517-664F-4175-A3E5-C90A0CBB7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B2CE24D1-2C2A-4A06-81F4-361308BE7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09AE8520-A5BE-4FE8-A5D8-4E2BB88F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2A0D1189-ACCC-44C5-B87C-75E42C731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24" name="AutoShape 24" descr="Shingle">
                <a:extLst>
                  <a:ext uri="{FF2B5EF4-FFF2-40B4-BE49-F238E27FC236}">
                    <a16:creationId xmlns:a16="http://schemas.microsoft.com/office/drawing/2014/main" id="{BCF83184-F77C-40D1-995B-C0D285A21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5">
                <a:extLst>
                  <a:ext uri="{FF2B5EF4-FFF2-40B4-BE49-F238E27FC236}">
                    <a16:creationId xmlns:a16="http://schemas.microsoft.com/office/drawing/2014/main" id="{D9549759-F38A-473A-8FDB-4B82CDBE6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id="{50BF6453-24E8-4E44-ABDE-CDD28590B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10CE1457-B206-4AD2-89D9-D3EDBB8F1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8">
              <a:extLst>
                <a:ext uri="{FF2B5EF4-FFF2-40B4-BE49-F238E27FC236}">
                  <a16:creationId xmlns:a16="http://schemas.microsoft.com/office/drawing/2014/main" id="{9F4C8B26-1809-47B1-9A88-B89F86151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29" name="AutoShape 29" descr="Shingle">
                <a:extLst>
                  <a:ext uri="{FF2B5EF4-FFF2-40B4-BE49-F238E27FC236}">
                    <a16:creationId xmlns:a16="http://schemas.microsoft.com/office/drawing/2014/main" id="{15E763AC-AB9F-461D-BF03-A58987E6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ADDBED5E-1AF0-48E1-B699-126488C32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3C5FE957-4B44-44D9-A2BD-5C2BE0B29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0E4AA006-7EED-458D-AAE5-439CC4435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3">
              <a:extLst>
                <a:ext uri="{FF2B5EF4-FFF2-40B4-BE49-F238E27FC236}">
                  <a16:creationId xmlns:a16="http://schemas.microsoft.com/office/drawing/2014/main" id="{7BFF40FC-E76F-4411-90C0-C448886F00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34" name="AutoShape 34" descr="Shingle">
                <a:extLst>
                  <a:ext uri="{FF2B5EF4-FFF2-40B4-BE49-F238E27FC236}">
                    <a16:creationId xmlns:a16="http://schemas.microsoft.com/office/drawing/2014/main" id="{E77C326D-DC73-4913-BE3D-D6382483F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9E235125-9FD6-43B6-9F8D-95D63C9BC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id="{5E18FE5F-9763-4311-80A2-1FE6CFBFB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7">
                <a:extLst>
                  <a:ext uri="{FF2B5EF4-FFF2-40B4-BE49-F238E27FC236}">
                    <a16:creationId xmlns:a16="http://schemas.microsoft.com/office/drawing/2014/main" id="{C7C72B32-CA43-4B19-92C3-7EC3E011A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8">
              <a:extLst>
                <a:ext uri="{FF2B5EF4-FFF2-40B4-BE49-F238E27FC236}">
                  <a16:creationId xmlns:a16="http://schemas.microsoft.com/office/drawing/2014/main" id="{2D86BCEC-377C-44B5-B7C5-83F8A2A63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39" name="AutoShape 39" descr="Shingle">
                <a:extLst>
                  <a:ext uri="{FF2B5EF4-FFF2-40B4-BE49-F238E27FC236}">
                    <a16:creationId xmlns:a16="http://schemas.microsoft.com/office/drawing/2014/main" id="{4A8FB2C4-7EAF-41DB-B507-E636ECAB0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id="{7F71B1FA-EDB5-498F-BD0D-700AEA152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A40FF1D7-BADF-42BB-A9C3-CDC38A59E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4FDB028E-B60F-42C5-8DD7-2C01BC629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3">
              <a:extLst>
                <a:ext uri="{FF2B5EF4-FFF2-40B4-BE49-F238E27FC236}">
                  <a16:creationId xmlns:a16="http://schemas.microsoft.com/office/drawing/2014/main" id="{682E19EE-DFFC-423A-877E-01A601FC7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026223A3-8074-4CFE-975C-F27D110EA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 descr="Large grid">
                <a:extLst>
                  <a:ext uri="{FF2B5EF4-FFF2-40B4-BE49-F238E27FC236}">
                    <a16:creationId xmlns:a16="http://schemas.microsoft.com/office/drawing/2014/main" id="{52BF9B05-E91C-44CA-92E2-8CBFFF334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6" descr="Large grid">
                <a:extLst>
                  <a:ext uri="{FF2B5EF4-FFF2-40B4-BE49-F238E27FC236}">
                    <a16:creationId xmlns:a16="http://schemas.microsoft.com/office/drawing/2014/main" id="{660CF0DB-EC91-466E-88EA-668A84242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7" descr="Large grid">
                <a:extLst>
                  <a:ext uri="{FF2B5EF4-FFF2-40B4-BE49-F238E27FC236}">
                    <a16:creationId xmlns:a16="http://schemas.microsoft.com/office/drawing/2014/main" id="{D98DCCD0-B8AB-4B9B-9484-C0E45A159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8" descr="Large grid">
                <a:extLst>
                  <a:ext uri="{FF2B5EF4-FFF2-40B4-BE49-F238E27FC236}">
                    <a16:creationId xmlns:a16="http://schemas.microsoft.com/office/drawing/2014/main" id="{FBC4740B-46CA-49A3-AEC8-EEBB21EF6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9" descr="Large grid">
                <a:extLst>
                  <a:ext uri="{FF2B5EF4-FFF2-40B4-BE49-F238E27FC236}">
                    <a16:creationId xmlns:a16="http://schemas.microsoft.com/office/drawing/2014/main" id="{1F7C924C-3545-4D66-BCC4-CB23426B0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50" descr="Large grid">
                <a:extLst>
                  <a:ext uri="{FF2B5EF4-FFF2-40B4-BE49-F238E27FC236}">
                    <a16:creationId xmlns:a16="http://schemas.microsoft.com/office/drawing/2014/main" id="{0BA5B2D5-59A1-4783-93F5-BE7204812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" name="Rectangle 51" descr="Large grid">
                <a:extLst>
                  <a:ext uri="{FF2B5EF4-FFF2-40B4-BE49-F238E27FC236}">
                    <a16:creationId xmlns:a16="http://schemas.microsoft.com/office/drawing/2014/main" id="{2FCC26FB-C1EA-4683-B46D-028443AAF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Rectangle 52" descr="Large grid">
                <a:extLst>
                  <a:ext uri="{FF2B5EF4-FFF2-40B4-BE49-F238E27FC236}">
                    <a16:creationId xmlns:a16="http://schemas.microsoft.com/office/drawing/2014/main" id="{312FE197-60BB-4BF2-B1B8-21619009F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Rectangle 53" descr="Large grid">
                <a:extLst>
                  <a:ext uri="{FF2B5EF4-FFF2-40B4-BE49-F238E27FC236}">
                    <a16:creationId xmlns:a16="http://schemas.microsoft.com/office/drawing/2014/main" id="{461FF86A-8EC2-4880-9EAB-E997AF9E9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Rectangle 54" descr="Large grid">
                <a:extLst>
                  <a:ext uri="{FF2B5EF4-FFF2-40B4-BE49-F238E27FC236}">
                    <a16:creationId xmlns:a16="http://schemas.microsoft.com/office/drawing/2014/main" id="{6A6FA0F8-5B7F-4012-B1AD-088D84814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5" name="Text Box 55">
              <a:extLst>
                <a:ext uri="{FF2B5EF4-FFF2-40B4-BE49-F238E27FC236}">
                  <a16:creationId xmlns:a16="http://schemas.microsoft.com/office/drawing/2014/main" id="{0DD11ED1-7514-4DFE-BFBB-BF457342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3810000"/>
              <a:ext cx="153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Central office</a:t>
              </a:r>
            </a:p>
          </p:txBody>
        </p:sp>
        <p:grpSp>
          <p:nvGrpSpPr>
            <p:cNvPr id="56" name="Group 56">
              <a:extLst>
                <a:ext uri="{FF2B5EF4-FFF2-40B4-BE49-F238E27FC236}">
                  <a16:creationId xmlns:a16="http://schemas.microsoft.com/office/drawing/2014/main" id="{05432E66-3AD5-4E66-8D1B-F84BAE1F77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57" name="AutoShape 57" descr="Shingle">
                <a:extLst>
                  <a:ext uri="{FF2B5EF4-FFF2-40B4-BE49-F238E27FC236}">
                    <a16:creationId xmlns:a16="http://schemas.microsoft.com/office/drawing/2014/main" id="{84F75F45-C38B-41FA-A3EE-1B922B48F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8">
                <a:extLst>
                  <a:ext uri="{FF2B5EF4-FFF2-40B4-BE49-F238E27FC236}">
                    <a16:creationId xmlns:a16="http://schemas.microsoft.com/office/drawing/2014/main" id="{A92A5AD9-6A0D-48CC-A301-F1445D12F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9">
                <a:extLst>
                  <a:ext uri="{FF2B5EF4-FFF2-40B4-BE49-F238E27FC236}">
                    <a16:creationId xmlns:a16="http://schemas.microsoft.com/office/drawing/2014/main" id="{217EEEC7-D4AE-4777-AF46-D38B03600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60">
                <a:extLst>
                  <a:ext uri="{FF2B5EF4-FFF2-40B4-BE49-F238E27FC236}">
                    <a16:creationId xmlns:a16="http://schemas.microsoft.com/office/drawing/2014/main" id="{1C1C228B-D8DB-4E66-8A4B-020906347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1">
              <a:extLst>
                <a:ext uri="{FF2B5EF4-FFF2-40B4-BE49-F238E27FC236}">
                  <a16:creationId xmlns:a16="http://schemas.microsoft.com/office/drawing/2014/main" id="{246D5F8B-1491-44E6-B752-87D73BF223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62" name="AutoShape 62" descr="Shingle">
                <a:extLst>
                  <a:ext uri="{FF2B5EF4-FFF2-40B4-BE49-F238E27FC236}">
                    <a16:creationId xmlns:a16="http://schemas.microsoft.com/office/drawing/2014/main" id="{063D9734-34FF-46C8-94A2-ACCFB1F72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3">
                <a:extLst>
                  <a:ext uri="{FF2B5EF4-FFF2-40B4-BE49-F238E27FC236}">
                    <a16:creationId xmlns:a16="http://schemas.microsoft.com/office/drawing/2014/main" id="{D13A3CF1-A991-418A-ADEB-0420E6216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4">
                <a:extLst>
                  <a:ext uri="{FF2B5EF4-FFF2-40B4-BE49-F238E27FC236}">
                    <a16:creationId xmlns:a16="http://schemas.microsoft.com/office/drawing/2014/main" id="{6DB82F4F-E0D2-4A25-A35B-FE7B10EF2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2E3CB823-7DBE-455E-86CB-CD4103A51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18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0E904-0E25-4E60-8713-5E08051CF965}"/>
              </a:ext>
            </a:extLst>
          </p:cNvPr>
          <p:cNvSpPr txBox="1">
            <a:spLocks/>
          </p:cNvSpPr>
          <p:nvPr/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Wiring: Naïve Approach</a:t>
            </a:r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08A0F67-C879-4614-80D8-85EBDD341750}"/>
              </a:ext>
            </a:extLst>
          </p:cNvPr>
          <p:cNvGrpSpPr/>
          <p:nvPr/>
        </p:nvGrpSpPr>
        <p:grpSpPr>
          <a:xfrm>
            <a:off x="914400" y="1524000"/>
            <a:ext cx="6553200" cy="4343400"/>
            <a:chOff x="914400" y="1524000"/>
            <a:chExt cx="6553200" cy="434340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745B5935-889B-4A20-A65C-47B939FE4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4" name="AutoShape 4" descr="Shingle">
                <a:extLst>
                  <a:ext uri="{FF2B5EF4-FFF2-40B4-BE49-F238E27FC236}">
                    <a16:creationId xmlns:a16="http://schemas.microsoft.com/office/drawing/2014/main" id="{2C0E430E-8B1E-4071-8E51-0A2995430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7A8B61BB-3AAD-47FA-B7A7-1AC839DC8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6C4AC075-B7CF-4C71-AABD-5294B695E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3A21943D-6295-4B61-AE9B-C489A6056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666553EB-4E11-4191-BF1A-B16AB7778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9" name="AutoShape 9" descr="Shingle">
                <a:extLst>
                  <a:ext uri="{FF2B5EF4-FFF2-40B4-BE49-F238E27FC236}">
                    <a16:creationId xmlns:a16="http://schemas.microsoft.com/office/drawing/2014/main" id="{63E7E250-7903-4CFC-AC88-434AB443F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051D1D2E-46FB-4440-BA8C-5576CEEE1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9732A3AA-3A7D-47C8-846A-E832B7D41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0E9AC9C5-3E5A-4F86-863B-43A331367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DA19437A-9546-4A69-B9AF-B52277379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14" name="AutoShape 14" descr="Shingle">
                <a:extLst>
                  <a:ext uri="{FF2B5EF4-FFF2-40B4-BE49-F238E27FC236}">
                    <a16:creationId xmlns:a16="http://schemas.microsoft.com/office/drawing/2014/main" id="{F8FB1B31-E98A-4C49-AE67-C92593379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1EEFFB04-E5CB-4663-8CC3-73B659088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DF75370E-1796-4C01-B8A1-07FC5A5CE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162F931D-EB1F-432B-98D8-D147D68B1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0D225716-49CB-4199-8227-A5BDBAE777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19" name="AutoShape 19" descr="Shingle">
                <a:extLst>
                  <a:ext uri="{FF2B5EF4-FFF2-40B4-BE49-F238E27FC236}">
                    <a16:creationId xmlns:a16="http://schemas.microsoft.com/office/drawing/2014/main" id="{E79B581D-8A1C-4F19-8B10-4A7708172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73EC1C32-5CA1-4532-918E-C2B717181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C859BA25-136A-4F8F-9328-4810DCB47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8BC2F58D-1A4C-4D33-99AF-F7FDC4F0A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C1BEAB32-43AE-4993-8A32-FAEB6899B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24" name="AutoShape 24" descr="Shingle">
                <a:extLst>
                  <a:ext uri="{FF2B5EF4-FFF2-40B4-BE49-F238E27FC236}">
                    <a16:creationId xmlns:a16="http://schemas.microsoft.com/office/drawing/2014/main" id="{BC8BE2E0-BA65-41C0-97B2-F0EA39303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5">
                <a:extLst>
                  <a:ext uri="{FF2B5EF4-FFF2-40B4-BE49-F238E27FC236}">
                    <a16:creationId xmlns:a16="http://schemas.microsoft.com/office/drawing/2014/main" id="{35D01021-0B0D-46AE-AFEF-94DDADF42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id="{0145E6E5-D167-452C-92D8-9EC2B0A53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3B06EFE7-E2B1-46A7-A195-F299DF9C8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8">
              <a:extLst>
                <a:ext uri="{FF2B5EF4-FFF2-40B4-BE49-F238E27FC236}">
                  <a16:creationId xmlns:a16="http://schemas.microsoft.com/office/drawing/2014/main" id="{25E31E87-16ED-4EF0-8607-CB6FC8A3A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29" name="AutoShape 29" descr="Shingle">
                <a:extLst>
                  <a:ext uri="{FF2B5EF4-FFF2-40B4-BE49-F238E27FC236}">
                    <a16:creationId xmlns:a16="http://schemas.microsoft.com/office/drawing/2014/main" id="{CE7BE1CE-8990-4079-A1E5-CD0FF41B9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5A5B183D-E306-4520-B090-C5B077E9A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38BF7E70-7649-4E33-891E-054B56EFE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3D288352-7BCA-442A-A954-126BECB99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3">
              <a:extLst>
                <a:ext uri="{FF2B5EF4-FFF2-40B4-BE49-F238E27FC236}">
                  <a16:creationId xmlns:a16="http://schemas.microsoft.com/office/drawing/2014/main" id="{C7EE5438-4930-4BBE-B298-301385937D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34" name="AutoShape 34" descr="Shingle">
                <a:extLst>
                  <a:ext uri="{FF2B5EF4-FFF2-40B4-BE49-F238E27FC236}">
                    <a16:creationId xmlns:a16="http://schemas.microsoft.com/office/drawing/2014/main" id="{7CE7BB8F-B4ED-4A71-92CD-F32F9F6DD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3E2EDCAB-1851-41AD-9F9D-FFBA9CCAF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id="{9494ED84-50DC-4031-AF43-E7A5EB94D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7">
                <a:extLst>
                  <a:ext uri="{FF2B5EF4-FFF2-40B4-BE49-F238E27FC236}">
                    <a16:creationId xmlns:a16="http://schemas.microsoft.com/office/drawing/2014/main" id="{87279E98-CD4D-42E1-B68B-72E4D09B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8">
              <a:extLst>
                <a:ext uri="{FF2B5EF4-FFF2-40B4-BE49-F238E27FC236}">
                  <a16:creationId xmlns:a16="http://schemas.microsoft.com/office/drawing/2014/main" id="{75A9BD90-86CE-45E3-94BE-0F80ACF19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39" name="AutoShape 39" descr="Shingle">
                <a:extLst>
                  <a:ext uri="{FF2B5EF4-FFF2-40B4-BE49-F238E27FC236}">
                    <a16:creationId xmlns:a16="http://schemas.microsoft.com/office/drawing/2014/main" id="{62C90772-3873-4D60-928B-C81EACCD9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id="{2ABC1E25-4F8B-4CD8-AAED-465C4449C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33B9005F-D8FA-48D3-9A70-B9064D20D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1F04ACCF-3CE0-4463-B45D-B412B66F9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ext Box 43">
              <a:extLst>
                <a:ext uri="{FF2B5EF4-FFF2-40B4-BE49-F238E27FC236}">
                  <a16:creationId xmlns:a16="http://schemas.microsoft.com/office/drawing/2014/main" id="{37407096-C235-4B23-8AEF-601E43C60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3810000"/>
              <a:ext cx="153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Central office</a:t>
              </a:r>
            </a:p>
          </p:txBody>
        </p:sp>
        <p:grpSp>
          <p:nvGrpSpPr>
            <p:cNvPr id="44" name="Group 44">
              <a:extLst>
                <a:ext uri="{FF2B5EF4-FFF2-40B4-BE49-F238E27FC236}">
                  <a16:creationId xmlns:a16="http://schemas.microsoft.com/office/drawing/2014/main" id="{6CAB793D-E6BA-421F-946F-034420493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45" name="AutoShape 45" descr="Shingle">
                <a:extLst>
                  <a:ext uri="{FF2B5EF4-FFF2-40B4-BE49-F238E27FC236}">
                    <a16:creationId xmlns:a16="http://schemas.microsoft.com/office/drawing/2014/main" id="{0101D809-5EEA-432B-884C-BB1D08E4D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85B8CB09-973C-4C45-90C1-E8286F47E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7">
                <a:extLst>
                  <a:ext uri="{FF2B5EF4-FFF2-40B4-BE49-F238E27FC236}">
                    <a16:creationId xmlns:a16="http://schemas.microsoft.com/office/drawing/2014/main" id="{6FD60B56-BC83-4CE0-9AE6-F056F1FB0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8">
                <a:extLst>
                  <a:ext uri="{FF2B5EF4-FFF2-40B4-BE49-F238E27FC236}">
                    <a16:creationId xmlns:a16="http://schemas.microsoft.com/office/drawing/2014/main" id="{4EBA74FC-A578-4198-827A-BF2E41881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9">
              <a:extLst>
                <a:ext uri="{FF2B5EF4-FFF2-40B4-BE49-F238E27FC236}">
                  <a16:creationId xmlns:a16="http://schemas.microsoft.com/office/drawing/2014/main" id="{546685BD-02CE-4E15-90B3-AE825121C7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50" name="AutoShape 50" descr="Shingle">
                <a:extLst>
                  <a:ext uri="{FF2B5EF4-FFF2-40B4-BE49-F238E27FC236}">
                    <a16:creationId xmlns:a16="http://schemas.microsoft.com/office/drawing/2014/main" id="{ABCBD732-7495-4D2F-850F-8FE0C9228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1">
                <a:extLst>
                  <a:ext uri="{FF2B5EF4-FFF2-40B4-BE49-F238E27FC236}">
                    <a16:creationId xmlns:a16="http://schemas.microsoft.com/office/drawing/2014/main" id="{803BFE68-1B7C-463B-86FA-6391BFA11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2">
                <a:extLst>
                  <a:ext uri="{FF2B5EF4-FFF2-40B4-BE49-F238E27FC236}">
                    <a16:creationId xmlns:a16="http://schemas.microsoft.com/office/drawing/2014/main" id="{D349999E-7CAF-4FF0-9575-DCFD00CCC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3">
                <a:extLst>
                  <a:ext uri="{FF2B5EF4-FFF2-40B4-BE49-F238E27FC236}">
                    <a16:creationId xmlns:a16="http://schemas.microsoft.com/office/drawing/2014/main" id="{FE4D7EF1-E7FC-41AF-B2AF-35888D4EA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AutoShape 54">
              <a:extLst>
                <a:ext uri="{FF2B5EF4-FFF2-40B4-BE49-F238E27FC236}">
                  <a16:creationId xmlns:a16="http://schemas.microsoft.com/office/drawing/2014/main" id="{270AA6DD-2754-4EAE-ABDB-D51D1E4BD82F}"/>
                </a:ext>
              </a:extLst>
            </p:cNvPr>
            <p:cNvCxnSpPr>
              <a:cxnSpLocks noChangeShapeType="1"/>
              <a:stCxn id="72" idx="0"/>
              <a:endCxn id="15" idx="2"/>
            </p:cNvCxnSpPr>
            <p:nvPr/>
          </p:nvCxnSpPr>
          <p:spPr bwMode="auto">
            <a:xfrm flipH="1" flipV="1">
              <a:off x="3619500" y="2667000"/>
              <a:ext cx="1333500" cy="838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55">
              <a:extLst>
                <a:ext uri="{FF2B5EF4-FFF2-40B4-BE49-F238E27FC236}">
                  <a16:creationId xmlns:a16="http://schemas.microsoft.com/office/drawing/2014/main" id="{D083596C-F81C-4808-9F4D-4C0B546E915C}"/>
                </a:ext>
              </a:extLst>
            </p:cNvPr>
            <p:cNvCxnSpPr>
              <a:cxnSpLocks noChangeShapeType="1"/>
              <a:stCxn id="72" idx="0"/>
              <a:endCxn id="25" idx="3"/>
            </p:cNvCxnSpPr>
            <p:nvPr/>
          </p:nvCxnSpPr>
          <p:spPr bwMode="auto">
            <a:xfrm flipH="1" flipV="1">
              <a:off x="2822575" y="3390900"/>
              <a:ext cx="2130425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56">
              <a:extLst>
                <a:ext uri="{FF2B5EF4-FFF2-40B4-BE49-F238E27FC236}">
                  <a16:creationId xmlns:a16="http://schemas.microsoft.com/office/drawing/2014/main" id="{EDB6C5A7-2FCD-4A8D-AF32-D701707840B0}"/>
                </a:ext>
              </a:extLst>
            </p:cNvPr>
            <p:cNvCxnSpPr>
              <a:cxnSpLocks noChangeShapeType="1"/>
              <a:stCxn id="72" idx="0"/>
              <a:endCxn id="40" idx="3"/>
            </p:cNvCxnSpPr>
            <p:nvPr/>
          </p:nvCxnSpPr>
          <p:spPr bwMode="auto">
            <a:xfrm flipH="1">
              <a:off x="2441575" y="3505200"/>
              <a:ext cx="2511425" cy="876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57">
              <a:extLst>
                <a:ext uri="{FF2B5EF4-FFF2-40B4-BE49-F238E27FC236}">
                  <a16:creationId xmlns:a16="http://schemas.microsoft.com/office/drawing/2014/main" id="{2AC29ED2-DDAB-4FFA-9798-6B8420C9FD0B}"/>
                </a:ext>
              </a:extLst>
            </p:cNvPr>
            <p:cNvCxnSpPr>
              <a:cxnSpLocks noChangeShapeType="1"/>
              <a:stCxn id="72" idx="0"/>
              <a:endCxn id="4" idx="5"/>
            </p:cNvCxnSpPr>
            <p:nvPr/>
          </p:nvCxnSpPr>
          <p:spPr bwMode="auto">
            <a:xfrm flipH="1">
              <a:off x="1314450" y="3505200"/>
              <a:ext cx="363855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58">
              <a:extLst>
                <a:ext uri="{FF2B5EF4-FFF2-40B4-BE49-F238E27FC236}">
                  <a16:creationId xmlns:a16="http://schemas.microsoft.com/office/drawing/2014/main" id="{EA3AB80B-F1F8-41C8-AEC7-D96B58F581F3}"/>
                </a:ext>
              </a:extLst>
            </p:cNvPr>
            <p:cNvCxnSpPr>
              <a:cxnSpLocks noChangeShapeType="1"/>
              <a:stCxn id="30" idx="3"/>
              <a:endCxn id="72" idx="0"/>
            </p:cNvCxnSpPr>
            <p:nvPr/>
          </p:nvCxnSpPr>
          <p:spPr bwMode="auto">
            <a:xfrm>
              <a:off x="1603375" y="2628900"/>
              <a:ext cx="3349625" cy="876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59">
              <a:extLst>
                <a:ext uri="{FF2B5EF4-FFF2-40B4-BE49-F238E27FC236}">
                  <a16:creationId xmlns:a16="http://schemas.microsoft.com/office/drawing/2014/main" id="{E358F7FE-8791-4B84-B2F0-06893DEEE120}"/>
                </a:ext>
              </a:extLst>
            </p:cNvPr>
            <p:cNvCxnSpPr>
              <a:cxnSpLocks noChangeShapeType="1"/>
              <a:stCxn id="72" idx="0"/>
              <a:endCxn id="35" idx="2"/>
            </p:cNvCxnSpPr>
            <p:nvPr/>
          </p:nvCxnSpPr>
          <p:spPr bwMode="auto">
            <a:xfrm flipH="1" flipV="1">
              <a:off x="2095500" y="2057400"/>
              <a:ext cx="2857500" cy="1447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60">
              <a:extLst>
                <a:ext uri="{FF2B5EF4-FFF2-40B4-BE49-F238E27FC236}">
                  <a16:creationId xmlns:a16="http://schemas.microsoft.com/office/drawing/2014/main" id="{B8D10D53-2F2E-444B-9BB8-95ED2C30CE64}"/>
                </a:ext>
              </a:extLst>
            </p:cNvPr>
            <p:cNvCxnSpPr>
              <a:cxnSpLocks noChangeShapeType="1"/>
              <a:stCxn id="72" idx="0"/>
              <a:endCxn id="9" idx="0"/>
            </p:cNvCxnSpPr>
            <p:nvPr/>
          </p:nvCxnSpPr>
          <p:spPr bwMode="auto">
            <a:xfrm>
              <a:off x="4953000" y="3505200"/>
              <a:ext cx="1143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61">
              <a:extLst>
                <a:ext uri="{FF2B5EF4-FFF2-40B4-BE49-F238E27FC236}">
                  <a16:creationId xmlns:a16="http://schemas.microsoft.com/office/drawing/2014/main" id="{95CE6289-F250-4AA4-9136-BAE6440C71B6}"/>
                </a:ext>
              </a:extLst>
            </p:cNvPr>
            <p:cNvCxnSpPr>
              <a:cxnSpLocks noChangeShapeType="1"/>
              <a:stCxn id="72" idx="0"/>
              <a:endCxn id="50" idx="1"/>
            </p:cNvCxnSpPr>
            <p:nvPr/>
          </p:nvCxnSpPr>
          <p:spPr bwMode="auto">
            <a:xfrm>
              <a:off x="4953000" y="3505200"/>
              <a:ext cx="1352550" cy="1143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62">
              <a:extLst>
                <a:ext uri="{FF2B5EF4-FFF2-40B4-BE49-F238E27FC236}">
                  <a16:creationId xmlns:a16="http://schemas.microsoft.com/office/drawing/2014/main" id="{304A28CA-677B-483A-979D-AC55558E338E}"/>
                </a:ext>
              </a:extLst>
            </p:cNvPr>
            <p:cNvCxnSpPr>
              <a:cxnSpLocks noChangeShapeType="1"/>
              <a:stCxn id="72" idx="0"/>
              <a:endCxn id="45" idx="1"/>
            </p:cNvCxnSpPr>
            <p:nvPr/>
          </p:nvCxnSpPr>
          <p:spPr bwMode="auto">
            <a:xfrm>
              <a:off x="4953000" y="3505200"/>
              <a:ext cx="2114550" cy="1143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63">
              <a:extLst>
                <a:ext uri="{FF2B5EF4-FFF2-40B4-BE49-F238E27FC236}">
                  <a16:creationId xmlns:a16="http://schemas.microsoft.com/office/drawing/2014/main" id="{2C56C06D-B104-4F5D-867E-36CF66594E29}"/>
                </a:ext>
              </a:extLst>
            </p:cNvPr>
            <p:cNvCxnSpPr>
              <a:cxnSpLocks noChangeShapeType="1"/>
              <a:stCxn id="72" idx="0"/>
              <a:endCxn id="20" idx="1"/>
            </p:cNvCxnSpPr>
            <p:nvPr/>
          </p:nvCxnSpPr>
          <p:spPr bwMode="auto">
            <a:xfrm flipV="1">
              <a:off x="4953000" y="2324100"/>
              <a:ext cx="1139825" cy="1181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4" name="Group 64">
              <a:extLst>
                <a:ext uri="{FF2B5EF4-FFF2-40B4-BE49-F238E27FC236}">
                  <a16:creationId xmlns:a16="http://schemas.microsoft.com/office/drawing/2014/main" id="{8D2BAD47-AC96-406A-AC47-61531C010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1C27C023-2598-4FD7-8373-12C106446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6" descr="Large grid">
                <a:extLst>
                  <a:ext uri="{FF2B5EF4-FFF2-40B4-BE49-F238E27FC236}">
                    <a16:creationId xmlns:a16="http://schemas.microsoft.com/office/drawing/2014/main" id="{0C68CFAD-9B06-471E-959D-3D3526912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Rectangle 67" descr="Large grid">
                <a:extLst>
                  <a:ext uri="{FF2B5EF4-FFF2-40B4-BE49-F238E27FC236}">
                    <a16:creationId xmlns:a16="http://schemas.microsoft.com/office/drawing/2014/main" id="{385BA358-AD70-4D39-A22A-FBBF47F16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Rectangle 68" descr="Large grid">
                <a:extLst>
                  <a:ext uri="{FF2B5EF4-FFF2-40B4-BE49-F238E27FC236}">
                    <a16:creationId xmlns:a16="http://schemas.microsoft.com/office/drawing/2014/main" id="{1D3BBAEC-A386-4ACE-8A0E-E6B26EEDE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Rectangle 69" descr="Large grid">
                <a:extLst>
                  <a:ext uri="{FF2B5EF4-FFF2-40B4-BE49-F238E27FC236}">
                    <a16:creationId xmlns:a16="http://schemas.microsoft.com/office/drawing/2014/main" id="{23590BC1-E16D-4A59-8F3F-E35CD9C0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Rectangle 70" descr="Large grid">
                <a:extLst>
                  <a:ext uri="{FF2B5EF4-FFF2-40B4-BE49-F238E27FC236}">
                    <a16:creationId xmlns:a16="http://schemas.microsoft.com/office/drawing/2014/main" id="{4052862B-9E45-4DD7-AEC8-FF07D14FF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Rectangle 71" descr="Large grid">
                <a:extLst>
                  <a:ext uri="{FF2B5EF4-FFF2-40B4-BE49-F238E27FC236}">
                    <a16:creationId xmlns:a16="http://schemas.microsoft.com/office/drawing/2014/main" id="{97B2B73B-8B8A-4993-A919-4FA3F3452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Rectangle 72" descr="Large grid">
                <a:extLst>
                  <a:ext uri="{FF2B5EF4-FFF2-40B4-BE49-F238E27FC236}">
                    <a16:creationId xmlns:a16="http://schemas.microsoft.com/office/drawing/2014/main" id="{8D7B84AC-9F84-4930-8612-D6F4CDEDF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Rectangle 73" descr="Large grid">
                <a:extLst>
                  <a:ext uri="{FF2B5EF4-FFF2-40B4-BE49-F238E27FC236}">
                    <a16:creationId xmlns:a16="http://schemas.microsoft.com/office/drawing/2014/main" id="{84320F6E-4D49-4ABE-86F7-DB2FBBA7F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" name="Rectangle 74" descr="Large grid">
                <a:extLst>
                  <a:ext uri="{FF2B5EF4-FFF2-40B4-BE49-F238E27FC236}">
                    <a16:creationId xmlns:a16="http://schemas.microsoft.com/office/drawing/2014/main" id="{73E905B6-F96C-4A1D-8D9E-1CFB9C81D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" name="Rectangle 75" descr="Large grid">
                <a:extLst>
                  <a:ext uri="{FF2B5EF4-FFF2-40B4-BE49-F238E27FC236}">
                    <a16:creationId xmlns:a16="http://schemas.microsoft.com/office/drawing/2014/main" id="{C5AC384F-D385-4C05-BA4C-871A2642A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6" name="Text Box 76">
              <a:extLst>
                <a:ext uri="{FF2B5EF4-FFF2-40B4-BE49-F238E27FC236}">
                  <a16:creationId xmlns:a16="http://schemas.microsoft.com/office/drawing/2014/main" id="{FAD5A7A9-4AD0-444E-994D-AAF3CE169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975" y="5410200"/>
              <a:ext cx="1905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</a:rPr>
                <a:t>Expensive!</a:t>
              </a:r>
              <a:endParaRPr lang="en-US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36759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51951D-8799-48B9-A57C-B04FA9E17D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4ED6AC-F5E4-44A0-BF75-C8F8A55C7B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8DD8284-6061-4958-A821-C1BF3C6866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353</TotalTime>
  <Words>4402</Words>
  <Application>Microsoft Office PowerPoint</Application>
  <PresentationFormat>On-screen Show (4:3)</PresentationFormat>
  <Paragraphs>1604</Paragraphs>
  <Slides>76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8" baseType="lpstr">
      <vt:lpstr>宋体</vt:lpstr>
      <vt:lpstr>Arial</vt:lpstr>
      <vt:lpstr>Calibri</vt:lpstr>
      <vt:lpstr>Cambria Math</vt:lpstr>
      <vt:lpstr>Corbel</vt:lpstr>
      <vt:lpstr>Courier New</vt:lpstr>
      <vt:lpstr>Symbol</vt:lpstr>
      <vt:lpstr>Times New Roman</vt:lpstr>
      <vt:lpstr>Verdana</vt:lpstr>
      <vt:lpstr>Wingdings</vt:lpstr>
      <vt:lpstr>Spectrum</vt:lpstr>
      <vt:lpstr>Photo Editor Photo</vt:lpstr>
      <vt:lpstr>Minimum Spanning Tree</vt:lpstr>
      <vt:lpstr>Lecture Outline</vt:lpstr>
      <vt:lpstr>Spanning Tree.</vt:lpstr>
      <vt:lpstr>Minimum Spanning Tree (MST)</vt:lpstr>
      <vt:lpstr>PowerPoint Presentation</vt:lpstr>
      <vt:lpstr>Minimum Spanning Tree (MST)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Growing a MST(Generic Algorithm)</vt:lpstr>
      <vt:lpstr>How to Find a Safe Edge</vt:lpstr>
      <vt:lpstr>How to Find a Safe Edge</vt:lpstr>
      <vt:lpstr>The Algorithms of Kruskal and Prim</vt:lpstr>
      <vt:lpstr>Related Topics</vt:lpstr>
      <vt:lpstr>Kruskal's Algorithm</vt:lpstr>
      <vt:lpstr>Kruskal’s algorithm</vt:lpstr>
      <vt:lpstr>Time Complexity of Kruskal's Algorithm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Prim's Algorithm</vt:lpstr>
      <vt:lpstr>Prim's Algorithm</vt:lpstr>
      <vt:lpstr>Running time of Prim's Algorithm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 Algorithm:Variables</vt:lpstr>
      <vt:lpstr>Prim Algorithm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Complexity: Prim Algorithm</vt:lpstr>
      <vt:lpstr>Summary</vt:lpstr>
      <vt:lpstr>Summary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Pritam Khan Boni</cp:lastModifiedBy>
  <cp:revision>25</cp:revision>
  <dcterms:created xsi:type="dcterms:W3CDTF">2018-12-10T17:20:29Z</dcterms:created>
  <dcterms:modified xsi:type="dcterms:W3CDTF">2023-04-05T04:44:07Z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