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9" r:id="rId4"/>
    <p:sldId id="260" r:id="rId5"/>
    <p:sldId id="294" r:id="rId6"/>
    <p:sldId id="261" r:id="rId7"/>
    <p:sldId id="262" r:id="rId8"/>
    <p:sldId id="263" r:id="rId9"/>
    <p:sldId id="264" r:id="rId10"/>
    <p:sldId id="266" r:id="rId11"/>
    <p:sldId id="268" r:id="rId12"/>
    <p:sldId id="270" r:id="rId13"/>
    <p:sldId id="272" r:id="rId14"/>
    <p:sldId id="273" r:id="rId15"/>
    <p:sldId id="274" r:id="rId16"/>
    <p:sldId id="275" r:id="rId17"/>
    <p:sldId id="277" r:id="rId18"/>
    <p:sldId id="278" r:id="rId19"/>
    <p:sldId id="279" r:id="rId20"/>
    <p:sldId id="280" r:id="rId21"/>
    <p:sldId id="281" r:id="rId22"/>
    <p:sldId id="283" r:id="rId23"/>
    <p:sldId id="284" r:id="rId24"/>
    <p:sldId id="285" r:id="rId25"/>
    <p:sldId id="286" r:id="rId26"/>
    <p:sldId id="287" r:id="rId27"/>
    <p:sldId id="288" r:id="rId28"/>
    <p:sldId id="289" r:id="rId29"/>
    <p:sldId id="291" r:id="rId30"/>
    <p:sldId id="293" r:id="rId31"/>
  </p:sldIdLst>
  <p:sldSz cx="4610100" cy="3460750"/>
  <p:notesSz cx="4610100" cy="346075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43D8796-8DA0-C0B0-3DC7-506F37418116}" v="66" dt="2025-03-12T06:00:10.148"/>
    <p1510:client id="{6AF43B6B-F45E-4F64-84B7-D5192DD86415}" v="1" dt="2025-03-11T04:30:51.120"/>
  </p1510:revLst>
</p1510:revInfo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2957" autoAdjust="0"/>
    <p:restoredTop sz="94660"/>
  </p:normalViewPr>
  <p:slideViewPr>
    <p:cSldViewPr>
      <p:cViewPr varScale="1">
        <p:scale>
          <a:sx n="207" d="100"/>
          <a:sy n="207" d="100"/>
        </p:scale>
        <p:origin x="1956" y="150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21" Type="http://schemas.openxmlformats.org/officeDocument/2006/relationships/slide" Target="slides/slide20.xml"/><Relationship Id="rId34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presProps" Target="presProps.xml"/><Relationship Id="rId37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AZIA SHARMIN" userId="e76e1817-908f-4d6e-a7ec-37593777c360" providerId="ADAL" clId="{6AF43B6B-F45E-4F64-84B7-D5192DD86415}"/>
    <pc:docChg chg="custSel addSld modSld">
      <pc:chgData name="SAZIA SHARMIN" userId="e76e1817-908f-4d6e-a7ec-37593777c360" providerId="ADAL" clId="{6AF43B6B-F45E-4F64-84B7-D5192DD86415}" dt="2025-03-11T04:32:59.479" v="53" actId="20577"/>
      <pc:docMkLst>
        <pc:docMk/>
      </pc:docMkLst>
      <pc:sldChg chg="delSp modSp mod">
        <pc:chgData name="SAZIA SHARMIN" userId="e76e1817-908f-4d6e-a7ec-37593777c360" providerId="ADAL" clId="{6AF43B6B-F45E-4F64-84B7-D5192DD86415}" dt="2025-03-11T04:26:46.206" v="16" actId="478"/>
        <pc:sldMkLst>
          <pc:docMk/>
          <pc:sldMk cId="0" sldId="256"/>
        </pc:sldMkLst>
        <pc:spChg chg="mod">
          <ac:chgData name="SAZIA SHARMIN" userId="e76e1817-908f-4d6e-a7ec-37593777c360" providerId="ADAL" clId="{6AF43B6B-F45E-4F64-84B7-D5192DD86415}" dt="2025-03-11T04:26:35.458" v="12" actId="20577"/>
          <ac:spMkLst>
            <pc:docMk/>
            <pc:sldMk cId="0" sldId="256"/>
            <ac:spMk id="13" creationId="{00000000-0000-0000-0000-000000000000}"/>
          </ac:spMkLst>
        </pc:spChg>
        <pc:spChg chg="del mod">
          <ac:chgData name="SAZIA SHARMIN" userId="e76e1817-908f-4d6e-a7ec-37593777c360" providerId="ADAL" clId="{6AF43B6B-F45E-4F64-84B7-D5192DD86415}" dt="2025-03-11T04:26:42.723" v="15"/>
          <ac:spMkLst>
            <pc:docMk/>
            <pc:sldMk cId="0" sldId="256"/>
            <ac:spMk id="15" creationId="{00000000-0000-0000-0000-000000000000}"/>
          </ac:spMkLst>
        </pc:spChg>
        <pc:spChg chg="del">
          <ac:chgData name="SAZIA SHARMIN" userId="e76e1817-908f-4d6e-a7ec-37593777c360" providerId="ADAL" clId="{6AF43B6B-F45E-4F64-84B7-D5192DD86415}" dt="2025-03-11T04:26:46.206" v="16" actId="478"/>
          <ac:spMkLst>
            <pc:docMk/>
            <pc:sldMk cId="0" sldId="256"/>
            <ac:spMk id="20" creationId="{00000000-0000-0000-0000-000000000000}"/>
          </ac:spMkLst>
        </pc:spChg>
      </pc:sldChg>
      <pc:sldChg chg="delSp mod">
        <pc:chgData name="SAZIA SHARMIN" userId="e76e1817-908f-4d6e-a7ec-37593777c360" providerId="ADAL" clId="{6AF43B6B-F45E-4F64-84B7-D5192DD86415}" dt="2025-03-11T04:27:48.097" v="19" actId="478"/>
        <pc:sldMkLst>
          <pc:docMk/>
          <pc:sldMk cId="0" sldId="257"/>
        </pc:sldMkLst>
        <pc:spChg chg="del">
          <ac:chgData name="SAZIA SHARMIN" userId="e76e1817-908f-4d6e-a7ec-37593777c360" providerId="ADAL" clId="{6AF43B6B-F45E-4F64-84B7-D5192DD86415}" dt="2025-03-11T04:27:48.097" v="19" actId="478"/>
          <ac:spMkLst>
            <pc:docMk/>
            <pc:sldMk cId="0" sldId="257"/>
            <ac:spMk id="26" creationId="{00000000-0000-0000-0000-000000000000}"/>
          </ac:spMkLst>
        </pc:spChg>
      </pc:sldChg>
      <pc:sldChg chg="delSp mod">
        <pc:chgData name="SAZIA SHARMIN" userId="e76e1817-908f-4d6e-a7ec-37593777c360" providerId="ADAL" clId="{6AF43B6B-F45E-4F64-84B7-D5192DD86415}" dt="2025-03-11T04:27:44.181" v="18" actId="478"/>
        <pc:sldMkLst>
          <pc:docMk/>
          <pc:sldMk cId="0" sldId="258"/>
        </pc:sldMkLst>
        <pc:spChg chg="del">
          <ac:chgData name="SAZIA SHARMIN" userId="e76e1817-908f-4d6e-a7ec-37593777c360" providerId="ADAL" clId="{6AF43B6B-F45E-4F64-84B7-D5192DD86415}" dt="2025-03-11T04:27:44.181" v="18" actId="478"/>
          <ac:spMkLst>
            <pc:docMk/>
            <pc:sldMk cId="0" sldId="258"/>
            <ac:spMk id="29" creationId="{00000000-0000-0000-0000-000000000000}"/>
          </ac:spMkLst>
        </pc:spChg>
      </pc:sldChg>
      <pc:sldChg chg="delSp mod">
        <pc:chgData name="SAZIA SHARMIN" userId="e76e1817-908f-4d6e-a7ec-37593777c360" providerId="ADAL" clId="{6AF43B6B-F45E-4F64-84B7-D5192DD86415}" dt="2025-03-11T04:27:39.523" v="17" actId="478"/>
        <pc:sldMkLst>
          <pc:docMk/>
          <pc:sldMk cId="0" sldId="259"/>
        </pc:sldMkLst>
        <pc:spChg chg="del">
          <ac:chgData name="SAZIA SHARMIN" userId="e76e1817-908f-4d6e-a7ec-37593777c360" providerId="ADAL" clId="{6AF43B6B-F45E-4F64-84B7-D5192DD86415}" dt="2025-03-11T04:27:39.523" v="17" actId="478"/>
          <ac:spMkLst>
            <pc:docMk/>
            <pc:sldMk cId="0" sldId="259"/>
            <ac:spMk id="13" creationId="{00000000-0000-0000-0000-000000000000}"/>
          </ac:spMkLst>
        </pc:spChg>
      </pc:sldChg>
      <pc:sldChg chg="modSp mod">
        <pc:chgData name="SAZIA SHARMIN" userId="e76e1817-908f-4d6e-a7ec-37593777c360" providerId="ADAL" clId="{6AF43B6B-F45E-4F64-84B7-D5192DD86415}" dt="2025-03-11T04:28:37.094" v="21" actId="13926"/>
        <pc:sldMkLst>
          <pc:docMk/>
          <pc:sldMk cId="0" sldId="262"/>
        </pc:sldMkLst>
        <pc:spChg chg="mod">
          <ac:chgData name="SAZIA SHARMIN" userId="e76e1817-908f-4d6e-a7ec-37593777c360" providerId="ADAL" clId="{6AF43B6B-F45E-4F64-84B7-D5192DD86415}" dt="2025-03-11T04:28:37.094" v="21" actId="13926"/>
          <ac:spMkLst>
            <pc:docMk/>
            <pc:sldMk cId="0" sldId="262"/>
            <ac:spMk id="5" creationId="{00000000-0000-0000-0000-000000000000}"/>
          </ac:spMkLst>
        </pc:spChg>
      </pc:sldChg>
      <pc:sldChg chg="modSp mod">
        <pc:chgData name="SAZIA SHARMIN" userId="e76e1817-908f-4d6e-a7ec-37593777c360" providerId="ADAL" clId="{6AF43B6B-F45E-4F64-84B7-D5192DD86415}" dt="2025-03-11T04:29:54.787" v="25" actId="13926"/>
        <pc:sldMkLst>
          <pc:docMk/>
          <pc:sldMk cId="0" sldId="263"/>
        </pc:sldMkLst>
        <pc:spChg chg="mod">
          <ac:chgData name="SAZIA SHARMIN" userId="e76e1817-908f-4d6e-a7ec-37593777c360" providerId="ADAL" clId="{6AF43B6B-F45E-4F64-84B7-D5192DD86415}" dt="2025-03-11T04:29:54.787" v="25" actId="13926"/>
          <ac:spMkLst>
            <pc:docMk/>
            <pc:sldMk cId="0" sldId="263"/>
            <ac:spMk id="4" creationId="{00000000-0000-0000-0000-000000000000}"/>
          </ac:spMkLst>
        </pc:spChg>
      </pc:sldChg>
      <pc:sldChg chg="modSp mod">
        <pc:chgData name="SAZIA SHARMIN" userId="e76e1817-908f-4d6e-a7ec-37593777c360" providerId="ADAL" clId="{6AF43B6B-F45E-4F64-84B7-D5192DD86415}" dt="2025-03-11T04:30:32.494" v="27" actId="113"/>
        <pc:sldMkLst>
          <pc:docMk/>
          <pc:sldMk cId="0" sldId="264"/>
        </pc:sldMkLst>
        <pc:spChg chg="mod">
          <ac:chgData name="SAZIA SHARMIN" userId="e76e1817-908f-4d6e-a7ec-37593777c360" providerId="ADAL" clId="{6AF43B6B-F45E-4F64-84B7-D5192DD86415}" dt="2025-03-11T04:30:32.494" v="27" actId="113"/>
          <ac:spMkLst>
            <pc:docMk/>
            <pc:sldMk cId="0" sldId="264"/>
            <ac:spMk id="5" creationId="{00000000-0000-0000-0000-000000000000}"/>
          </ac:spMkLst>
        </pc:spChg>
      </pc:sldChg>
      <pc:sldChg chg="modSp mod">
        <pc:chgData name="SAZIA SHARMIN" userId="e76e1817-908f-4d6e-a7ec-37593777c360" providerId="ADAL" clId="{6AF43B6B-F45E-4F64-84B7-D5192DD86415}" dt="2025-03-11T04:31:56.374" v="46" actId="113"/>
        <pc:sldMkLst>
          <pc:docMk/>
          <pc:sldMk cId="0" sldId="272"/>
        </pc:sldMkLst>
        <pc:spChg chg="mod">
          <ac:chgData name="SAZIA SHARMIN" userId="e76e1817-908f-4d6e-a7ec-37593777c360" providerId="ADAL" clId="{6AF43B6B-F45E-4F64-84B7-D5192DD86415}" dt="2025-03-11T04:31:56.374" v="46" actId="113"/>
          <ac:spMkLst>
            <pc:docMk/>
            <pc:sldMk cId="0" sldId="272"/>
            <ac:spMk id="5" creationId="{00000000-0000-0000-0000-000000000000}"/>
          </ac:spMkLst>
        </pc:spChg>
      </pc:sldChg>
      <pc:sldChg chg="modSp mod">
        <pc:chgData name="SAZIA SHARMIN" userId="e76e1817-908f-4d6e-a7ec-37593777c360" providerId="ADAL" clId="{6AF43B6B-F45E-4F64-84B7-D5192DD86415}" dt="2025-03-11T04:32:59.479" v="53" actId="20577"/>
        <pc:sldMkLst>
          <pc:docMk/>
          <pc:sldMk cId="0" sldId="274"/>
        </pc:sldMkLst>
        <pc:spChg chg="mod">
          <ac:chgData name="SAZIA SHARMIN" userId="e76e1817-908f-4d6e-a7ec-37593777c360" providerId="ADAL" clId="{6AF43B6B-F45E-4F64-84B7-D5192DD86415}" dt="2025-03-11T04:32:59.479" v="53" actId="20577"/>
          <ac:spMkLst>
            <pc:docMk/>
            <pc:sldMk cId="0" sldId="274"/>
            <ac:spMk id="5" creationId="{00000000-0000-0000-0000-000000000000}"/>
          </ac:spMkLst>
        </pc:spChg>
      </pc:sldChg>
      <pc:sldChg chg="addSp delSp modSp new mod">
        <pc:chgData name="SAZIA SHARMIN" userId="e76e1817-908f-4d6e-a7ec-37593777c360" providerId="ADAL" clId="{6AF43B6B-F45E-4F64-84B7-D5192DD86415}" dt="2025-03-11T04:31:10.397" v="42" actId="478"/>
        <pc:sldMkLst>
          <pc:docMk/>
          <pc:sldMk cId="3590950666" sldId="294"/>
        </pc:sldMkLst>
        <pc:spChg chg="mod">
          <ac:chgData name="SAZIA SHARMIN" userId="e76e1817-908f-4d6e-a7ec-37593777c360" providerId="ADAL" clId="{6AF43B6B-F45E-4F64-84B7-D5192DD86415}" dt="2025-03-11T04:31:02.649" v="41" actId="20577"/>
          <ac:spMkLst>
            <pc:docMk/>
            <pc:sldMk cId="3590950666" sldId="294"/>
            <ac:spMk id="2" creationId="{9021D119-38D7-82FE-51F3-52BD37AA4CB7}"/>
          </ac:spMkLst>
        </pc:spChg>
        <pc:spChg chg="del">
          <ac:chgData name="SAZIA SHARMIN" userId="e76e1817-908f-4d6e-a7ec-37593777c360" providerId="ADAL" clId="{6AF43B6B-F45E-4F64-84B7-D5192DD86415}" dt="2025-03-11T04:31:10.397" v="42" actId="478"/>
          <ac:spMkLst>
            <pc:docMk/>
            <pc:sldMk cId="3590950666" sldId="294"/>
            <ac:spMk id="3" creationId="{C4F9C244-BFE7-FF1D-256A-B60041CA3022}"/>
          </ac:spMkLst>
        </pc:spChg>
        <pc:picChg chg="add">
          <ac:chgData name="SAZIA SHARMIN" userId="e76e1817-908f-4d6e-a7ec-37593777c360" providerId="ADAL" clId="{6AF43B6B-F45E-4F64-84B7-D5192DD86415}" dt="2025-03-11T04:30:51.120" v="29"/>
          <ac:picMkLst>
            <pc:docMk/>
            <pc:sldMk cId="3590950666" sldId="294"/>
            <ac:picMk id="1026" creationId="{4E7EAE58-142A-3AAF-583A-FB14A554FE3D}"/>
          </ac:picMkLst>
        </pc:picChg>
      </pc:sldChg>
    </pc:docChg>
  </pc:docChgLst>
  <pc:docChgLst>
    <pc:chgData name="SAZIA SHARMIN" userId="S::sazia.sharmin@aiub.edu::e76e1817-908f-4d6e-a7ec-37593777c360" providerId="AD" clId="Web-{843D8796-8DA0-C0B0-3DC7-506F37418116}"/>
    <pc:docChg chg="modSld">
      <pc:chgData name="SAZIA SHARMIN" userId="S::sazia.sharmin@aiub.edu::e76e1817-908f-4d6e-a7ec-37593777c360" providerId="AD" clId="Web-{843D8796-8DA0-C0B0-3DC7-506F37418116}" dt="2025-03-12T06:00:10.148" v="46"/>
      <pc:docMkLst>
        <pc:docMk/>
      </pc:docMkLst>
      <pc:sldChg chg="modSp">
        <pc:chgData name="SAZIA SHARMIN" userId="S::sazia.sharmin@aiub.edu::e76e1817-908f-4d6e-a7ec-37593777c360" providerId="AD" clId="Web-{843D8796-8DA0-C0B0-3DC7-506F37418116}" dt="2025-03-12T05:52:28.755" v="1" actId="20577"/>
        <pc:sldMkLst>
          <pc:docMk/>
          <pc:sldMk cId="0" sldId="277"/>
        </pc:sldMkLst>
        <pc:spChg chg="mod">
          <ac:chgData name="SAZIA SHARMIN" userId="S::sazia.sharmin@aiub.edu::e76e1817-908f-4d6e-a7ec-37593777c360" providerId="AD" clId="Web-{843D8796-8DA0-C0B0-3DC7-506F37418116}" dt="2025-03-12T05:52:28.755" v="1" actId="20577"/>
          <ac:spMkLst>
            <pc:docMk/>
            <pc:sldMk cId="0" sldId="277"/>
            <ac:spMk id="19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43D8796-8DA0-C0B0-3DC7-506F37418116}" dt="2025-03-12T05:52:51.834" v="3" actId="14100"/>
        <pc:sldMkLst>
          <pc:docMk/>
          <pc:sldMk cId="0" sldId="278"/>
        </pc:sldMkLst>
        <pc:picChg chg="mod">
          <ac:chgData name="SAZIA SHARMIN" userId="S::sazia.sharmin@aiub.edu::e76e1817-908f-4d6e-a7ec-37593777c360" providerId="AD" clId="Web-{843D8796-8DA0-C0B0-3DC7-506F37418116}" dt="2025-03-12T05:52:51.834" v="3" actId="14100"/>
          <ac:picMkLst>
            <pc:docMk/>
            <pc:sldMk cId="0" sldId="278"/>
            <ac:picMk id="3" creationId="{00000000-0000-0000-0000-000000000000}"/>
          </ac:picMkLst>
        </pc:picChg>
      </pc:sldChg>
      <pc:sldChg chg="modSp">
        <pc:chgData name="SAZIA SHARMIN" userId="S::sazia.sharmin@aiub.edu::e76e1817-908f-4d6e-a7ec-37593777c360" providerId="AD" clId="Web-{843D8796-8DA0-C0B0-3DC7-506F37418116}" dt="2025-03-12T05:55:15.746" v="13" actId="20577"/>
        <pc:sldMkLst>
          <pc:docMk/>
          <pc:sldMk cId="0" sldId="279"/>
        </pc:sldMkLst>
        <pc:spChg chg="mod">
          <ac:chgData name="SAZIA SHARMIN" userId="S::sazia.sharmin@aiub.edu::e76e1817-908f-4d6e-a7ec-37593777c360" providerId="AD" clId="Web-{843D8796-8DA0-C0B0-3DC7-506F37418116}" dt="2025-03-12T05:53:06.053" v="6" actId="14100"/>
          <ac:spMkLst>
            <pc:docMk/>
            <pc:sldMk cId="0" sldId="279"/>
            <ac:spMk id="3" creationId="{00000000-0000-0000-0000-000000000000}"/>
          </ac:spMkLst>
        </pc:spChg>
        <pc:spChg chg="mod">
          <ac:chgData name="SAZIA SHARMIN" userId="S::sazia.sharmin@aiub.edu::e76e1817-908f-4d6e-a7ec-37593777c360" providerId="AD" clId="Web-{843D8796-8DA0-C0B0-3DC7-506F37418116}" dt="2025-03-12T05:55:15.746" v="13" actId="20577"/>
          <ac:spMkLst>
            <pc:docMk/>
            <pc:sldMk cId="0" sldId="279"/>
            <ac:spMk id="5" creationId="{00000000-0000-0000-0000-000000000000}"/>
          </ac:spMkLst>
        </pc:spChg>
      </pc:sldChg>
      <pc:sldChg chg="modSp">
        <pc:chgData name="SAZIA SHARMIN" userId="S::sazia.sharmin@aiub.edu::e76e1817-908f-4d6e-a7ec-37593777c360" providerId="AD" clId="Web-{843D8796-8DA0-C0B0-3DC7-506F37418116}" dt="2025-03-12T05:55:57.373" v="18" actId="20577"/>
        <pc:sldMkLst>
          <pc:docMk/>
          <pc:sldMk cId="0" sldId="280"/>
        </pc:sldMkLst>
        <pc:spChg chg="mod">
          <ac:chgData name="SAZIA SHARMIN" userId="S::sazia.sharmin@aiub.edu::e76e1817-908f-4d6e-a7ec-37593777c360" providerId="AD" clId="Web-{843D8796-8DA0-C0B0-3DC7-506F37418116}" dt="2025-03-12T05:55:57.373" v="18" actId="20577"/>
          <ac:spMkLst>
            <pc:docMk/>
            <pc:sldMk cId="0" sldId="280"/>
            <ac:spMk id="5" creationId="{00000000-0000-0000-0000-000000000000}"/>
          </ac:spMkLst>
        </pc:spChg>
      </pc:sldChg>
      <pc:sldChg chg="addSp delSp modSp">
        <pc:chgData name="SAZIA SHARMIN" userId="S::sazia.sharmin@aiub.edu::e76e1817-908f-4d6e-a7ec-37593777c360" providerId="AD" clId="Web-{843D8796-8DA0-C0B0-3DC7-506F37418116}" dt="2025-03-12T06:00:10.148" v="46"/>
        <pc:sldMkLst>
          <pc:docMk/>
          <pc:sldMk cId="0" sldId="284"/>
        </pc:sldMkLst>
        <pc:spChg chg="add del mod">
          <ac:chgData name="SAZIA SHARMIN" userId="S::sazia.sharmin@aiub.edu::e76e1817-908f-4d6e-a7ec-37593777c360" providerId="AD" clId="Web-{843D8796-8DA0-C0B0-3DC7-506F37418116}" dt="2025-03-12T05:58:40.848" v="22"/>
          <ac:spMkLst>
            <pc:docMk/>
            <pc:sldMk cId="0" sldId="284"/>
            <ac:spMk id="12" creationId="{7A784A99-A289-B812-18B9-8DF6C5D49870}"/>
          </ac:spMkLst>
        </pc:spChg>
        <pc:spChg chg="add del mod">
          <ac:chgData name="SAZIA SHARMIN" userId="S::sazia.sharmin@aiub.edu::e76e1817-908f-4d6e-a7ec-37593777c360" providerId="AD" clId="Web-{843D8796-8DA0-C0B0-3DC7-506F37418116}" dt="2025-03-12T05:58:46.082" v="26"/>
          <ac:spMkLst>
            <pc:docMk/>
            <pc:sldMk cId="0" sldId="284"/>
            <ac:spMk id="13" creationId="{CF8E737C-0958-26EE-DAF7-A8CAB8B50203}"/>
          </ac:spMkLst>
        </pc:spChg>
        <pc:spChg chg="add mod">
          <ac:chgData name="SAZIA SHARMIN" userId="S::sazia.sharmin@aiub.edu::e76e1817-908f-4d6e-a7ec-37593777c360" providerId="AD" clId="Web-{843D8796-8DA0-C0B0-3DC7-506F37418116}" dt="2025-03-12T05:59:10.193" v="36" actId="14100"/>
          <ac:spMkLst>
            <pc:docMk/>
            <pc:sldMk cId="0" sldId="284"/>
            <ac:spMk id="14" creationId="{5762469B-3013-6D8F-E307-515D0BF58BFB}"/>
          </ac:spMkLst>
        </pc:spChg>
        <pc:spChg chg="add mod">
          <ac:chgData name="SAZIA SHARMIN" userId="S::sazia.sharmin@aiub.edu::e76e1817-908f-4d6e-a7ec-37593777c360" providerId="AD" clId="Web-{843D8796-8DA0-C0B0-3DC7-506F37418116}" dt="2025-03-12T06:00:10.148" v="46"/>
          <ac:spMkLst>
            <pc:docMk/>
            <pc:sldMk cId="0" sldId="284"/>
            <ac:spMk id="15" creationId="{2F67C564-E5D1-45C6-B417-1320CAED789D}"/>
          </ac:spMkLst>
        </pc:spChg>
        <pc:picChg chg="mod">
          <ac:chgData name="SAZIA SHARMIN" userId="S::sazia.sharmin@aiub.edu::e76e1817-908f-4d6e-a7ec-37593777c360" providerId="AD" clId="Web-{843D8796-8DA0-C0B0-3DC7-506F37418116}" dt="2025-03-12T06:00:01.617" v="42" actId="14100"/>
          <ac:picMkLst>
            <pc:docMk/>
            <pc:sldMk cId="0" sldId="284"/>
            <ac:picMk id="3" creationId="{00000000-0000-0000-0000-000000000000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Slid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95300" y="60904"/>
            <a:ext cx="3315335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691515" y="1938020"/>
            <a:ext cx="3227070" cy="865187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230505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2374201" y="795972"/>
            <a:ext cx="2005393" cy="228409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Blank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g object 3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4036834" y="2660894"/>
            <a:ext cx="532290" cy="532290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3046680" y="3261575"/>
            <a:ext cx="43180" cy="30480"/>
          </a:xfrm>
          <a:custGeom>
            <a:avLst/>
            <a:gdLst/>
            <a:ahLst/>
            <a:cxnLst/>
            <a:rect l="l" t="t" r="r" b="b"/>
            <a:pathLst>
              <a:path w="43180" h="30479">
                <a:moveTo>
                  <a:pt x="0" y="30366"/>
                </a:moveTo>
                <a:lnTo>
                  <a:pt x="43019" y="30366"/>
                </a:lnTo>
                <a:lnTo>
                  <a:pt x="43019" y="0"/>
                </a:lnTo>
                <a:lnTo>
                  <a:pt x="0" y="0"/>
                </a:lnTo>
                <a:lnTo>
                  <a:pt x="0" y="30366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g object 18"/>
          <p:cNvSpPr/>
          <p:nvPr/>
        </p:nvSpPr>
        <p:spPr>
          <a:xfrm>
            <a:off x="2967063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g object 19"/>
          <p:cNvSpPr/>
          <p:nvPr/>
        </p:nvSpPr>
        <p:spPr>
          <a:xfrm>
            <a:off x="3144865" y="3257613"/>
            <a:ext cx="25400" cy="38100"/>
          </a:xfrm>
          <a:custGeom>
            <a:avLst/>
            <a:gdLst/>
            <a:ahLst/>
            <a:cxnLst/>
            <a:rect l="l" t="t" r="r" b="b"/>
            <a:pathLst>
              <a:path w="25400" h="38100">
                <a:moveTo>
                  <a:pt x="0" y="0"/>
                </a:moveTo>
                <a:lnTo>
                  <a:pt x="0" y="38100"/>
                </a:lnTo>
                <a:lnTo>
                  <a:pt x="25400" y="19050"/>
                </a:lnTo>
                <a:lnTo>
                  <a:pt x="0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g object 20"/>
          <p:cNvSpPr/>
          <p:nvPr/>
        </p:nvSpPr>
        <p:spPr>
          <a:xfrm>
            <a:off x="3305694" y="3251262"/>
            <a:ext cx="64135" cy="50800"/>
          </a:xfrm>
          <a:custGeom>
            <a:avLst/>
            <a:gdLst/>
            <a:ahLst/>
            <a:cxnLst/>
            <a:rect l="l" t="t" r="r" b="b"/>
            <a:pathLst>
              <a:path w="64135" h="50800">
                <a:moveTo>
                  <a:pt x="0" y="50800"/>
                </a:moveTo>
                <a:lnTo>
                  <a:pt x="43019" y="50800"/>
                </a:lnTo>
                <a:lnTo>
                  <a:pt x="43019" y="20434"/>
                </a:lnTo>
                <a:lnTo>
                  <a:pt x="0" y="20434"/>
                </a:lnTo>
                <a:lnTo>
                  <a:pt x="0" y="50800"/>
                </a:lnTo>
                <a:close/>
              </a:path>
              <a:path w="64135" h="50800">
                <a:moveTo>
                  <a:pt x="10491" y="20320"/>
                </a:moveTo>
                <a:lnTo>
                  <a:pt x="10491" y="10160"/>
                </a:lnTo>
                <a:lnTo>
                  <a:pt x="53672" y="10160"/>
                </a:lnTo>
                <a:lnTo>
                  <a:pt x="53672" y="40640"/>
                </a:lnTo>
                <a:lnTo>
                  <a:pt x="43512" y="40640"/>
                </a:lnTo>
              </a:path>
              <a:path w="64135" h="50800">
                <a:moveTo>
                  <a:pt x="20652" y="10160"/>
                </a:moveTo>
                <a:lnTo>
                  <a:pt x="20652" y="0"/>
                </a:lnTo>
                <a:lnTo>
                  <a:pt x="63832" y="0"/>
                </a:lnTo>
                <a:lnTo>
                  <a:pt x="63832" y="30480"/>
                </a:lnTo>
                <a:lnTo>
                  <a:pt x="53672" y="304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g object 21"/>
          <p:cNvSpPr/>
          <p:nvPr/>
        </p:nvSpPr>
        <p:spPr>
          <a:xfrm>
            <a:off x="324252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g object 22"/>
          <p:cNvSpPr/>
          <p:nvPr/>
        </p:nvSpPr>
        <p:spPr>
          <a:xfrm>
            <a:off x="3606877" y="3263963"/>
            <a:ext cx="38100" cy="0"/>
          </a:xfrm>
          <a:custGeom>
            <a:avLst/>
            <a:gdLst/>
            <a:ahLst/>
            <a:cxnLst/>
            <a:rect l="l" t="t" r="r" b="b"/>
            <a:pathLst>
              <a:path w="38100">
                <a:moveTo>
                  <a:pt x="0" y="0"/>
                </a:moveTo>
                <a:lnTo>
                  <a:pt x="38100" y="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g object 23"/>
          <p:cNvSpPr/>
          <p:nvPr/>
        </p:nvSpPr>
        <p:spPr>
          <a:xfrm>
            <a:off x="3517976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g object 24"/>
          <p:cNvSpPr/>
          <p:nvPr/>
        </p:nvSpPr>
        <p:spPr>
          <a:xfrm>
            <a:off x="3594177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g object 25"/>
          <p:cNvSpPr/>
          <p:nvPr/>
        </p:nvSpPr>
        <p:spPr>
          <a:xfrm>
            <a:off x="3869640" y="3251262"/>
            <a:ext cx="50800" cy="25400"/>
          </a:xfrm>
          <a:custGeom>
            <a:avLst/>
            <a:gdLst/>
            <a:ahLst/>
            <a:cxnLst/>
            <a:rect l="l" t="t" r="r" b="b"/>
            <a:pathLst>
              <a:path w="50800" h="25400">
                <a:moveTo>
                  <a:pt x="0" y="0"/>
                </a:moveTo>
                <a:lnTo>
                  <a:pt x="38100" y="0"/>
                </a:lnTo>
              </a:path>
              <a:path w="50800" h="25400">
                <a:moveTo>
                  <a:pt x="12700" y="12700"/>
                </a:moveTo>
                <a:lnTo>
                  <a:pt x="50800" y="12700"/>
                </a:lnTo>
              </a:path>
              <a:path w="50800" h="25400">
                <a:moveTo>
                  <a:pt x="12700" y="25400"/>
                </a:moveTo>
                <a:lnTo>
                  <a:pt x="50800" y="254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g object 26"/>
          <p:cNvSpPr/>
          <p:nvPr/>
        </p:nvSpPr>
        <p:spPr>
          <a:xfrm>
            <a:off x="3793439" y="3257613"/>
            <a:ext cx="203200" cy="38100"/>
          </a:xfrm>
          <a:custGeom>
            <a:avLst/>
            <a:gdLst/>
            <a:ahLst/>
            <a:cxnLst/>
            <a:rect l="l" t="t" r="r" b="b"/>
            <a:pathLst>
              <a:path w="203200" h="38100">
                <a:moveTo>
                  <a:pt x="25400" y="0"/>
                </a:moveTo>
                <a:lnTo>
                  <a:pt x="0" y="19050"/>
                </a:lnTo>
                <a:lnTo>
                  <a:pt x="25400" y="38100"/>
                </a:lnTo>
                <a:lnTo>
                  <a:pt x="25400" y="0"/>
                </a:lnTo>
                <a:close/>
              </a:path>
              <a:path w="203200" h="38100">
                <a:moveTo>
                  <a:pt x="177802" y="0"/>
                </a:moveTo>
                <a:lnTo>
                  <a:pt x="177802" y="38100"/>
                </a:lnTo>
                <a:lnTo>
                  <a:pt x="203202" y="19050"/>
                </a:lnTo>
                <a:lnTo>
                  <a:pt x="177802" y="0"/>
                </a:lnTo>
                <a:close/>
              </a:path>
            </a:pathLst>
          </a:custGeom>
          <a:solidFill>
            <a:srgbClr val="D6D6EF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g object 27"/>
          <p:cNvSpPr/>
          <p:nvPr/>
        </p:nvSpPr>
        <p:spPr>
          <a:xfrm>
            <a:off x="3869640" y="3289363"/>
            <a:ext cx="50800" cy="12700"/>
          </a:xfrm>
          <a:custGeom>
            <a:avLst/>
            <a:gdLst/>
            <a:ahLst/>
            <a:cxnLst/>
            <a:rect l="l" t="t" r="r" b="b"/>
            <a:pathLst>
              <a:path w="50800" h="12700">
                <a:moveTo>
                  <a:pt x="0" y="0"/>
                </a:moveTo>
                <a:lnTo>
                  <a:pt x="38100" y="0"/>
                </a:lnTo>
              </a:path>
              <a:path w="50800" h="12700">
                <a:moveTo>
                  <a:pt x="12700" y="12699"/>
                </a:moveTo>
                <a:lnTo>
                  <a:pt x="50800" y="12699"/>
                </a:lnTo>
              </a:path>
            </a:pathLst>
          </a:custGeom>
          <a:ln w="7591">
            <a:solidFill>
              <a:srgbClr val="D6D6EF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g object 28"/>
          <p:cNvSpPr/>
          <p:nvPr/>
        </p:nvSpPr>
        <p:spPr>
          <a:xfrm>
            <a:off x="4145090" y="3251262"/>
            <a:ext cx="50800" cy="50800"/>
          </a:xfrm>
          <a:custGeom>
            <a:avLst/>
            <a:gdLst/>
            <a:ahLst/>
            <a:cxnLst/>
            <a:rect l="l" t="t" r="r" b="b"/>
            <a:pathLst>
              <a:path w="50800" h="50800">
                <a:moveTo>
                  <a:pt x="0" y="0"/>
                </a:moveTo>
                <a:lnTo>
                  <a:pt x="38100" y="0"/>
                </a:lnTo>
              </a:path>
              <a:path w="50800" h="50800">
                <a:moveTo>
                  <a:pt x="12700" y="12700"/>
                </a:moveTo>
                <a:lnTo>
                  <a:pt x="50800" y="12700"/>
                </a:lnTo>
              </a:path>
              <a:path w="50800" h="50800">
                <a:moveTo>
                  <a:pt x="12700" y="25400"/>
                </a:moveTo>
                <a:lnTo>
                  <a:pt x="50800" y="25400"/>
                </a:lnTo>
              </a:path>
              <a:path w="50800" h="50800">
                <a:moveTo>
                  <a:pt x="0" y="38100"/>
                </a:moveTo>
                <a:lnTo>
                  <a:pt x="38100" y="38100"/>
                </a:lnTo>
              </a:path>
              <a:path w="50800" h="50800">
                <a:moveTo>
                  <a:pt x="12700" y="50800"/>
                </a:moveTo>
                <a:lnTo>
                  <a:pt x="50800" y="5080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g object 29"/>
          <p:cNvSpPr/>
          <p:nvPr/>
        </p:nvSpPr>
        <p:spPr>
          <a:xfrm>
            <a:off x="4451033" y="3281743"/>
            <a:ext cx="20320" cy="20320"/>
          </a:xfrm>
          <a:custGeom>
            <a:avLst/>
            <a:gdLst/>
            <a:ahLst/>
            <a:cxnLst/>
            <a:rect l="l" t="t" r="r" b="b"/>
            <a:pathLst>
              <a:path w="20320" h="20320">
                <a:moveTo>
                  <a:pt x="0" y="0"/>
                </a:moveTo>
                <a:lnTo>
                  <a:pt x="20320" y="20320"/>
                </a:lnTo>
              </a:path>
            </a:pathLst>
          </a:custGeom>
          <a:ln w="7591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g object 30"/>
          <p:cNvSpPr/>
          <p:nvPr/>
        </p:nvSpPr>
        <p:spPr>
          <a:xfrm>
            <a:off x="4423969" y="3255248"/>
            <a:ext cx="30480" cy="30480"/>
          </a:xfrm>
          <a:custGeom>
            <a:avLst/>
            <a:gdLst/>
            <a:ahLst/>
            <a:cxnLst/>
            <a:rect l="l" t="t" r="r" b="b"/>
            <a:pathLst>
              <a:path w="30479" h="30479">
                <a:moveTo>
                  <a:pt x="30366" y="15183"/>
                </a:moveTo>
                <a:lnTo>
                  <a:pt x="30366" y="6797"/>
                </a:lnTo>
                <a:lnTo>
                  <a:pt x="23568" y="0"/>
                </a:lnTo>
                <a:lnTo>
                  <a:pt x="15183" y="0"/>
                </a:lnTo>
                <a:lnTo>
                  <a:pt x="6797" y="0"/>
                </a:lnTo>
                <a:lnTo>
                  <a:pt x="0" y="6797"/>
                </a:lnTo>
                <a:lnTo>
                  <a:pt x="0" y="15183"/>
                </a:lnTo>
                <a:lnTo>
                  <a:pt x="0" y="23568"/>
                </a:lnTo>
                <a:lnTo>
                  <a:pt x="6797" y="30366"/>
                </a:lnTo>
                <a:lnTo>
                  <a:pt x="15183" y="30366"/>
                </a:lnTo>
                <a:lnTo>
                  <a:pt x="23568" y="30366"/>
                </a:lnTo>
                <a:lnTo>
                  <a:pt x="30366" y="23568"/>
                </a:lnTo>
                <a:lnTo>
                  <a:pt x="30366" y="15183"/>
                </a:lnTo>
                <a:close/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g object 31"/>
          <p:cNvSpPr/>
          <p:nvPr/>
        </p:nvSpPr>
        <p:spPr>
          <a:xfrm>
            <a:off x="4329112" y="3251262"/>
            <a:ext cx="233679" cy="50800"/>
          </a:xfrm>
          <a:custGeom>
            <a:avLst/>
            <a:gdLst/>
            <a:ahLst/>
            <a:cxnLst/>
            <a:rect l="l" t="t" r="r" b="b"/>
            <a:pathLst>
              <a:path w="233679" h="50800">
                <a:moveTo>
                  <a:pt x="40640" y="50800"/>
                </a:moveTo>
                <a:lnTo>
                  <a:pt x="50400" y="48796"/>
                </a:lnTo>
                <a:lnTo>
                  <a:pt x="58488" y="43339"/>
                </a:lnTo>
                <a:lnTo>
                  <a:pt x="64002" y="35262"/>
                </a:lnTo>
                <a:lnTo>
                  <a:pt x="66040" y="25400"/>
                </a:lnTo>
                <a:lnTo>
                  <a:pt x="64036" y="15537"/>
                </a:lnTo>
                <a:lnTo>
                  <a:pt x="58579" y="7461"/>
                </a:lnTo>
                <a:lnTo>
                  <a:pt x="50502" y="2004"/>
                </a:lnTo>
                <a:lnTo>
                  <a:pt x="40640" y="0"/>
                </a:lnTo>
                <a:lnTo>
                  <a:pt x="30778" y="2004"/>
                </a:lnTo>
                <a:lnTo>
                  <a:pt x="22701" y="7461"/>
                </a:lnTo>
                <a:lnTo>
                  <a:pt x="17244" y="15537"/>
                </a:lnTo>
                <a:lnTo>
                  <a:pt x="15240" y="25400"/>
                </a:lnTo>
              </a:path>
              <a:path w="233679" h="50800">
                <a:moveTo>
                  <a:pt x="30480" y="17780"/>
                </a:moveTo>
                <a:lnTo>
                  <a:pt x="15240" y="30480"/>
                </a:lnTo>
                <a:lnTo>
                  <a:pt x="0" y="17780"/>
                </a:lnTo>
              </a:path>
              <a:path w="233679" h="50800">
                <a:moveTo>
                  <a:pt x="193042" y="50800"/>
                </a:moveTo>
                <a:lnTo>
                  <a:pt x="183179" y="48796"/>
                </a:lnTo>
                <a:lnTo>
                  <a:pt x="175103" y="43339"/>
                </a:lnTo>
                <a:lnTo>
                  <a:pt x="169646" y="35262"/>
                </a:lnTo>
                <a:lnTo>
                  <a:pt x="167642" y="25400"/>
                </a:lnTo>
                <a:lnTo>
                  <a:pt x="169646" y="15537"/>
                </a:lnTo>
                <a:lnTo>
                  <a:pt x="175103" y="7461"/>
                </a:lnTo>
                <a:lnTo>
                  <a:pt x="183179" y="2004"/>
                </a:lnTo>
                <a:lnTo>
                  <a:pt x="193042" y="0"/>
                </a:lnTo>
                <a:lnTo>
                  <a:pt x="202904" y="2004"/>
                </a:lnTo>
                <a:lnTo>
                  <a:pt x="210981" y="7461"/>
                </a:lnTo>
                <a:lnTo>
                  <a:pt x="216438" y="15537"/>
                </a:lnTo>
                <a:lnTo>
                  <a:pt x="218442" y="25400"/>
                </a:lnTo>
              </a:path>
              <a:path w="233679" h="50800">
                <a:moveTo>
                  <a:pt x="233682" y="17780"/>
                </a:moveTo>
                <a:lnTo>
                  <a:pt x="218442" y="30480"/>
                </a:lnTo>
                <a:lnTo>
                  <a:pt x="203202" y="17780"/>
                </a:lnTo>
              </a:path>
            </a:pathLst>
          </a:custGeom>
          <a:ln w="5060">
            <a:solidFill>
              <a:srgbClr val="ADADE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95300" y="60904"/>
            <a:ext cx="3468370" cy="28829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700" b="0" i="0">
                <a:solidFill>
                  <a:srgbClr val="CC0000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124866" y="634781"/>
            <a:ext cx="4405981" cy="2728658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200" b="0" i="0">
                <a:solidFill>
                  <a:schemeClr val="tx1"/>
                </a:solidFill>
                <a:latin typeface="Tahoma"/>
                <a:cs typeface="Tahoma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3710597" y="3351784"/>
            <a:ext cx="439737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56133" y="3351784"/>
            <a:ext cx="82359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F2F2F2"/>
                </a:solidFill>
                <a:latin typeface="Arial MT"/>
                <a:cs typeface="Arial MT"/>
              </a:defRPr>
            </a:lvl1pPr>
          </a:lstStyle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4272326" y="3351784"/>
            <a:ext cx="281304" cy="102235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600" b="0" i="0">
                <a:solidFill>
                  <a:srgbClr val="7A0000"/>
                </a:solidFill>
                <a:latin typeface="Arial MT"/>
                <a:cs typeface="Arial MT"/>
              </a:defRPr>
            </a:lvl1pPr>
          </a:lstStyle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‹#›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5" Type="http://schemas.openxmlformats.org/officeDocument/2006/relationships/slide" Target="slide30.xml"/><Relationship Id="rId4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" Target="slide1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slide" Target="slide15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40.png"/><Relationship Id="rId3" Type="http://schemas.openxmlformats.org/officeDocument/2006/relationships/image" Target="../media/image35.png"/><Relationship Id="rId7" Type="http://schemas.openxmlformats.org/officeDocument/2006/relationships/image" Target="../media/image39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8.png"/><Relationship Id="rId5" Type="http://schemas.openxmlformats.org/officeDocument/2006/relationships/image" Target="../media/image37.png"/><Relationship Id="rId4" Type="http://schemas.openxmlformats.org/officeDocument/2006/relationships/image" Target="../media/image36.png"/><Relationship Id="rId9" Type="http://schemas.openxmlformats.org/officeDocument/2006/relationships/slide" Target="slide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.pn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4.png"/><Relationship Id="rId4" Type="http://schemas.openxmlformats.org/officeDocument/2006/relationships/image" Target="../media/image43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47.png"/><Relationship Id="rId4" Type="http://schemas.openxmlformats.org/officeDocument/2006/relationships/image" Target="../media/image4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50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17.xml.rels><?xml version="1.0" encoding="UTF-8" standalone="yes"?>
<Relationships xmlns="http://schemas.openxmlformats.org/package/2006/relationships"><Relationship Id="rId8" Type="http://schemas.openxmlformats.org/officeDocument/2006/relationships/image" Target="../media/image59.png"/><Relationship Id="rId3" Type="http://schemas.openxmlformats.org/officeDocument/2006/relationships/image" Target="../media/image54.png"/><Relationship Id="rId7" Type="http://schemas.openxmlformats.org/officeDocument/2006/relationships/image" Target="../media/image58.png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7.png"/><Relationship Id="rId5" Type="http://schemas.openxmlformats.org/officeDocument/2006/relationships/image" Target="../media/image56.png"/><Relationship Id="rId4" Type="http://schemas.openxmlformats.org/officeDocument/2006/relationships/image" Target="../media/image55.png"/><Relationship Id="rId9" Type="http://schemas.openxmlformats.org/officeDocument/2006/relationships/slide" Target="slide1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0.jp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2.png"/><Relationship Id="rId2" Type="http://schemas.openxmlformats.org/officeDocument/2006/relationships/image" Target="../media/image6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3.pn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13" Type="http://schemas.openxmlformats.org/officeDocument/2006/relationships/slide" Target="slide15.xml"/><Relationship Id="rId18" Type="http://schemas.openxmlformats.org/officeDocument/2006/relationships/image" Target="../media/image13.png"/><Relationship Id="rId3" Type="http://schemas.openxmlformats.org/officeDocument/2006/relationships/image" Target="../media/image6.png"/><Relationship Id="rId21" Type="http://schemas.openxmlformats.org/officeDocument/2006/relationships/slide" Target="slide30.xml"/><Relationship Id="rId7" Type="http://schemas.openxmlformats.org/officeDocument/2006/relationships/image" Target="../media/image10.png"/><Relationship Id="rId12" Type="http://schemas.openxmlformats.org/officeDocument/2006/relationships/slide" Target="slide13.xml"/><Relationship Id="rId17" Type="http://schemas.openxmlformats.org/officeDocument/2006/relationships/slide" Target="slide28.xml"/><Relationship Id="rId2" Type="http://schemas.openxmlformats.org/officeDocument/2006/relationships/image" Target="../media/image5.png"/><Relationship Id="rId16" Type="http://schemas.openxmlformats.org/officeDocument/2006/relationships/slide" Target="slide19.xml"/><Relationship Id="rId20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9.png"/><Relationship Id="rId11" Type="http://schemas.openxmlformats.org/officeDocument/2006/relationships/slide" Target="slide11.xml"/><Relationship Id="rId5" Type="http://schemas.openxmlformats.org/officeDocument/2006/relationships/image" Target="../media/image8.png"/><Relationship Id="rId15" Type="http://schemas.openxmlformats.org/officeDocument/2006/relationships/slide" Target="slide22.xml"/><Relationship Id="rId10" Type="http://schemas.openxmlformats.org/officeDocument/2006/relationships/slide" Target="slide3.xml"/><Relationship Id="rId19" Type="http://schemas.openxmlformats.org/officeDocument/2006/relationships/image" Target="../media/image14.png"/><Relationship Id="rId4" Type="http://schemas.openxmlformats.org/officeDocument/2006/relationships/image" Target="../media/image7.png"/><Relationship Id="rId9" Type="http://schemas.openxmlformats.org/officeDocument/2006/relationships/image" Target="../media/image12.png"/><Relationship Id="rId14" Type="http://schemas.openxmlformats.org/officeDocument/2006/relationships/slide" Target="slide1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65.png"/><Relationship Id="rId2" Type="http://schemas.openxmlformats.org/officeDocument/2006/relationships/image" Target="../media/image64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66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67.png"/><Relationship Id="rId1" Type="http://schemas.openxmlformats.org/officeDocument/2006/relationships/slideLayout" Target="../slideLayouts/slideLayout5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4.png"/><Relationship Id="rId2" Type="http://schemas.openxmlformats.org/officeDocument/2006/relationships/image" Target="../media/image73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6.png"/><Relationship Id="rId2" Type="http://schemas.openxmlformats.org/officeDocument/2006/relationships/image" Target="../media/image75.png"/><Relationship Id="rId1" Type="http://schemas.openxmlformats.org/officeDocument/2006/relationships/slideLayout" Target="../slideLayouts/slideLayout5.xml"/><Relationship Id="rId4" Type="http://schemas.openxmlformats.org/officeDocument/2006/relationships/slide" Target="slide1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77.png"/><Relationship Id="rId1" Type="http://schemas.openxmlformats.org/officeDocument/2006/relationships/slideLayout" Target="../slideLayouts/slideLayout5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8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80.png"/><Relationship Id="rId2" Type="http://schemas.openxmlformats.org/officeDocument/2006/relationships/image" Target="../media/image79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2.png"/><Relationship Id="rId2" Type="http://schemas.openxmlformats.org/officeDocument/2006/relationships/image" Target="../media/image81.png"/><Relationship Id="rId1" Type="http://schemas.openxmlformats.org/officeDocument/2006/relationships/slideLayout" Target="../slideLayouts/slideLayout2.xml"/><Relationship Id="rId4" Type="http://schemas.openxmlformats.org/officeDocument/2006/relationships/slide" Target="slide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slide" Target="slide1.xml"/><Relationship Id="rId3" Type="http://schemas.openxmlformats.org/officeDocument/2006/relationships/image" Target="../media/image84.png"/><Relationship Id="rId7" Type="http://schemas.openxmlformats.org/officeDocument/2006/relationships/image" Target="../media/image86.png"/><Relationship Id="rId2" Type="http://schemas.openxmlformats.org/officeDocument/2006/relationships/image" Target="../media/image83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85.png"/><Relationship Id="rId5" Type="http://schemas.openxmlformats.org/officeDocument/2006/relationships/hyperlink" Target="https://inst.eecs.berkeley.edu/~cs188/sp22/" TargetMode="External"/><Relationship Id="rId4" Type="http://schemas.openxmlformats.org/officeDocument/2006/relationships/hyperlink" Target="https://www.cs.cmu.edu/~15281/coursenotes/search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slide" Target="slide1.xml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jpe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jpg"/><Relationship Id="rId1" Type="http://schemas.openxmlformats.org/officeDocument/2006/relationships/slideLayout" Target="../slideLayouts/slideLayout2.xml"/><Relationship Id="rId6" Type="http://schemas.openxmlformats.org/officeDocument/2006/relationships/slide" Target="slide1.xml"/><Relationship Id="rId5" Type="http://schemas.openxmlformats.org/officeDocument/2006/relationships/image" Target="../media/image25.png"/><Relationship Id="rId4" Type="http://schemas.openxmlformats.org/officeDocument/2006/relationships/image" Target="../media/image2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28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Relationship Id="rId4" Type="http://schemas.openxmlformats.org/officeDocument/2006/relationships/slide" Target="slide1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5" Type="http://schemas.openxmlformats.org/officeDocument/2006/relationships/slide" Target="slide1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97865" y="704062"/>
            <a:ext cx="4412615" cy="82550"/>
          </a:xfrm>
          <a:custGeom>
            <a:avLst/>
            <a:gdLst/>
            <a:ahLst/>
            <a:cxnLst/>
            <a:rect l="l" t="t" r="r" b="b"/>
            <a:pathLst>
              <a:path w="4412615" h="82550">
                <a:moveTo>
                  <a:pt x="4361525" y="0"/>
                </a:moveTo>
                <a:lnTo>
                  <a:pt x="50800" y="0"/>
                </a:lnTo>
                <a:lnTo>
                  <a:pt x="31075" y="4008"/>
                </a:lnTo>
                <a:lnTo>
                  <a:pt x="14922" y="14922"/>
                </a:lnTo>
                <a:lnTo>
                  <a:pt x="4008" y="31075"/>
                </a:lnTo>
                <a:lnTo>
                  <a:pt x="0" y="50800"/>
                </a:lnTo>
                <a:lnTo>
                  <a:pt x="0" y="82384"/>
                </a:lnTo>
                <a:lnTo>
                  <a:pt x="4412325" y="82384"/>
                </a:lnTo>
                <a:lnTo>
                  <a:pt x="4412325" y="50800"/>
                </a:lnTo>
                <a:lnTo>
                  <a:pt x="4408317" y="31075"/>
                </a:lnTo>
                <a:lnTo>
                  <a:pt x="4397403" y="14922"/>
                </a:lnTo>
                <a:lnTo>
                  <a:pt x="4381250" y="4008"/>
                </a:lnTo>
                <a:lnTo>
                  <a:pt x="4361525" y="0"/>
                </a:lnTo>
                <a:close/>
              </a:path>
            </a:pathLst>
          </a:custGeom>
          <a:solidFill>
            <a:srgbClr val="D8D8D8"/>
          </a:solidFill>
        </p:spPr>
        <p:txBody>
          <a:bodyPr wrap="square" lIns="0" tIns="0" rIns="0" bIns="0" rtlCol="0"/>
          <a:lstStyle/>
          <a:p>
            <a:endParaRPr/>
          </a:p>
        </p:txBody>
      </p:sp>
      <p:grpSp>
        <p:nvGrpSpPr>
          <p:cNvPr id="3" name="object 3"/>
          <p:cNvGrpSpPr/>
          <p:nvPr/>
        </p:nvGrpSpPr>
        <p:grpSpPr>
          <a:xfrm>
            <a:off x="97865" y="748483"/>
            <a:ext cx="4463415" cy="638175"/>
            <a:chOff x="97865" y="748483"/>
            <a:chExt cx="4463415" cy="638175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48666" y="1284477"/>
              <a:ext cx="101600" cy="101600"/>
            </a:xfrm>
            <a:prstGeom prst="rect">
              <a:avLst/>
            </a:prstGeom>
          </p:spPr>
        </p:pic>
        <p:pic>
          <p:nvPicPr>
            <p:cNvPr id="5" name="object 5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99466" y="1271777"/>
              <a:ext cx="4361525" cy="114301"/>
            </a:xfrm>
            <a:prstGeom prst="rect">
              <a:avLst/>
            </a:prstGeom>
          </p:spPr>
        </p:pic>
        <p:pic>
          <p:nvPicPr>
            <p:cNvPr id="6" name="object 6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4510191" y="754621"/>
              <a:ext cx="50800" cy="529856"/>
            </a:xfrm>
            <a:prstGeom prst="rect">
              <a:avLst/>
            </a:prstGeom>
          </p:spPr>
        </p:pic>
        <p:sp>
          <p:nvSpPr>
            <p:cNvPr id="7" name="object 7"/>
            <p:cNvSpPr/>
            <p:nvPr/>
          </p:nvSpPr>
          <p:spPr>
            <a:xfrm>
              <a:off x="97865" y="748483"/>
              <a:ext cx="4412615" cy="587375"/>
            </a:xfrm>
            <a:custGeom>
              <a:avLst/>
              <a:gdLst/>
              <a:ahLst/>
              <a:cxnLst/>
              <a:rect l="l" t="t" r="r" b="b"/>
              <a:pathLst>
                <a:path w="4412615" h="587375">
                  <a:moveTo>
                    <a:pt x="4412325" y="0"/>
                  </a:moveTo>
                  <a:lnTo>
                    <a:pt x="0" y="0"/>
                  </a:lnTo>
                  <a:lnTo>
                    <a:pt x="0" y="535994"/>
                  </a:lnTo>
                  <a:lnTo>
                    <a:pt x="4008" y="555719"/>
                  </a:lnTo>
                  <a:lnTo>
                    <a:pt x="14922" y="571872"/>
                  </a:lnTo>
                  <a:lnTo>
                    <a:pt x="31075" y="582786"/>
                  </a:lnTo>
                  <a:lnTo>
                    <a:pt x="50800" y="586795"/>
                  </a:lnTo>
                  <a:lnTo>
                    <a:pt x="4361525" y="586795"/>
                  </a:lnTo>
                  <a:lnTo>
                    <a:pt x="4381250" y="582786"/>
                  </a:lnTo>
                  <a:lnTo>
                    <a:pt x="4397403" y="571872"/>
                  </a:lnTo>
                  <a:lnTo>
                    <a:pt x="4408317" y="555719"/>
                  </a:lnTo>
                  <a:lnTo>
                    <a:pt x="4412325" y="53599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4510191" y="792720"/>
              <a:ext cx="0" cy="511175"/>
            </a:xfrm>
            <a:custGeom>
              <a:avLst/>
              <a:gdLst/>
              <a:ahLst/>
              <a:cxnLst/>
              <a:rect l="l" t="t" r="r" b="b"/>
              <a:pathLst>
                <a:path h="511175">
                  <a:moveTo>
                    <a:pt x="0" y="510807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4510191" y="7800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4510191" y="7673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754620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title"/>
          </p:nvPr>
        </p:nvSpPr>
        <p:spPr>
          <a:xfrm>
            <a:off x="1415249" y="688114"/>
            <a:ext cx="1778000" cy="566420"/>
          </a:xfrm>
          <a:prstGeom prst="rect">
            <a:avLst/>
          </a:prstGeom>
        </p:spPr>
        <p:txBody>
          <a:bodyPr vert="horz" wrap="square" lIns="0" tIns="71755" rIns="0" bIns="0" rtlCol="0">
            <a:spAutoFit/>
          </a:bodyPr>
          <a:lstStyle/>
          <a:p>
            <a:pPr algn="ctr">
              <a:lnSpc>
                <a:spcPct val="100000"/>
              </a:lnSpc>
              <a:spcBef>
                <a:spcPts val="565"/>
              </a:spcBef>
            </a:pPr>
            <a:r>
              <a:rPr spc="-20" dirty="0"/>
              <a:t>Artificial</a:t>
            </a:r>
            <a:r>
              <a:rPr spc="-55" dirty="0"/>
              <a:t> </a:t>
            </a:r>
            <a:r>
              <a:rPr spc="-90" dirty="0"/>
              <a:t>Intelligence</a:t>
            </a:r>
          </a:p>
          <a:p>
            <a:pPr algn="ctr">
              <a:lnSpc>
                <a:spcPct val="100000"/>
              </a:lnSpc>
              <a:spcBef>
                <a:spcPts val="310"/>
              </a:spcBef>
            </a:pPr>
            <a:r>
              <a:rPr sz="1200" spc="-45" dirty="0"/>
              <a:t>Lecture</a:t>
            </a:r>
            <a:r>
              <a:rPr sz="1200" spc="-50" dirty="0"/>
              <a:t> </a:t>
            </a:r>
            <a:r>
              <a:rPr sz="1200" spc="-10" dirty="0"/>
              <a:t>1,</a:t>
            </a:r>
            <a:r>
              <a:rPr sz="1200" spc="-45" dirty="0"/>
              <a:t> </a:t>
            </a:r>
            <a:r>
              <a:rPr sz="1200" spc="-40" dirty="0"/>
              <a:t>Chapter</a:t>
            </a:r>
            <a:r>
              <a:rPr sz="1200" spc="-45" dirty="0"/>
              <a:t> </a:t>
            </a:r>
            <a:r>
              <a:rPr sz="1200" spc="-25" dirty="0"/>
              <a:t>1,2</a:t>
            </a:r>
            <a:endParaRPr sz="1200"/>
          </a:p>
        </p:txBody>
      </p:sp>
      <p:sp>
        <p:nvSpPr>
          <p:cNvPr id="13" name="object 13"/>
          <p:cNvSpPr txBox="1"/>
          <p:nvPr/>
        </p:nvSpPr>
        <p:spPr>
          <a:xfrm>
            <a:off x="1652358" y="1551429"/>
            <a:ext cx="1303655" cy="196849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lang="en-US" sz="1200" spc="-30" dirty="0">
                <a:latin typeface="Tahoma"/>
                <a:cs typeface="Tahoma"/>
              </a:rPr>
              <a:t>SAZIA SHARMIN</a:t>
            </a:r>
            <a:endParaRPr sz="1200" dirty="0">
              <a:latin typeface="Tahoma"/>
              <a:cs typeface="Tahoma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1899411" y="1916936"/>
            <a:ext cx="845185" cy="267335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marL="280670" marR="5080" indent="-268605">
              <a:lnSpc>
                <a:spcPts val="950"/>
              </a:lnSpc>
              <a:spcBef>
                <a:spcPts val="135"/>
              </a:spcBef>
            </a:pPr>
            <a:r>
              <a:rPr sz="800" dirty="0">
                <a:latin typeface="Arial MT"/>
                <a:cs typeface="Arial MT"/>
              </a:rPr>
              <a:t>Department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dirty="0">
                <a:latin typeface="Arial MT"/>
                <a:cs typeface="Arial MT"/>
              </a:rPr>
              <a:t>of</a:t>
            </a:r>
            <a:r>
              <a:rPr sz="800" spc="45" dirty="0">
                <a:latin typeface="Arial MT"/>
                <a:cs typeface="Arial MT"/>
              </a:rPr>
              <a:t> </a:t>
            </a:r>
            <a:r>
              <a:rPr sz="800" spc="-65" dirty="0">
                <a:latin typeface="Arial MT"/>
                <a:cs typeface="Arial MT"/>
              </a:rPr>
              <a:t>CS</a:t>
            </a:r>
            <a:r>
              <a:rPr sz="800" spc="-20" dirty="0">
                <a:latin typeface="Arial MT"/>
                <a:cs typeface="Arial MT"/>
              </a:rPr>
              <a:t> AIUB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16" name="object 1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7" name="object 1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9" name="object 1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1" name="object 2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2" name="object 2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23" name="object 2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1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48336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Foundation</a:t>
            </a:r>
            <a:r>
              <a:rPr spc="-55" dirty="0"/>
              <a:t> </a:t>
            </a:r>
            <a:r>
              <a:rPr spc="-30" dirty="0"/>
              <a:t>of</a:t>
            </a:r>
            <a:r>
              <a:rPr spc="-80" dirty="0"/>
              <a:t> </a:t>
            </a:r>
            <a:r>
              <a:rPr spc="-25" dirty="0"/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886" y="445081"/>
            <a:ext cx="69342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Philosophy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256833" y="445081"/>
            <a:ext cx="2847975" cy="27762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1124585" indent="635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latin typeface="Tahoma"/>
                <a:cs typeface="Tahoma"/>
              </a:rPr>
              <a:t>logic,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methods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70" dirty="0">
                <a:latin typeface="Tahoma"/>
                <a:cs typeface="Tahoma"/>
              </a:rPr>
              <a:t> reasoning </a:t>
            </a:r>
            <a:r>
              <a:rPr sz="1200" spc="-50" dirty="0">
                <a:latin typeface="Tahoma"/>
                <a:cs typeface="Tahoma"/>
              </a:rPr>
              <a:t>mind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physical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</a:t>
            </a:r>
            <a:endParaRPr sz="1200">
              <a:latin typeface="Tahoma"/>
              <a:cs typeface="Tahoma"/>
            </a:endParaRPr>
          </a:p>
          <a:p>
            <a:pPr marL="12700" marR="64769">
              <a:lnSpc>
                <a:spcPct val="100000"/>
              </a:lnSpc>
              <a:spcBef>
                <a:spcPts val="10"/>
              </a:spcBef>
            </a:pPr>
            <a:r>
              <a:rPr sz="1200" spc="-55" dirty="0">
                <a:latin typeface="Tahoma"/>
                <a:cs typeface="Tahoma"/>
              </a:rPr>
              <a:t>foundations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learning,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language,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rationality </a:t>
            </a:r>
            <a:r>
              <a:rPr sz="1200" spc="-50" dirty="0">
                <a:latin typeface="Tahoma"/>
                <a:cs typeface="Tahoma"/>
              </a:rPr>
              <a:t>formal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representation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proof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ahoma"/>
                <a:cs typeface="Tahoma"/>
              </a:rPr>
              <a:t>algorithms</a:t>
            </a:r>
            <a:endParaRPr sz="1200">
              <a:latin typeface="Tahoma"/>
              <a:cs typeface="Tahoma"/>
            </a:endParaRPr>
          </a:p>
          <a:p>
            <a:pPr marL="12700" marR="31750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computation,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(un)decidability,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(in)tractability </a:t>
            </a:r>
            <a:r>
              <a:rPr sz="1200" spc="-10" dirty="0">
                <a:latin typeface="Tahoma"/>
                <a:cs typeface="Tahoma"/>
              </a:rPr>
              <a:t>probability</a:t>
            </a:r>
            <a:endParaRPr sz="1200">
              <a:latin typeface="Tahoma"/>
              <a:cs typeface="Tahoma"/>
            </a:endParaRPr>
          </a:p>
          <a:p>
            <a:pPr marL="13335">
              <a:lnSpc>
                <a:spcPct val="100000"/>
              </a:lnSpc>
              <a:spcBef>
                <a:spcPts val="10"/>
              </a:spcBef>
            </a:pPr>
            <a:r>
              <a:rPr sz="1200" spc="-10" dirty="0">
                <a:latin typeface="Tahoma"/>
                <a:cs typeface="Tahoma"/>
              </a:rPr>
              <a:t>adaptation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5"/>
              </a:spcBef>
            </a:pPr>
            <a:r>
              <a:rPr sz="1200" spc="-90" dirty="0">
                <a:latin typeface="Tahoma"/>
                <a:cs typeface="Tahoma"/>
              </a:rPr>
              <a:t>phenomena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perception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motor</a:t>
            </a:r>
            <a:r>
              <a:rPr sz="1200" spc="-10" dirty="0">
                <a:latin typeface="Tahoma"/>
                <a:cs typeface="Tahoma"/>
              </a:rPr>
              <a:t> control </a:t>
            </a:r>
            <a:r>
              <a:rPr sz="1200" spc="-60" dirty="0">
                <a:latin typeface="Tahoma"/>
                <a:cs typeface="Tahoma"/>
              </a:rPr>
              <a:t>experimental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techniques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(psychophysics,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etc.) </a:t>
            </a:r>
            <a:r>
              <a:rPr sz="1200" spc="-75" dirty="0">
                <a:latin typeface="Tahoma"/>
                <a:cs typeface="Tahoma"/>
              </a:rPr>
              <a:t>knowledge</a:t>
            </a:r>
            <a:r>
              <a:rPr sz="1200" spc="-10" dirty="0">
                <a:latin typeface="Tahoma"/>
                <a:cs typeface="Tahoma"/>
              </a:rPr>
              <a:t> representation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10" dirty="0">
                <a:latin typeface="Tahoma"/>
                <a:cs typeface="Tahoma"/>
              </a:rPr>
              <a:t>grammar</a:t>
            </a:r>
            <a:endParaRPr sz="1200">
              <a:latin typeface="Tahoma"/>
              <a:cs typeface="Tahoma"/>
            </a:endParaRPr>
          </a:p>
          <a:p>
            <a:pPr marL="12700" marR="550545" indent="-635">
              <a:lnSpc>
                <a:spcPct val="100000"/>
              </a:lnSpc>
              <a:spcBef>
                <a:spcPts val="5"/>
              </a:spcBef>
            </a:pPr>
            <a:r>
              <a:rPr sz="1200" spc="-45" dirty="0">
                <a:latin typeface="Tahoma"/>
                <a:cs typeface="Tahoma"/>
              </a:rPr>
              <a:t>physical </a:t>
            </a:r>
            <a:r>
              <a:rPr sz="1200" spc="-55" dirty="0">
                <a:latin typeface="Tahoma"/>
                <a:cs typeface="Tahoma"/>
              </a:rPr>
              <a:t>substrate</a:t>
            </a:r>
            <a:r>
              <a:rPr sz="1200" spc="-40" dirty="0">
                <a:latin typeface="Tahoma"/>
                <a:cs typeface="Tahoma"/>
              </a:rPr>
              <a:t> for </a:t>
            </a:r>
            <a:r>
              <a:rPr sz="1200" spc="-45" dirty="0">
                <a:latin typeface="Tahoma"/>
                <a:cs typeface="Tahoma"/>
              </a:rPr>
              <a:t>mental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activity </a:t>
            </a:r>
            <a:r>
              <a:rPr sz="1200" spc="-50" dirty="0">
                <a:latin typeface="Tahoma"/>
                <a:cs typeface="Tahoma"/>
              </a:rPr>
              <a:t>homeostatic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systems,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stability</a:t>
            </a:r>
            <a:r>
              <a:rPr sz="1200" spc="50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simple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optimal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designs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1886" y="995461"/>
            <a:ext cx="82232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Mathematics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86" y="1729318"/>
            <a:ext cx="71437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5" dirty="0">
                <a:latin typeface="Tahoma"/>
                <a:cs typeface="Tahoma"/>
              </a:rPr>
              <a:t>Psychology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11886" y="2279698"/>
            <a:ext cx="67119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Linguistics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886" y="2646626"/>
            <a:ext cx="918844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Neuroscience </a:t>
            </a:r>
            <a:r>
              <a:rPr sz="1200" spc="-25" dirty="0">
                <a:latin typeface="Tahoma"/>
                <a:cs typeface="Tahoma"/>
              </a:rPr>
              <a:t>Control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theory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2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902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history</a:t>
            </a:r>
            <a:r>
              <a:rPr spc="-50" dirty="0"/>
              <a:t> </a:t>
            </a:r>
            <a:r>
              <a:rPr spc="-30" dirty="0"/>
              <a:t>of</a:t>
            </a:r>
            <a:r>
              <a:rPr spc="-65" dirty="0"/>
              <a:t> </a:t>
            </a:r>
            <a:r>
              <a:rPr spc="-25" dirty="0"/>
              <a:t>AI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211886" y="403336"/>
            <a:ext cx="54610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Tahoma"/>
                <a:cs typeface="Tahoma"/>
              </a:rPr>
              <a:t>1943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1950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1952–69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ahoma"/>
                <a:cs typeface="Tahoma"/>
              </a:rPr>
              <a:t>1950s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883815" y="403336"/>
            <a:ext cx="3545840" cy="75819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75285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McCulloch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&amp;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Pitts: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Boolean </a:t>
            </a:r>
            <a:r>
              <a:rPr sz="1200" spc="-10" dirty="0">
                <a:latin typeface="Tahoma"/>
                <a:cs typeface="Tahoma"/>
              </a:rPr>
              <a:t>circuit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model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brain </a:t>
            </a:r>
            <a:r>
              <a:rPr sz="1200" spc="-35" dirty="0">
                <a:latin typeface="Tahoma"/>
                <a:cs typeface="Tahoma"/>
              </a:rPr>
              <a:t>Turing’s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“Computing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Machinery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Intelligence” </a:t>
            </a:r>
            <a:r>
              <a:rPr sz="1200" spc="-20" dirty="0">
                <a:latin typeface="Tahoma"/>
                <a:cs typeface="Tahoma"/>
              </a:rPr>
              <a:t>Look,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Ma,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no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hands!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5"/>
              </a:spcBef>
            </a:pPr>
            <a:r>
              <a:rPr sz="1200" spc="-25" dirty="0">
                <a:latin typeface="Tahoma"/>
                <a:cs typeface="Tahoma"/>
              </a:rPr>
              <a:t>Early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AI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programs,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including</a:t>
            </a:r>
            <a:r>
              <a:rPr sz="1200" spc="-40" dirty="0">
                <a:latin typeface="Tahoma"/>
                <a:cs typeface="Tahoma"/>
              </a:rPr>
              <a:t> Samuel’s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checkers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program,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884047" y="1137180"/>
            <a:ext cx="375031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0" dirty="0">
                <a:latin typeface="Tahoma"/>
                <a:cs typeface="Tahoma"/>
              </a:rPr>
              <a:t>Newell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65" dirty="0">
                <a:latin typeface="Tahoma"/>
                <a:cs typeface="Tahoma"/>
              </a:rPr>
              <a:t>&amp;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Simon’s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Logic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Theorist,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Gelernter’s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Geometry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Eng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11886" y="1320645"/>
            <a:ext cx="546100" cy="57467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20" dirty="0">
                <a:latin typeface="Tahoma"/>
                <a:cs typeface="Tahoma"/>
              </a:rPr>
              <a:t>1956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20" dirty="0">
                <a:latin typeface="Tahoma"/>
                <a:cs typeface="Tahoma"/>
              </a:rPr>
              <a:t>1965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1966–74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884042" y="1320645"/>
            <a:ext cx="3646804" cy="204279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34671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Dartmouth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meeting:</a:t>
            </a:r>
            <a:r>
              <a:rPr sz="1200" spc="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“Artificial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Intelligence”</a:t>
            </a:r>
            <a:r>
              <a:rPr sz="1200" spc="-45" dirty="0">
                <a:latin typeface="Tahoma"/>
                <a:cs typeface="Tahoma"/>
              </a:rPr>
              <a:t> adopted </a:t>
            </a:r>
            <a:r>
              <a:rPr sz="1200" spc="-40" dirty="0">
                <a:latin typeface="Tahoma"/>
                <a:cs typeface="Tahoma"/>
              </a:rPr>
              <a:t>Robinson’s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complete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algorithm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logical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reasoning </a:t>
            </a:r>
            <a:r>
              <a:rPr sz="1200" dirty="0">
                <a:latin typeface="Tahoma"/>
                <a:cs typeface="Tahoma"/>
              </a:rPr>
              <a:t>AI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discovers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computational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complexity</a:t>
            </a:r>
            <a:endParaRPr sz="1200">
              <a:latin typeface="Tahoma"/>
              <a:cs typeface="Tahoma"/>
            </a:endParaRPr>
          </a:p>
          <a:p>
            <a:pPr marL="12700" marR="712470" indent="-635">
              <a:lnSpc>
                <a:spcPct val="100000"/>
              </a:lnSpc>
              <a:spcBef>
                <a:spcPts val="15"/>
              </a:spcBef>
            </a:pPr>
            <a:r>
              <a:rPr sz="1200" spc="-50" dirty="0">
                <a:latin typeface="Tahoma"/>
                <a:cs typeface="Tahoma"/>
              </a:rPr>
              <a:t>Neural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network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research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almost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disappears </a:t>
            </a:r>
            <a:r>
              <a:rPr sz="1200" spc="-25" dirty="0">
                <a:latin typeface="Tahoma"/>
                <a:cs typeface="Tahoma"/>
              </a:rPr>
              <a:t>Early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development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knowledge-</a:t>
            </a:r>
            <a:r>
              <a:rPr sz="1200" spc="-85" dirty="0">
                <a:latin typeface="Tahoma"/>
                <a:cs typeface="Tahoma"/>
              </a:rPr>
              <a:t>based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systems </a:t>
            </a:r>
            <a:r>
              <a:rPr sz="1200" spc="-30" dirty="0">
                <a:latin typeface="Tahoma"/>
                <a:cs typeface="Tahoma"/>
              </a:rPr>
              <a:t>Expert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systems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industry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booms</a:t>
            </a:r>
            <a:endParaRPr sz="1200">
              <a:latin typeface="Tahoma"/>
              <a:cs typeface="Tahoma"/>
            </a:endParaRPr>
          </a:p>
          <a:p>
            <a:pPr marL="12700" marR="914400">
              <a:lnSpc>
                <a:spcPct val="100000"/>
              </a:lnSpc>
              <a:spcBef>
                <a:spcPts val="10"/>
              </a:spcBef>
            </a:pPr>
            <a:r>
              <a:rPr sz="1200" spc="-30" dirty="0">
                <a:latin typeface="Tahoma"/>
                <a:cs typeface="Tahoma"/>
              </a:rPr>
              <a:t>Expert </a:t>
            </a:r>
            <a:r>
              <a:rPr sz="1200" spc="-80" dirty="0">
                <a:latin typeface="Tahoma"/>
                <a:cs typeface="Tahoma"/>
              </a:rPr>
              <a:t>systems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industry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busts: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“AI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Winter” </a:t>
            </a:r>
            <a:r>
              <a:rPr sz="1200" spc="-50" dirty="0">
                <a:latin typeface="Tahoma"/>
                <a:cs typeface="Tahoma"/>
              </a:rPr>
              <a:t>Neural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networks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return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popularity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10"/>
              </a:spcBef>
            </a:pPr>
            <a:r>
              <a:rPr sz="1200" spc="-80" dirty="0">
                <a:latin typeface="Tahoma"/>
                <a:cs typeface="Tahoma"/>
              </a:rPr>
              <a:t>Resurgence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probabilistic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decision-</a:t>
            </a:r>
            <a:r>
              <a:rPr sz="1200" spc="-50" dirty="0">
                <a:latin typeface="Tahoma"/>
                <a:cs typeface="Tahoma"/>
              </a:rPr>
              <a:t>theoretic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methods </a:t>
            </a:r>
            <a:r>
              <a:rPr sz="1200" spc="-25" dirty="0">
                <a:latin typeface="Tahoma"/>
                <a:cs typeface="Tahoma"/>
              </a:rPr>
              <a:t>Rapid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increase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35" dirty="0">
                <a:latin typeface="Tahoma"/>
                <a:cs typeface="Tahoma"/>
              </a:rPr>
              <a:t> technical </a:t>
            </a:r>
            <a:r>
              <a:rPr sz="1200" spc="-55" dirty="0">
                <a:latin typeface="Tahoma"/>
                <a:cs typeface="Tahoma"/>
              </a:rPr>
              <a:t>depth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mainstream</a:t>
            </a:r>
            <a:r>
              <a:rPr sz="1200" spc="-35" dirty="0">
                <a:latin typeface="Tahoma"/>
                <a:cs typeface="Tahoma"/>
              </a:rPr>
              <a:t> AI “Nouvelle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AI”: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ALife,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GAs,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soft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  <a:hlinkClick r:id="rId2" action="ppaction://hlinksldjump"/>
              </a:rPr>
              <a:t>computing</a:t>
            </a:r>
            <a:endParaRPr sz="1200">
              <a:latin typeface="Tahoma"/>
              <a:cs typeface="Tahoma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11886" y="2054489"/>
            <a:ext cx="546100" cy="94170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Tahoma"/>
                <a:cs typeface="Tahoma"/>
              </a:rPr>
              <a:t>1969–79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1980–88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1988–93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"/>
              </a:spcBef>
            </a:pPr>
            <a:r>
              <a:rPr sz="1200" spc="-65" dirty="0">
                <a:latin typeface="Tahoma"/>
                <a:cs typeface="Tahoma"/>
              </a:rPr>
              <a:t>1985–95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</a:pPr>
            <a:r>
              <a:rPr sz="1200" spc="-10" dirty="0">
                <a:latin typeface="Tahoma"/>
                <a:cs typeface="Tahoma"/>
              </a:rPr>
              <a:t>1988–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0" name="object 1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1" name="object 1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6" name="object 1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dirty="0"/>
              <a:t>Until</a:t>
            </a:r>
            <a:r>
              <a:rPr spc="-65" dirty="0"/>
              <a:t> </a:t>
            </a:r>
            <a:r>
              <a:rPr spc="-105" dirty="0"/>
              <a:t>2010,</a:t>
            </a:r>
            <a:r>
              <a:rPr spc="-30" dirty="0"/>
              <a:t> </a:t>
            </a:r>
            <a:r>
              <a:rPr dirty="0"/>
              <a:t>AIMA</a:t>
            </a:r>
            <a:r>
              <a:rPr spc="-45" dirty="0"/>
              <a:t> </a:t>
            </a:r>
            <a:r>
              <a:rPr spc="-85" dirty="0"/>
              <a:t>3rd</a:t>
            </a:r>
            <a:r>
              <a:rPr spc="-40" dirty="0"/>
              <a:t> </a:t>
            </a:r>
            <a:r>
              <a:rPr spc="-65" dirty="0"/>
              <a:t>edition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094168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964476"/>
            <a:ext cx="2335530" cy="157543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146175">
              <a:lnSpc>
                <a:spcPct val="121100"/>
              </a:lnSpc>
              <a:spcBef>
                <a:spcPts val="100"/>
              </a:spcBef>
            </a:pPr>
            <a:r>
              <a:rPr sz="1200" spc="-20" dirty="0">
                <a:latin typeface="Tahoma"/>
                <a:cs typeface="Tahoma"/>
              </a:rPr>
              <a:t>Robotic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vehicles </a:t>
            </a:r>
            <a:r>
              <a:rPr sz="1200" spc="-65" dirty="0">
                <a:latin typeface="Tahoma"/>
                <a:cs typeface="Tahoma"/>
              </a:rPr>
              <a:t>Speech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recognition </a:t>
            </a:r>
            <a:r>
              <a:rPr sz="1200" spc="-70" dirty="0">
                <a:latin typeface="Tahoma"/>
                <a:cs typeface="Tahoma"/>
              </a:rPr>
              <a:t>Game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playing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21100"/>
              </a:lnSpc>
            </a:pPr>
            <a:r>
              <a:rPr sz="1200" spc="-50" dirty="0">
                <a:latin typeface="Tahoma"/>
                <a:cs typeface="Tahoma"/>
              </a:rPr>
              <a:t>Autonomous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planning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scheduling </a:t>
            </a:r>
            <a:r>
              <a:rPr sz="1200" spc="-50" dirty="0">
                <a:latin typeface="Tahoma"/>
                <a:cs typeface="Tahoma"/>
              </a:rPr>
              <a:t>Spam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fighting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ahoma"/>
                <a:cs typeface="Tahoma"/>
              </a:rPr>
              <a:t>Robotics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305"/>
              </a:spcBef>
            </a:pPr>
            <a:r>
              <a:rPr sz="1200" spc="-35" dirty="0">
                <a:latin typeface="Tahoma"/>
                <a:cs typeface="Tahoma"/>
              </a:rPr>
              <a:t>Machine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Translation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315580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537004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1758416"/>
            <a:ext cx="71526" cy="71526"/>
          </a:xfrm>
          <a:prstGeom prst="rect">
            <a:avLst/>
          </a:prstGeom>
        </p:spPr>
      </p:pic>
      <p:pic>
        <p:nvPicPr>
          <p:cNvPr id="9" name="object 9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300139" y="1979841"/>
            <a:ext cx="71526" cy="71526"/>
          </a:xfrm>
          <a:prstGeom prst="rect">
            <a:avLst/>
          </a:prstGeom>
        </p:spPr>
      </p:pic>
      <p:pic>
        <p:nvPicPr>
          <p:cNvPr id="10" name="object 10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300139" y="2201265"/>
            <a:ext cx="71526" cy="71526"/>
          </a:xfrm>
          <a:prstGeom prst="rect">
            <a:avLst/>
          </a:prstGeom>
        </p:spPr>
      </p:pic>
      <p:pic>
        <p:nvPicPr>
          <p:cNvPr id="11" name="object 11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00139" y="2422677"/>
            <a:ext cx="71526" cy="71526"/>
          </a:xfrm>
          <a:prstGeom prst="rect">
            <a:avLst/>
          </a:prstGeom>
        </p:spPr>
      </p:pic>
      <p:grpSp>
        <p:nvGrpSpPr>
          <p:cNvPr id="12" name="object 12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3" name="object 13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5" name="object 15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6" name="object 16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7" name="object 17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9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8" name="object 18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9" name="object 1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Intelligent</a:t>
            </a:r>
            <a:r>
              <a:rPr spc="30" dirty="0"/>
              <a:t> </a:t>
            </a:r>
            <a:r>
              <a:rPr spc="-80" dirty="0"/>
              <a:t>Agents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725246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4866" y="634781"/>
            <a:ext cx="4405981" cy="1197123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320675" marR="28575">
              <a:lnSpc>
                <a:spcPct val="100000"/>
              </a:lnSpc>
              <a:spcBef>
                <a:spcPts val="95"/>
              </a:spcBef>
            </a:pP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An</a:t>
            </a:r>
            <a:r>
              <a:rPr spc="-4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60" dirty="0">
                <a:solidFill>
                  <a:srgbClr val="FF0000"/>
                </a:solidFill>
                <a:highlight>
                  <a:srgbClr val="FFFF00"/>
                </a:highlight>
              </a:rPr>
              <a:t>agent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is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b="1" spc="-45" dirty="0">
                <a:solidFill>
                  <a:srgbClr val="FF0000"/>
                </a:solidFill>
                <a:highlight>
                  <a:srgbClr val="FFFF00"/>
                </a:highlight>
              </a:rPr>
              <a:t>anything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that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45" dirty="0">
                <a:solidFill>
                  <a:srgbClr val="FF0000"/>
                </a:solidFill>
                <a:highlight>
                  <a:srgbClr val="FFFF00"/>
                </a:highlight>
              </a:rPr>
              <a:t>can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50" dirty="0">
                <a:solidFill>
                  <a:srgbClr val="FF0000"/>
                </a:solidFill>
                <a:highlight>
                  <a:srgbClr val="FFFF00"/>
                </a:highlight>
              </a:rPr>
              <a:t>be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85" dirty="0">
                <a:solidFill>
                  <a:srgbClr val="FF0000"/>
                </a:solidFill>
                <a:highlight>
                  <a:srgbClr val="FFFF00"/>
                </a:highlight>
              </a:rPr>
              <a:t>viewed</a:t>
            </a:r>
            <a:r>
              <a:rPr spc="-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55" dirty="0">
                <a:solidFill>
                  <a:srgbClr val="FF0000"/>
                </a:solidFill>
                <a:highlight>
                  <a:srgbClr val="FFFF00"/>
                </a:highlight>
              </a:rPr>
              <a:t>as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b="1" spc="-65" dirty="0">
                <a:solidFill>
                  <a:srgbClr val="FF0000"/>
                </a:solidFill>
                <a:highlight>
                  <a:srgbClr val="FFFF00"/>
                </a:highlight>
              </a:rPr>
              <a:t>perceiving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its </a:t>
            </a:r>
            <a:r>
              <a:rPr spc="-65" dirty="0">
                <a:solidFill>
                  <a:srgbClr val="FF0000"/>
                </a:solidFill>
                <a:highlight>
                  <a:srgbClr val="FFFF00"/>
                </a:highlight>
              </a:rPr>
              <a:t>environment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60" dirty="0">
                <a:solidFill>
                  <a:srgbClr val="FF0000"/>
                </a:solidFill>
                <a:highlight>
                  <a:srgbClr val="FFFF00"/>
                </a:highlight>
              </a:rPr>
              <a:t>through</a:t>
            </a:r>
            <a:r>
              <a:rPr spc="-3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90" dirty="0">
                <a:solidFill>
                  <a:srgbClr val="FF0000"/>
                </a:solidFill>
                <a:highlight>
                  <a:srgbClr val="FFFF00"/>
                </a:highlight>
              </a:rPr>
              <a:t>sensors</a:t>
            </a:r>
            <a:r>
              <a:rPr spc="-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55" dirty="0">
                <a:solidFill>
                  <a:srgbClr val="FF0000"/>
                </a:solidFill>
                <a:highlight>
                  <a:srgbClr val="FFFF00"/>
                </a:highlight>
              </a:rPr>
              <a:t>and</a:t>
            </a:r>
            <a:r>
              <a:rPr spc="-3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acting </a:t>
            </a:r>
            <a:r>
              <a:rPr spc="-55" dirty="0">
                <a:solidFill>
                  <a:srgbClr val="FF0000"/>
                </a:solidFill>
                <a:highlight>
                  <a:srgbClr val="FFFF00"/>
                </a:highlight>
              </a:rPr>
              <a:t>upon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that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55" dirty="0">
                <a:solidFill>
                  <a:srgbClr val="FF0000"/>
                </a:solidFill>
                <a:highlight>
                  <a:srgbClr val="FFFF00"/>
                </a:highlight>
              </a:rPr>
              <a:t>environment </a:t>
            </a:r>
            <a:r>
              <a:rPr spc="-60" dirty="0">
                <a:solidFill>
                  <a:srgbClr val="FF0000"/>
                </a:solidFill>
                <a:highlight>
                  <a:srgbClr val="FFFF00"/>
                </a:highlight>
              </a:rPr>
              <a:t>through</a:t>
            </a:r>
            <a:r>
              <a:rPr spc="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FF0000"/>
                </a:solidFill>
                <a:highlight>
                  <a:srgbClr val="FFFF00"/>
                </a:highlight>
              </a:rPr>
              <a:t>effectors.</a:t>
            </a:r>
          </a:p>
          <a:p>
            <a:pPr marL="320675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Our</a:t>
            </a:r>
            <a:r>
              <a:rPr spc="-70" dirty="0"/>
              <a:t> </a:t>
            </a:r>
            <a:r>
              <a:rPr spc="-30" dirty="0"/>
              <a:t>aim</a:t>
            </a:r>
            <a:r>
              <a:rPr spc="-45" dirty="0"/>
              <a:t> </a:t>
            </a:r>
            <a:r>
              <a:rPr dirty="0"/>
              <a:t>is</a:t>
            </a:r>
            <a:r>
              <a:rPr spc="-40" dirty="0"/>
              <a:t> </a:t>
            </a:r>
            <a:r>
              <a:rPr dirty="0"/>
              <a:t>to</a:t>
            </a:r>
            <a:r>
              <a:rPr spc="-45" dirty="0"/>
              <a:t> </a:t>
            </a:r>
            <a:r>
              <a:rPr spc="-75" dirty="0"/>
              <a:t>design</a:t>
            </a:r>
            <a:r>
              <a:rPr spc="-20" dirty="0"/>
              <a:t> </a:t>
            </a:r>
            <a:r>
              <a:rPr spc="-10" dirty="0"/>
              <a:t>agents.</a:t>
            </a:r>
          </a:p>
          <a:p>
            <a:pPr marL="320675" marR="5080">
              <a:lnSpc>
                <a:spcPct val="100000"/>
              </a:lnSpc>
              <a:spcBef>
                <a:spcPts val="305"/>
              </a:spcBef>
            </a:pPr>
            <a:r>
              <a:rPr dirty="0"/>
              <a:t>A</a:t>
            </a:r>
            <a:r>
              <a:rPr spc="-75" dirty="0"/>
              <a:t> </a:t>
            </a:r>
            <a:r>
              <a:rPr spc="-35" dirty="0"/>
              <a:t>rational</a:t>
            </a:r>
            <a:r>
              <a:rPr spc="-30" dirty="0"/>
              <a:t> </a:t>
            </a:r>
            <a:r>
              <a:rPr spc="-60" dirty="0"/>
              <a:t>agent</a:t>
            </a:r>
            <a:r>
              <a:rPr spc="-30" dirty="0"/>
              <a:t> </a:t>
            </a:r>
            <a:r>
              <a:rPr dirty="0"/>
              <a:t>is</a:t>
            </a:r>
            <a:r>
              <a:rPr spc="-30" dirty="0"/>
              <a:t> </a:t>
            </a:r>
            <a:r>
              <a:rPr spc="-90" dirty="0"/>
              <a:t>one</a:t>
            </a:r>
            <a:r>
              <a:rPr dirty="0"/>
              <a:t> that</a:t>
            </a:r>
            <a:r>
              <a:rPr spc="-30" dirty="0"/>
              <a:t> </a:t>
            </a:r>
            <a:r>
              <a:rPr spc="-65" dirty="0"/>
              <a:t>performs</a:t>
            </a:r>
            <a:r>
              <a:rPr spc="-30" dirty="0"/>
              <a:t> </a:t>
            </a:r>
            <a:r>
              <a:rPr spc="-40" dirty="0"/>
              <a:t>the</a:t>
            </a:r>
            <a:r>
              <a:rPr spc="-30" dirty="0"/>
              <a:t> </a:t>
            </a:r>
            <a:r>
              <a:rPr spc="-40" dirty="0"/>
              <a:t>actions</a:t>
            </a:r>
            <a:r>
              <a:rPr spc="-30" dirty="0"/>
              <a:t> </a:t>
            </a:r>
            <a:r>
              <a:rPr dirty="0"/>
              <a:t>that</a:t>
            </a:r>
            <a:r>
              <a:rPr spc="-30" dirty="0"/>
              <a:t> </a:t>
            </a:r>
            <a:r>
              <a:rPr spc="-75" dirty="0"/>
              <a:t>cause</a:t>
            </a:r>
            <a:r>
              <a:rPr spc="-20" dirty="0"/>
              <a:t> </a:t>
            </a:r>
            <a:r>
              <a:rPr spc="-25" dirty="0"/>
              <a:t>the </a:t>
            </a:r>
            <a:r>
              <a:rPr spc="-60" dirty="0"/>
              <a:t>agent</a:t>
            </a:r>
            <a:r>
              <a:rPr spc="-30" dirty="0"/>
              <a:t> </a:t>
            </a:r>
            <a:r>
              <a:rPr dirty="0"/>
              <a:t>to</a:t>
            </a:r>
            <a:r>
              <a:rPr spc="-30" dirty="0"/>
              <a:t> </a:t>
            </a:r>
            <a:r>
              <a:rPr spc="-50" dirty="0"/>
              <a:t>be</a:t>
            </a:r>
            <a:r>
              <a:rPr spc="-30" dirty="0"/>
              <a:t> </a:t>
            </a:r>
            <a:r>
              <a:rPr spc="-50" dirty="0"/>
              <a:t>most</a:t>
            </a:r>
            <a:r>
              <a:rPr spc="-25" dirty="0"/>
              <a:t> </a:t>
            </a:r>
            <a:r>
              <a:rPr spc="-10" dirty="0"/>
              <a:t>successful.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313599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535010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152476" y="1952548"/>
            <a:ext cx="2689860" cy="1143000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31508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50" dirty="0"/>
              <a:t>Rational</a:t>
            </a:r>
            <a:r>
              <a:rPr spc="-75" dirty="0"/>
              <a:t> </a:t>
            </a:r>
            <a:r>
              <a:rPr spc="-60" dirty="0"/>
              <a:t>Agent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48232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235051" rIns="0" bIns="0" rtlCol="0">
            <a:spAutoFit/>
          </a:bodyPr>
          <a:lstStyle/>
          <a:p>
            <a:pPr marL="320675" marR="130810">
              <a:lnSpc>
                <a:spcPct val="100000"/>
              </a:lnSpc>
              <a:spcBef>
                <a:spcPts val="95"/>
              </a:spcBef>
            </a:pPr>
            <a:r>
              <a:rPr dirty="0"/>
              <a:t>An</a:t>
            </a:r>
            <a:r>
              <a:rPr spc="-55" dirty="0"/>
              <a:t> </a:t>
            </a:r>
            <a:r>
              <a:rPr b="1" spc="-75" dirty="0">
                <a:latin typeface="Tahoma"/>
                <a:cs typeface="Tahoma"/>
              </a:rPr>
              <a:t>agent</a:t>
            </a:r>
            <a:r>
              <a:rPr b="1" spc="-15" dirty="0">
                <a:latin typeface="Tahoma"/>
                <a:cs typeface="Tahoma"/>
              </a:rPr>
              <a:t> </a:t>
            </a:r>
            <a:r>
              <a:rPr dirty="0"/>
              <a:t>is</a:t>
            </a:r>
            <a:r>
              <a:rPr spc="-35" dirty="0"/>
              <a:t> </a:t>
            </a:r>
            <a:r>
              <a:rPr spc="-50" dirty="0"/>
              <a:t>an</a:t>
            </a:r>
            <a:r>
              <a:rPr spc="-35" dirty="0"/>
              <a:t> entity </a:t>
            </a:r>
            <a:r>
              <a:rPr spc="-10" dirty="0"/>
              <a:t>that</a:t>
            </a:r>
            <a:r>
              <a:rPr spc="-40" dirty="0"/>
              <a:t> </a:t>
            </a:r>
            <a:r>
              <a:rPr b="1" spc="-90" dirty="0">
                <a:latin typeface="Tahoma"/>
                <a:cs typeface="Tahoma"/>
              </a:rPr>
              <a:t>perceives</a:t>
            </a:r>
            <a:r>
              <a:rPr b="1" spc="5" dirty="0">
                <a:latin typeface="Tahoma"/>
                <a:cs typeface="Tahoma"/>
              </a:rPr>
              <a:t> </a:t>
            </a:r>
            <a:r>
              <a:rPr spc="-55" dirty="0"/>
              <a:t>and</a:t>
            </a:r>
            <a:r>
              <a:rPr spc="-35" dirty="0"/>
              <a:t> </a:t>
            </a:r>
            <a:r>
              <a:rPr b="1" spc="-35" dirty="0">
                <a:latin typeface="Tahoma"/>
                <a:cs typeface="Tahoma"/>
              </a:rPr>
              <a:t>acts</a:t>
            </a:r>
            <a:r>
              <a:rPr spc="-35" dirty="0"/>
              <a:t>.</a:t>
            </a:r>
            <a:r>
              <a:rPr spc="75" dirty="0"/>
              <a:t> </a:t>
            </a:r>
            <a:r>
              <a:rPr spc="-40" dirty="0"/>
              <a:t>Abstractly,</a:t>
            </a:r>
            <a:r>
              <a:rPr spc="-35" dirty="0"/>
              <a:t> </a:t>
            </a:r>
            <a:r>
              <a:rPr spc="-25" dirty="0"/>
              <a:t>an </a:t>
            </a:r>
            <a:r>
              <a:rPr spc="-60" dirty="0"/>
              <a:t>agent</a:t>
            </a:r>
            <a:r>
              <a:rPr spc="-35" dirty="0"/>
              <a:t> </a:t>
            </a:r>
            <a:r>
              <a:rPr dirty="0"/>
              <a:t>is</a:t>
            </a:r>
            <a:r>
              <a:rPr spc="-45" dirty="0"/>
              <a:t> </a:t>
            </a:r>
            <a:r>
              <a:rPr dirty="0"/>
              <a:t>a</a:t>
            </a:r>
            <a:r>
              <a:rPr spc="-40" dirty="0"/>
              <a:t> </a:t>
            </a:r>
            <a:r>
              <a:rPr spc="-35" dirty="0"/>
              <a:t>function</a:t>
            </a:r>
            <a:r>
              <a:rPr spc="-40" dirty="0"/>
              <a:t> </a:t>
            </a:r>
            <a:r>
              <a:rPr spc="-45" dirty="0"/>
              <a:t>from</a:t>
            </a:r>
            <a:r>
              <a:rPr spc="-40" dirty="0"/>
              <a:t> </a:t>
            </a:r>
            <a:r>
              <a:rPr spc="-50" dirty="0"/>
              <a:t>percept</a:t>
            </a:r>
            <a:r>
              <a:rPr spc="-35" dirty="0"/>
              <a:t> </a:t>
            </a:r>
            <a:r>
              <a:rPr spc="-55" dirty="0"/>
              <a:t>histories</a:t>
            </a:r>
            <a:r>
              <a:rPr spc="-40" dirty="0"/>
              <a:t> </a:t>
            </a:r>
            <a:r>
              <a:rPr dirty="0"/>
              <a:t>to</a:t>
            </a:r>
            <a:r>
              <a:rPr spc="-40" dirty="0"/>
              <a:t> </a:t>
            </a:r>
            <a:r>
              <a:rPr spc="-10" dirty="0"/>
              <a:t>actions:</a:t>
            </a:r>
          </a:p>
          <a:p>
            <a:pPr marL="249554" algn="ctr">
              <a:lnSpc>
                <a:spcPct val="100000"/>
              </a:lnSpc>
              <a:spcBef>
                <a:spcPts val="1205"/>
              </a:spcBef>
            </a:pPr>
            <a:r>
              <a:rPr i="1" dirty="0">
                <a:latin typeface="Calibri"/>
                <a:cs typeface="Calibri"/>
              </a:rPr>
              <a:t>f</a:t>
            </a:r>
            <a:r>
              <a:rPr i="1" spc="315" dirty="0">
                <a:latin typeface="Calibri"/>
                <a:cs typeface="Calibri"/>
              </a:rPr>
              <a:t> </a:t>
            </a:r>
            <a:r>
              <a:rPr spc="-110" dirty="0"/>
              <a:t>:</a:t>
            </a:r>
            <a:r>
              <a:rPr spc="-45" dirty="0"/>
              <a:t> </a:t>
            </a:r>
            <a:r>
              <a:rPr i="1" spc="105" dirty="0">
                <a:latin typeface="Times New Roman"/>
                <a:cs typeface="Times New Roman"/>
              </a:rPr>
              <a:t>P</a:t>
            </a:r>
            <a:r>
              <a:rPr sz="1200" spc="157" baseline="34722" dirty="0">
                <a:latin typeface="Cambria"/>
                <a:cs typeface="Cambria"/>
              </a:rPr>
              <a:t>∗</a:t>
            </a:r>
            <a:r>
              <a:rPr sz="1200" spc="300" baseline="34722" dirty="0">
                <a:latin typeface="Cambria"/>
                <a:cs typeface="Cambria"/>
              </a:rPr>
              <a:t> </a:t>
            </a:r>
            <a:r>
              <a:rPr sz="1200" i="1" dirty="0">
                <a:latin typeface="Times New Roman"/>
                <a:cs typeface="Times New Roman"/>
              </a:rPr>
              <a:t>→</a:t>
            </a:r>
            <a:r>
              <a:rPr sz="1200" i="1" spc="30" dirty="0">
                <a:latin typeface="Times New Roman"/>
                <a:cs typeface="Times New Roman"/>
              </a:rPr>
              <a:t> </a:t>
            </a:r>
            <a:r>
              <a:rPr sz="1200" i="1" spc="160" dirty="0">
                <a:latin typeface="Times New Roman"/>
                <a:cs typeface="Times New Roman"/>
              </a:rPr>
              <a:t>A</a:t>
            </a:r>
            <a:endParaRPr sz="1200" dirty="0">
              <a:latin typeface="Times New Roman"/>
              <a:cs typeface="Times New Roman"/>
            </a:endParaRPr>
          </a:p>
          <a:p>
            <a:pPr marL="320675" marR="106680">
              <a:lnSpc>
                <a:spcPct val="100000"/>
              </a:lnSpc>
              <a:spcBef>
                <a:spcPts val="1200"/>
              </a:spcBef>
            </a:pPr>
            <a:r>
              <a:rPr spc="-25" dirty="0"/>
              <a:t>Doesn’t</a:t>
            </a:r>
            <a:r>
              <a:rPr spc="-65" dirty="0"/>
              <a:t> necessarily</a:t>
            </a:r>
            <a:r>
              <a:rPr spc="-30" dirty="0"/>
              <a:t> </a:t>
            </a:r>
            <a:r>
              <a:rPr spc="-50" dirty="0"/>
              <a:t>involve</a:t>
            </a:r>
            <a:r>
              <a:rPr spc="-40" dirty="0"/>
              <a:t> </a:t>
            </a:r>
            <a:r>
              <a:rPr spc="-35" dirty="0"/>
              <a:t>thinking</a:t>
            </a:r>
            <a:r>
              <a:rPr spc="-45" dirty="0"/>
              <a:t> </a:t>
            </a:r>
            <a:r>
              <a:rPr dirty="0"/>
              <a:t>–</a:t>
            </a:r>
            <a:r>
              <a:rPr spc="-40" dirty="0"/>
              <a:t> </a:t>
            </a:r>
            <a:r>
              <a:rPr spc="-10" dirty="0"/>
              <a:t>but</a:t>
            </a:r>
            <a:r>
              <a:rPr spc="-45" dirty="0"/>
              <a:t> </a:t>
            </a:r>
            <a:r>
              <a:rPr spc="-35" dirty="0"/>
              <a:t>thinking</a:t>
            </a:r>
            <a:r>
              <a:rPr spc="-45" dirty="0"/>
              <a:t> </a:t>
            </a:r>
            <a:r>
              <a:rPr spc="-55" dirty="0"/>
              <a:t>should</a:t>
            </a:r>
            <a:r>
              <a:rPr spc="-35" dirty="0"/>
              <a:t> </a:t>
            </a:r>
            <a:r>
              <a:rPr spc="-50" dirty="0"/>
              <a:t>be</a:t>
            </a:r>
            <a:r>
              <a:rPr spc="-45" dirty="0"/>
              <a:t> </a:t>
            </a:r>
            <a:r>
              <a:rPr spc="-25" dirty="0"/>
              <a:t>in </a:t>
            </a:r>
            <a:r>
              <a:rPr spc="-40" dirty="0"/>
              <a:t>the </a:t>
            </a:r>
            <a:r>
              <a:rPr spc="-70" dirty="0"/>
              <a:t>service</a:t>
            </a:r>
            <a:r>
              <a:rPr spc="-20" dirty="0"/>
              <a:t> </a:t>
            </a:r>
            <a:r>
              <a:rPr dirty="0"/>
              <a:t>of</a:t>
            </a:r>
            <a:r>
              <a:rPr spc="-30" dirty="0"/>
              <a:t> </a:t>
            </a:r>
            <a:r>
              <a:rPr spc="-35" dirty="0"/>
              <a:t>rational</a:t>
            </a:r>
            <a:r>
              <a:rPr spc="-30" dirty="0"/>
              <a:t> </a:t>
            </a:r>
            <a:r>
              <a:rPr spc="-10" dirty="0"/>
              <a:t>action.</a:t>
            </a:r>
          </a:p>
          <a:p>
            <a:pPr marL="320675" marR="17780">
              <a:lnSpc>
                <a:spcPct val="100000"/>
              </a:lnSpc>
              <a:spcBef>
                <a:spcPts val="305"/>
              </a:spcBef>
            </a:pPr>
            <a:r>
              <a:rPr spc="-40" dirty="0"/>
              <a:t>For</a:t>
            </a:r>
            <a:r>
              <a:rPr spc="-55" dirty="0"/>
              <a:t> </a:t>
            </a:r>
            <a:r>
              <a:rPr spc="-70" dirty="0"/>
              <a:t>any</a:t>
            </a:r>
            <a:r>
              <a:rPr spc="-20" dirty="0"/>
              <a:t> </a:t>
            </a:r>
            <a:r>
              <a:rPr spc="-70" dirty="0"/>
              <a:t>given</a:t>
            </a:r>
            <a:r>
              <a:rPr spc="-25" dirty="0"/>
              <a:t> </a:t>
            </a:r>
            <a:r>
              <a:rPr spc="-55" dirty="0"/>
              <a:t>class</a:t>
            </a:r>
            <a:r>
              <a:rPr spc="-25" dirty="0"/>
              <a:t> </a:t>
            </a:r>
            <a:r>
              <a:rPr spc="-20" dirty="0"/>
              <a:t>of </a:t>
            </a:r>
            <a:r>
              <a:rPr spc="-65" dirty="0"/>
              <a:t>environments</a:t>
            </a:r>
            <a:r>
              <a:rPr spc="-25" dirty="0"/>
              <a:t> </a:t>
            </a:r>
            <a:r>
              <a:rPr spc="-75" dirty="0"/>
              <a:t>and</a:t>
            </a:r>
            <a:r>
              <a:rPr spc="-15" dirty="0"/>
              <a:t> </a:t>
            </a:r>
            <a:r>
              <a:rPr spc="-45" dirty="0"/>
              <a:t>tasks,</a:t>
            </a:r>
            <a:r>
              <a:rPr spc="-15" dirty="0"/>
              <a:t> </a:t>
            </a:r>
            <a:r>
              <a:rPr spc="-135" dirty="0"/>
              <a:t>we</a:t>
            </a:r>
            <a:r>
              <a:rPr spc="-10" dirty="0"/>
              <a:t> </a:t>
            </a:r>
            <a:r>
              <a:rPr spc="-95" dirty="0"/>
              <a:t>seek</a:t>
            </a:r>
            <a:r>
              <a:rPr spc="-10" dirty="0"/>
              <a:t> </a:t>
            </a:r>
            <a:r>
              <a:rPr spc="-45" dirty="0"/>
              <a:t>the</a:t>
            </a:r>
            <a:r>
              <a:rPr spc="-25" dirty="0"/>
              <a:t> </a:t>
            </a:r>
            <a:r>
              <a:rPr spc="-45" dirty="0"/>
              <a:t>agent </a:t>
            </a:r>
            <a:r>
              <a:rPr spc="-20" dirty="0"/>
              <a:t>with</a:t>
            </a:r>
            <a:r>
              <a:rPr spc="-45" dirty="0"/>
              <a:t> </a:t>
            </a:r>
            <a:r>
              <a:rPr spc="-40" dirty="0"/>
              <a:t>the</a:t>
            </a:r>
            <a:r>
              <a:rPr spc="-45" dirty="0"/>
              <a:t> best</a:t>
            </a:r>
            <a:r>
              <a:rPr spc="-40" dirty="0"/>
              <a:t> </a:t>
            </a:r>
            <a:r>
              <a:rPr spc="-10" dirty="0"/>
              <a:t>performance</a:t>
            </a:r>
          </a:p>
          <a:p>
            <a:pPr marL="320675">
              <a:lnSpc>
                <a:spcPct val="100000"/>
              </a:lnSpc>
              <a:spcBef>
                <a:spcPts val="310"/>
              </a:spcBef>
            </a:pPr>
            <a:r>
              <a:rPr spc="-55" dirty="0"/>
              <a:t>Target</a:t>
            </a:r>
            <a:r>
              <a:rPr spc="-20" dirty="0"/>
              <a:t> </a:t>
            </a:r>
            <a:r>
              <a:rPr dirty="0"/>
              <a:t>is</a:t>
            </a:r>
            <a:r>
              <a:rPr spc="-15" dirty="0"/>
              <a:t> </a:t>
            </a:r>
            <a:r>
              <a:rPr dirty="0"/>
              <a:t>to</a:t>
            </a:r>
            <a:r>
              <a:rPr spc="-20" dirty="0"/>
              <a:t> </a:t>
            </a:r>
            <a:r>
              <a:rPr spc="-75" dirty="0"/>
              <a:t>design</a:t>
            </a:r>
            <a:r>
              <a:rPr spc="-15" dirty="0"/>
              <a:t> </a:t>
            </a:r>
            <a:r>
              <a:rPr spc="-45" dirty="0"/>
              <a:t>best</a:t>
            </a:r>
            <a:r>
              <a:rPr spc="-20" dirty="0"/>
              <a:t> </a:t>
            </a:r>
            <a:r>
              <a:rPr spc="-70" dirty="0"/>
              <a:t>program</a:t>
            </a:r>
            <a:r>
              <a:rPr spc="-15" dirty="0"/>
              <a:t> </a:t>
            </a:r>
            <a:r>
              <a:rPr spc="-40" dirty="0"/>
              <a:t>for</a:t>
            </a:r>
            <a:r>
              <a:rPr spc="-15" dirty="0"/>
              <a:t> </a:t>
            </a:r>
            <a:r>
              <a:rPr spc="-65" dirty="0"/>
              <a:t>given</a:t>
            </a:r>
            <a:r>
              <a:rPr spc="-20" dirty="0"/>
              <a:t> </a:t>
            </a:r>
            <a:r>
              <a:rPr spc="-70" dirty="0"/>
              <a:t>machine</a:t>
            </a:r>
            <a:r>
              <a:rPr spc="-15" dirty="0"/>
              <a:t> </a:t>
            </a:r>
            <a:r>
              <a:rPr spc="-10" dirty="0"/>
              <a:t>resources.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802282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07171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612047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63207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Structure</a:t>
            </a:r>
            <a:r>
              <a:rPr spc="-40" dirty="0"/>
              <a:t> </a:t>
            </a:r>
            <a:r>
              <a:rPr spc="-30" dirty="0"/>
              <a:t>of</a:t>
            </a:r>
            <a:r>
              <a:rPr spc="-40" dirty="0"/>
              <a:t> </a:t>
            </a:r>
            <a:r>
              <a:rPr spc="-85" dirty="0"/>
              <a:t>Intelligent</a:t>
            </a:r>
            <a:r>
              <a:rPr spc="-40" dirty="0"/>
              <a:t> </a:t>
            </a:r>
            <a:r>
              <a:rPr spc="-65" dirty="0"/>
              <a:t>Agents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069708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979231"/>
            <a:ext cx="4038600" cy="1566454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7239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job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AI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design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F0000"/>
                </a:solidFill>
                <a:latin typeface="Tahoma"/>
                <a:cs typeface="Tahoma"/>
              </a:rPr>
              <a:t>agent</a:t>
            </a:r>
            <a:r>
              <a:rPr sz="1200" b="1" spc="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80" dirty="0">
                <a:solidFill>
                  <a:srgbClr val="FF0000"/>
                </a:solidFill>
                <a:latin typeface="Tahoma"/>
                <a:cs typeface="Tahoma"/>
              </a:rPr>
              <a:t>program</a:t>
            </a:r>
            <a:r>
              <a:rPr sz="1200" b="1" spc="-80" dirty="0">
                <a:latin typeface="Tahoma"/>
                <a:cs typeface="Tahoma"/>
              </a:rPr>
              <a:t>:</a:t>
            </a:r>
            <a:r>
              <a:rPr sz="1200" b="1" spc="7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function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that </a:t>
            </a:r>
            <a:r>
              <a:rPr sz="1200" spc="-65" dirty="0">
                <a:latin typeface="Tahoma"/>
                <a:cs typeface="Tahoma"/>
              </a:rPr>
              <a:t>implements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mapping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from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percepts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actions.</a:t>
            </a:r>
            <a:r>
              <a:rPr sz="1200" spc="9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We </a:t>
            </a:r>
            <a:r>
              <a:rPr sz="1200" spc="-95" dirty="0">
                <a:latin typeface="Tahoma"/>
                <a:cs typeface="Tahoma"/>
              </a:rPr>
              <a:t>assume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this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program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will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run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some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sort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computing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device </a:t>
            </a:r>
            <a:r>
              <a:rPr sz="1200" dirty="0">
                <a:latin typeface="Tahoma"/>
                <a:cs typeface="Tahoma"/>
              </a:rPr>
              <a:t>call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architecture.</a:t>
            </a:r>
            <a:endParaRPr sz="1200" dirty="0">
              <a:latin typeface="Tahoma"/>
              <a:cs typeface="Tahoma"/>
            </a:endParaRPr>
          </a:p>
          <a:p>
            <a:pPr marL="12700" marR="5080" algn="just">
              <a:lnSpc>
                <a:spcPct val="100000"/>
              </a:lnSpc>
              <a:spcBef>
                <a:spcPts val="315"/>
              </a:spcBef>
            </a:pPr>
            <a:r>
              <a:rPr sz="1200" dirty="0">
                <a:latin typeface="Tahoma"/>
                <a:cs typeface="Tahoma"/>
              </a:rPr>
              <a:t>The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architecture</a:t>
            </a:r>
            <a:r>
              <a:rPr sz="1200" b="1" spc="1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makes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percepts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from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sensors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available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9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agent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program.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runs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program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feeds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program’s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choices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effectors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generated.</a:t>
            </a:r>
            <a:endParaRPr sz="1200" dirty="0">
              <a:latin typeface="Tahoma"/>
              <a:cs typeface="Tahoma"/>
            </a:endParaRPr>
          </a:p>
          <a:p>
            <a:pPr marL="12700" algn="just">
              <a:lnSpc>
                <a:spcPct val="100000"/>
              </a:lnSpc>
              <a:spcBef>
                <a:spcPts val="315"/>
              </a:spcBef>
            </a:pPr>
            <a:r>
              <a:rPr sz="1200" b="1" spc="-70" dirty="0">
                <a:latin typeface="Tahoma"/>
                <a:cs typeface="Tahoma"/>
              </a:rPr>
              <a:t>agent=architecture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dirty="0">
                <a:latin typeface="Tahoma"/>
                <a:cs typeface="Tahoma"/>
              </a:rPr>
              <a:t>+</a:t>
            </a:r>
            <a:r>
              <a:rPr sz="1200" b="1" spc="80" dirty="0">
                <a:latin typeface="Tahoma"/>
                <a:cs typeface="Tahoma"/>
              </a:rPr>
              <a:t> </a:t>
            </a:r>
            <a:r>
              <a:rPr sz="1200" b="1" spc="-10" dirty="0">
                <a:latin typeface="Tahoma"/>
                <a:cs typeface="Tahoma"/>
              </a:rPr>
              <a:t>program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841512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429853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0" dirty="0"/>
              <a:t>Agent</a:t>
            </a:r>
            <a:r>
              <a:rPr spc="-40" dirty="0"/>
              <a:t> </a:t>
            </a:r>
            <a:r>
              <a:rPr spc="-80" dirty="0"/>
              <a:t>Programs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124864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1034387"/>
            <a:ext cx="399478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dirty="0">
                <a:latin typeface="Tahoma"/>
                <a:cs typeface="Tahoma"/>
              </a:rPr>
              <a:t>All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programs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have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roughly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5" dirty="0">
                <a:latin typeface="Tahoma"/>
                <a:cs typeface="Tahoma"/>
              </a:rPr>
              <a:t>same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skeleton;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they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accept </a:t>
            </a:r>
            <a:r>
              <a:rPr sz="1200" spc="-65" dirty="0">
                <a:latin typeface="Tahoma"/>
                <a:cs typeface="Tahoma"/>
              </a:rPr>
              <a:t>percepts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from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and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generate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actions.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26" y="1510614"/>
            <a:ext cx="4053840" cy="1005840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75" dirty="0"/>
              <a:t>Specifying</a:t>
            </a:r>
            <a:r>
              <a:rPr spc="-50" dirty="0"/>
              <a:t> </a:t>
            </a:r>
            <a:r>
              <a:rPr spc="-85" dirty="0"/>
              <a:t>the</a:t>
            </a:r>
            <a:r>
              <a:rPr spc="-50" dirty="0"/>
              <a:t> </a:t>
            </a:r>
            <a:r>
              <a:rPr spc="-60" dirty="0"/>
              <a:t>task</a:t>
            </a:r>
            <a:r>
              <a:rPr spc="-50" dirty="0"/>
              <a:t> </a:t>
            </a:r>
            <a:r>
              <a:rPr spc="-100" dirty="0"/>
              <a:t>environment</a:t>
            </a:r>
          </a:p>
        </p:txBody>
      </p:sp>
      <p:grpSp>
        <p:nvGrpSpPr>
          <p:cNvPr id="4" name="object 4"/>
          <p:cNvGrpSpPr/>
          <p:nvPr/>
        </p:nvGrpSpPr>
        <p:grpSpPr>
          <a:xfrm>
            <a:off x="97865" y="832484"/>
            <a:ext cx="4463415" cy="2007235"/>
            <a:chOff x="97865" y="832484"/>
            <a:chExt cx="4463415" cy="2007235"/>
          </a:xfrm>
        </p:grpSpPr>
        <p:sp>
          <p:nvSpPr>
            <p:cNvPr id="5" name="object 5"/>
            <p:cNvSpPr/>
            <p:nvPr/>
          </p:nvSpPr>
          <p:spPr>
            <a:xfrm>
              <a:off x="97865" y="832484"/>
              <a:ext cx="4412615" cy="245745"/>
            </a:xfrm>
            <a:custGeom>
              <a:avLst/>
              <a:gdLst/>
              <a:ahLst/>
              <a:cxnLst/>
              <a:rect l="l" t="t" r="r" b="b"/>
              <a:pathLst>
                <a:path w="4412615" h="245744">
                  <a:moveTo>
                    <a:pt x="4361525" y="0"/>
                  </a:moveTo>
                  <a:lnTo>
                    <a:pt x="50800" y="0"/>
                  </a:lnTo>
                  <a:lnTo>
                    <a:pt x="31075" y="4008"/>
                  </a:lnTo>
                  <a:lnTo>
                    <a:pt x="14922" y="14922"/>
                  </a:lnTo>
                  <a:lnTo>
                    <a:pt x="4008" y="31075"/>
                  </a:lnTo>
                  <a:lnTo>
                    <a:pt x="0" y="50800"/>
                  </a:lnTo>
                  <a:lnTo>
                    <a:pt x="0" y="245604"/>
                  </a:lnTo>
                  <a:lnTo>
                    <a:pt x="4412325" y="245604"/>
                  </a:lnTo>
                  <a:lnTo>
                    <a:pt x="4412325" y="50800"/>
                  </a:lnTo>
                  <a:lnTo>
                    <a:pt x="4408317" y="31075"/>
                  </a:lnTo>
                  <a:lnTo>
                    <a:pt x="4397403" y="14922"/>
                  </a:lnTo>
                  <a:lnTo>
                    <a:pt x="4381250" y="4008"/>
                  </a:lnTo>
                  <a:lnTo>
                    <a:pt x="4361525" y="0"/>
                  </a:lnTo>
                  <a:close/>
                </a:path>
              </a:pathLst>
            </a:custGeom>
            <a:solidFill>
              <a:srgbClr val="8D1313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6" name="object 6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97865" y="1065441"/>
              <a:ext cx="4412325" cy="50609"/>
            </a:xfrm>
            <a:prstGeom prst="rect">
              <a:avLst/>
            </a:prstGeom>
          </p:spPr>
        </p:pic>
        <p:pic>
          <p:nvPicPr>
            <p:cNvPr id="7" name="object 7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148666" y="2737637"/>
              <a:ext cx="101600" cy="101600"/>
            </a:xfrm>
            <a:prstGeom prst="rect">
              <a:avLst/>
            </a:prstGeom>
          </p:spPr>
        </p:pic>
        <p:pic>
          <p:nvPicPr>
            <p:cNvPr id="8" name="object 8"/>
            <p:cNvPicPr/>
            <p:nvPr/>
          </p:nvPicPr>
          <p:blipFill>
            <a:blip r:embed="rId4" cstate="print"/>
            <a:stretch>
              <a:fillRect/>
            </a:stretch>
          </p:blipFill>
          <p:spPr>
            <a:xfrm>
              <a:off x="199466" y="2724937"/>
              <a:ext cx="4361525" cy="114301"/>
            </a:xfrm>
            <a:prstGeom prst="rect">
              <a:avLst/>
            </a:prstGeom>
          </p:spPr>
        </p:pic>
        <p:pic>
          <p:nvPicPr>
            <p:cNvPr id="9" name="object 9"/>
            <p:cNvPicPr/>
            <p:nvPr/>
          </p:nvPicPr>
          <p:blipFill>
            <a:blip r:embed="rId5" cstate="print"/>
            <a:stretch>
              <a:fillRect/>
            </a:stretch>
          </p:blipFill>
          <p:spPr>
            <a:xfrm>
              <a:off x="4510191" y="876719"/>
              <a:ext cx="50800" cy="1860918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97865" y="1109702"/>
              <a:ext cx="4412615" cy="1678939"/>
            </a:xfrm>
            <a:custGeom>
              <a:avLst/>
              <a:gdLst/>
              <a:ahLst/>
              <a:cxnLst/>
              <a:rect l="l" t="t" r="r" b="b"/>
              <a:pathLst>
                <a:path w="4412615" h="1678939">
                  <a:moveTo>
                    <a:pt x="4412325" y="0"/>
                  </a:moveTo>
                  <a:lnTo>
                    <a:pt x="0" y="0"/>
                  </a:lnTo>
                  <a:lnTo>
                    <a:pt x="0" y="1627934"/>
                  </a:lnTo>
                  <a:lnTo>
                    <a:pt x="4008" y="1647659"/>
                  </a:lnTo>
                  <a:lnTo>
                    <a:pt x="14922" y="1663812"/>
                  </a:lnTo>
                  <a:lnTo>
                    <a:pt x="31075" y="1674726"/>
                  </a:lnTo>
                  <a:lnTo>
                    <a:pt x="50800" y="1678735"/>
                  </a:lnTo>
                  <a:lnTo>
                    <a:pt x="4361525" y="1678735"/>
                  </a:lnTo>
                  <a:lnTo>
                    <a:pt x="4381250" y="1674726"/>
                  </a:lnTo>
                  <a:lnTo>
                    <a:pt x="4397403" y="1663812"/>
                  </a:lnTo>
                  <a:lnTo>
                    <a:pt x="4408317" y="1647659"/>
                  </a:lnTo>
                  <a:lnTo>
                    <a:pt x="4412325" y="1627934"/>
                  </a:lnTo>
                  <a:lnTo>
                    <a:pt x="4412325" y="0"/>
                  </a:lnTo>
                  <a:close/>
                </a:path>
              </a:pathLst>
            </a:custGeom>
            <a:solidFill>
              <a:srgbClr val="F3E7E7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4510191" y="914803"/>
              <a:ext cx="0" cy="1842135"/>
            </a:xfrm>
            <a:custGeom>
              <a:avLst/>
              <a:gdLst/>
              <a:ahLst/>
              <a:cxnLst/>
              <a:rect l="l" t="t" r="r" b="b"/>
              <a:pathLst>
                <a:path h="1842135">
                  <a:moveTo>
                    <a:pt x="0" y="1841883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4510191" y="9021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AFAFA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3" name="object 13"/>
            <p:cNvSpPr/>
            <p:nvPr/>
          </p:nvSpPr>
          <p:spPr>
            <a:xfrm>
              <a:off x="4510191" y="8894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CECECE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4" name="object 14"/>
            <p:cNvSpPr/>
            <p:nvPr/>
          </p:nvSpPr>
          <p:spPr>
            <a:xfrm>
              <a:off x="4510191" y="876703"/>
              <a:ext cx="0" cy="12700"/>
            </a:xfrm>
            <a:custGeom>
              <a:avLst/>
              <a:gdLst/>
              <a:ahLst/>
              <a:cxnLst/>
              <a:rect l="l" t="t" r="r" b="b"/>
              <a:pathLst>
                <a:path h="12700">
                  <a:moveTo>
                    <a:pt x="0" y="12700"/>
                  </a:moveTo>
                  <a:lnTo>
                    <a:pt x="0" y="0"/>
                  </a:lnTo>
                </a:path>
              </a:pathLst>
            </a:custGeom>
            <a:ln w="3175">
              <a:solidFill>
                <a:srgbClr val="EFEFE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5" name="object 15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39" y="1609242"/>
              <a:ext cx="71526" cy="71526"/>
            </a:xfrm>
            <a:prstGeom prst="rect">
              <a:avLst/>
            </a:prstGeom>
          </p:spPr>
        </p:pic>
        <p:pic>
          <p:nvPicPr>
            <p:cNvPr id="16" name="object 16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300139" y="2014131"/>
              <a:ext cx="71526" cy="71526"/>
            </a:xfrm>
            <a:prstGeom prst="rect">
              <a:avLst/>
            </a:prstGeom>
          </p:spPr>
        </p:pic>
        <p:pic>
          <p:nvPicPr>
            <p:cNvPr id="17" name="object 17"/>
            <p:cNvPicPr/>
            <p:nvPr/>
          </p:nvPicPr>
          <p:blipFill>
            <a:blip r:embed="rId8" cstate="print"/>
            <a:stretch>
              <a:fillRect/>
            </a:stretch>
          </p:blipFill>
          <p:spPr>
            <a:xfrm>
              <a:off x="300139" y="2235543"/>
              <a:ext cx="71526" cy="71526"/>
            </a:xfrm>
            <a:prstGeom prst="rect">
              <a:avLst/>
            </a:prstGeom>
          </p:spPr>
        </p:pic>
        <p:pic>
          <p:nvPicPr>
            <p:cNvPr id="18" name="object 18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300139" y="2456967"/>
              <a:ext cx="71526" cy="71526"/>
            </a:xfrm>
            <a:prstGeom prst="rect">
              <a:avLst/>
            </a:prstGeom>
          </p:spPr>
        </p:pic>
      </p:grpSp>
      <p:sp>
        <p:nvSpPr>
          <p:cNvPr id="19" name="object 19"/>
          <p:cNvSpPr txBox="1"/>
          <p:nvPr/>
        </p:nvSpPr>
        <p:spPr>
          <a:xfrm>
            <a:off x="135966" y="758397"/>
            <a:ext cx="4121785" cy="1999614"/>
          </a:xfrm>
          <a:prstGeom prst="rect">
            <a:avLst/>
          </a:prstGeom>
        </p:spPr>
        <p:txBody>
          <a:bodyPr vert="horz" wrap="square" lIns="0" tIns="71120" rIns="0" bIns="0" rtlCol="0" anchor="t">
            <a:spAutoFit/>
          </a:bodyPr>
          <a:lstStyle/>
          <a:p>
            <a:pPr marL="12700">
              <a:lnSpc>
                <a:spcPct val="100000"/>
              </a:lnSpc>
              <a:spcBef>
                <a:spcPts val="560"/>
              </a:spcBef>
            </a:pPr>
            <a:r>
              <a:rPr sz="1400" spc="60" dirty="0">
                <a:solidFill>
                  <a:srgbClr val="FFFFFF"/>
                </a:solidFill>
                <a:latin typeface="Tahoma"/>
                <a:cs typeface="Tahoma"/>
              </a:rPr>
              <a:t>PEAS</a:t>
            </a:r>
            <a:r>
              <a:rPr sz="1400" spc="-15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40" dirty="0">
                <a:solidFill>
                  <a:srgbClr val="FFFFFF"/>
                </a:solidFill>
                <a:latin typeface="Tahoma"/>
                <a:cs typeface="Tahoma"/>
              </a:rPr>
              <a:t>(Performance,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Environment,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20" dirty="0">
                <a:solidFill>
                  <a:srgbClr val="FFFFFF"/>
                </a:solidFill>
                <a:latin typeface="Tahoma"/>
                <a:cs typeface="Tahoma"/>
              </a:rPr>
              <a:t>Actuators,</a:t>
            </a:r>
            <a:r>
              <a:rPr sz="1400" spc="-10" dirty="0">
                <a:solidFill>
                  <a:srgbClr val="FFFFFF"/>
                </a:solidFill>
                <a:latin typeface="Tahoma"/>
                <a:cs typeface="Tahoma"/>
              </a:rPr>
              <a:t> </a:t>
            </a:r>
            <a:r>
              <a:rPr sz="1400" spc="-35" dirty="0">
                <a:solidFill>
                  <a:srgbClr val="FFFFFF"/>
                </a:solidFill>
                <a:latin typeface="Tahoma"/>
                <a:cs typeface="Tahoma"/>
              </a:rPr>
              <a:t>Sensors)</a:t>
            </a:r>
            <a:endParaRPr sz="1400">
              <a:latin typeface="Tahoma"/>
              <a:cs typeface="Tahoma"/>
            </a:endParaRPr>
          </a:p>
          <a:p>
            <a:pPr marL="12700" marR="501015">
              <a:lnSpc>
                <a:spcPct val="100000"/>
              </a:lnSpc>
              <a:spcBef>
                <a:spcPts val="355"/>
              </a:spcBef>
            </a:pPr>
            <a:r>
              <a:rPr sz="1200" dirty="0">
                <a:latin typeface="Tahoma"/>
                <a:cs typeface="Tahoma"/>
              </a:rPr>
              <a:t>Must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specify</a:t>
            </a:r>
            <a:r>
              <a:rPr sz="1200" spc="-40" dirty="0">
                <a:latin typeface="Tahoma"/>
                <a:cs typeface="Tahoma"/>
              </a:rPr>
              <a:t> 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setting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intelligent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design. </a:t>
            </a:r>
            <a:r>
              <a:rPr sz="1200" spc="-50" dirty="0">
                <a:latin typeface="Tahoma"/>
                <a:cs typeface="Tahoma"/>
              </a:rPr>
              <a:t>Consider,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e.g.,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task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designing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b="1" spc="-20" dirty="0">
                <a:latin typeface="Tahoma"/>
                <a:cs typeface="Tahoma"/>
              </a:rPr>
              <a:t>an</a:t>
            </a:r>
            <a:r>
              <a:rPr sz="1200" b="1" spc="20" dirty="0">
                <a:latin typeface="Tahoma"/>
                <a:cs typeface="Tahoma"/>
              </a:rPr>
              <a:t> </a:t>
            </a:r>
            <a:r>
              <a:rPr sz="1200" b="1" spc="-70" dirty="0">
                <a:solidFill>
                  <a:srgbClr val="FF0000"/>
                </a:solidFill>
                <a:highlight>
                  <a:srgbClr val="FFFF00"/>
                </a:highlight>
                <a:latin typeface="Tahoma"/>
                <a:cs typeface="Tahoma"/>
              </a:rPr>
              <a:t>automated</a:t>
            </a:r>
            <a:r>
              <a:rPr sz="1200" b="1" spc="20" dirty="0">
                <a:solidFill>
                  <a:srgbClr val="FF0000"/>
                </a:solidFill>
                <a:highlight>
                  <a:srgbClr val="FFFF00"/>
                </a:highlight>
                <a:latin typeface="Tahoma"/>
                <a:cs typeface="Tahoma"/>
              </a:rPr>
              <a:t> </a:t>
            </a:r>
            <a:r>
              <a:rPr sz="1200" b="1" spc="-45" dirty="0">
                <a:solidFill>
                  <a:srgbClr val="FF0000"/>
                </a:solidFill>
                <a:highlight>
                  <a:srgbClr val="FFFF00"/>
                </a:highlight>
                <a:latin typeface="Tahoma"/>
                <a:cs typeface="Tahoma"/>
              </a:rPr>
              <a:t>taxi:</a:t>
            </a:r>
            <a:endParaRPr sz="1200">
              <a:solidFill>
                <a:srgbClr val="FF0000"/>
              </a:solidFill>
              <a:highlight>
                <a:srgbClr val="FFFF00"/>
              </a:highlight>
              <a:latin typeface="Tahoma"/>
              <a:cs typeface="Tahoma"/>
            </a:endParaRPr>
          </a:p>
          <a:p>
            <a:pPr marL="309880" marR="115570">
              <a:lnSpc>
                <a:spcPct val="100000"/>
              </a:lnSpc>
              <a:spcBef>
                <a:spcPts val="605"/>
              </a:spcBef>
            </a:pPr>
            <a:r>
              <a:rPr sz="1200" b="1" spc="-75" dirty="0">
                <a:latin typeface="Tahoma"/>
                <a:cs typeface="Tahoma"/>
              </a:rPr>
              <a:t>Performance:</a:t>
            </a:r>
            <a:r>
              <a:rPr sz="1200" b="1" spc="6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Safe,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fast,</a:t>
            </a:r>
            <a:r>
              <a:rPr sz="1200" spc="-50" dirty="0">
                <a:latin typeface="Tahoma"/>
                <a:cs typeface="Tahoma"/>
              </a:rPr>
              <a:t> legal,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comfortable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trip,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maximize </a:t>
            </a:r>
            <a:r>
              <a:rPr sz="1200" spc="-10" dirty="0">
                <a:latin typeface="Tahoma"/>
                <a:cs typeface="Tahoma"/>
              </a:rPr>
              <a:t>profits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10"/>
              </a:spcBef>
            </a:pPr>
            <a:r>
              <a:rPr sz="1200" b="1" spc="-65" dirty="0">
                <a:latin typeface="Tahoma"/>
                <a:cs typeface="Tahoma"/>
              </a:rPr>
              <a:t>Environment:</a:t>
            </a:r>
            <a:r>
              <a:rPr sz="1200" b="1" spc="7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Roads, </a:t>
            </a:r>
            <a:r>
              <a:rPr sz="1200" spc="-50" dirty="0">
                <a:latin typeface="Tahoma"/>
                <a:cs typeface="Tahoma"/>
              </a:rPr>
              <a:t>other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traffic,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pedestrians,customers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5"/>
              </a:spcBef>
            </a:pPr>
            <a:r>
              <a:rPr sz="1200" b="1" spc="-55" dirty="0">
                <a:latin typeface="Tahoma"/>
                <a:cs typeface="Tahoma"/>
              </a:rPr>
              <a:t>Actuators:</a:t>
            </a:r>
            <a:r>
              <a:rPr sz="1200" b="1" spc="1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Steering,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accelerator,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brake,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signal,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horn,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display</a:t>
            </a:r>
            <a:endParaRPr sz="1200">
              <a:latin typeface="Tahoma"/>
              <a:cs typeface="Tahoma"/>
            </a:endParaRPr>
          </a:p>
          <a:p>
            <a:pPr marL="309880" marR="344170">
              <a:lnSpc>
                <a:spcPct val="100000"/>
              </a:lnSpc>
              <a:spcBef>
                <a:spcPts val="300"/>
              </a:spcBef>
            </a:pPr>
            <a:r>
              <a:rPr sz="1200" b="1" spc="-80" dirty="0">
                <a:latin typeface="Tahoma"/>
                <a:cs typeface="Tahoma"/>
              </a:rPr>
              <a:t>Sensors:</a:t>
            </a:r>
            <a:r>
              <a:rPr sz="1200" spc="-80" dirty="0">
                <a:latin typeface="Tahoma"/>
                <a:cs typeface="Tahoma"/>
              </a:rPr>
              <a:t>Cameras,</a:t>
            </a:r>
            <a:r>
              <a:rPr sz="1200" spc="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sonar,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speedometer,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GPS,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odometer, </a:t>
            </a:r>
            <a:r>
              <a:rPr sz="1200" spc="-60" dirty="0">
                <a:latin typeface="Tahoma"/>
                <a:cs typeface="Tahoma"/>
              </a:rPr>
              <a:t>accelerometer,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engine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sensors,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keyboard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20" name="object 20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21" name="object 21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2" name="object 22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3" name="object 23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4" name="object 24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25" name="object 25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9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26" name="object 26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27" name="object 27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3548379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agent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0" dirty="0">
                <a:solidFill>
                  <a:srgbClr val="CC0000"/>
                </a:solidFill>
                <a:latin typeface="Tahoma"/>
                <a:cs typeface="Tahoma"/>
              </a:rPr>
              <a:t>types</a:t>
            </a:r>
            <a:r>
              <a:rPr sz="1700" spc="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700" spc="-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65" dirty="0">
                <a:solidFill>
                  <a:srgbClr val="CC0000"/>
                </a:solidFill>
                <a:latin typeface="Tahoma"/>
                <a:cs typeface="Tahoma"/>
              </a:rPr>
              <a:t>their</a:t>
            </a:r>
            <a:r>
              <a:rPr sz="1700" dirty="0">
                <a:solidFill>
                  <a:srgbClr val="CC0000"/>
                </a:solidFill>
                <a:latin typeface="Tahoma"/>
                <a:cs typeface="Tahoma"/>
              </a:rPr>
              <a:t> PEAS </a:t>
            </a:r>
            <a:r>
              <a:rPr sz="1700" spc="-80" dirty="0">
                <a:solidFill>
                  <a:srgbClr val="CC0000"/>
                </a:solidFill>
                <a:latin typeface="Tahoma"/>
                <a:cs typeface="Tahoma"/>
              </a:rPr>
              <a:t>descriptions.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3858" y="573928"/>
            <a:ext cx="4454004" cy="2757666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668020"/>
          </a:xfrm>
          <a:custGeom>
            <a:avLst/>
            <a:gdLst/>
            <a:ahLst/>
            <a:cxnLst/>
            <a:rect l="l" t="t" r="r" b="b"/>
            <a:pathLst>
              <a:path w="4608195" h="668020">
                <a:moveTo>
                  <a:pt x="4608004" y="0"/>
                </a:moveTo>
                <a:lnTo>
                  <a:pt x="0" y="0"/>
                </a:lnTo>
                <a:lnTo>
                  <a:pt x="0" y="667981"/>
                </a:lnTo>
                <a:lnTo>
                  <a:pt x="4608004" y="667981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2271"/>
            <a:ext cx="4177598" cy="559066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7400"/>
              </a:lnSpc>
              <a:spcBef>
                <a:spcPts val="95"/>
              </a:spcBef>
            </a:pPr>
            <a:r>
              <a:rPr spc="-75" dirty="0">
                <a:highlight>
                  <a:srgbClr val="FFFF00"/>
                </a:highlight>
              </a:rPr>
              <a:t>Properties</a:t>
            </a:r>
            <a:r>
              <a:rPr spc="-60" dirty="0">
                <a:highlight>
                  <a:srgbClr val="FFFF00"/>
                </a:highlight>
              </a:rPr>
              <a:t> </a:t>
            </a:r>
            <a:r>
              <a:rPr spc="-30" dirty="0"/>
              <a:t>of</a:t>
            </a:r>
            <a:r>
              <a:rPr spc="-70" dirty="0"/>
              <a:t> </a:t>
            </a:r>
            <a:r>
              <a:rPr spc="-60" dirty="0"/>
              <a:t>task</a:t>
            </a:r>
            <a:r>
              <a:rPr spc="-65" dirty="0"/>
              <a:t> </a:t>
            </a:r>
            <a:r>
              <a:rPr spc="-105" dirty="0"/>
              <a:t>environments:</a:t>
            </a:r>
            <a:r>
              <a:rPr spc="95" dirty="0"/>
              <a:t> </a:t>
            </a:r>
            <a:r>
              <a:rPr spc="-80" dirty="0"/>
              <a:t>Environment </a:t>
            </a:r>
            <a:r>
              <a:rPr spc="-10" dirty="0"/>
              <a:t>types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013193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69804" y="861842"/>
            <a:ext cx="3946525" cy="2118360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Fully</a:t>
            </a:r>
            <a:r>
              <a:rPr sz="1200" b="1" spc="-7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F0000"/>
                </a:solidFill>
                <a:latin typeface="Tahoma"/>
                <a:cs typeface="Tahoma"/>
              </a:rPr>
              <a:t>observable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</a:rPr>
              <a:t>partially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</a:rPr>
              <a:t>observable</a:t>
            </a:r>
            <a:r>
              <a:rPr sz="1200" spc="-60" dirty="0">
                <a:latin typeface="Tahoma"/>
                <a:cs typeface="Tahoma"/>
              </a:rPr>
              <a:t>):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agent’s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sensors </a:t>
            </a:r>
            <a:r>
              <a:rPr sz="1200" spc="-55" dirty="0">
                <a:latin typeface="Tahoma"/>
                <a:cs typeface="Tahoma"/>
              </a:rPr>
              <a:t>give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solidFill>
                  <a:srgbClr val="FF0000"/>
                </a:solidFill>
                <a:latin typeface="Tahoma"/>
                <a:cs typeface="Tahoma"/>
              </a:rPr>
              <a:t>access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to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complete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state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each </a:t>
            </a:r>
            <a:r>
              <a:rPr sz="1200" spc="-20" dirty="0">
                <a:latin typeface="Tahoma"/>
                <a:cs typeface="Tahoma"/>
              </a:rPr>
              <a:t>point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time.</a:t>
            </a:r>
            <a:endParaRPr sz="1200">
              <a:latin typeface="Tahoma"/>
              <a:cs typeface="Tahoma"/>
            </a:endParaRPr>
          </a:p>
          <a:p>
            <a:pPr marL="12700" marR="33655">
              <a:lnSpc>
                <a:spcPct val="100000"/>
              </a:lnSpc>
              <a:spcBef>
                <a:spcPts val="310"/>
              </a:spcBef>
            </a:pPr>
            <a:r>
              <a:rPr sz="1200" b="1" spc="-35" dirty="0">
                <a:solidFill>
                  <a:srgbClr val="FF0000"/>
                </a:solidFill>
                <a:latin typeface="Tahoma"/>
                <a:cs typeface="Tahoma"/>
              </a:rPr>
              <a:t>Deterministic</a:t>
            </a:r>
            <a:r>
              <a:rPr sz="12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spc="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</a:rPr>
              <a:t>stochastic</a:t>
            </a:r>
            <a:r>
              <a:rPr sz="1200" spc="-35" dirty="0">
                <a:latin typeface="Tahoma"/>
                <a:cs typeface="Tahoma"/>
              </a:rPr>
              <a:t>):</a:t>
            </a:r>
            <a:r>
              <a:rPr sz="1200" spc="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next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state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of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the </a:t>
            </a:r>
            <a:r>
              <a:rPr sz="1200" spc="-65" dirty="0">
                <a:solidFill>
                  <a:srgbClr val="FF0000"/>
                </a:solidFill>
                <a:latin typeface="Tahoma"/>
                <a:cs typeface="Tahoma"/>
              </a:rPr>
              <a:t>environment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completely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5" dirty="0">
                <a:solidFill>
                  <a:srgbClr val="FF0000"/>
                </a:solidFill>
                <a:latin typeface="Tahoma"/>
                <a:cs typeface="Tahoma"/>
              </a:rPr>
              <a:t>determined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by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FF0000"/>
                </a:solidFill>
                <a:latin typeface="Tahoma"/>
                <a:cs typeface="Tahoma"/>
              </a:rPr>
              <a:t>current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35" dirty="0">
                <a:solidFill>
                  <a:srgbClr val="FF0000"/>
                </a:solidFill>
                <a:latin typeface="Tahoma"/>
                <a:cs typeface="Tahoma"/>
              </a:rPr>
              <a:t>state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and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executed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agent.</a:t>
            </a:r>
            <a:r>
              <a:rPr sz="1200" spc="8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(If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is </a:t>
            </a:r>
            <a:r>
              <a:rPr sz="1200" spc="-45" dirty="0">
                <a:latin typeface="Tahoma"/>
                <a:cs typeface="Tahoma"/>
              </a:rPr>
              <a:t>deterministic </a:t>
            </a:r>
            <a:r>
              <a:rPr sz="1200" spc="-55" dirty="0">
                <a:latin typeface="Tahoma"/>
                <a:cs typeface="Tahoma"/>
              </a:rPr>
              <a:t>except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for 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actions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other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agents,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strategic)</a:t>
            </a:r>
            <a:endParaRPr sz="1200">
              <a:latin typeface="Tahoma"/>
              <a:cs typeface="Tahoma"/>
            </a:endParaRPr>
          </a:p>
          <a:p>
            <a:pPr marL="12700" marR="292735">
              <a:lnSpc>
                <a:spcPct val="100000"/>
              </a:lnSpc>
              <a:spcBef>
                <a:spcPts val="325"/>
              </a:spcBef>
            </a:pP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Episodic</a:t>
            </a:r>
            <a:r>
              <a:rPr sz="1200" b="1" spc="-6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spc="6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</a:rPr>
              <a:t>sequential</a:t>
            </a:r>
            <a:r>
              <a:rPr sz="1200" spc="-50" dirty="0">
                <a:latin typeface="Tahoma"/>
                <a:cs typeface="Tahoma"/>
              </a:rPr>
              <a:t>):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50" dirty="0">
                <a:latin typeface="Tahoma"/>
                <a:cs typeface="Tahoma"/>
              </a:rPr>
              <a:t> agent’s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</a:t>
            </a:r>
            <a:r>
              <a:rPr sz="1200" spc="-25" dirty="0">
                <a:solidFill>
                  <a:srgbClr val="FF0000"/>
                </a:solidFill>
                <a:latin typeface="Tahoma"/>
                <a:cs typeface="Tahoma"/>
              </a:rPr>
              <a:t>ion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FF0000"/>
                </a:solidFill>
                <a:latin typeface="Tahoma"/>
                <a:cs typeface="Tahoma"/>
              </a:rPr>
              <a:t>is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FF0000"/>
                </a:solidFill>
                <a:latin typeface="Tahoma"/>
                <a:cs typeface="Tahoma"/>
              </a:rPr>
              <a:t>divided </a:t>
            </a:r>
            <a:r>
              <a:rPr sz="1200" spc="-20" dirty="0">
                <a:solidFill>
                  <a:srgbClr val="FF0000"/>
                </a:solidFill>
                <a:latin typeface="Tahoma"/>
                <a:cs typeface="Tahoma"/>
              </a:rPr>
              <a:t>into </a:t>
            </a:r>
            <a:r>
              <a:rPr sz="1200" spc="-30" dirty="0">
                <a:solidFill>
                  <a:srgbClr val="FF0000"/>
                </a:solidFill>
                <a:latin typeface="Tahoma"/>
                <a:cs typeface="Tahoma"/>
              </a:rPr>
              <a:t>atomic</a:t>
            </a:r>
            <a:r>
              <a:rPr sz="1200" spc="-6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60" dirty="0">
                <a:solidFill>
                  <a:srgbClr val="FF0000"/>
                </a:solidFill>
                <a:latin typeface="Tahoma"/>
                <a:cs typeface="Tahoma"/>
              </a:rPr>
              <a:t>episodes</a:t>
            </a:r>
            <a:r>
              <a:rPr sz="1200" spc="-60" dirty="0">
                <a:latin typeface="Tahoma"/>
                <a:cs typeface="Tahoma"/>
              </a:rPr>
              <a:t>.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Decisions </a:t>
            </a:r>
            <a:r>
              <a:rPr sz="1200" spc="-30" dirty="0">
                <a:latin typeface="Tahoma"/>
                <a:cs typeface="Tahoma"/>
              </a:rPr>
              <a:t>do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not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depend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previous decisions/actions.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01533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556802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19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0" dirty="0"/>
              <a:t>Table</a:t>
            </a:r>
            <a:r>
              <a:rPr spc="-55" dirty="0"/>
              <a:t> </a:t>
            </a:r>
            <a:r>
              <a:rPr spc="-30" dirty="0"/>
              <a:t>of</a:t>
            </a:r>
            <a:r>
              <a:rPr spc="-90" dirty="0"/>
              <a:t> </a:t>
            </a:r>
            <a:r>
              <a:rPr spc="-75" dirty="0"/>
              <a:t>Contents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94678" y="548982"/>
            <a:ext cx="175450" cy="175450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142824" y="55600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1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94678" y="806462"/>
            <a:ext cx="175450" cy="175450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142824" y="81348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2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8" name="object 8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94678" y="1063942"/>
            <a:ext cx="175450" cy="175450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42824" y="107096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3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0" name="object 10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94678" y="1321422"/>
            <a:ext cx="175450" cy="175450"/>
          </a:xfrm>
          <a:prstGeom prst="rect">
            <a:avLst/>
          </a:prstGeom>
        </p:spPr>
      </p:pic>
      <p:sp>
        <p:nvSpPr>
          <p:cNvPr id="11" name="object 11"/>
          <p:cNvSpPr txBox="1"/>
          <p:nvPr/>
        </p:nvSpPr>
        <p:spPr>
          <a:xfrm>
            <a:off x="142824" y="1328444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4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2" name="object 12"/>
          <p:cNvPicPr/>
          <p:nvPr/>
        </p:nvPicPr>
        <p:blipFill>
          <a:blip r:embed="rId6" cstate="print"/>
          <a:stretch>
            <a:fillRect/>
          </a:stretch>
        </p:blipFill>
        <p:spPr>
          <a:xfrm>
            <a:off x="94678" y="1578902"/>
            <a:ext cx="175450" cy="175450"/>
          </a:xfrm>
          <a:prstGeom prst="rect">
            <a:avLst/>
          </a:prstGeom>
        </p:spPr>
      </p:pic>
      <p:sp>
        <p:nvSpPr>
          <p:cNvPr id="13" name="object 13"/>
          <p:cNvSpPr txBox="1"/>
          <p:nvPr/>
        </p:nvSpPr>
        <p:spPr>
          <a:xfrm>
            <a:off x="142824" y="158591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5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4" name="object 14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94678" y="1836381"/>
            <a:ext cx="175450" cy="175450"/>
          </a:xfrm>
          <a:prstGeom prst="rect">
            <a:avLst/>
          </a:prstGeom>
        </p:spPr>
      </p:pic>
      <p:sp>
        <p:nvSpPr>
          <p:cNvPr id="15" name="object 15"/>
          <p:cNvSpPr txBox="1"/>
          <p:nvPr/>
        </p:nvSpPr>
        <p:spPr>
          <a:xfrm>
            <a:off x="142824" y="1843391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6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16" name="object 16"/>
          <p:cNvPicPr/>
          <p:nvPr/>
        </p:nvPicPr>
        <p:blipFill>
          <a:blip r:embed="rId8" cstate="print"/>
          <a:stretch>
            <a:fillRect/>
          </a:stretch>
        </p:blipFill>
        <p:spPr>
          <a:xfrm>
            <a:off x="347052" y="2076526"/>
            <a:ext cx="71526" cy="71526"/>
          </a:xfrm>
          <a:prstGeom prst="rect">
            <a:avLst/>
          </a:prstGeom>
        </p:spPr>
      </p:pic>
      <p:pic>
        <p:nvPicPr>
          <p:cNvPr id="17" name="object 17"/>
          <p:cNvPicPr/>
          <p:nvPr/>
        </p:nvPicPr>
        <p:blipFill>
          <a:blip r:embed="rId9" cstate="print"/>
          <a:stretch>
            <a:fillRect/>
          </a:stretch>
        </p:blipFill>
        <p:spPr>
          <a:xfrm>
            <a:off x="347052" y="2259990"/>
            <a:ext cx="71526" cy="71526"/>
          </a:xfrm>
          <a:prstGeom prst="rect">
            <a:avLst/>
          </a:prstGeom>
        </p:spPr>
      </p:pic>
      <p:sp>
        <p:nvSpPr>
          <p:cNvPr id="18" name="object 18"/>
          <p:cNvSpPr txBox="1"/>
          <p:nvPr/>
        </p:nvSpPr>
        <p:spPr>
          <a:xfrm>
            <a:off x="321538" y="444132"/>
            <a:ext cx="2165350" cy="271018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093470">
              <a:lnSpc>
                <a:spcPct val="140800"/>
              </a:lnSpc>
              <a:spcBef>
                <a:spcPts val="100"/>
              </a:spcBef>
            </a:pP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10" action="ppaction://hlinksldjump"/>
              </a:rPr>
              <a:t>What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0" action="ppaction://hlinksldjump"/>
              </a:rPr>
              <a:t>is</a:t>
            </a:r>
            <a:r>
              <a:rPr sz="1200" spc="-65" dirty="0">
                <a:solidFill>
                  <a:srgbClr val="0000FF"/>
                </a:solidFill>
                <a:latin typeface="Tahoma"/>
                <a:cs typeface="Tahoma"/>
                <a:hlinkClick r:id="rId10" action="ppaction://hlinksldjump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10" action="ppaction://hlinksldjump"/>
              </a:rPr>
              <a:t>AI?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1" action="ppaction://hlinksldjump"/>
              </a:rPr>
              <a:t>Foundation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1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1" action="ppaction://hlinksldjump"/>
              </a:rPr>
              <a:t>of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1" action="ppaction://hlinksldjump"/>
              </a:rPr>
              <a:t> AI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0000FF"/>
                </a:solidFill>
                <a:latin typeface="Tahoma"/>
                <a:cs typeface="Tahoma"/>
                <a:hlinkClick r:id="rId12" action="ppaction://hlinksldjump"/>
              </a:rPr>
              <a:t>History</a:t>
            </a:r>
            <a:r>
              <a:rPr sz="1200" spc="-65" dirty="0">
                <a:solidFill>
                  <a:srgbClr val="0000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2" action="ppaction://hlinksldjump"/>
              </a:rPr>
              <a:t>of</a:t>
            </a:r>
            <a:r>
              <a:rPr sz="1200" spc="-85" dirty="0">
                <a:solidFill>
                  <a:srgbClr val="0000FF"/>
                </a:solidFill>
                <a:latin typeface="Tahoma"/>
                <a:cs typeface="Tahoma"/>
                <a:hlinkClick r:id="rId12" action="ppaction://hlinksldjump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12" action="ppaction://hlinksldjump"/>
              </a:rPr>
              <a:t>AI</a:t>
            </a:r>
            <a:endParaRPr sz="1200">
              <a:latin typeface="Tahoma"/>
              <a:cs typeface="Tahoma"/>
            </a:endParaRPr>
          </a:p>
          <a:p>
            <a:pPr marL="12700" marR="688975">
              <a:lnSpc>
                <a:spcPct val="140800"/>
              </a:lnSpc>
            </a:pP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What</a:t>
            </a:r>
            <a:r>
              <a:rPr sz="1200" spc="-65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can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AI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200" spc="-30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do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3" action="ppaction://hlinksldjump"/>
              </a:rPr>
              <a:t>today?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Intelligent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Agents</a:t>
            </a:r>
            <a:endParaRPr sz="1200">
              <a:latin typeface="Tahoma"/>
              <a:cs typeface="Tahoma"/>
            </a:endParaRPr>
          </a:p>
          <a:p>
            <a:pPr marL="164465" marR="5080" indent="-152400">
              <a:lnSpc>
                <a:spcPct val="100000"/>
              </a:lnSpc>
              <a:spcBef>
                <a:spcPts val="585"/>
              </a:spcBef>
            </a:pP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The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Nature</a:t>
            </a:r>
            <a:r>
              <a:rPr sz="1200" spc="-30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Of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rId15" action="ppaction://hlinksldjump"/>
              </a:rPr>
              <a:t>Environments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Specifying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the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task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 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  <a:hlinkClick r:id="rId14" action="ppaction://hlinksldjump"/>
              </a:rPr>
              <a:t>environment</a:t>
            </a:r>
            <a:r>
              <a:rPr sz="1200" spc="-7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Properties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of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sz="1200" spc="-25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task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 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  <a:hlinkClick r:id="rId16" action="ppaction://hlinksldjump"/>
              </a:rPr>
              <a:t>environments</a:t>
            </a:r>
            <a:endParaRPr sz="1200">
              <a:latin typeface="Tahoma"/>
              <a:cs typeface="Tahoma"/>
            </a:endParaRPr>
          </a:p>
          <a:p>
            <a:pPr marL="12700" marR="631825">
              <a:lnSpc>
                <a:spcPct val="140800"/>
              </a:lnSpc>
              <a:spcBef>
                <a:spcPts val="10"/>
              </a:spcBef>
            </a:pP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The</a:t>
            </a:r>
            <a:r>
              <a:rPr sz="1200" spc="-75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1200" spc="-40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Structure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of</a:t>
            </a:r>
            <a:r>
              <a:rPr sz="1200" spc="-60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 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  <a:hlinkClick r:id="rId17" action="ppaction://hlinksldjump"/>
              </a:rPr>
              <a:t>Agents</a:t>
            </a:r>
            <a:r>
              <a:rPr sz="1200" spc="-5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" action="ppaction://noaction"/>
              </a:rPr>
              <a:t>Exercise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590"/>
              </a:spcBef>
            </a:pPr>
            <a:r>
              <a:rPr sz="1200" spc="-10" dirty="0">
                <a:solidFill>
                  <a:srgbClr val="0000FF"/>
                </a:solidFill>
                <a:latin typeface="Tahoma"/>
                <a:cs typeface="Tahoma"/>
                <a:hlinkClick r:id="" action="ppaction://noaction"/>
              </a:rPr>
              <a:t>References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19" name="object 19"/>
          <p:cNvPicPr/>
          <p:nvPr/>
        </p:nvPicPr>
        <p:blipFill>
          <a:blip r:embed="rId18" cstate="print"/>
          <a:stretch>
            <a:fillRect/>
          </a:stretch>
        </p:blipFill>
        <p:spPr>
          <a:xfrm>
            <a:off x="94678" y="2460777"/>
            <a:ext cx="175450" cy="175450"/>
          </a:xfrm>
          <a:prstGeom prst="rect">
            <a:avLst/>
          </a:prstGeom>
        </p:spPr>
      </p:pic>
      <p:sp>
        <p:nvSpPr>
          <p:cNvPr id="20" name="object 20"/>
          <p:cNvSpPr txBox="1"/>
          <p:nvPr/>
        </p:nvSpPr>
        <p:spPr>
          <a:xfrm>
            <a:off x="142824" y="246779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7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1" name="object 21"/>
          <p:cNvPicPr/>
          <p:nvPr/>
        </p:nvPicPr>
        <p:blipFill>
          <a:blip r:embed="rId19" cstate="print"/>
          <a:stretch>
            <a:fillRect/>
          </a:stretch>
        </p:blipFill>
        <p:spPr>
          <a:xfrm>
            <a:off x="94678" y="2718257"/>
            <a:ext cx="175450" cy="175450"/>
          </a:xfrm>
          <a:prstGeom prst="rect">
            <a:avLst/>
          </a:prstGeom>
        </p:spPr>
      </p:pic>
      <p:sp>
        <p:nvSpPr>
          <p:cNvPr id="22" name="object 22"/>
          <p:cNvSpPr txBox="1"/>
          <p:nvPr/>
        </p:nvSpPr>
        <p:spPr>
          <a:xfrm>
            <a:off x="142824" y="2725279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8</a:t>
            </a:r>
            <a:endParaRPr sz="800">
              <a:latin typeface="Arial MT"/>
              <a:cs typeface="Arial MT"/>
            </a:endParaRPr>
          </a:p>
        </p:txBody>
      </p:sp>
      <p:pic>
        <p:nvPicPr>
          <p:cNvPr id="23" name="object 23"/>
          <p:cNvPicPr/>
          <p:nvPr/>
        </p:nvPicPr>
        <p:blipFill>
          <a:blip r:embed="rId20" cstate="print"/>
          <a:stretch>
            <a:fillRect/>
          </a:stretch>
        </p:blipFill>
        <p:spPr>
          <a:xfrm>
            <a:off x="94678" y="2975737"/>
            <a:ext cx="175450" cy="175450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142824" y="2982746"/>
            <a:ext cx="79375" cy="147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800" spc="-50" dirty="0">
                <a:solidFill>
                  <a:srgbClr val="EAEAF7"/>
                </a:solidFill>
                <a:latin typeface="Arial MT"/>
                <a:cs typeface="Arial MT"/>
              </a:rPr>
              <a:t>9</a:t>
            </a:r>
            <a:endParaRPr sz="800">
              <a:latin typeface="Arial MT"/>
              <a:cs typeface="Arial MT"/>
            </a:endParaRPr>
          </a:p>
        </p:txBody>
      </p:sp>
      <p:grpSp>
        <p:nvGrpSpPr>
          <p:cNvPr id="25" name="object 25"/>
          <p:cNvGrpSpPr/>
          <p:nvPr/>
        </p:nvGrpSpPr>
        <p:grpSpPr>
          <a:xfrm>
            <a:off x="1535976" y="3346348"/>
            <a:ext cx="3072041" cy="109855"/>
            <a:chOff x="1535976" y="3346348"/>
            <a:chExt cx="3072041" cy="109855"/>
          </a:xfrm>
        </p:grpSpPr>
        <p:sp>
          <p:nvSpPr>
            <p:cNvPr id="27" name="object 27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8" name="object 28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29" name="object 29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30" name="object 30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21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1" name="object 3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2" name="object 32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52705">
              <a:lnSpc>
                <a:spcPts val="675"/>
              </a:lnSpc>
            </a:pPr>
            <a:fld id="{81D60167-4931-47E6-BA6A-407CBD079E47}" type="slidenum">
              <a:rPr dirty="0"/>
              <a:t>2</a:t>
            </a:fld>
            <a:r>
              <a:rPr spc="35" dirty="0"/>
              <a:t> </a:t>
            </a:r>
            <a:r>
              <a:rPr spc="150" dirty="0"/>
              <a:t>/</a:t>
            </a:r>
            <a:r>
              <a:rPr spc="3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25996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Environment</a:t>
            </a:r>
            <a:r>
              <a:rPr spc="-20" dirty="0"/>
              <a:t> </a:t>
            </a:r>
            <a:r>
              <a:rPr spc="-100" dirty="0"/>
              <a:t>types</a:t>
            </a:r>
            <a:r>
              <a:rPr spc="-10" dirty="0"/>
              <a:t> </a:t>
            </a:r>
            <a:r>
              <a:rPr dirty="0"/>
              <a:t>-</a:t>
            </a:r>
            <a:r>
              <a:rPr spc="-20" dirty="0"/>
              <a:t> </a:t>
            </a:r>
            <a:r>
              <a:rPr spc="-60" dirty="0"/>
              <a:t>cont.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22934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832457"/>
            <a:ext cx="4018279" cy="1934845"/>
          </a:xfrm>
          <a:prstGeom prst="rect">
            <a:avLst/>
          </a:prstGeom>
        </p:spPr>
        <p:txBody>
          <a:bodyPr vert="horz" wrap="square" lIns="0" tIns="12065" rIns="0" bIns="0" rtlCol="0" anchor="t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b="1" dirty="0">
                <a:solidFill>
                  <a:srgbClr val="FF0000"/>
                </a:solidFill>
                <a:latin typeface="Tahoma"/>
                <a:cs typeface="Tahoma"/>
              </a:rPr>
              <a:t>Static</a:t>
            </a:r>
            <a:r>
              <a:rPr sz="1200" b="1" spc="-9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dynamic</a:t>
            </a:r>
            <a:r>
              <a:rPr sz="1200" spc="-45" dirty="0">
                <a:latin typeface="Tahoma"/>
                <a:cs typeface="Tahoma"/>
              </a:rPr>
              <a:t>):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b="1" spc="-75" dirty="0">
                <a:latin typeface="Tahoma"/>
                <a:cs typeface="Tahoma"/>
              </a:rPr>
              <a:t>unchanged</a:t>
            </a:r>
            <a:r>
              <a:rPr sz="1200" b="1" spc="-2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while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an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deliberating.</a:t>
            </a:r>
            <a:r>
              <a:rPr sz="1200" spc="6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(The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semidynamic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if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65" dirty="0">
                <a:latin typeface="Tahoma"/>
                <a:cs typeface="Tahoma"/>
              </a:rPr>
              <a:t>environment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itself</a:t>
            </a:r>
            <a:r>
              <a:rPr sz="1200" spc="-70" dirty="0">
                <a:latin typeface="Tahoma"/>
                <a:cs typeface="Tahoma"/>
              </a:rPr>
              <a:t> does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not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change</a:t>
            </a:r>
            <a:r>
              <a:rPr sz="1200" spc="-20" dirty="0">
                <a:latin typeface="Tahoma"/>
                <a:cs typeface="Tahoma"/>
              </a:rPr>
              <a:t> with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passage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time </a:t>
            </a:r>
            <a:r>
              <a:rPr sz="1200" spc="-25" dirty="0">
                <a:latin typeface="Tahoma"/>
                <a:cs typeface="Tahoma"/>
              </a:rPr>
              <a:t>but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agent’s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performance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score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does)</a:t>
            </a:r>
            <a:endParaRPr sz="1200">
              <a:latin typeface="Tahoma"/>
              <a:cs typeface="Tahoma"/>
            </a:endParaRPr>
          </a:p>
          <a:p>
            <a:pPr marL="12700" marR="92075" algn="just">
              <a:lnSpc>
                <a:spcPct val="100000"/>
              </a:lnSpc>
              <a:spcBef>
                <a:spcPts val="315"/>
              </a:spcBef>
            </a:pPr>
            <a:r>
              <a:rPr sz="1200" b="1" spc="-40" dirty="0">
                <a:solidFill>
                  <a:srgbClr val="FF0000"/>
                </a:solidFill>
                <a:latin typeface="Tahoma"/>
                <a:cs typeface="Tahoma"/>
              </a:rPr>
              <a:t>Discrete</a:t>
            </a:r>
            <a:r>
              <a:rPr sz="1200" b="1" spc="-5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(</a:t>
            </a:r>
            <a:r>
              <a:rPr sz="120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spc="25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0000FF"/>
                </a:solidFill>
                <a:latin typeface="Tahoma"/>
                <a:cs typeface="Tahoma"/>
              </a:rPr>
              <a:t>continuous</a:t>
            </a:r>
            <a:r>
              <a:rPr sz="1200" spc="-45" dirty="0">
                <a:latin typeface="Tahoma"/>
                <a:cs typeface="Tahoma"/>
              </a:rPr>
              <a:t>):</a:t>
            </a:r>
            <a:r>
              <a:rPr sz="1200" spc="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limited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number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distinct,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clearly </a:t>
            </a:r>
            <a:r>
              <a:rPr sz="1200" spc="-70" dirty="0">
                <a:latin typeface="Tahoma"/>
                <a:cs typeface="Tahoma"/>
              </a:rPr>
              <a:t>defined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percepts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actions.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How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do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45" dirty="0">
                <a:latin typeface="Tahoma"/>
                <a:cs typeface="Tahoma"/>
              </a:rPr>
              <a:t>we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represent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abstract </a:t>
            </a:r>
            <a:r>
              <a:rPr sz="1200" spc="-50" dirty="0">
                <a:latin typeface="Tahoma"/>
                <a:cs typeface="Tahoma"/>
              </a:rPr>
              <a:t>or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model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world?</a:t>
            </a:r>
            <a:endParaRPr sz="1200">
              <a:latin typeface="Tahoma"/>
              <a:cs typeface="Tahoma"/>
            </a:endParaRPr>
          </a:p>
          <a:p>
            <a:pPr marL="12700" marR="134620">
              <a:lnSpc>
                <a:spcPct val="100000"/>
              </a:lnSpc>
              <a:spcBef>
                <a:spcPts val="315"/>
              </a:spcBef>
            </a:pP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Single</a:t>
            </a:r>
            <a:r>
              <a:rPr sz="12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60" dirty="0">
                <a:solidFill>
                  <a:srgbClr val="FF0000"/>
                </a:solidFill>
                <a:latin typeface="Tahoma"/>
                <a:cs typeface="Tahoma"/>
              </a:rPr>
              <a:t>agent</a:t>
            </a:r>
            <a:r>
              <a:rPr sz="12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</a:t>
            </a:r>
            <a:r>
              <a:rPr sz="1200" spc="-10" dirty="0">
                <a:solidFill>
                  <a:srgbClr val="0000FF"/>
                </a:solidFill>
                <a:latin typeface="Tahoma"/>
                <a:cs typeface="Tahoma"/>
              </a:rPr>
              <a:t>vs.</a:t>
            </a:r>
            <a:r>
              <a:rPr sz="1200" spc="80" dirty="0">
                <a:solidFill>
                  <a:srgbClr val="0000FF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0000FF"/>
                </a:solidFill>
                <a:latin typeface="Tahoma"/>
                <a:cs typeface="Tahoma"/>
              </a:rPr>
              <a:t>multi-</a:t>
            </a:r>
            <a:r>
              <a:rPr sz="1200" spc="-35" dirty="0">
                <a:solidFill>
                  <a:srgbClr val="0000FF"/>
                </a:solidFill>
                <a:latin typeface="Tahoma"/>
                <a:cs typeface="Tahoma"/>
              </a:rPr>
              <a:t>agent</a:t>
            </a:r>
            <a:r>
              <a:rPr sz="1200" spc="-35" dirty="0">
                <a:latin typeface="Tahoma"/>
                <a:cs typeface="Tahoma"/>
              </a:rPr>
              <a:t>):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operating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b="1" spc="-25" dirty="0">
                <a:latin typeface="Tahoma"/>
                <a:cs typeface="Tahoma"/>
              </a:rPr>
              <a:t>itself</a:t>
            </a:r>
            <a:r>
              <a:rPr sz="1200" b="1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spc="-35" dirty="0">
                <a:latin typeface="Tahoma"/>
                <a:cs typeface="Tahoma"/>
              </a:rPr>
              <a:t>an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environment.</a:t>
            </a:r>
            <a:r>
              <a:rPr sz="1200" spc="7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Does</a:t>
            </a:r>
            <a:r>
              <a:rPr sz="1200" spc="-40" dirty="0">
                <a:latin typeface="Tahoma"/>
                <a:cs typeface="Tahoma"/>
              </a:rPr>
              <a:t> the </a:t>
            </a:r>
            <a:r>
              <a:rPr sz="1200" spc="-50" dirty="0">
                <a:latin typeface="Tahoma"/>
                <a:cs typeface="Tahoma"/>
              </a:rPr>
              <a:t>other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interfere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my </a:t>
            </a:r>
            <a:r>
              <a:rPr sz="1200" spc="-65" dirty="0">
                <a:latin typeface="Tahoma"/>
                <a:cs typeface="Tahoma"/>
              </a:rPr>
              <a:t>performance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measure?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94738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83079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95770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Task</a:t>
            </a:r>
            <a:r>
              <a:rPr sz="1700" spc="-4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and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85" dirty="0">
                <a:solidFill>
                  <a:srgbClr val="CC0000"/>
                </a:solidFill>
                <a:latin typeface="Tahoma"/>
                <a:cs typeface="Tahoma"/>
              </a:rPr>
              <a:t>Environment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8666" y="501949"/>
            <a:ext cx="4320145" cy="2700038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21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85" dirty="0"/>
              <a:t>kinds</a:t>
            </a:r>
            <a:r>
              <a:rPr spc="-50" dirty="0"/>
              <a:t> </a:t>
            </a:r>
            <a:r>
              <a:rPr spc="-30" dirty="0"/>
              <a:t>of</a:t>
            </a:r>
            <a:r>
              <a:rPr spc="-65" dirty="0"/>
              <a:t> </a:t>
            </a:r>
            <a:r>
              <a:rPr spc="-70" dirty="0"/>
              <a:t>Agent</a:t>
            </a:r>
            <a:r>
              <a:rPr spc="-60" dirty="0"/>
              <a:t> </a:t>
            </a:r>
            <a:r>
              <a:rPr spc="-75" dirty="0"/>
              <a:t>Programs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560626"/>
            <a:ext cx="71526" cy="71526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782038"/>
            <a:ext cx="71526" cy="71526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003463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224875"/>
            <a:ext cx="71526" cy="71526"/>
          </a:xfrm>
          <a:prstGeom prst="rect">
            <a:avLst/>
          </a:prstGeom>
        </p:spPr>
      </p:pic>
      <p:sp>
        <p:nvSpPr>
          <p:cNvPr id="8" name="object 8"/>
          <p:cNvSpPr txBox="1"/>
          <p:nvPr/>
        </p:nvSpPr>
        <p:spPr>
          <a:xfrm>
            <a:off x="135966" y="1065260"/>
            <a:ext cx="3910965" cy="127698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30" dirty="0">
                <a:latin typeface="Tahoma"/>
                <a:cs typeface="Tahoma"/>
              </a:rPr>
              <a:t>Four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basic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kinds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agent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programs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embody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principles </a:t>
            </a:r>
            <a:r>
              <a:rPr sz="1200" spc="-60" dirty="0">
                <a:latin typeface="Tahoma"/>
                <a:cs typeface="Tahoma"/>
              </a:rPr>
              <a:t>underlying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almost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all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intelligent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systems:</a:t>
            </a:r>
            <a:endParaRPr sz="1200">
              <a:latin typeface="Tahoma"/>
              <a:cs typeface="Tahoma"/>
            </a:endParaRPr>
          </a:p>
          <a:p>
            <a:pPr marL="309880" marR="1941830">
              <a:lnSpc>
                <a:spcPct val="121100"/>
              </a:lnSpc>
              <a:spcBef>
                <a:spcPts val="5"/>
              </a:spcBef>
            </a:pPr>
            <a:r>
              <a:rPr sz="1200" spc="-35" dirty="0">
                <a:latin typeface="Tahoma"/>
                <a:cs typeface="Tahoma"/>
              </a:rPr>
              <a:t>Simple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reflex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agents; </a:t>
            </a:r>
            <a:r>
              <a:rPr sz="1200" spc="-45" dirty="0">
                <a:latin typeface="Tahoma"/>
                <a:cs typeface="Tahoma"/>
              </a:rPr>
              <a:t>Model-</a:t>
            </a:r>
            <a:r>
              <a:rPr sz="1200" spc="-80" dirty="0">
                <a:latin typeface="Tahoma"/>
                <a:cs typeface="Tahoma"/>
              </a:rPr>
              <a:t>based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reflex</a:t>
            </a:r>
            <a:r>
              <a:rPr sz="1200" spc="40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agents; </a:t>
            </a:r>
            <a:r>
              <a:rPr sz="1200" spc="-70" dirty="0">
                <a:latin typeface="Tahoma"/>
                <a:cs typeface="Tahoma"/>
              </a:rPr>
              <a:t>Goal-</a:t>
            </a:r>
            <a:r>
              <a:rPr sz="1200" spc="-65" dirty="0">
                <a:latin typeface="Tahoma"/>
                <a:cs typeface="Tahoma"/>
              </a:rPr>
              <a:t>based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agents;</a:t>
            </a:r>
            <a:endParaRPr sz="1200">
              <a:latin typeface="Tahoma"/>
              <a:cs typeface="Tahoma"/>
            </a:endParaRPr>
          </a:p>
          <a:p>
            <a:pPr marL="309880">
              <a:lnSpc>
                <a:spcPct val="100000"/>
              </a:lnSpc>
              <a:spcBef>
                <a:spcPts val="300"/>
              </a:spcBef>
            </a:pPr>
            <a:r>
              <a:rPr sz="1200" spc="-25" dirty="0">
                <a:latin typeface="Tahoma"/>
                <a:cs typeface="Tahoma"/>
              </a:rPr>
              <a:t>Utility-</a:t>
            </a:r>
            <a:r>
              <a:rPr sz="1200" spc="-80" dirty="0">
                <a:latin typeface="Tahoma"/>
                <a:cs typeface="Tahoma"/>
              </a:rPr>
              <a:t>based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agents.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22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17437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Simple</a:t>
            </a:r>
            <a:r>
              <a:rPr sz="1700" spc="-3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C0000"/>
                </a:solidFill>
                <a:latin typeface="Tahoma"/>
                <a:cs typeface="Tahoma"/>
              </a:rPr>
              <a:t>reflex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agents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678330" y="1209988"/>
            <a:ext cx="3594524" cy="1852055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762469B-3013-6D8F-E307-515D0BF58BFB}"/>
              </a:ext>
            </a:extLst>
          </p:cNvPr>
          <p:cNvSpPr txBox="1"/>
          <p:nvPr/>
        </p:nvSpPr>
        <p:spPr>
          <a:xfrm>
            <a:off x="98941" y="491287"/>
            <a:ext cx="4442298" cy="600164"/>
          </a:xfrm>
          <a:prstGeom prst="rect">
            <a:avLst/>
          </a:prstGeom>
          <a:noFill/>
        </p:spPr>
        <p:txBody>
          <a:bodyPr rot="0" spcFirstLastPara="0" vertOverflow="overflow" horzOverflow="overflow" vert="horz" wrap="square" lIns="91440" tIns="45720" rIns="91440" bIns="45720" numCol="1" spcCol="0" rtlCol="0" fromWordArt="0" anchor="t" anchorCtr="0" forceAA="0" compatLnSpc="1">
            <a:prstTxWarp prst="textNoShape">
              <a:avLst/>
            </a:prstTxWarp>
            <a:spAutoFit/>
          </a:bodyPr>
          <a:lstStyle/>
          <a:p>
            <a:pPr algn="l" rtl="0"/>
            <a:r>
              <a:rPr lang="en-US" sz="1100">
                <a:solidFill>
                  <a:srgbClr val="000000"/>
                </a:solidFill>
                <a:latin typeface="Calibri"/>
                <a:cs typeface="Segoe UI"/>
              </a:rPr>
              <a:t>​</a:t>
            </a:r>
          </a:p>
          <a:p>
            <a:pPr algn="l" rtl="0"/>
            <a:r>
              <a:rPr lang="en-US" sz="1100">
                <a:solidFill>
                  <a:srgbClr val="000000"/>
                </a:solidFill>
                <a:latin typeface="Calibri"/>
                <a:cs typeface="Segoe UI"/>
              </a:rPr>
              <a:t>select actions on the basis of the </a:t>
            </a:r>
            <a:r>
              <a:rPr lang="en-US" sz="1100" i="1">
                <a:solidFill>
                  <a:srgbClr val="000000"/>
                </a:solidFill>
                <a:latin typeface="Calibri"/>
                <a:cs typeface="Segoe UI"/>
              </a:rPr>
              <a:t>current percept, ignoring the rest of the percept history. </a:t>
            </a:r>
            <a:r>
              <a:rPr lang="en-US" sz="1100">
                <a:solidFill>
                  <a:srgbClr val="000000"/>
                </a:solidFill>
                <a:latin typeface="Calibri"/>
                <a:cs typeface="Segoe UI"/>
              </a:rPr>
              <a:t>​</a:t>
            </a:r>
          </a:p>
        </p:txBody>
      </p:sp>
      <p:sp>
        <p:nvSpPr>
          <p:cNvPr id="15" name="TextBox 8">
            <a:extLst>
              <a:ext uri="{FF2B5EF4-FFF2-40B4-BE49-F238E27FC236}">
                <a16:creationId xmlns:a16="http://schemas.microsoft.com/office/drawing/2014/main" id="{2F67C564-E5D1-45C6-B417-1320CAED789D}"/>
              </a:ext>
            </a:extLst>
          </p:cNvPr>
          <p:cNvSpPr txBox="1"/>
          <p:nvPr/>
        </p:nvSpPr>
        <p:spPr>
          <a:xfrm>
            <a:off x="9316" y="1905467"/>
            <a:ext cx="685566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600" b="1" dirty="0"/>
              <a:t>Works only if the Environment is </a:t>
            </a:r>
          </a:p>
          <a:p>
            <a:pPr algn="ctr"/>
            <a:r>
              <a:rPr lang="en-US" sz="600" b="1" dirty="0"/>
              <a:t>Fully Observable</a:t>
            </a:r>
          </a:p>
        </p:txBody>
      </p:sp>
    </p:spTree>
  </p:cSld>
  <p:clrMapOvr>
    <a:masterClrMapping/>
  </p:clrMapOvr>
  <p:transition>
    <p:cut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65811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5" dirty="0">
                <a:solidFill>
                  <a:srgbClr val="CC0000"/>
                </a:solidFill>
                <a:latin typeface="Tahoma"/>
                <a:cs typeface="Tahoma"/>
              </a:rPr>
              <a:t>Simple</a:t>
            </a:r>
            <a:r>
              <a:rPr sz="1700" spc="-3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C0000"/>
                </a:solidFill>
                <a:latin typeface="Tahoma"/>
                <a:cs typeface="Tahoma"/>
              </a:rPr>
              <a:t>reflex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agents</a:t>
            </a:r>
            <a:r>
              <a:rPr sz="1700" spc="-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CC0000"/>
                </a:solidFill>
                <a:latin typeface="Tahoma"/>
                <a:cs typeface="Tahoma"/>
              </a:rPr>
              <a:t>Algorithm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210056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1119578"/>
            <a:ext cx="160147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If</a:t>
            </a:r>
            <a:r>
              <a:rPr sz="1200" spc="25" dirty="0">
                <a:latin typeface="Tahoma"/>
                <a:cs typeface="Tahoma"/>
              </a:rPr>
              <a:t> </a:t>
            </a:r>
            <a:r>
              <a:rPr sz="1200" b="1" spc="-70" dirty="0">
                <a:latin typeface="Tahoma"/>
                <a:cs typeface="Tahoma"/>
              </a:rPr>
              <a:t>condition</a:t>
            </a:r>
            <a:r>
              <a:rPr sz="1200" b="1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then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b="1" spc="-55" dirty="0">
                <a:latin typeface="Tahoma"/>
                <a:cs typeface="Tahoma"/>
              </a:rPr>
              <a:t>action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58826" y="1382814"/>
            <a:ext cx="4053840" cy="1005840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22542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Model-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based</a:t>
            </a:r>
            <a:r>
              <a:rPr sz="1700" spc="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C0000"/>
                </a:solidFill>
                <a:latin typeface="Tahoma"/>
                <a:cs typeface="Tahoma"/>
              </a:rPr>
              <a:t>reflex</a:t>
            </a:r>
            <a:r>
              <a:rPr sz="1700" spc="2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05" dirty="0">
                <a:solidFill>
                  <a:srgbClr val="CC0000"/>
                </a:solidFill>
                <a:latin typeface="Tahoma"/>
                <a:cs typeface="Tahoma"/>
              </a:rPr>
              <a:t>agents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57351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866874"/>
            <a:ext cx="2696845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40" dirty="0">
                <a:latin typeface="Tahoma"/>
                <a:cs typeface="Tahoma"/>
              </a:rPr>
              <a:t>Agents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keep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track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world(state).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2016" y="1164223"/>
            <a:ext cx="3573312" cy="1601077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25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95300" y="60904"/>
            <a:ext cx="3168650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z="1700" spc="-70" dirty="0">
                <a:solidFill>
                  <a:srgbClr val="CC0000"/>
                </a:solidFill>
                <a:latin typeface="Tahoma"/>
                <a:cs typeface="Tahoma"/>
              </a:rPr>
              <a:t>Model-</a:t>
            </a:r>
            <a:r>
              <a:rPr sz="1700" spc="-125" dirty="0">
                <a:solidFill>
                  <a:srgbClr val="CC0000"/>
                </a:solidFill>
                <a:latin typeface="Tahoma"/>
                <a:cs typeface="Tahoma"/>
              </a:rPr>
              <a:t>based</a:t>
            </a:r>
            <a:r>
              <a:rPr sz="1700" spc="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95" dirty="0">
                <a:solidFill>
                  <a:srgbClr val="CC0000"/>
                </a:solidFill>
                <a:latin typeface="Tahoma"/>
                <a:cs typeface="Tahoma"/>
              </a:rPr>
              <a:t>reflex</a:t>
            </a:r>
            <a:r>
              <a:rPr sz="1700" spc="15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114" dirty="0">
                <a:solidFill>
                  <a:srgbClr val="CC0000"/>
                </a:solidFill>
                <a:latin typeface="Tahoma"/>
                <a:cs typeface="Tahoma"/>
              </a:rPr>
              <a:t>agents</a:t>
            </a:r>
            <a:r>
              <a:rPr sz="1700" spc="10" dirty="0">
                <a:solidFill>
                  <a:srgbClr val="CC0000"/>
                </a:solidFill>
                <a:latin typeface="Tahoma"/>
                <a:cs typeface="Tahoma"/>
              </a:rPr>
              <a:t> </a:t>
            </a:r>
            <a:r>
              <a:rPr sz="1700" spc="-55" dirty="0">
                <a:solidFill>
                  <a:srgbClr val="CC0000"/>
                </a:solidFill>
                <a:latin typeface="Tahoma"/>
                <a:cs typeface="Tahoma"/>
              </a:rPr>
              <a:t>Algorithm</a:t>
            </a:r>
            <a:endParaRPr sz="1700">
              <a:latin typeface="Tahoma"/>
              <a:cs typeface="Tahoma"/>
            </a:endParaRP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8826" y="1088174"/>
            <a:ext cx="4053840" cy="1239519"/>
          </a:xfrm>
          <a:prstGeom prst="rect">
            <a:avLst/>
          </a:prstGeom>
        </p:spPr>
      </p:pic>
      <p:grpSp>
        <p:nvGrpSpPr>
          <p:cNvPr id="4" name="object 4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5" name="object 5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8" name="object 8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9" name="object 9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1" name="object 11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10" dirty="0"/>
              <a:t>Goal-based</a:t>
            </a:r>
            <a:r>
              <a:rPr spc="15" dirty="0"/>
              <a:t> </a:t>
            </a:r>
            <a:r>
              <a:rPr spc="-95" dirty="0"/>
              <a:t>agents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87336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796859"/>
            <a:ext cx="403923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b="1" spc="-80" dirty="0">
                <a:latin typeface="Tahoma"/>
                <a:cs typeface="Tahoma"/>
              </a:rPr>
              <a:t>Search</a:t>
            </a:r>
            <a:r>
              <a:rPr sz="1200" b="1" spc="-1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and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b="1" spc="-65" dirty="0">
                <a:latin typeface="Tahoma"/>
                <a:cs typeface="Tahoma"/>
              </a:rPr>
              <a:t>Planning</a:t>
            </a:r>
            <a:r>
              <a:rPr sz="1200" b="1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are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sub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fields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AI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devoted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finding </a:t>
            </a:r>
            <a:r>
              <a:rPr sz="1200" spc="-25" dirty="0">
                <a:latin typeface="Tahoma"/>
                <a:cs typeface="Tahoma"/>
              </a:rPr>
              <a:t>action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sequences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achieve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goals.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80" y="1269240"/>
            <a:ext cx="3215868" cy="1601077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Utility-</a:t>
            </a:r>
            <a:r>
              <a:rPr spc="-140" dirty="0"/>
              <a:t>based</a:t>
            </a:r>
            <a:r>
              <a:rPr spc="95" dirty="0"/>
              <a:t> </a:t>
            </a:r>
            <a:r>
              <a:rPr spc="-95" dirty="0"/>
              <a:t>agents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812584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99390" rIns="0" bIns="0" rtlCol="0">
            <a:spAutoFit/>
          </a:bodyPr>
          <a:lstStyle/>
          <a:p>
            <a:pPr marL="320675" marR="5080">
              <a:lnSpc>
                <a:spcPct val="100000"/>
              </a:lnSpc>
              <a:spcBef>
                <a:spcPts val="95"/>
              </a:spcBef>
            </a:pPr>
            <a:r>
              <a:rPr spc="-40" dirty="0"/>
              <a:t>Goals</a:t>
            </a:r>
            <a:r>
              <a:rPr spc="-25" dirty="0"/>
              <a:t> </a:t>
            </a:r>
            <a:r>
              <a:rPr spc="-65" dirty="0"/>
              <a:t>alone</a:t>
            </a:r>
            <a:r>
              <a:rPr spc="-15" dirty="0"/>
              <a:t> </a:t>
            </a:r>
            <a:r>
              <a:rPr spc="-85" dirty="0"/>
              <a:t>are</a:t>
            </a:r>
            <a:r>
              <a:rPr spc="-10" dirty="0"/>
              <a:t> not </a:t>
            </a:r>
            <a:r>
              <a:rPr spc="-85" dirty="0"/>
              <a:t>enough</a:t>
            </a:r>
            <a:r>
              <a:rPr spc="-10" dirty="0"/>
              <a:t> </a:t>
            </a:r>
            <a:r>
              <a:rPr dirty="0"/>
              <a:t>to</a:t>
            </a:r>
            <a:r>
              <a:rPr spc="-15" dirty="0"/>
              <a:t> </a:t>
            </a:r>
            <a:r>
              <a:rPr spc="-80" dirty="0"/>
              <a:t>generate</a:t>
            </a:r>
            <a:r>
              <a:rPr spc="-15" dirty="0"/>
              <a:t> </a:t>
            </a:r>
            <a:r>
              <a:rPr spc="-55" dirty="0"/>
              <a:t>high-</a:t>
            </a:r>
            <a:r>
              <a:rPr spc="-45" dirty="0"/>
              <a:t>quality</a:t>
            </a:r>
            <a:r>
              <a:rPr spc="-10" dirty="0"/>
              <a:t> behaviour. </a:t>
            </a:r>
            <a:r>
              <a:rPr spc="-20" dirty="0"/>
              <a:t>For</a:t>
            </a:r>
            <a:r>
              <a:rPr spc="-75" dirty="0"/>
              <a:t> example,</a:t>
            </a:r>
            <a:r>
              <a:rPr spc="-20" dirty="0"/>
              <a:t> </a:t>
            </a:r>
            <a:r>
              <a:rPr spc="-65" dirty="0"/>
              <a:t>there</a:t>
            </a:r>
            <a:r>
              <a:rPr spc="-30" dirty="0"/>
              <a:t> </a:t>
            </a:r>
            <a:r>
              <a:rPr spc="-85" dirty="0"/>
              <a:t>are</a:t>
            </a:r>
            <a:r>
              <a:rPr spc="-5" dirty="0"/>
              <a:t> </a:t>
            </a:r>
            <a:r>
              <a:rPr spc="-75" dirty="0"/>
              <a:t>many</a:t>
            </a:r>
            <a:r>
              <a:rPr spc="-20" dirty="0"/>
              <a:t> </a:t>
            </a:r>
            <a:r>
              <a:rPr spc="-25" dirty="0"/>
              <a:t>action </a:t>
            </a:r>
            <a:r>
              <a:rPr spc="-90" dirty="0"/>
              <a:t>sequences</a:t>
            </a:r>
            <a:r>
              <a:rPr spc="-5" dirty="0"/>
              <a:t> </a:t>
            </a:r>
            <a:r>
              <a:rPr dirty="0"/>
              <a:t>that</a:t>
            </a:r>
            <a:r>
              <a:rPr spc="-25" dirty="0"/>
              <a:t> </a:t>
            </a:r>
            <a:r>
              <a:rPr dirty="0"/>
              <a:t>will</a:t>
            </a:r>
            <a:r>
              <a:rPr spc="-25" dirty="0"/>
              <a:t> </a:t>
            </a:r>
            <a:r>
              <a:rPr spc="-45" dirty="0"/>
              <a:t>get</a:t>
            </a:r>
            <a:r>
              <a:rPr spc="-25" dirty="0"/>
              <a:t> the </a:t>
            </a:r>
            <a:r>
              <a:rPr spc="-10" dirty="0"/>
              <a:t>taxi</a:t>
            </a:r>
            <a:r>
              <a:rPr spc="-85" dirty="0"/>
              <a:t> </a:t>
            </a:r>
            <a:r>
              <a:rPr dirty="0"/>
              <a:t>to</a:t>
            </a:r>
            <a:r>
              <a:rPr spc="-25" dirty="0"/>
              <a:t> </a:t>
            </a:r>
            <a:r>
              <a:rPr dirty="0"/>
              <a:t>its</a:t>
            </a:r>
            <a:r>
              <a:rPr spc="-25" dirty="0"/>
              <a:t> </a:t>
            </a:r>
            <a:r>
              <a:rPr spc="-45" dirty="0"/>
              <a:t>destination,</a:t>
            </a:r>
            <a:r>
              <a:rPr spc="-25" dirty="0"/>
              <a:t> </a:t>
            </a:r>
            <a:r>
              <a:rPr spc="-10" dirty="0"/>
              <a:t>but</a:t>
            </a:r>
            <a:r>
              <a:rPr spc="-25" dirty="0"/>
              <a:t> </a:t>
            </a:r>
            <a:r>
              <a:rPr spc="-90" dirty="0"/>
              <a:t>some</a:t>
            </a:r>
            <a:r>
              <a:rPr spc="-5" dirty="0"/>
              <a:t> </a:t>
            </a:r>
            <a:r>
              <a:rPr spc="-85" dirty="0"/>
              <a:t>are</a:t>
            </a:r>
            <a:r>
              <a:rPr spc="-5" dirty="0"/>
              <a:t> </a:t>
            </a:r>
            <a:r>
              <a:rPr spc="-50" dirty="0"/>
              <a:t>quicker,</a:t>
            </a:r>
            <a:r>
              <a:rPr spc="-25" dirty="0"/>
              <a:t> </a:t>
            </a:r>
            <a:r>
              <a:rPr spc="-65" dirty="0"/>
              <a:t>safer,</a:t>
            </a:r>
            <a:r>
              <a:rPr spc="-25" dirty="0"/>
              <a:t> </a:t>
            </a:r>
            <a:r>
              <a:rPr spc="-85" dirty="0"/>
              <a:t>more</a:t>
            </a:r>
            <a:r>
              <a:rPr spc="-10" dirty="0"/>
              <a:t> </a:t>
            </a:r>
            <a:r>
              <a:rPr spc="-45" dirty="0"/>
              <a:t>reliable, </a:t>
            </a:r>
            <a:r>
              <a:rPr spc="-65" dirty="0"/>
              <a:t>cheaper,</a:t>
            </a:r>
            <a:r>
              <a:rPr spc="-15" dirty="0"/>
              <a:t> </a:t>
            </a:r>
            <a:r>
              <a:rPr spc="-20" dirty="0"/>
              <a:t>etc.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60680" y="1560729"/>
            <a:ext cx="3215868" cy="1423115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90" dirty="0"/>
              <a:t>Exercise</a:t>
            </a:r>
            <a:r>
              <a:rPr spc="-15" dirty="0"/>
              <a:t> </a:t>
            </a:r>
            <a:r>
              <a:rPr spc="-90" dirty="0"/>
              <a:t>Questions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243469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1152992"/>
            <a:ext cx="3923665" cy="116332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55" dirty="0">
                <a:latin typeface="Tahoma"/>
                <a:cs typeface="Tahoma"/>
              </a:rPr>
              <a:t>Reading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Assignment</a:t>
            </a:r>
            <a:endParaRPr sz="1200">
              <a:latin typeface="Tahoma"/>
              <a:cs typeface="Tahoma"/>
            </a:endParaRPr>
          </a:p>
          <a:p>
            <a:pPr marL="12700" marR="74295">
              <a:lnSpc>
                <a:spcPct val="100000"/>
              </a:lnSpc>
              <a:spcBef>
                <a:spcPts val="5"/>
              </a:spcBef>
            </a:pPr>
            <a:r>
              <a:rPr sz="1200" spc="-10" dirty="0">
                <a:latin typeface="Tahoma"/>
                <a:cs typeface="Tahoma"/>
              </a:rPr>
              <a:t>Artificial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Intelligence:</a:t>
            </a:r>
            <a:r>
              <a:rPr sz="1200" spc="10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Modern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Approach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Textbook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by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Peter </a:t>
            </a:r>
            <a:r>
              <a:rPr sz="1200" spc="-40" dirty="0">
                <a:latin typeface="Tahoma"/>
                <a:cs typeface="Tahoma"/>
              </a:rPr>
              <a:t>Norvig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Stuart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J.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Russell</a:t>
            </a:r>
            <a:endParaRPr sz="1200">
              <a:latin typeface="Tahoma"/>
              <a:cs typeface="Tahoma"/>
            </a:endParaRPr>
          </a:p>
          <a:p>
            <a:pPr marL="12700">
              <a:lnSpc>
                <a:spcPct val="100000"/>
              </a:lnSpc>
              <a:spcBef>
                <a:spcPts val="10"/>
              </a:spcBef>
            </a:pPr>
            <a:r>
              <a:rPr sz="1200" spc="-40" dirty="0">
                <a:latin typeface="Tahoma"/>
                <a:cs typeface="Tahoma"/>
              </a:rPr>
              <a:t>Chapter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1,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Chapter</a:t>
            </a:r>
            <a:r>
              <a:rPr sz="1200" spc="-50" dirty="0">
                <a:latin typeface="Tahoma"/>
                <a:cs typeface="Tahoma"/>
              </a:rPr>
              <a:t> 2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dirty="0">
                <a:latin typeface="Tahoma"/>
                <a:cs typeface="Tahoma"/>
              </a:rPr>
              <a:t>MCQ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Questions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Short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Questions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will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have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QUIZ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well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TERM</a:t>
            </a:r>
            <a:r>
              <a:rPr sz="1200" spc="8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EXAM.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15274"/>
            <a:ext cx="71526" cy="71526"/>
          </a:xfrm>
          <a:prstGeom prst="rect">
            <a:avLst/>
          </a:prstGeom>
        </p:spPr>
      </p:pic>
      <p:grpSp>
        <p:nvGrpSpPr>
          <p:cNvPr id="7" name="object 7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8" name="object 8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1" name="object 11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2" name="object 12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3" name="object 13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4" name="object 1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29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521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What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100" dirty="0"/>
              <a:t> </a:t>
            </a:r>
            <a:r>
              <a:rPr spc="-45" dirty="0"/>
              <a:t>AI?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977760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887283"/>
            <a:ext cx="4037965" cy="178943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231775" algn="just">
              <a:lnSpc>
                <a:spcPct val="100000"/>
              </a:lnSpc>
              <a:spcBef>
                <a:spcPts val="95"/>
              </a:spcBef>
            </a:pPr>
            <a:r>
              <a:rPr sz="1200" spc="-10" dirty="0">
                <a:latin typeface="Tahoma"/>
                <a:cs typeface="Tahoma"/>
              </a:rPr>
              <a:t>(The</a:t>
            </a:r>
            <a:r>
              <a:rPr sz="1200" spc="-8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automation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of)</a:t>
            </a:r>
            <a:r>
              <a:rPr sz="1200" spc="-35" dirty="0">
                <a:latin typeface="Tahoma"/>
                <a:cs typeface="Tahoma"/>
              </a:rPr>
              <a:t> activities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45" dirty="0">
                <a:latin typeface="Tahoma"/>
                <a:cs typeface="Tahoma"/>
              </a:rPr>
              <a:t>we</a:t>
            </a:r>
            <a:r>
              <a:rPr sz="1200" spc="5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associate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human </a:t>
            </a:r>
            <a:r>
              <a:rPr sz="1200" spc="-35" dirty="0">
                <a:latin typeface="Tahoma"/>
                <a:cs typeface="Tahoma"/>
              </a:rPr>
              <a:t>thinking,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activities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such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decision-making,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75" dirty="0">
                <a:latin typeface="Tahoma"/>
                <a:cs typeface="Tahoma"/>
              </a:rPr>
              <a:t>problem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solving, </a:t>
            </a:r>
            <a:r>
              <a:rPr sz="1200" spc="-65" dirty="0">
                <a:latin typeface="Tahoma"/>
                <a:cs typeface="Tahoma"/>
              </a:rPr>
              <a:t>learning</a:t>
            </a:r>
            <a:r>
              <a:rPr sz="1200" spc="30" dirty="0">
                <a:latin typeface="Tahoma"/>
                <a:cs typeface="Tahoma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spc="-25" dirty="0">
                <a:latin typeface="Arial"/>
                <a:cs typeface="Arial"/>
              </a:rPr>
              <a:t>.</a:t>
            </a:r>
            <a:r>
              <a:rPr sz="1200" i="1" spc="-125" dirty="0">
                <a:latin typeface="Arial"/>
                <a:cs typeface="Arial"/>
              </a:rPr>
              <a:t> </a:t>
            </a:r>
            <a:r>
              <a:rPr sz="1200" i="1" dirty="0">
                <a:latin typeface="Arial"/>
                <a:cs typeface="Arial"/>
              </a:rPr>
              <a:t>.</a:t>
            </a:r>
            <a:r>
              <a:rPr sz="1200" dirty="0">
                <a:latin typeface="Tahoma"/>
                <a:cs typeface="Tahoma"/>
              </a:rPr>
              <a:t>”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(Bellman,</a:t>
            </a:r>
            <a:r>
              <a:rPr sz="1200" spc="3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1978)</a:t>
            </a:r>
            <a:endParaRPr sz="120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“The</a:t>
            </a:r>
            <a:r>
              <a:rPr sz="1200" spc="-6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study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mental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faculties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through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use</a:t>
            </a:r>
            <a:r>
              <a:rPr sz="1200" spc="1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computational </a:t>
            </a:r>
            <a:r>
              <a:rPr sz="1200" spc="-35" dirty="0">
                <a:latin typeface="Tahoma"/>
                <a:cs typeface="Tahoma"/>
              </a:rPr>
              <a:t>models”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(Charniak+McDermott,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1985)</a:t>
            </a:r>
            <a:endParaRPr sz="1200">
              <a:latin typeface="Tahoma"/>
              <a:cs typeface="Tahoma"/>
            </a:endParaRPr>
          </a:p>
          <a:p>
            <a:pPr marL="12700" marR="198120">
              <a:lnSpc>
                <a:spcPct val="100000"/>
              </a:lnSpc>
              <a:spcBef>
                <a:spcPts val="310"/>
              </a:spcBef>
            </a:pPr>
            <a:r>
              <a:rPr sz="1200" dirty="0">
                <a:latin typeface="Tahoma"/>
                <a:cs typeface="Tahoma"/>
              </a:rPr>
              <a:t>“The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study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how</a:t>
            </a:r>
            <a:r>
              <a:rPr sz="1200" dirty="0">
                <a:latin typeface="Tahoma"/>
                <a:cs typeface="Tahoma"/>
              </a:rPr>
              <a:t> to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make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computers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do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things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at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which,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at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moment,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people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85" dirty="0">
                <a:latin typeface="Tahoma"/>
                <a:cs typeface="Tahoma"/>
              </a:rPr>
              <a:t>are</a:t>
            </a:r>
            <a:r>
              <a:rPr sz="1200" spc="-10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better” </a:t>
            </a:r>
            <a:r>
              <a:rPr sz="1200" spc="-10" dirty="0">
                <a:latin typeface="Tahoma"/>
                <a:cs typeface="Tahoma"/>
              </a:rPr>
              <a:t>(Rich+Knight,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1991)</a:t>
            </a:r>
            <a:endParaRPr sz="1200">
              <a:latin typeface="Tahoma"/>
              <a:cs typeface="Tahoma"/>
            </a:endParaRPr>
          </a:p>
          <a:p>
            <a:pPr marL="12700" marR="7620">
              <a:lnSpc>
                <a:spcPct val="100000"/>
              </a:lnSpc>
              <a:spcBef>
                <a:spcPts val="309"/>
              </a:spcBef>
            </a:pPr>
            <a:r>
              <a:rPr sz="1200" dirty="0">
                <a:latin typeface="Tahoma"/>
                <a:cs typeface="Tahoma"/>
              </a:rPr>
              <a:t>“The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branch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computer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science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that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is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concerned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with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the </a:t>
            </a:r>
            <a:r>
              <a:rPr sz="1200" spc="-45" dirty="0">
                <a:latin typeface="Tahoma"/>
                <a:cs typeface="Tahoma"/>
              </a:rPr>
              <a:t>automation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intelligent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behavior”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(Luger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+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Stubblefield,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1993)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66100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70989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375865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120" dirty="0"/>
              <a:t>References</a:t>
            </a:r>
          </a:p>
        </p:txBody>
      </p:sp>
      <p:grpSp>
        <p:nvGrpSpPr>
          <p:cNvPr id="3" name="object 3"/>
          <p:cNvGrpSpPr/>
          <p:nvPr/>
        </p:nvGrpSpPr>
        <p:grpSpPr>
          <a:xfrm>
            <a:off x="184086" y="1214709"/>
            <a:ext cx="106680" cy="144780"/>
            <a:chOff x="184086" y="1214709"/>
            <a:chExt cx="106680" cy="144780"/>
          </a:xfrm>
        </p:grpSpPr>
        <p:pic>
          <p:nvPicPr>
            <p:cNvPr id="4" name="object 4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1217249"/>
              <a:ext cx="101219" cy="139174"/>
            </a:xfrm>
            <a:prstGeom prst="rect">
              <a:avLst/>
            </a:prstGeom>
          </p:spPr>
        </p:pic>
        <p:sp>
          <p:nvSpPr>
            <p:cNvPr id="5" name="object 5"/>
            <p:cNvSpPr/>
            <p:nvPr/>
          </p:nvSpPr>
          <p:spPr>
            <a:xfrm>
              <a:off x="186626" y="1217249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6" name="object 6"/>
            <p:cNvSpPr/>
            <p:nvPr/>
          </p:nvSpPr>
          <p:spPr>
            <a:xfrm>
              <a:off x="199278" y="1236227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7" name="object 7"/>
            <p:cNvSpPr/>
            <p:nvPr/>
          </p:nvSpPr>
          <p:spPr>
            <a:xfrm>
              <a:off x="211931" y="125520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99278" y="1286836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9" name="object 9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1283672"/>
              <a:ext cx="31635" cy="44283"/>
            </a:xfrm>
            <a:prstGeom prst="rect">
              <a:avLst/>
            </a:prstGeom>
          </p:spPr>
        </p:pic>
        <p:sp>
          <p:nvSpPr>
            <p:cNvPr id="10" name="object 10"/>
            <p:cNvSpPr/>
            <p:nvPr/>
          </p:nvSpPr>
          <p:spPr>
            <a:xfrm>
              <a:off x="243562" y="1337445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262540" y="1217249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/>
          <p:nvPr/>
        </p:nvSpPr>
        <p:spPr>
          <a:xfrm>
            <a:off x="387438" y="1172918"/>
            <a:ext cx="3933190" cy="11093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 algn="just">
              <a:lnSpc>
                <a:spcPct val="100000"/>
              </a:lnSpc>
              <a:spcBef>
                <a:spcPts val="95"/>
              </a:spcBef>
            </a:pP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Stuart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Russell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and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Peter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Norvig. </a:t>
            </a:r>
            <a:r>
              <a:rPr sz="1200" spc="-60" dirty="0">
                <a:solidFill>
                  <a:srgbClr val="3333B2"/>
                </a:solidFill>
                <a:latin typeface="Tahoma"/>
                <a:cs typeface="Tahoma"/>
              </a:rPr>
              <a:t>2009.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Artificial</a:t>
            </a:r>
            <a:r>
              <a:rPr sz="1200" spc="-4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5" dirty="0">
                <a:solidFill>
                  <a:srgbClr val="3333B2"/>
                </a:solidFill>
                <a:latin typeface="Tahoma"/>
                <a:cs typeface="Tahoma"/>
              </a:rPr>
              <a:t>Intelligence:</a:t>
            </a:r>
            <a:r>
              <a:rPr sz="1200" spc="7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A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Modern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Approach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5" dirty="0">
                <a:solidFill>
                  <a:srgbClr val="3333B2"/>
                </a:solidFill>
                <a:latin typeface="Tahoma"/>
                <a:cs typeface="Tahoma"/>
              </a:rPr>
              <a:t>(3rd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ed.).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Prentice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Hall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3333B2"/>
                </a:solidFill>
                <a:latin typeface="Tahoma"/>
                <a:cs typeface="Tahoma"/>
              </a:rPr>
              <a:t>Press,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45" dirty="0">
                <a:solidFill>
                  <a:srgbClr val="3333B2"/>
                </a:solidFill>
                <a:latin typeface="Tahoma"/>
                <a:cs typeface="Tahoma"/>
              </a:rPr>
              <a:t>Upper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30" dirty="0">
                <a:solidFill>
                  <a:srgbClr val="3333B2"/>
                </a:solidFill>
                <a:latin typeface="Tahoma"/>
                <a:cs typeface="Tahoma"/>
              </a:rPr>
              <a:t>Saddle </a:t>
            </a:r>
            <a:r>
              <a:rPr sz="1200" spc="-35" dirty="0">
                <a:solidFill>
                  <a:srgbClr val="3333B2"/>
                </a:solidFill>
                <a:latin typeface="Tahoma"/>
                <a:cs typeface="Tahoma"/>
              </a:rPr>
              <a:t>River,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dirty="0">
                <a:solidFill>
                  <a:srgbClr val="3333B2"/>
                </a:solidFill>
                <a:latin typeface="Tahoma"/>
                <a:cs typeface="Tahoma"/>
              </a:rPr>
              <a:t>NJ,</a:t>
            </a:r>
            <a:r>
              <a:rPr sz="1200" spc="-10" dirty="0">
                <a:solidFill>
                  <a:srgbClr val="3333B2"/>
                </a:solidFill>
                <a:latin typeface="Tahoma"/>
                <a:cs typeface="Tahoma"/>
              </a:rPr>
              <a:t> </a:t>
            </a:r>
            <a:r>
              <a:rPr sz="1200" spc="-20" dirty="0">
                <a:solidFill>
                  <a:srgbClr val="3333B2"/>
                </a:solidFill>
                <a:latin typeface="Tahoma"/>
                <a:cs typeface="Tahoma"/>
              </a:rPr>
              <a:t>USA.</a:t>
            </a:r>
            <a:endParaRPr sz="1200">
              <a:latin typeface="Tahoma"/>
              <a:cs typeface="Tahoma"/>
            </a:endParaRPr>
          </a:p>
          <a:p>
            <a:pPr marL="12700" marR="556260">
              <a:lnSpc>
                <a:spcPts val="2200"/>
              </a:lnSpc>
            </a:pPr>
            <a:r>
              <a:rPr sz="1200" spc="-45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https://www.cs.cmu.edu/</a:t>
            </a:r>
            <a:r>
              <a:rPr sz="1200" spc="100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4"/>
              </a:rPr>
              <a:t>15281/coursenotes/search/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spc="-50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https://inst.eecs.berkeley.edu/</a:t>
            </a:r>
            <a:r>
              <a:rPr sz="1200" spc="85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 </a:t>
            </a:r>
            <a:r>
              <a:rPr sz="1200" spc="-10" dirty="0">
                <a:solidFill>
                  <a:srgbClr val="FF0000"/>
                </a:solidFill>
                <a:latin typeface="Tahoma"/>
                <a:cs typeface="Tahoma"/>
                <a:hlinkClick r:id="rId5"/>
              </a:rPr>
              <a:t>cs188/sp22/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13" name="object 13"/>
          <p:cNvGrpSpPr/>
          <p:nvPr/>
        </p:nvGrpSpPr>
        <p:grpSpPr>
          <a:xfrm>
            <a:off x="184086" y="1836260"/>
            <a:ext cx="106680" cy="144780"/>
            <a:chOff x="184086" y="1836260"/>
            <a:chExt cx="106680" cy="144780"/>
          </a:xfrm>
        </p:grpSpPr>
        <p:pic>
          <p:nvPicPr>
            <p:cNvPr id="14" name="object 14"/>
            <p:cNvPicPr/>
            <p:nvPr/>
          </p:nvPicPr>
          <p:blipFill>
            <a:blip r:embed="rId6" cstate="print"/>
            <a:stretch>
              <a:fillRect/>
            </a:stretch>
          </p:blipFill>
          <p:spPr>
            <a:xfrm>
              <a:off x="186626" y="1838800"/>
              <a:ext cx="101219" cy="139174"/>
            </a:xfrm>
            <a:prstGeom prst="rect">
              <a:avLst/>
            </a:prstGeom>
          </p:spPr>
        </p:pic>
        <p:sp>
          <p:nvSpPr>
            <p:cNvPr id="15" name="object 15"/>
            <p:cNvSpPr/>
            <p:nvPr/>
          </p:nvSpPr>
          <p:spPr>
            <a:xfrm>
              <a:off x="186626" y="1838800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6" name="object 16"/>
            <p:cNvSpPr/>
            <p:nvPr/>
          </p:nvSpPr>
          <p:spPr>
            <a:xfrm>
              <a:off x="199278" y="1857778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7" name="object 17"/>
            <p:cNvSpPr/>
            <p:nvPr/>
          </p:nvSpPr>
          <p:spPr>
            <a:xfrm>
              <a:off x="211931" y="1876756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8" name="object 18"/>
            <p:cNvSpPr/>
            <p:nvPr/>
          </p:nvSpPr>
          <p:spPr>
            <a:xfrm>
              <a:off x="199278" y="1908387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19" name="object 19"/>
            <p:cNvPicPr/>
            <p:nvPr/>
          </p:nvPicPr>
          <p:blipFill>
            <a:blip r:embed="rId7" cstate="print"/>
            <a:stretch>
              <a:fillRect/>
            </a:stretch>
          </p:blipFill>
          <p:spPr>
            <a:xfrm>
              <a:off x="243562" y="1905223"/>
              <a:ext cx="31635" cy="44283"/>
            </a:xfrm>
            <a:prstGeom prst="rect">
              <a:avLst/>
            </a:prstGeom>
          </p:spPr>
        </p:pic>
        <p:sp>
          <p:nvSpPr>
            <p:cNvPr id="20" name="object 20"/>
            <p:cNvSpPr/>
            <p:nvPr/>
          </p:nvSpPr>
          <p:spPr>
            <a:xfrm>
              <a:off x="243562" y="1958996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1" name="object 21"/>
            <p:cNvSpPr/>
            <p:nvPr/>
          </p:nvSpPr>
          <p:spPr>
            <a:xfrm>
              <a:off x="262540" y="1838800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22" name="object 22"/>
          <p:cNvGrpSpPr/>
          <p:nvPr/>
        </p:nvGrpSpPr>
        <p:grpSpPr>
          <a:xfrm>
            <a:off x="184086" y="2116193"/>
            <a:ext cx="106680" cy="144780"/>
            <a:chOff x="184086" y="2116193"/>
            <a:chExt cx="106680" cy="144780"/>
          </a:xfrm>
        </p:grpSpPr>
        <p:pic>
          <p:nvPicPr>
            <p:cNvPr id="23" name="object 2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186626" y="2118733"/>
              <a:ext cx="101219" cy="139174"/>
            </a:xfrm>
            <a:prstGeom prst="rect">
              <a:avLst/>
            </a:prstGeom>
          </p:spPr>
        </p:pic>
        <p:sp>
          <p:nvSpPr>
            <p:cNvPr id="24" name="object 24"/>
            <p:cNvSpPr/>
            <p:nvPr/>
          </p:nvSpPr>
          <p:spPr>
            <a:xfrm>
              <a:off x="186626" y="2118733"/>
              <a:ext cx="101600" cy="139700"/>
            </a:xfrm>
            <a:custGeom>
              <a:avLst/>
              <a:gdLst/>
              <a:ahLst/>
              <a:cxnLst/>
              <a:rect l="l" t="t" r="r" b="b"/>
              <a:pathLst>
                <a:path w="101600" h="139700">
                  <a:moveTo>
                    <a:pt x="0" y="139174"/>
                  </a:moveTo>
                  <a:lnTo>
                    <a:pt x="101219" y="139174"/>
                  </a:lnTo>
                  <a:lnTo>
                    <a:pt x="101219" y="25304"/>
                  </a:lnTo>
                  <a:lnTo>
                    <a:pt x="75914" y="0"/>
                  </a:lnTo>
                  <a:lnTo>
                    <a:pt x="0" y="0"/>
                  </a:lnTo>
                  <a:lnTo>
                    <a:pt x="0" y="139174"/>
                  </a:lnTo>
                  <a:close/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5" name="object 25"/>
            <p:cNvSpPr/>
            <p:nvPr/>
          </p:nvSpPr>
          <p:spPr>
            <a:xfrm>
              <a:off x="199278" y="2137711"/>
              <a:ext cx="63500" cy="0"/>
            </a:xfrm>
            <a:custGeom>
              <a:avLst/>
              <a:gdLst/>
              <a:ahLst/>
              <a:cxnLst/>
              <a:rect l="l" t="t" r="r" b="b"/>
              <a:pathLst>
                <a:path w="63500">
                  <a:moveTo>
                    <a:pt x="0" y="0"/>
                  </a:moveTo>
                  <a:lnTo>
                    <a:pt x="63262" y="0"/>
                  </a:lnTo>
                </a:path>
              </a:pathLst>
            </a:custGeom>
            <a:ln w="5079">
              <a:solidFill>
                <a:srgbClr val="7F7F7F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6" name="object 26"/>
            <p:cNvSpPr/>
            <p:nvPr/>
          </p:nvSpPr>
          <p:spPr>
            <a:xfrm>
              <a:off x="211931" y="2156690"/>
              <a:ext cx="50800" cy="12700"/>
            </a:xfrm>
            <a:custGeom>
              <a:avLst/>
              <a:gdLst/>
              <a:ahLst/>
              <a:cxnLst/>
              <a:rect l="l" t="t" r="r" b="b"/>
              <a:pathLst>
                <a:path w="50800" h="12700">
                  <a:moveTo>
                    <a:pt x="0" y="0"/>
                  </a:moveTo>
                  <a:lnTo>
                    <a:pt x="50609" y="0"/>
                  </a:lnTo>
                </a:path>
                <a:path w="50800" h="12700">
                  <a:moveTo>
                    <a:pt x="0" y="12652"/>
                  </a:moveTo>
                  <a:lnTo>
                    <a:pt x="50609" y="12652"/>
                  </a:lnTo>
                </a:path>
              </a:pathLst>
            </a:custGeom>
            <a:ln w="5079">
              <a:solidFill>
                <a:srgbClr val="999999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27" name="object 27"/>
            <p:cNvSpPr/>
            <p:nvPr/>
          </p:nvSpPr>
          <p:spPr>
            <a:xfrm>
              <a:off x="199278" y="2188320"/>
              <a:ext cx="31750" cy="50800"/>
            </a:xfrm>
            <a:custGeom>
              <a:avLst/>
              <a:gdLst/>
              <a:ahLst/>
              <a:cxnLst/>
              <a:rect l="l" t="t" r="r" b="b"/>
              <a:pathLst>
                <a:path w="31750" h="50800">
                  <a:moveTo>
                    <a:pt x="0" y="0"/>
                  </a:moveTo>
                  <a:lnTo>
                    <a:pt x="31631" y="0"/>
                  </a:lnTo>
                </a:path>
                <a:path w="31750" h="50800">
                  <a:moveTo>
                    <a:pt x="0" y="12652"/>
                  </a:moveTo>
                  <a:lnTo>
                    <a:pt x="31631" y="12652"/>
                  </a:lnTo>
                </a:path>
                <a:path w="31750" h="50800">
                  <a:moveTo>
                    <a:pt x="0" y="25304"/>
                  </a:moveTo>
                  <a:lnTo>
                    <a:pt x="31631" y="25304"/>
                  </a:lnTo>
                </a:path>
                <a:path w="31750" h="50800">
                  <a:moveTo>
                    <a:pt x="0" y="37956"/>
                  </a:moveTo>
                  <a:lnTo>
                    <a:pt x="31631" y="37956"/>
                  </a:lnTo>
                </a:path>
                <a:path w="31750" h="50800">
                  <a:moveTo>
                    <a:pt x="0" y="50609"/>
                  </a:moveTo>
                  <a:lnTo>
                    <a:pt x="31631" y="50609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pic>
          <p:nvPicPr>
            <p:cNvPr id="28" name="object 28"/>
            <p:cNvPicPr/>
            <p:nvPr/>
          </p:nvPicPr>
          <p:blipFill>
            <a:blip r:embed="rId3" cstate="print"/>
            <a:stretch>
              <a:fillRect/>
            </a:stretch>
          </p:blipFill>
          <p:spPr>
            <a:xfrm>
              <a:off x="243562" y="2185156"/>
              <a:ext cx="31635" cy="44283"/>
            </a:xfrm>
            <a:prstGeom prst="rect">
              <a:avLst/>
            </a:prstGeom>
          </p:spPr>
        </p:pic>
        <p:sp>
          <p:nvSpPr>
            <p:cNvPr id="29" name="object 29"/>
            <p:cNvSpPr/>
            <p:nvPr/>
          </p:nvSpPr>
          <p:spPr>
            <a:xfrm>
              <a:off x="243562" y="2238929"/>
              <a:ext cx="31750" cy="0"/>
            </a:xfrm>
            <a:custGeom>
              <a:avLst/>
              <a:gdLst/>
              <a:ahLst/>
              <a:cxnLst/>
              <a:rect l="l" t="t" r="r" b="b"/>
              <a:pathLst>
                <a:path w="31750">
                  <a:moveTo>
                    <a:pt x="0" y="0"/>
                  </a:moveTo>
                  <a:lnTo>
                    <a:pt x="31631" y="0"/>
                  </a:lnTo>
                </a:path>
              </a:pathLst>
            </a:custGeom>
            <a:ln w="5079">
              <a:solidFill>
                <a:srgbClr val="B2B2B2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0" name="object 30"/>
            <p:cNvSpPr/>
            <p:nvPr/>
          </p:nvSpPr>
          <p:spPr>
            <a:xfrm>
              <a:off x="262540" y="2118733"/>
              <a:ext cx="25400" cy="25400"/>
            </a:xfrm>
            <a:custGeom>
              <a:avLst/>
              <a:gdLst/>
              <a:ahLst/>
              <a:cxnLst/>
              <a:rect l="l" t="t" r="r" b="b"/>
              <a:pathLst>
                <a:path w="25400" h="25400">
                  <a:moveTo>
                    <a:pt x="25304" y="25304"/>
                  </a:moveTo>
                  <a:lnTo>
                    <a:pt x="0" y="25304"/>
                  </a:lnTo>
                  <a:lnTo>
                    <a:pt x="0" y="0"/>
                  </a:lnTo>
                </a:path>
              </a:pathLst>
            </a:custGeom>
            <a:ln w="5079">
              <a:solidFill>
                <a:srgbClr val="000000"/>
              </a:solidFill>
            </a:ln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grpSp>
        <p:nvGrpSpPr>
          <p:cNvPr id="31" name="object 31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32" name="object 32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3" name="object 33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34" name="object 34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35" name="object 35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36" name="object 36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8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37" name="object 37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38" name="object 3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30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105219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0" dirty="0"/>
              <a:t>What</a:t>
            </a:r>
            <a:r>
              <a:rPr spc="-95" dirty="0"/>
              <a:t> </a:t>
            </a:r>
            <a:r>
              <a:rPr spc="-10" dirty="0"/>
              <a:t>is</a:t>
            </a:r>
            <a:r>
              <a:rPr spc="-100" dirty="0"/>
              <a:t> </a:t>
            </a:r>
            <a:r>
              <a:rPr spc="-45" dirty="0"/>
              <a:t>AI?</a:t>
            </a:r>
          </a:p>
        </p:txBody>
      </p:sp>
      <p:sp>
        <p:nvSpPr>
          <p:cNvPr id="4" name="object 4"/>
          <p:cNvSpPr txBox="1"/>
          <p:nvPr/>
        </p:nvSpPr>
        <p:spPr>
          <a:xfrm>
            <a:off x="135966" y="1055824"/>
            <a:ext cx="2263140" cy="20764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95"/>
              </a:spcBef>
            </a:pPr>
            <a:r>
              <a:rPr sz="1200" spc="-35" dirty="0">
                <a:latin typeface="Tahoma"/>
                <a:cs typeface="Tahoma"/>
              </a:rPr>
              <a:t>Views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7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AI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fall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into</a:t>
            </a:r>
            <a:r>
              <a:rPr sz="1200" spc="-60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four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categories:</a:t>
            </a:r>
            <a:endParaRPr sz="1200">
              <a:latin typeface="Tahoma"/>
              <a:cs typeface="Tahoma"/>
            </a:endParaRPr>
          </a:p>
        </p:txBody>
      </p:sp>
      <p:graphicFrame>
        <p:nvGraphicFramePr>
          <p:cNvPr id="5" name="object 5"/>
          <p:cNvGraphicFramePr>
            <a:graphicFrameLocks noGrp="1"/>
          </p:cNvGraphicFramePr>
          <p:nvPr/>
        </p:nvGraphicFramePr>
        <p:xfrm>
          <a:off x="1008202" y="1389049"/>
          <a:ext cx="2586989" cy="37592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26873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1825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187960">
                <a:tc>
                  <a:txBody>
                    <a:bodyPr/>
                    <a:lstStyle/>
                    <a:p>
                      <a:pPr marL="75565">
                        <a:lnSpc>
                          <a:spcPts val="1270"/>
                        </a:lnSpc>
                      </a:pPr>
                      <a:r>
                        <a:rPr sz="1200" spc="-30" dirty="0">
                          <a:latin typeface="Tahoma"/>
                          <a:cs typeface="Tahoma"/>
                        </a:rPr>
                        <a:t>Thinking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humanly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70"/>
                        </a:lnSpc>
                      </a:pPr>
                      <a:r>
                        <a:rPr sz="1200" spc="-30" dirty="0">
                          <a:latin typeface="Tahoma"/>
                          <a:cs typeface="Tahoma"/>
                        </a:rPr>
                        <a:t>Thinking</a:t>
                      </a:r>
                      <a:r>
                        <a:rPr sz="1200" spc="-2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rationally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87960">
                <a:tc>
                  <a:txBody>
                    <a:bodyPr/>
                    <a:lstStyle/>
                    <a:p>
                      <a:pPr marL="75565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Acting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humanly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tc>
                  <a:txBody>
                    <a:bodyPr/>
                    <a:lstStyle/>
                    <a:p>
                      <a:pPr marL="75565">
                        <a:lnSpc>
                          <a:spcPts val="1270"/>
                        </a:lnSpc>
                      </a:pPr>
                      <a:r>
                        <a:rPr sz="1200" spc="-10" dirty="0">
                          <a:latin typeface="Tahoma"/>
                          <a:cs typeface="Tahoma"/>
                        </a:rPr>
                        <a:t>Acting</a:t>
                      </a:r>
                      <a:r>
                        <a:rPr sz="1200" spc="-60" dirty="0">
                          <a:latin typeface="Tahoma"/>
                          <a:cs typeface="Tahoma"/>
                        </a:rPr>
                        <a:t> </a:t>
                      </a:r>
                      <a:r>
                        <a:rPr sz="1200" spc="-10" dirty="0">
                          <a:latin typeface="Tahoma"/>
                          <a:cs typeface="Tahoma"/>
                        </a:rPr>
                        <a:t>rationally</a:t>
                      </a:r>
                      <a:endParaRPr sz="1200">
                        <a:latin typeface="Tahoma"/>
                        <a:cs typeface="Tahoma"/>
                      </a:endParaRPr>
                    </a:p>
                  </a:txBody>
                  <a:tcPr marL="0" marR="0" marT="0" marB="0">
                    <a:lnL w="6350">
                      <a:solidFill>
                        <a:srgbClr val="000000"/>
                      </a:solidFill>
                      <a:prstDash val="solid"/>
                    </a:lnL>
                    <a:lnR w="6350">
                      <a:solidFill>
                        <a:srgbClr val="000000"/>
                      </a:solidFill>
                      <a:prstDash val="solid"/>
                    </a:lnR>
                    <a:lnT w="6350">
                      <a:solidFill>
                        <a:srgbClr val="000000"/>
                      </a:solidFill>
                      <a:prstDash val="solid"/>
                    </a:lnT>
                    <a:lnB w="6350">
                      <a:solidFill>
                        <a:srgbClr val="000000"/>
                      </a:solidFill>
                      <a:prstDash val="soli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2017636"/>
            <a:ext cx="71526" cy="71526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433298" y="1927159"/>
            <a:ext cx="3641725" cy="391160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5080">
              <a:lnSpc>
                <a:spcPct val="100000"/>
              </a:lnSpc>
              <a:spcBef>
                <a:spcPts val="95"/>
              </a:spcBef>
            </a:pPr>
            <a:r>
              <a:rPr sz="1200" spc="-65" dirty="0">
                <a:latin typeface="Tahoma"/>
                <a:cs typeface="Tahoma"/>
              </a:rPr>
              <a:t>Suggested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major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components</a:t>
            </a:r>
            <a:r>
              <a:rPr sz="1200" dirty="0">
                <a:latin typeface="Tahoma"/>
                <a:cs typeface="Tahoma"/>
              </a:rPr>
              <a:t> of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AI:</a:t>
            </a:r>
            <a:r>
              <a:rPr sz="1200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knowledge,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reasoning, </a:t>
            </a:r>
            <a:r>
              <a:rPr sz="1200" spc="-75" dirty="0">
                <a:latin typeface="Tahoma"/>
                <a:cs typeface="Tahoma"/>
              </a:rPr>
              <a:t>language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60" dirty="0">
                <a:latin typeface="Tahoma"/>
                <a:cs typeface="Tahoma"/>
              </a:rPr>
              <a:t>understanding,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learning.</a:t>
            </a:r>
            <a:endParaRPr sz="1200">
              <a:latin typeface="Tahoma"/>
              <a:cs typeface="Tahoma"/>
            </a:endParaRPr>
          </a:p>
        </p:txBody>
      </p:sp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3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4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021D119-38D7-82FE-51F3-52BD37AA4C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300" y="60904"/>
            <a:ext cx="3468370" cy="261610"/>
          </a:xfrm>
        </p:spPr>
        <p:txBody>
          <a:bodyPr/>
          <a:lstStyle/>
          <a:p>
            <a:r>
              <a:rPr lang="en-US" dirty="0"/>
              <a:t>AI APPROCHES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4E7EAE58-142A-3AAF-583A-FB14A554FE3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939800"/>
            <a:ext cx="4610100" cy="1581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9095066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95300" y="60904"/>
            <a:ext cx="2553335" cy="288290"/>
          </a:xfrm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Acting</a:t>
            </a:r>
            <a:r>
              <a:rPr spc="-105" dirty="0"/>
              <a:t> </a:t>
            </a:r>
            <a:r>
              <a:rPr spc="-75" dirty="0"/>
              <a:t>Humanly:</a:t>
            </a:r>
            <a:r>
              <a:rPr spc="25" dirty="0"/>
              <a:t> </a:t>
            </a:r>
            <a:r>
              <a:rPr spc="-70" dirty="0"/>
              <a:t>Turing</a:t>
            </a:r>
            <a:r>
              <a:rPr spc="-65" dirty="0"/>
              <a:t> </a:t>
            </a:r>
            <a:r>
              <a:rPr spc="-60" dirty="0"/>
              <a:t>Test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5735" y="903541"/>
            <a:ext cx="2782214" cy="955852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2021382"/>
            <a:ext cx="71526" cy="71526"/>
          </a:xfrm>
          <a:prstGeom prst="rect">
            <a:avLst/>
          </a:prstGeom>
        </p:spPr>
      </p:pic>
      <p:sp>
        <p:nvSpPr>
          <p:cNvPr id="6" name="object 6"/>
          <p:cNvSpPr txBox="1"/>
          <p:nvPr/>
        </p:nvSpPr>
        <p:spPr>
          <a:xfrm>
            <a:off x="433298" y="1891678"/>
            <a:ext cx="3827145" cy="690245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5080">
              <a:lnSpc>
                <a:spcPct val="121100"/>
              </a:lnSpc>
              <a:spcBef>
                <a:spcPts val="100"/>
              </a:spcBef>
            </a:pPr>
            <a:r>
              <a:rPr sz="1200" spc="-35" dirty="0">
                <a:latin typeface="Tahoma"/>
                <a:cs typeface="Tahoma"/>
              </a:rPr>
              <a:t>Turing (1950)</a:t>
            </a:r>
            <a:r>
              <a:rPr sz="1200" spc="-30" dirty="0">
                <a:latin typeface="Tahoma"/>
                <a:cs typeface="Tahoma"/>
              </a:rPr>
              <a:t> ”Computing </a:t>
            </a:r>
            <a:r>
              <a:rPr sz="1200" spc="-65" dirty="0">
                <a:latin typeface="Tahoma"/>
                <a:cs typeface="Tahoma"/>
              </a:rPr>
              <a:t>machinery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and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intelligence”: </a:t>
            </a:r>
            <a:r>
              <a:rPr sz="1200" dirty="0">
                <a:latin typeface="Tahoma"/>
                <a:cs typeface="Tahoma"/>
              </a:rPr>
              <a:t>”Can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machines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think?”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”Can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machines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80" dirty="0">
                <a:latin typeface="Tahoma"/>
                <a:cs typeface="Tahoma"/>
              </a:rPr>
              <a:t>behave</a:t>
            </a:r>
            <a:r>
              <a:rPr sz="1200" spc="-1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intelligently?” </a:t>
            </a:r>
            <a:r>
              <a:rPr sz="1200" dirty="0">
                <a:latin typeface="Tahoma"/>
                <a:cs typeface="Tahoma"/>
              </a:rPr>
              <a:t>The</a:t>
            </a:r>
            <a:r>
              <a:rPr sz="1200" spc="-5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Imitation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70" dirty="0">
                <a:latin typeface="Tahoma"/>
                <a:cs typeface="Tahoma"/>
              </a:rPr>
              <a:t>Game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(2014)</a:t>
            </a:r>
            <a:endParaRPr sz="1200">
              <a:latin typeface="Tahoma"/>
              <a:cs typeface="Tahoma"/>
            </a:endParaRPr>
          </a:p>
        </p:txBody>
      </p:sp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2242807"/>
            <a:ext cx="71526" cy="71526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5" cstate="print"/>
          <a:stretch>
            <a:fillRect/>
          </a:stretch>
        </p:blipFill>
        <p:spPr>
          <a:xfrm>
            <a:off x="300139" y="2464219"/>
            <a:ext cx="71526" cy="71526"/>
          </a:xfrm>
          <a:prstGeom prst="rect">
            <a:avLst/>
          </a:prstGeom>
        </p:spPr>
      </p:pic>
      <p:grpSp>
        <p:nvGrpSpPr>
          <p:cNvPr id="9" name="object 9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10" name="object 10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2" name="object 12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3" name="object 13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4" name="object 14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6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5" name="object 1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6" name="object 16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6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Thinking</a:t>
            </a:r>
            <a:r>
              <a:rPr spc="-90" dirty="0"/>
              <a:t> </a:t>
            </a:r>
            <a:r>
              <a:rPr spc="-75" dirty="0"/>
              <a:t>Humanly:</a:t>
            </a:r>
            <a:r>
              <a:rPr spc="10" dirty="0"/>
              <a:t> </a:t>
            </a:r>
            <a:r>
              <a:rPr spc="-70" dirty="0"/>
              <a:t>Cognitive</a:t>
            </a:r>
            <a:r>
              <a:rPr spc="-65" dirty="0"/>
              <a:t> </a:t>
            </a:r>
            <a:r>
              <a:rPr spc="-50" dirty="0"/>
              <a:t>Modelling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289850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24866" y="634781"/>
            <a:ext cx="4405981" cy="1582731"/>
          </a:xfrm>
          <a:prstGeom prst="rect">
            <a:avLst/>
          </a:prstGeom>
        </p:spPr>
        <p:txBody>
          <a:bodyPr vert="horz" wrap="square" lIns="0" tIns="576824" rIns="0" bIns="0" rtlCol="0">
            <a:spAutoFit/>
          </a:bodyPr>
          <a:lstStyle/>
          <a:p>
            <a:pPr marL="320675">
              <a:lnSpc>
                <a:spcPct val="100000"/>
              </a:lnSpc>
              <a:spcBef>
                <a:spcPts val="405"/>
              </a:spcBef>
            </a:pPr>
            <a:r>
              <a:rPr spc="-45" dirty="0"/>
              <a:t>How</a:t>
            </a:r>
            <a:r>
              <a:rPr spc="-40" dirty="0"/>
              <a:t> </a:t>
            </a:r>
            <a:r>
              <a:rPr spc="-75" dirty="0"/>
              <a:t>human</a:t>
            </a:r>
            <a:r>
              <a:rPr spc="-15" dirty="0"/>
              <a:t> </a:t>
            </a:r>
            <a:r>
              <a:rPr spc="-10" dirty="0"/>
              <a:t>thinks?</a:t>
            </a:r>
          </a:p>
          <a:p>
            <a:pPr marL="320675" marR="5080">
              <a:lnSpc>
                <a:spcPct val="100000"/>
              </a:lnSpc>
              <a:spcBef>
                <a:spcPts val="300"/>
              </a:spcBef>
            </a:pP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Two</a:t>
            </a:r>
            <a:r>
              <a:rPr spc="-7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105" dirty="0">
                <a:solidFill>
                  <a:srgbClr val="FF0000"/>
                </a:solidFill>
                <a:highlight>
                  <a:srgbClr val="FFFF00"/>
                </a:highlight>
              </a:rPr>
              <a:t>ways</a:t>
            </a:r>
            <a:r>
              <a:rPr spc="1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to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65" dirty="0">
                <a:solidFill>
                  <a:srgbClr val="FF0000"/>
                </a:solidFill>
                <a:highlight>
                  <a:srgbClr val="FFFF00"/>
                </a:highlight>
              </a:rPr>
              <a:t>determine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a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65" dirty="0">
                <a:solidFill>
                  <a:srgbClr val="FF0000"/>
                </a:solidFill>
                <a:highlight>
                  <a:srgbClr val="FFFF00"/>
                </a:highlight>
              </a:rPr>
              <a:t>given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70" dirty="0">
                <a:solidFill>
                  <a:srgbClr val="FF0000"/>
                </a:solidFill>
                <a:highlight>
                  <a:srgbClr val="FFFF00"/>
                </a:highlight>
              </a:rPr>
              <a:t>program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thinks like</a:t>
            </a:r>
            <a:r>
              <a:rPr spc="-2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10" dirty="0">
                <a:solidFill>
                  <a:srgbClr val="FF0000"/>
                </a:solidFill>
                <a:highlight>
                  <a:srgbClr val="FFFF00"/>
                </a:highlight>
              </a:rPr>
              <a:t>human </a:t>
            </a:r>
            <a:r>
              <a:rPr spc="-35" dirty="0">
                <a:solidFill>
                  <a:srgbClr val="FF0000"/>
                </a:solidFill>
                <a:highlight>
                  <a:srgbClr val="FFFF00"/>
                </a:highlight>
              </a:rPr>
              <a:t>(i)Through</a:t>
            </a:r>
            <a:r>
              <a:rPr spc="-2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45" dirty="0">
                <a:solidFill>
                  <a:srgbClr val="FF0000"/>
                </a:solidFill>
                <a:highlight>
                  <a:srgbClr val="FFFF00"/>
                </a:highlight>
              </a:rPr>
              <a:t>introspection</a:t>
            </a:r>
            <a:r>
              <a:rPr spc="-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dirty="0">
                <a:solidFill>
                  <a:srgbClr val="FF0000"/>
                </a:solidFill>
                <a:highlight>
                  <a:srgbClr val="FFFF00"/>
                </a:highlight>
              </a:rPr>
              <a:t>,</a:t>
            </a:r>
            <a:r>
              <a:rPr spc="-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30" dirty="0">
                <a:solidFill>
                  <a:srgbClr val="FF0000"/>
                </a:solidFill>
                <a:highlight>
                  <a:srgbClr val="FFFF00"/>
                </a:highlight>
              </a:rPr>
              <a:t>(ii)Through</a:t>
            </a:r>
            <a:r>
              <a:rPr spc="-15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50" dirty="0">
                <a:solidFill>
                  <a:srgbClr val="FF0000"/>
                </a:solidFill>
                <a:highlight>
                  <a:srgbClr val="FFFF00"/>
                </a:highlight>
              </a:rPr>
              <a:t>psychological</a:t>
            </a:r>
            <a:r>
              <a:rPr spc="-20" dirty="0">
                <a:solidFill>
                  <a:srgbClr val="FF0000"/>
                </a:solidFill>
                <a:highlight>
                  <a:srgbClr val="FFFF00"/>
                </a:highlight>
              </a:rPr>
              <a:t> </a:t>
            </a:r>
            <a:r>
              <a:rPr spc="-65" dirty="0">
                <a:solidFill>
                  <a:srgbClr val="FF0000"/>
                </a:solidFill>
                <a:highlight>
                  <a:srgbClr val="FFFF00"/>
                </a:highlight>
              </a:rPr>
              <a:t>experiments</a:t>
            </a:r>
          </a:p>
          <a:p>
            <a:pPr marL="320675" marR="116205">
              <a:lnSpc>
                <a:spcPct val="100000"/>
              </a:lnSpc>
              <a:spcBef>
                <a:spcPts val="310"/>
              </a:spcBef>
            </a:pPr>
            <a:r>
              <a:rPr spc="-10" dirty="0"/>
              <a:t>After</a:t>
            </a:r>
            <a:r>
              <a:rPr spc="-20" dirty="0"/>
              <a:t> </a:t>
            </a:r>
            <a:r>
              <a:rPr spc="-60" dirty="0"/>
              <a:t>defining</a:t>
            </a:r>
            <a:r>
              <a:rPr dirty="0"/>
              <a:t> </a:t>
            </a:r>
            <a:r>
              <a:rPr spc="-75" dirty="0"/>
              <a:t>theory,</a:t>
            </a:r>
            <a:r>
              <a:rPr dirty="0"/>
              <a:t> </a:t>
            </a:r>
            <a:r>
              <a:rPr spc="-135" dirty="0"/>
              <a:t>we</a:t>
            </a:r>
            <a:r>
              <a:rPr spc="15" dirty="0"/>
              <a:t> </a:t>
            </a:r>
            <a:r>
              <a:rPr spc="-45" dirty="0"/>
              <a:t>can</a:t>
            </a:r>
            <a:r>
              <a:rPr dirty="0"/>
              <a:t> </a:t>
            </a:r>
            <a:r>
              <a:rPr spc="-95" dirty="0"/>
              <a:t>express</a:t>
            </a:r>
            <a:r>
              <a:rPr dirty="0"/>
              <a:t> it </a:t>
            </a:r>
            <a:r>
              <a:rPr spc="-55" dirty="0"/>
              <a:t>as</a:t>
            </a:r>
            <a:r>
              <a:rPr dirty="0"/>
              <a:t> a </a:t>
            </a:r>
            <a:r>
              <a:rPr spc="-65" dirty="0"/>
              <a:t>computer</a:t>
            </a:r>
            <a:r>
              <a:rPr dirty="0"/>
              <a:t> </a:t>
            </a:r>
            <a:r>
              <a:rPr spc="-55" dirty="0"/>
              <a:t>program and</a:t>
            </a:r>
            <a:r>
              <a:rPr spc="-20" dirty="0"/>
              <a:t> </a:t>
            </a:r>
            <a:r>
              <a:rPr spc="-55" dirty="0"/>
              <a:t>check</a:t>
            </a:r>
            <a:r>
              <a:rPr spc="-15" dirty="0"/>
              <a:t> </a:t>
            </a:r>
            <a:r>
              <a:rPr dirty="0"/>
              <a:t>if</a:t>
            </a:r>
            <a:r>
              <a:rPr spc="-20" dirty="0"/>
              <a:t> </a:t>
            </a:r>
            <a:r>
              <a:rPr dirty="0"/>
              <a:t>it</a:t>
            </a:r>
            <a:r>
              <a:rPr spc="-15" dirty="0"/>
              <a:t> </a:t>
            </a:r>
            <a:r>
              <a:rPr dirty="0"/>
              <a:t>is</a:t>
            </a:r>
            <a:r>
              <a:rPr spc="-20" dirty="0"/>
              <a:t> </a:t>
            </a:r>
            <a:r>
              <a:rPr spc="-70" dirty="0"/>
              <a:t>behaving</a:t>
            </a:r>
            <a:r>
              <a:rPr spc="-15" dirty="0"/>
              <a:t> </a:t>
            </a:r>
            <a:r>
              <a:rPr spc="-30" dirty="0"/>
              <a:t>like</a:t>
            </a:r>
            <a:r>
              <a:rPr spc="-15" dirty="0"/>
              <a:t> </a:t>
            </a:r>
            <a:r>
              <a:rPr spc="-10" dirty="0"/>
              <a:t>human</a:t>
            </a: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11274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16163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7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ctr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45" dirty="0"/>
              <a:t>Thinking</a:t>
            </a:r>
            <a:r>
              <a:rPr spc="-90" dirty="0"/>
              <a:t> </a:t>
            </a:r>
            <a:r>
              <a:rPr spc="-55" dirty="0"/>
              <a:t>Rationally:</a:t>
            </a:r>
            <a:r>
              <a:rPr spc="15" dirty="0"/>
              <a:t> </a:t>
            </a:r>
            <a:r>
              <a:rPr spc="-105" dirty="0"/>
              <a:t>Laws</a:t>
            </a:r>
            <a:r>
              <a:rPr spc="-30" dirty="0"/>
              <a:t> of</a:t>
            </a:r>
            <a:r>
              <a:rPr spc="-85" dirty="0"/>
              <a:t> </a:t>
            </a:r>
            <a:r>
              <a:rPr spc="-55" dirty="0"/>
              <a:t>Thought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451813"/>
            <a:ext cx="71526" cy="71526"/>
          </a:xfrm>
          <a:prstGeom prst="rect">
            <a:avLst/>
          </a:prstGeom>
        </p:spPr>
      </p:pic>
      <p:sp>
        <p:nvSpPr>
          <p:cNvPr id="4" name="object 4"/>
          <p:cNvSpPr txBox="1"/>
          <p:nvPr/>
        </p:nvSpPr>
        <p:spPr>
          <a:xfrm>
            <a:off x="433298" y="1322108"/>
            <a:ext cx="3524250" cy="652145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45" dirty="0">
                <a:solidFill>
                  <a:srgbClr val="FF0000"/>
                </a:solidFill>
                <a:highlight>
                  <a:srgbClr val="FFFF00"/>
                </a:highlight>
                <a:latin typeface="Tahoma"/>
                <a:cs typeface="Tahoma"/>
              </a:rPr>
              <a:t>Normative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rather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than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descriptive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00"/>
              </a:spcBef>
            </a:pPr>
            <a:r>
              <a:rPr sz="1200" spc="-25" dirty="0">
                <a:latin typeface="Tahoma"/>
                <a:cs typeface="Tahoma"/>
              </a:rPr>
              <a:t>Aristotle</a:t>
            </a:r>
            <a:r>
              <a:rPr sz="1200" spc="-70" dirty="0">
                <a:latin typeface="Tahoma"/>
                <a:cs typeface="Tahoma"/>
              </a:rPr>
              <a:t> </a:t>
            </a:r>
            <a:r>
              <a:rPr sz="1200" spc="-100" dirty="0">
                <a:latin typeface="Tahoma"/>
                <a:cs typeface="Tahoma"/>
              </a:rPr>
              <a:t>was</a:t>
            </a:r>
            <a:r>
              <a:rPr sz="1200" spc="5" dirty="0">
                <a:latin typeface="Tahoma"/>
                <a:cs typeface="Tahoma"/>
              </a:rPr>
              <a:t> </a:t>
            </a:r>
            <a:r>
              <a:rPr sz="1200" spc="-90" dirty="0">
                <a:latin typeface="Tahoma"/>
                <a:cs typeface="Tahoma"/>
              </a:rPr>
              <a:t>one</a:t>
            </a:r>
            <a:r>
              <a:rPr sz="1200" spc="-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0" dirty="0">
                <a:latin typeface="Tahoma"/>
                <a:cs typeface="Tahoma"/>
              </a:rPr>
              <a:t>the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20" dirty="0">
                <a:latin typeface="Tahoma"/>
                <a:cs typeface="Tahoma"/>
              </a:rPr>
              <a:t>first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attempt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to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30" dirty="0">
                <a:latin typeface="Tahoma"/>
                <a:cs typeface="Tahoma"/>
              </a:rPr>
              <a:t>codify </a:t>
            </a:r>
            <a:r>
              <a:rPr sz="1200" spc="-10" dirty="0">
                <a:latin typeface="Tahoma"/>
                <a:cs typeface="Tahoma"/>
              </a:rPr>
              <a:t>“right </a:t>
            </a:r>
            <a:r>
              <a:rPr sz="1200" spc="-20" dirty="0">
                <a:latin typeface="Tahoma"/>
                <a:cs typeface="Tahoma"/>
              </a:rPr>
              <a:t>thinking”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b="1" spc="-65" dirty="0">
                <a:solidFill>
                  <a:srgbClr val="FF0000"/>
                </a:solidFill>
                <a:latin typeface="Tahoma"/>
                <a:cs typeface="Tahoma"/>
              </a:rPr>
              <a:t>reasoning</a:t>
            </a:r>
            <a:r>
              <a:rPr sz="1200" b="1" spc="-3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processing</a:t>
            </a:r>
            <a:endParaRPr sz="1200" b="1" dirty="0">
              <a:solidFill>
                <a:srgbClr val="FF0000"/>
              </a:solidFill>
              <a:latin typeface="Tahoma"/>
              <a:cs typeface="Tahoma"/>
            </a:endParaRPr>
          </a:p>
        </p:txBody>
      </p:sp>
      <p:pic>
        <p:nvPicPr>
          <p:cNvPr id="5" name="object 5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673225"/>
            <a:ext cx="71526" cy="71526"/>
          </a:xfrm>
          <a:prstGeom prst="rect">
            <a:avLst/>
          </a:prstGeom>
        </p:spPr>
      </p:pic>
      <p:grpSp>
        <p:nvGrpSpPr>
          <p:cNvPr id="6" name="object 6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7" name="object 7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8" name="object 8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9" name="object 9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0" name="object 10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1" name="object 11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4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2" name="object 12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3" name="object 1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8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0"/>
            <a:ext cx="4608195" cy="389890"/>
          </a:xfrm>
          <a:custGeom>
            <a:avLst/>
            <a:gdLst/>
            <a:ahLst/>
            <a:cxnLst/>
            <a:rect l="l" t="t" r="r" b="b"/>
            <a:pathLst>
              <a:path w="4608195" h="389890">
                <a:moveTo>
                  <a:pt x="4608004" y="0"/>
                </a:moveTo>
                <a:lnTo>
                  <a:pt x="0" y="0"/>
                </a:lnTo>
                <a:lnTo>
                  <a:pt x="0" y="389623"/>
                </a:lnTo>
                <a:lnTo>
                  <a:pt x="4608004" y="389623"/>
                </a:lnTo>
                <a:lnTo>
                  <a:pt x="4608004" y="0"/>
                </a:lnTo>
                <a:close/>
              </a:path>
            </a:pathLst>
          </a:custGeom>
          <a:solidFill>
            <a:srgbClr val="F2F2F2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524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0"/>
              </a:spcBef>
            </a:pPr>
            <a:r>
              <a:rPr spc="-30" dirty="0"/>
              <a:t>Acting</a:t>
            </a:r>
            <a:r>
              <a:rPr spc="-95" dirty="0"/>
              <a:t> </a:t>
            </a:r>
            <a:r>
              <a:rPr spc="-55" dirty="0"/>
              <a:t>Rationally</a:t>
            </a:r>
          </a:p>
        </p:txBody>
      </p:sp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300139" y="1301661"/>
            <a:ext cx="71526" cy="71526"/>
          </a:xfrm>
          <a:prstGeom prst="rect">
            <a:avLst/>
          </a:prstGeom>
        </p:spPr>
      </p:pic>
      <p:sp>
        <p:nvSpPr>
          <p:cNvPr id="5" name="object 5"/>
          <p:cNvSpPr txBox="1"/>
          <p:nvPr/>
        </p:nvSpPr>
        <p:spPr>
          <a:xfrm>
            <a:off x="433298" y="1171982"/>
            <a:ext cx="3949700" cy="1056640"/>
          </a:xfrm>
          <a:prstGeom prst="rect">
            <a:avLst/>
          </a:prstGeom>
        </p:spPr>
        <p:txBody>
          <a:bodyPr vert="horz" wrap="square" lIns="0" tIns="5143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405"/>
              </a:spcBef>
            </a:pPr>
            <a:r>
              <a:rPr sz="1200" spc="-25" dirty="0">
                <a:latin typeface="Tahoma"/>
                <a:cs typeface="Tahoma"/>
              </a:rPr>
              <a:t>Rational</a:t>
            </a:r>
            <a:r>
              <a:rPr sz="1200" spc="-5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Behavior:</a:t>
            </a:r>
            <a:r>
              <a:rPr sz="1200" spc="60" dirty="0">
                <a:latin typeface="Tahoma"/>
                <a:cs typeface="Tahoma"/>
              </a:rPr>
              <a:t> </a:t>
            </a:r>
            <a:r>
              <a:rPr sz="1200" b="1" spc="-55" dirty="0">
                <a:solidFill>
                  <a:srgbClr val="FF0000"/>
                </a:solidFill>
                <a:latin typeface="Tahoma"/>
                <a:cs typeface="Tahoma"/>
              </a:rPr>
              <a:t>doing</a:t>
            </a:r>
            <a:r>
              <a:rPr sz="1200" b="1" spc="-3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40" dirty="0">
                <a:solidFill>
                  <a:srgbClr val="FF0000"/>
                </a:solidFill>
                <a:latin typeface="Tahoma"/>
                <a:cs typeface="Tahoma"/>
              </a:rPr>
              <a:t>the</a:t>
            </a:r>
            <a:r>
              <a:rPr sz="1200" b="1" spc="-50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20" dirty="0">
                <a:solidFill>
                  <a:srgbClr val="FF0000"/>
                </a:solidFill>
                <a:latin typeface="Tahoma"/>
                <a:cs typeface="Tahoma"/>
              </a:rPr>
              <a:t>right</a:t>
            </a:r>
            <a:r>
              <a:rPr sz="1200" b="1" spc="-45" dirty="0">
                <a:solidFill>
                  <a:srgbClr val="FF0000"/>
                </a:solidFill>
                <a:latin typeface="Tahoma"/>
                <a:cs typeface="Tahoma"/>
              </a:rPr>
              <a:t> </a:t>
            </a:r>
            <a:r>
              <a:rPr sz="1200" b="1" spc="-10" dirty="0">
                <a:solidFill>
                  <a:srgbClr val="FF0000"/>
                </a:solidFill>
                <a:latin typeface="Tahoma"/>
                <a:cs typeface="Tahoma"/>
              </a:rPr>
              <a:t>thing</a:t>
            </a:r>
            <a:endParaRPr sz="1200" b="1" dirty="0">
              <a:solidFill>
                <a:srgbClr val="FF0000"/>
              </a:solidFill>
              <a:latin typeface="Tahoma"/>
              <a:cs typeface="Tahoma"/>
            </a:endParaRPr>
          </a:p>
          <a:p>
            <a:pPr marL="12700" marR="466725">
              <a:lnSpc>
                <a:spcPct val="100000"/>
              </a:lnSpc>
              <a:spcBef>
                <a:spcPts val="300"/>
              </a:spcBef>
            </a:pPr>
            <a:r>
              <a:rPr sz="1200" spc="-10" dirty="0">
                <a:latin typeface="Tahoma"/>
                <a:cs typeface="Tahoma"/>
              </a:rPr>
              <a:t>Right</a:t>
            </a:r>
            <a:r>
              <a:rPr sz="1200" spc="-30" dirty="0">
                <a:latin typeface="Tahoma"/>
                <a:cs typeface="Tahoma"/>
              </a:rPr>
              <a:t> thing:</a:t>
            </a:r>
            <a:r>
              <a:rPr sz="1200" spc="9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maximizes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our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goal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achievement,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65" dirty="0">
                <a:latin typeface="Tahoma"/>
                <a:cs typeface="Tahoma"/>
              </a:rPr>
              <a:t>given</a:t>
            </a:r>
            <a:r>
              <a:rPr sz="1200" spc="-25" dirty="0">
                <a:latin typeface="Tahoma"/>
                <a:cs typeface="Tahoma"/>
              </a:rPr>
              <a:t> </a:t>
            </a:r>
            <a:r>
              <a:rPr sz="1200" spc="-45" dirty="0">
                <a:latin typeface="Tahoma"/>
                <a:cs typeface="Tahoma"/>
              </a:rPr>
              <a:t>the available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information.</a:t>
            </a:r>
            <a:endParaRPr sz="1200" dirty="0">
              <a:latin typeface="Tahoma"/>
              <a:cs typeface="Tahoma"/>
            </a:endParaRPr>
          </a:p>
          <a:p>
            <a:pPr marL="12700" marR="5080">
              <a:lnSpc>
                <a:spcPct val="100000"/>
              </a:lnSpc>
              <a:spcBef>
                <a:spcPts val="310"/>
              </a:spcBef>
            </a:pPr>
            <a:r>
              <a:rPr sz="1200" spc="-25" dirty="0">
                <a:latin typeface="Tahoma"/>
                <a:cs typeface="Tahoma"/>
              </a:rPr>
              <a:t>Doesn’t</a:t>
            </a:r>
            <a:r>
              <a:rPr sz="1200" spc="-65" dirty="0">
                <a:latin typeface="Tahoma"/>
                <a:cs typeface="Tahoma"/>
              </a:rPr>
              <a:t> necessarily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involve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thinking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–</a:t>
            </a:r>
            <a:r>
              <a:rPr sz="1200" spc="-4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but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thinking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55" dirty="0">
                <a:latin typeface="Tahoma"/>
                <a:cs typeface="Tahoma"/>
              </a:rPr>
              <a:t>should</a:t>
            </a:r>
            <a:r>
              <a:rPr sz="1200" spc="-35" dirty="0">
                <a:latin typeface="Tahoma"/>
                <a:cs typeface="Tahoma"/>
              </a:rPr>
              <a:t> </a:t>
            </a:r>
            <a:r>
              <a:rPr sz="1200" spc="-50" dirty="0">
                <a:latin typeface="Tahoma"/>
                <a:cs typeface="Tahoma"/>
              </a:rPr>
              <a:t>be</a:t>
            </a:r>
            <a:r>
              <a:rPr sz="1200" spc="-45" dirty="0">
                <a:latin typeface="Tahoma"/>
                <a:cs typeface="Tahoma"/>
              </a:rPr>
              <a:t> </a:t>
            </a:r>
            <a:r>
              <a:rPr sz="1200" spc="-25" dirty="0">
                <a:latin typeface="Tahoma"/>
                <a:cs typeface="Tahoma"/>
              </a:rPr>
              <a:t>in </a:t>
            </a:r>
            <a:r>
              <a:rPr sz="1200" spc="-40" dirty="0">
                <a:latin typeface="Tahoma"/>
                <a:cs typeface="Tahoma"/>
              </a:rPr>
              <a:t>the </a:t>
            </a:r>
            <a:r>
              <a:rPr sz="1200" spc="-70" dirty="0">
                <a:latin typeface="Tahoma"/>
                <a:cs typeface="Tahoma"/>
              </a:rPr>
              <a:t>service</a:t>
            </a:r>
            <a:r>
              <a:rPr sz="1200" spc="-20" dirty="0">
                <a:latin typeface="Tahoma"/>
                <a:cs typeface="Tahoma"/>
              </a:rPr>
              <a:t> </a:t>
            </a:r>
            <a:r>
              <a:rPr sz="1200" dirty="0">
                <a:latin typeface="Tahoma"/>
                <a:cs typeface="Tahoma"/>
              </a:rPr>
              <a:t>of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35" dirty="0">
                <a:latin typeface="Tahoma"/>
                <a:cs typeface="Tahoma"/>
              </a:rPr>
              <a:t>rational</a:t>
            </a:r>
            <a:r>
              <a:rPr sz="1200" spc="-30" dirty="0">
                <a:latin typeface="Tahoma"/>
                <a:cs typeface="Tahoma"/>
              </a:rPr>
              <a:t> </a:t>
            </a:r>
            <a:r>
              <a:rPr sz="1200" spc="-10" dirty="0">
                <a:latin typeface="Tahoma"/>
                <a:cs typeface="Tahoma"/>
              </a:rPr>
              <a:t>action.</a:t>
            </a:r>
            <a:endParaRPr sz="1200" dirty="0">
              <a:latin typeface="Tahoma"/>
              <a:cs typeface="Tahoma"/>
            </a:endParaRPr>
          </a:p>
        </p:txBody>
      </p:sp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300139" y="1523085"/>
            <a:ext cx="71526" cy="71526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4" cstate="print"/>
          <a:stretch>
            <a:fillRect/>
          </a:stretch>
        </p:blipFill>
        <p:spPr>
          <a:xfrm>
            <a:off x="300139" y="1927961"/>
            <a:ext cx="71526" cy="71526"/>
          </a:xfrm>
          <a:prstGeom prst="rect">
            <a:avLst/>
          </a:prstGeom>
        </p:spPr>
      </p:pic>
      <p:grpSp>
        <p:nvGrpSpPr>
          <p:cNvPr id="8" name="object 8"/>
          <p:cNvGrpSpPr/>
          <p:nvPr/>
        </p:nvGrpSpPr>
        <p:grpSpPr>
          <a:xfrm>
            <a:off x="0" y="3346348"/>
            <a:ext cx="4608195" cy="109855"/>
            <a:chOff x="0" y="3346348"/>
            <a:chExt cx="4608195" cy="109855"/>
          </a:xfrm>
        </p:grpSpPr>
        <p:sp>
          <p:nvSpPr>
            <p:cNvPr id="9" name="object 9"/>
            <p:cNvSpPr/>
            <p:nvPr/>
          </p:nvSpPr>
          <p:spPr>
            <a:xfrm>
              <a:off x="0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5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A3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0" name="object 10"/>
            <p:cNvSpPr/>
            <p:nvPr/>
          </p:nvSpPr>
          <p:spPr>
            <a:xfrm>
              <a:off x="1535976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EBEBEB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  <p:sp>
          <p:nvSpPr>
            <p:cNvPr id="11" name="object 11"/>
            <p:cNvSpPr/>
            <p:nvPr/>
          </p:nvSpPr>
          <p:spPr>
            <a:xfrm>
              <a:off x="3071952" y="3346348"/>
              <a:ext cx="1536065" cy="109855"/>
            </a:xfrm>
            <a:custGeom>
              <a:avLst/>
              <a:gdLst/>
              <a:ahLst/>
              <a:cxnLst/>
              <a:rect l="l" t="t" r="r" b="b"/>
              <a:pathLst>
                <a:path w="1536064" h="109854">
                  <a:moveTo>
                    <a:pt x="1535976" y="0"/>
                  </a:moveTo>
                  <a:lnTo>
                    <a:pt x="0" y="0"/>
                  </a:lnTo>
                  <a:lnTo>
                    <a:pt x="0" y="109651"/>
                  </a:lnTo>
                  <a:lnTo>
                    <a:pt x="1535976" y="109651"/>
                  </a:lnTo>
                  <a:lnTo>
                    <a:pt x="1535976" y="0"/>
                  </a:lnTo>
                  <a:close/>
                </a:path>
              </a:pathLst>
            </a:custGeom>
            <a:solidFill>
              <a:srgbClr val="D8D8D8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12" name="object 12"/>
          <p:cNvSpPr txBox="1">
            <a:spLocks noGrp="1"/>
          </p:cNvSpPr>
          <p:nvPr>
            <p:ph type="dt" sz="half" idx="6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pc="-10" dirty="0"/>
              <a:t>Richard,</a:t>
            </a:r>
            <a:r>
              <a:rPr spc="45" dirty="0"/>
              <a:t> </a:t>
            </a:r>
            <a:r>
              <a:rPr dirty="0"/>
              <a:t>Philip</a:t>
            </a:r>
            <a:r>
              <a:rPr spc="254" dirty="0"/>
              <a:t> </a:t>
            </a:r>
            <a:r>
              <a:rPr spc="-10" dirty="0"/>
              <a:t>(AIUB)</a:t>
            </a:r>
          </a:p>
        </p:txBody>
      </p:sp>
      <p:sp>
        <p:nvSpPr>
          <p:cNvPr id="13" name="object 13"/>
          <p:cNvSpPr txBox="1"/>
          <p:nvPr/>
        </p:nvSpPr>
        <p:spPr>
          <a:xfrm>
            <a:off x="2253170" y="3351784"/>
            <a:ext cx="101600" cy="1022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sz="600" spc="-25" dirty="0">
                <a:solidFill>
                  <a:srgbClr val="0000FF"/>
                </a:solidFill>
                <a:latin typeface="Arial MT"/>
                <a:cs typeface="Arial MT"/>
                <a:hlinkClick r:id="rId5" action="ppaction://hlinksldjump"/>
              </a:rPr>
              <a:t>AI</a:t>
            </a:r>
            <a:endParaRPr sz="600">
              <a:latin typeface="Arial MT"/>
              <a:cs typeface="Arial MT"/>
            </a:endParaRPr>
          </a:p>
        </p:txBody>
      </p:sp>
      <p:sp>
        <p:nvSpPr>
          <p:cNvPr id="14" name="object 1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r>
              <a:rPr dirty="0"/>
              <a:t>AIUB</a:t>
            </a:r>
            <a:r>
              <a:rPr spc="100" dirty="0"/>
              <a:t> </a:t>
            </a:r>
            <a:r>
              <a:rPr spc="-20" dirty="0"/>
              <a:t>2024</a:t>
            </a:r>
          </a:p>
        </p:txBody>
      </p:sp>
      <p:sp>
        <p:nvSpPr>
          <p:cNvPr id="15" name="object 15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ts val="675"/>
              </a:lnSpc>
            </a:pPr>
            <a:fld id="{81D60167-4931-47E6-BA6A-407CBD079E47}" type="slidenum">
              <a:rPr dirty="0"/>
              <a:t>9</a:t>
            </a:fld>
            <a:r>
              <a:rPr spc="25" dirty="0"/>
              <a:t> </a:t>
            </a:r>
            <a:r>
              <a:rPr spc="150" dirty="0"/>
              <a:t>/</a:t>
            </a:r>
            <a:r>
              <a:rPr spc="25" dirty="0"/>
              <a:t> </a:t>
            </a:r>
            <a:r>
              <a:rPr spc="-25" dirty="0"/>
              <a:t>38</a:t>
            </a:r>
          </a:p>
        </p:txBody>
      </p:sp>
    </p:spTree>
  </p:cSld>
  <p:clrMapOvr>
    <a:masterClrMapping/>
  </p:clrMapOvr>
  <p:transition>
    <p:cut/>
  </p:transition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</TotalTime>
  <Words>1693</Words>
  <Application>Microsoft Office PowerPoint</Application>
  <PresentationFormat>Custom</PresentationFormat>
  <Paragraphs>257</Paragraphs>
  <Slides>30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30</vt:i4>
      </vt:variant>
    </vt:vector>
  </HeadingPairs>
  <TitlesOfParts>
    <vt:vector size="37" baseType="lpstr">
      <vt:lpstr>Arial</vt:lpstr>
      <vt:lpstr>Arial MT</vt:lpstr>
      <vt:lpstr>Calibri</vt:lpstr>
      <vt:lpstr>Cambria</vt:lpstr>
      <vt:lpstr>Tahoma</vt:lpstr>
      <vt:lpstr>Times New Roman</vt:lpstr>
      <vt:lpstr>Office Theme</vt:lpstr>
      <vt:lpstr>Artificial Intelligence Lecture 1, Chapter 1,2</vt:lpstr>
      <vt:lpstr>Table of Contents</vt:lpstr>
      <vt:lpstr>What is AI?</vt:lpstr>
      <vt:lpstr>What is AI?</vt:lpstr>
      <vt:lpstr>AI APPROCHES</vt:lpstr>
      <vt:lpstr>Acting Humanly: Turing Test</vt:lpstr>
      <vt:lpstr>Thinking Humanly: Cognitive Modelling</vt:lpstr>
      <vt:lpstr>Thinking Rationally: Laws of Thought</vt:lpstr>
      <vt:lpstr>Acting Rationally</vt:lpstr>
      <vt:lpstr>Foundation of AI</vt:lpstr>
      <vt:lpstr>history of AI</vt:lpstr>
      <vt:lpstr>Until 2010, AIMA 3rd edition</vt:lpstr>
      <vt:lpstr>Intelligent Agents</vt:lpstr>
      <vt:lpstr>Rational Agent</vt:lpstr>
      <vt:lpstr>Structure of Intelligent Agents</vt:lpstr>
      <vt:lpstr>Agent Programs</vt:lpstr>
      <vt:lpstr>Specifying the task environment</vt:lpstr>
      <vt:lpstr>PowerPoint Presentation</vt:lpstr>
      <vt:lpstr>Properties of task environments: Environment types</vt:lpstr>
      <vt:lpstr>Environment types - cont.</vt:lpstr>
      <vt:lpstr>PowerPoint Presentation</vt:lpstr>
      <vt:lpstr>kinds of Agent Programs</vt:lpstr>
      <vt:lpstr>PowerPoint Presentation</vt:lpstr>
      <vt:lpstr>PowerPoint Presentation</vt:lpstr>
      <vt:lpstr>PowerPoint Presentation</vt:lpstr>
      <vt:lpstr>PowerPoint Presentation</vt:lpstr>
      <vt:lpstr>Goal-based agents</vt:lpstr>
      <vt:lpstr>Utility-based agents</vt:lpstr>
      <vt:lpstr>Exercise Questions</vt:lpstr>
      <vt:lpstr>References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Artificial Intelligence - Lecture 1, Chapter 1,2</dc:title>
  <dc:creator>Supta Richard Philip</dc:creator>
  <cp:lastModifiedBy>CHINMOY GUHA</cp:lastModifiedBy>
  <cp:revision>29</cp:revision>
  <dcterms:created xsi:type="dcterms:W3CDTF">2025-03-11T04:24:52Z</dcterms:created>
  <dcterms:modified xsi:type="dcterms:W3CDTF">2025-03-27T07:51:10Z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2025-03-07T00:00:00Z</vt:filetime>
  </property>
  <property fmtid="{D5CDD505-2E9C-101B-9397-08002B2CF9AE}" pid="3" name="Creator">
    <vt:lpwstr>LaTeX with Beamer class</vt:lpwstr>
  </property>
  <property fmtid="{D5CDD505-2E9C-101B-9397-08002B2CF9AE}" pid="4" name="LastSaved">
    <vt:filetime>2025-03-11T00:00:00Z</vt:filetime>
  </property>
  <property fmtid="{D5CDD505-2E9C-101B-9397-08002B2CF9AE}" pid="5" name="PTEX.Fullbanner">
    <vt:lpwstr>This is pdfTeX, Version 3.14159265-2.6-1.40.18 (TeX Live 2017) kpathsea version 6.2.3</vt:lpwstr>
  </property>
  <property fmtid="{D5CDD505-2E9C-101B-9397-08002B2CF9AE}" pid="6" name="Producer">
    <vt:lpwstr>pdfTeX-1.40.18</vt:lpwstr>
  </property>
</Properties>
</file>