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89" r:id="rId4"/>
    <p:sldId id="308" r:id="rId5"/>
    <p:sldId id="309" r:id="rId6"/>
    <p:sldId id="318" r:id="rId7"/>
    <p:sldId id="319" r:id="rId8"/>
    <p:sldId id="310" r:id="rId9"/>
    <p:sldId id="311" r:id="rId10"/>
    <p:sldId id="312" r:id="rId11"/>
    <p:sldId id="320" r:id="rId12"/>
    <p:sldId id="313" r:id="rId13"/>
    <p:sldId id="314" r:id="rId14"/>
    <p:sldId id="315" r:id="rId15"/>
    <p:sldId id="316" r:id="rId16"/>
    <p:sldId id="317" r:id="rId17"/>
    <p:sldId id="272" r:id="rId18"/>
    <p:sldId id="273" r:id="rId19"/>
    <p:sldId id="274" r:id="rId20"/>
    <p:sldId id="275" r:id="rId21"/>
    <p:sldId id="278" r:id="rId22"/>
    <p:sldId id="279" r:id="rId23"/>
    <p:sldId id="280" r:id="rId24"/>
    <p:sldId id="288" r:id="rId25"/>
    <p:sldId id="277" r:id="rId26"/>
    <p:sldId id="287" r:id="rId27"/>
    <p:sldId id="281" r:id="rId28"/>
    <p:sldId id="282" r:id="rId29"/>
    <p:sldId id="283" r:id="rId30"/>
    <p:sldId id="284" r:id="rId31"/>
    <p:sldId id="285" r:id="rId32"/>
    <p:sldId id="286" r:id="rId33"/>
    <p:sldId id="264" r:id="rId34"/>
    <p:sldId id="265"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9"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224" autoAdjust="0"/>
  </p:normalViewPr>
  <p:slideViewPr>
    <p:cSldViewPr snapToGrid="0" snapToObjects="1" showGuides="1">
      <p:cViewPr varScale="1">
        <p:scale>
          <a:sx n="60" d="100"/>
          <a:sy n="60" d="100"/>
        </p:scale>
        <p:origin x="1460" y="48"/>
      </p:cViewPr>
      <p:guideLst>
        <p:guide orient="horz" pos="2169"/>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10/27/2024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anose="05000000000000000000"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p>
        </p:txBody>
      </p:sp>
      <p:sp>
        <p:nvSpPr>
          <p:cNvPr id="3" name="Picture Placeholder 2"/>
          <p:cNvSpPr>
            <a:spLocks noGrp="1"/>
          </p:cNvSpPr>
          <p:nvPr>
            <p:ph type="pic" idx="1" hasCustomPrompt="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p>
        </p:txBody>
      </p:sp>
      <p:sp>
        <p:nvSpPr>
          <p:cNvPr id="3" name="Picture Placeholder 2"/>
          <p:cNvSpPr>
            <a:spLocks noGrp="1"/>
          </p:cNvSpPr>
          <p:nvPr>
            <p:ph type="pic" idx="1" hasCustomPrompt="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10/27/2024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p>
        </p:txBody>
      </p:sp>
      <p:sp>
        <p:nvSpPr>
          <p:cNvPr id="14" name="Picture Placeholder 13"/>
          <p:cNvSpPr>
            <a:spLocks noGrp="1"/>
          </p:cNvSpPr>
          <p:nvPr>
            <p:ph type="pic" sz="quarter" idx="13" hasCustomPrompt="1"/>
          </p:nvPr>
        </p:nvSpPr>
        <p:spPr>
          <a:xfrm>
            <a:off x="284164" y="594360"/>
            <a:ext cx="2743200" cy="3675888"/>
          </a:xfrm>
        </p:spPr>
        <p:txBody>
          <a:bodyPr/>
          <a:lstStyle>
            <a:lvl1pPr>
              <a:buNone/>
              <a:defRPr/>
            </a:lvl1pPr>
          </a:lstStyle>
          <a:p>
            <a:r>
              <a:rPr lang="fi-FI"/>
              <a:t>Drag picture to placeholder or click icon to add</a:t>
            </a: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p>
        </p:txBody>
      </p:sp>
      <p:sp>
        <p:nvSpPr>
          <p:cNvPr id="3" name="Picture Placeholder 2"/>
          <p:cNvSpPr>
            <a:spLocks noGrp="1"/>
          </p:cNvSpPr>
          <p:nvPr>
            <p:ph type="pic" idx="1" hasCustomPrompt="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hasCustomPrompt="1"/>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p>
        </p:txBody>
      </p:sp>
      <p:sp>
        <p:nvSpPr>
          <p:cNvPr id="14" name="Picture Placeholder 2"/>
          <p:cNvSpPr>
            <a:spLocks noGrp="1"/>
          </p:cNvSpPr>
          <p:nvPr>
            <p:ph type="pic" idx="14" hasCustomPrompt="1"/>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10/27/2024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hasCustomPrompt="1"/>
          </p:nvPr>
        </p:nvSpPr>
        <p:spPr>
          <a:xfrm>
            <a:off x="284162" y="2017058"/>
            <a:ext cx="8574087" cy="4377391"/>
          </a:xfrm>
        </p:spPr>
        <p:txBody>
          <a:bodyPr/>
          <a:lstStyle>
            <a:lvl1pPr>
              <a:buNone/>
              <a:defRPr/>
            </a:lvl1pPr>
          </a:lstStyle>
          <a:p>
            <a:r>
              <a:rPr lang="fi-FI"/>
              <a:t>Drag picture to placeholder or click icon to add</a:t>
            </a: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panose="05000000000000000000"/>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panose="05000000000000000000"/>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anose="05000000000000000000"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10/27/2024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hasCustomPrompt="1"/>
          </p:nvPr>
        </p:nvSpPr>
        <p:spPr>
          <a:xfrm>
            <a:off x="284162" y="443754"/>
            <a:ext cx="8574087" cy="4370293"/>
          </a:xfrm>
        </p:spPr>
        <p:txBody>
          <a:bodyPr/>
          <a:lstStyle>
            <a:lvl1pPr>
              <a:buNone/>
              <a:defRPr/>
            </a:lvl1pPr>
          </a:lstStyle>
          <a:p>
            <a:r>
              <a:rPr lang="fi-FI"/>
              <a:t>Drag picture to placeholder or click icon to add</a:t>
            </a:r>
          </a:p>
        </p:txBody>
      </p:sp>
      <p:sp>
        <p:nvSpPr>
          <p:cNvPr id="4" name="Date Placeholder 3"/>
          <p:cNvSpPr>
            <a:spLocks noGrp="1"/>
          </p:cNvSpPr>
          <p:nvPr>
            <p:ph type="dt" sz="half" idx="10"/>
          </p:nvPr>
        </p:nvSpPr>
        <p:spPr/>
        <p:txBody>
          <a:bodyPr/>
          <a:lstStyle/>
          <a:p>
            <a:fld id="{4251665B-C24A-4702-B522-6A4334602E03}" type="datetimeFigureOut">
              <a:rPr lang="en-US" smtClean="0"/>
              <a:t>10/27/2024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panose="05000000000000000000"/>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10/27/2024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10/27/2024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p>
        </p:txBody>
      </p:sp>
      <p:sp>
        <p:nvSpPr>
          <p:cNvPr id="3" name="Date Placeholder 2"/>
          <p:cNvSpPr>
            <a:spLocks noGrp="1"/>
          </p:cNvSpPr>
          <p:nvPr>
            <p:ph type="dt" sz="half" idx="10"/>
          </p:nvPr>
        </p:nvSpPr>
        <p:spPr/>
        <p:txBody>
          <a:bodyPr/>
          <a:lstStyle/>
          <a:p>
            <a:fld id="{4251665B-C24A-4702-B522-6A4334602E03}" type="datetimeFigureOut">
              <a:rPr lang="en-US" smtClean="0"/>
              <a:t>10/27/2024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10/27/2024</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10/27/2024</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billah.masumcu@aiub.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Compiler</a:t>
            </a:r>
          </a:p>
        </p:txBody>
      </p:sp>
      <p:sp>
        <p:nvSpPr>
          <p:cNvPr id="3" name="Subtitle 2"/>
          <p:cNvSpPr>
            <a:spLocks noGrp="1"/>
          </p:cNvSpPr>
          <p:nvPr>
            <p:ph type="subTitle" idx="1"/>
          </p:nvPr>
        </p:nvSpPr>
        <p:spPr>
          <a:xfrm>
            <a:off x="476205" y="1532427"/>
            <a:ext cx="2789509" cy="484632"/>
          </a:xfrm>
        </p:spPr>
        <p:txBody>
          <a:bodyPr/>
          <a:lstStyle/>
          <a:p>
            <a:r>
              <a:rPr lang="en-US" dirty="0"/>
              <a:t>Course Code: CSC 3220</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708266545"/>
              </p:ext>
            </p:extLst>
          </p:nvPr>
        </p:nvGraphicFramePr>
        <p:xfrm>
          <a:off x="476205" y="5186042"/>
          <a:ext cx="8335798" cy="1293136"/>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20000"/>
                    </a:ext>
                  </a:extLst>
                </a:gridCol>
                <a:gridCol w="1397725">
                  <a:extLst>
                    <a:ext uri="{9D8B030D-6E8A-4147-A177-3AD203B41FA5}">
                      <a16:colId xmlns:a16="http://schemas.microsoft.com/office/drawing/2014/main" val="20001"/>
                    </a:ext>
                  </a:extLst>
                </a:gridCol>
                <a:gridCol w="1227909">
                  <a:extLst>
                    <a:ext uri="{9D8B030D-6E8A-4147-A177-3AD203B41FA5}">
                      <a16:colId xmlns:a16="http://schemas.microsoft.com/office/drawing/2014/main" val="20002"/>
                    </a:ext>
                  </a:extLst>
                </a:gridCol>
                <a:gridCol w="1228725">
                  <a:extLst>
                    <a:ext uri="{9D8B030D-6E8A-4147-A177-3AD203B41FA5}">
                      <a16:colId xmlns:a16="http://schemas.microsoft.com/office/drawing/2014/main" val="20003"/>
                    </a:ext>
                  </a:extLst>
                </a:gridCol>
                <a:gridCol w="1199515">
                  <a:extLst>
                    <a:ext uri="{9D8B030D-6E8A-4147-A177-3AD203B41FA5}">
                      <a16:colId xmlns:a16="http://schemas.microsoft.com/office/drawing/2014/main" val="20004"/>
                    </a:ext>
                  </a:extLst>
                </a:gridCol>
                <a:gridCol w="1798700">
                  <a:extLst>
                    <a:ext uri="{9D8B030D-6E8A-4147-A177-3AD203B41FA5}">
                      <a16:colId xmlns:a16="http://schemas.microsoft.com/office/drawing/2014/main" val="20005"/>
                    </a:ext>
                  </a:extLst>
                </a:gridCol>
              </a:tblGrid>
              <a:tr h="378736">
                <a:tc>
                  <a:txBody>
                    <a:bodyPr/>
                    <a:lstStyle/>
                    <a:p>
                      <a:r>
                        <a:rPr lang="en-US" dirty="0"/>
                        <a:t>Lecture No:</a:t>
                      </a:r>
                    </a:p>
                  </a:txBody>
                  <a:tcPr/>
                </a:tc>
                <a:tc>
                  <a:txBody>
                    <a:bodyPr/>
                    <a:lstStyle/>
                    <a:p>
                      <a:r>
                        <a:rPr lang="en-US" dirty="0"/>
                        <a:t>3</a:t>
                      </a:r>
                    </a:p>
                  </a:txBody>
                  <a:tcPr/>
                </a:tc>
                <a:tc>
                  <a:txBody>
                    <a:bodyPr/>
                    <a:lstStyle/>
                    <a:p>
                      <a:r>
                        <a:rPr lang="en-US" dirty="0"/>
                        <a:t>Week No:</a:t>
                      </a:r>
                    </a:p>
                  </a:txBody>
                  <a:tcPr/>
                </a:tc>
                <a:tc>
                  <a:txBody>
                    <a:bodyPr/>
                    <a:lstStyle/>
                    <a:p>
                      <a:r>
                        <a:rPr lang="en-US" dirty="0"/>
                        <a:t>3</a:t>
                      </a:r>
                    </a:p>
                  </a:txBody>
                  <a:tcPr/>
                </a:tc>
                <a:tc>
                  <a:txBody>
                    <a:bodyPr/>
                    <a:lstStyle/>
                    <a:p>
                      <a:r>
                        <a:rPr lang="en-US" dirty="0"/>
                        <a:t>Semester:</a:t>
                      </a:r>
                    </a:p>
                  </a:txBody>
                  <a:tcPr/>
                </a:tc>
                <a:tc>
                  <a:txBody>
                    <a:bodyPr/>
                    <a:lstStyle/>
                    <a:p>
                      <a:r>
                        <a:rPr lang="en-GB" altLang="en-US" dirty="0"/>
                        <a:t>Fall 2024-2025</a:t>
                      </a:r>
                    </a:p>
                  </a:txBody>
                  <a:tcPr/>
                </a:tc>
                <a:extLst>
                  <a:ext uri="{0D108BD9-81ED-4DB2-BD59-A6C34878D82A}">
                    <a16:rowId xmlns:a16="http://schemas.microsoft.com/office/drawing/2014/main" val="10000"/>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GB" altLang="en-US" i="1" dirty="0"/>
                        <a:t>Shahnaj Parvin</a:t>
                      </a:r>
                      <a:endParaRPr lang="en-US" i="1" dirty="0"/>
                    </a:p>
                    <a:p>
                      <a:r>
                        <a:rPr lang="en-GB" altLang="en-US" i="1" dirty="0">
                          <a:hlinkClick r:id="rId2"/>
                        </a:rPr>
                        <a:t>sparvin</a:t>
                      </a:r>
                      <a:r>
                        <a:rPr lang="en-US" i="1" dirty="0">
                          <a:hlinkClick r:id="rId2"/>
                        </a:rPr>
                        <a:t>@aiub.edu</a:t>
                      </a:r>
                      <a:endParaRPr lang="en-US" i="1" dirty="0"/>
                    </a:p>
                    <a:p>
                      <a:endParaRPr lang="en-US" i="1"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8" name="Subtitle 2"/>
          <p:cNvSpPr txBox="1"/>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anose="05000000000000000000"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anose="05000000000000000000"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anose="05000000000000000000"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anose="05000000000000000000"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anose="05000000000000000000"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anose="05000000000000000000"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anose="05000000000000000000"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anose="05000000000000000000"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anose="05000000000000000000" pitchFamily="2" charset="2"/>
              <a:buNone/>
              <a:defRPr lang="en-US" sz="1800" kern="1200">
                <a:solidFill>
                  <a:schemeClr val="tx1">
                    <a:tint val="75000"/>
                  </a:schemeClr>
                </a:solidFill>
                <a:latin typeface="+mn-lt"/>
                <a:ea typeface="+mn-ea"/>
                <a:cs typeface="+mn-cs"/>
              </a:defRPr>
            </a:lvl9pPr>
          </a:lstStyle>
          <a:p>
            <a:r>
              <a:rPr lang="en-US" dirty="0"/>
              <a:t>Course Title: Compiler Design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a:p>
            <a:pPr marL="0" indent="0">
              <a:buNone/>
            </a:pPr>
            <a:endParaRPr lang="en-US" sz="2600" b="1" dirty="0">
              <a:solidFill>
                <a:schemeClr val="tx1"/>
              </a:solidFill>
            </a:endParaRPr>
          </a:p>
        </p:txBody>
      </p:sp>
      <p:sp>
        <p:nvSpPr>
          <p:cNvPr id="5" name="TextBox 4"/>
          <p:cNvSpPr txBox="1"/>
          <p:nvPr/>
        </p:nvSpPr>
        <p:spPr>
          <a:xfrm>
            <a:off x="1066987" y="1528528"/>
            <a:ext cx="7626847" cy="3723005"/>
          </a:xfrm>
          <a:prstGeom prst="rect">
            <a:avLst/>
          </a:prstGeom>
          <a:noFill/>
        </p:spPr>
        <p:txBody>
          <a:bodyPr wrap="square" rtlCol="0">
            <a:spAutoFit/>
          </a:bodyPr>
          <a:lstStyle/>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After lexical analyzer compiled the above expression the output of lexical analyzer would be </a:t>
            </a:r>
          </a:p>
          <a:p>
            <a:pPr algn="ctr"/>
            <a:r>
              <a:rPr lang="nn-NO" b="1" dirty="0">
                <a:latin typeface="Times New Roman" panose="02020603050405020304" pitchFamily="18" charset="0"/>
                <a:cs typeface="Times New Roman" panose="02020603050405020304" pitchFamily="18" charset="0"/>
              </a:rPr>
              <a:t>&lt;i d , l </a:t>
            </a:r>
            <a:r>
              <a:rPr lang="nn-NO" b="1">
                <a:latin typeface="Times New Roman" panose="02020603050405020304" pitchFamily="18" charset="0"/>
                <a:cs typeface="Times New Roman" panose="02020603050405020304" pitchFamily="18" charset="0"/>
              </a:rPr>
              <a:t>&gt; </a:t>
            </a:r>
            <a:r>
              <a:rPr lang="nn-NO" b="1">
                <a:latin typeface="Times New Roman" panose="02020603050405020304" pitchFamily="18" charset="0"/>
                <a:cs typeface="Times New Roman" panose="02020603050405020304" pitchFamily="18" charset="0"/>
                <a:sym typeface="Wingdings" panose="05000000000000000000" pitchFamily="2" charset="2"/>
              </a:rPr>
              <a:t>&lt;=&gt;</a:t>
            </a:r>
            <a:r>
              <a:rPr lang="nn-NO" b="1">
                <a:latin typeface="Times New Roman" panose="02020603050405020304" pitchFamily="18" charset="0"/>
                <a:cs typeface="Times New Roman" panose="02020603050405020304" pitchFamily="18" charset="0"/>
              </a:rPr>
              <a:t> </a:t>
            </a:r>
            <a:r>
              <a:rPr lang="nn-NO" b="1" dirty="0">
                <a:latin typeface="Times New Roman" panose="02020603050405020304" pitchFamily="18" charset="0"/>
                <a:cs typeface="Times New Roman" panose="02020603050405020304" pitchFamily="18" charset="0"/>
              </a:rPr>
              <a:t>&lt;</a:t>
            </a:r>
            <a:r>
              <a:rPr lang="nn-NO" b="1">
                <a:latin typeface="Times New Roman" panose="02020603050405020304" pitchFamily="18" charset="0"/>
                <a:cs typeface="Times New Roman" panose="02020603050405020304" pitchFamily="18" charset="0"/>
              </a:rPr>
              <a:t>id, </a:t>
            </a:r>
            <a:r>
              <a:rPr lang="nn-NO">
                <a:latin typeface="Times New Roman" panose="02020603050405020304" pitchFamily="18" charset="0"/>
                <a:cs typeface="Times New Roman" panose="02020603050405020304" pitchFamily="18" charset="0"/>
              </a:rPr>
              <a:t>2&gt; &lt;+&gt; </a:t>
            </a:r>
            <a:r>
              <a:rPr lang="nn-NO" b="1" dirty="0">
                <a:latin typeface="Times New Roman" panose="02020603050405020304" pitchFamily="18" charset="0"/>
                <a:cs typeface="Times New Roman" panose="02020603050405020304" pitchFamily="18" charset="0"/>
              </a:rPr>
              <a:t>&lt;</a:t>
            </a:r>
            <a:r>
              <a:rPr lang="nn-NO" b="1">
                <a:latin typeface="Times New Roman" panose="02020603050405020304" pitchFamily="18" charset="0"/>
                <a:cs typeface="Times New Roman" panose="02020603050405020304" pitchFamily="18" charset="0"/>
              </a:rPr>
              <a:t>id, </a:t>
            </a:r>
            <a:r>
              <a:rPr lang="nn-NO">
                <a:latin typeface="Times New Roman" panose="02020603050405020304" pitchFamily="18" charset="0"/>
                <a:cs typeface="Times New Roman" panose="02020603050405020304" pitchFamily="18" charset="0"/>
              </a:rPr>
              <a:t>3&gt; &lt;*&gt; &lt;60</a:t>
            </a:r>
            <a:r>
              <a:rPr lang="nn-NO" dirty="0">
                <a:latin typeface="Times New Roman" panose="02020603050405020304" pitchFamily="18" charset="0"/>
                <a:cs typeface="Times New Roman" panose="02020603050405020304" pitchFamily="18" charset="0"/>
              </a:rPr>
              <a:t>&gt;</a:t>
            </a:r>
          </a:p>
          <a:p>
            <a:pPr algn="just"/>
            <a:r>
              <a:rPr lang="en-US" dirty="0">
                <a:latin typeface="Times New Roman" panose="02020603050405020304" pitchFamily="18" charset="0"/>
                <a:cs typeface="Times New Roman" panose="02020603050405020304" pitchFamily="18" charset="0"/>
              </a:rPr>
              <a:t> </a:t>
            </a:r>
          </a:p>
          <a:p>
            <a:pPr algn="just"/>
            <a:endParaRPr lang="en-US"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Lexical Errors</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lexical error is a mistake in a lexeme, for examples, typing </a:t>
            </a:r>
            <a:r>
              <a:rPr lang="en-US" b="1" dirty="0" err="1">
                <a:latin typeface="Times New Roman" panose="02020603050405020304" pitchFamily="18" charset="0"/>
                <a:cs typeface="Times New Roman" panose="02020603050405020304" pitchFamily="18" charset="0"/>
              </a:rPr>
              <a:t>tehn</a:t>
            </a:r>
            <a:r>
              <a:rPr lang="en-US" dirty="0">
                <a:latin typeface="Times New Roman" panose="02020603050405020304" pitchFamily="18" charset="0"/>
                <a:cs typeface="Times New Roman" panose="02020603050405020304" pitchFamily="18" charset="0"/>
              </a:rPr>
              <a:t> instead of </a:t>
            </a:r>
            <a:r>
              <a:rPr lang="en-US" b="1" dirty="0">
                <a:latin typeface="Times New Roman" panose="02020603050405020304" pitchFamily="18" charset="0"/>
                <a:cs typeface="Times New Roman" panose="02020603050405020304" pitchFamily="18" charset="0"/>
              </a:rPr>
              <a:t>then</a:t>
            </a:r>
            <a:r>
              <a:rPr lang="en-US" dirty="0">
                <a:latin typeface="Times New Roman" panose="02020603050405020304" pitchFamily="18" charset="0"/>
                <a:cs typeface="Times New Roman" panose="02020603050405020304" pitchFamily="18" charset="0"/>
              </a:rPr>
              <a:t>, or missing off one of the quotes in a literal.</a:t>
            </a:r>
            <a:endParaRPr lang="en-US" b="1" dirty="0">
              <a:latin typeface="Times New Roman" panose="02020603050405020304" pitchFamily="18" charset="0"/>
              <a:cs typeface="Times New Roman" panose="02020603050405020304" pitchFamily="18" charset="0"/>
            </a:endParaRPr>
          </a:p>
          <a:p>
            <a:pPr lvl="2"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5D006E-F24C-DF94-2477-0AA0BE6B0562}"/>
            </a:ext>
          </a:extLst>
        </p:cNvPr>
        <p:cNvGrpSpPr/>
        <p:nvPr/>
      </p:nvGrpSpPr>
      <p:grpSpPr>
        <a:xfrm>
          <a:off x="0" y="0"/>
          <a:ext cx="0" cy="0"/>
          <a:chOff x="0" y="0"/>
          <a:chExt cx="0" cy="0"/>
        </a:xfrm>
      </p:grpSpPr>
      <p:sp>
        <p:nvSpPr>
          <p:cNvPr id="2" name="Subtitle 2">
            <a:extLst>
              <a:ext uri="{FF2B5EF4-FFF2-40B4-BE49-F238E27FC236}">
                <a16:creationId xmlns:a16="http://schemas.microsoft.com/office/drawing/2014/main" id="{36257BE6-628C-D867-3C17-BD78C7067EDD}"/>
              </a:ext>
            </a:extLst>
          </p:cNvPr>
          <p:cNvSpPr txBox="1"/>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id="{CB720173-877D-13BD-B325-2233166ACF1E}"/>
              </a:ext>
            </a:extLst>
          </p:cNvPr>
          <p:cNvSpPr txBox="1"/>
          <p:nvPr/>
        </p:nvSpPr>
        <p:spPr>
          <a:xfrm>
            <a:off x="1066987" y="1528528"/>
            <a:ext cx="7626847" cy="3970318"/>
          </a:xfrm>
          <a:prstGeom prst="rect">
            <a:avLst/>
          </a:prstGeom>
          <a:noFill/>
        </p:spPr>
        <p:txBody>
          <a:bodyPr wrap="square" rtlCol="0">
            <a:spAutoFit/>
          </a:bodyPr>
          <a:lstStyle/>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Functions/ key responsibilities of Lexical </a:t>
            </a:r>
            <a:r>
              <a:rPr lang="en-US" b="1" dirty="0" err="1">
                <a:latin typeface="Times New Roman" panose="02020603050405020304" pitchFamily="18" charset="0"/>
                <a:cs typeface="Times New Roman" panose="02020603050405020304" pitchFamily="18" charset="0"/>
              </a:rPr>
              <a:t>Analyser</a:t>
            </a:r>
            <a:endParaRPr lang="en-US" b="1" dirty="0">
              <a:latin typeface="Times New Roman" panose="02020603050405020304" pitchFamily="18" charset="0"/>
              <a:cs typeface="Times New Roman" panose="02020603050405020304" pitchFamily="18" charset="0"/>
            </a:endParaRPr>
          </a:p>
          <a:p>
            <a:pPr algn="just"/>
            <a:endParaRPr lang="en-US" b="1"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Convert the source code intro stream of tokens</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Removing the whitespaces</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Removing the comments</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Recognizing keywords and identifiers</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Recognizing of constants</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Show errors when lexeme doesn’t match by pattern</a:t>
            </a:r>
          </a:p>
          <a:p>
            <a:pPr lvl="2"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6324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a:p>
            <a:pPr marL="0" indent="0">
              <a:buNone/>
            </a:pPr>
            <a:endParaRPr lang="en-US" sz="2600" b="1" dirty="0">
              <a:solidFill>
                <a:schemeClr val="tx1"/>
              </a:solidFill>
            </a:endParaRPr>
          </a:p>
        </p:txBody>
      </p:sp>
      <p:sp>
        <p:nvSpPr>
          <p:cNvPr id="5" name="TextBox 4"/>
          <p:cNvSpPr txBox="1"/>
          <p:nvPr/>
        </p:nvSpPr>
        <p:spPr>
          <a:xfrm>
            <a:off x="1066987" y="1219032"/>
            <a:ext cx="7626847" cy="5107940"/>
          </a:xfrm>
          <a:prstGeom prst="rect">
            <a:avLst/>
          </a:prstGeom>
          <a:noFill/>
        </p:spPr>
        <p:txBody>
          <a:bodyPr wrap="square" rtlCol="0">
            <a:spAutoFit/>
          </a:bodyPr>
          <a:lstStyle/>
          <a:p>
            <a:pPr algn="just"/>
            <a:endParaRPr lang="en-US" dirty="0">
              <a:latin typeface="Times New Roman" panose="02020603050405020304" pitchFamily="18" charset="0"/>
              <a:cs typeface="Times New Roman" panose="02020603050405020304" pitchFamily="18" charset="0"/>
            </a:endParaRPr>
          </a:p>
          <a:p>
            <a:endParaRPr lang="nn-NO" dirty="0">
              <a:latin typeface="Times New Roman" panose="02020603050405020304" pitchFamily="18" charset="0"/>
              <a:cs typeface="Times New Roman" panose="02020603050405020304" pitchFamily="18" charset="0"/>
            </a:endParaRPr>
          </a:p>
          <a:p>
            <a:pPr algn="just"/>
            <a:r>
              <a:rPr lang="nn-NO" sz="2000" b="1" dirty="0">
                <a:latin typeface="Times New Roman" panose="02020603050405020304" pitchFamily="18" charset="0"/>
                <a:cs typeface="Times New Roman" panose="02020603050405020304" pitchFamily="18" charset="0"/>
              </a:rPr>
              <a:t>Syntax Analyzer:  </a:t>
            </a:r>
            <a:r>
              <a:rPr lang="en-US" dirty="0">
                <a:latin typeface="Times New Roman" panose="02020603050405020304" pitchFamily="18" charset="0"/>
                <a:cs typeface="Times New Roman" panose="02020603050405020304" pitchFamily="18" charset="0"/>
              </a:rPr>
              <a:t>The second phase of the compiler is syntax analysis or parsing. The parser uses the first components of the tokens produced by the lexical analyzer to create a tree-like intermediate representation that depicts the grammatical structure of the token stream. A typical representation is a syntax tree in which each interior node represents an operation and the children of the node represent the arguments of the operation. A syntax tree for the token stream ( obtain from lexical analyzer) is shown below as the output of this phase.</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endParaRPr lang="nn-NO" sz="2000" b="1" dirty="0">
              <a:latin typeface="Times New Roman" panose="02020603050405020304" pitchFamily="18" charset="0"/>
              <a:cs typeface="Times New Roman" panose="02020603050405020304" pitchFamily="18" charset="0"/>
            </a:endParaRPr>
          </a:p>
          <a:p>
            <a:pPr algn="just"/>
            <a:endParaRPr lang="nn-NO"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lvl="2"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p:txBody>
      </p:sp>
      <p:grpSp>
        <p:nvGrpSpPr>
          <p:cNvPr id="4" name="Group 40"/>
          <p:cNvGrpSpPr/>
          <p:nvPr/>
        </p:nvGrpSpPr>
        <p:grpSpPr bwMode="auto">
          <a:xfrm>
            <a:off x="3200400" y="4836936"/>
            <a:ext cx="2743200" cy="1585913"/>
            <a:chOff x="192" y="2160"/>
            <a:chExt cx="1728" cy="999"/>
          </a:xfrm>
        </p:grpSpPr>
        <p:sp>
          <p:nvSpPr>
            <p:cNvPr id="6" name="Text Box 41"/>
            <p:cNvSpPr txBox="1">
              <a:spLocks noChangeArrowheads="1"/>
            </p:cNvSpPr>
            <p:nvPr/>
          </p:nvSpPr>
          <p:spPr bwMode="auto">
            <a:xfrm>
              <a:off x="192" y="2352"/>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800" dirty="0">
                  <a:latin typeface="Times New Roman" panose="02020603050405020304" pitchFamily="18" charset="0"/>
                </a:rPr>
                <a:t>(id, 1)</a:t>
              </a:r>
            </a:p>
          </p:txBody>
        </p:sp>
        <p:sp>
          <p:nvSpPr>
            <p:cNvPr id="7" name="Text Box 42"/>
            <p:cNvSpPr txBox="1">
              <a:spLocks noChangeArrowheads="1"/>
            </p:cNvSpPr>
            <p:nvPr/>
          </p:nvSpPr>
          <p:spPr bwMode="auto">
            <a:xfrm>
              <a:off x="528" y="2640"/>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a:latin typeface="Times New Roman" panose="02020603050405020304" pitchFamily="18" charset="0"/>
                </a:rPr>
                <a:t>(id,2)</a:t>
              </a:r>
            </a:p>
          </p:txBody>
        </p:sp>
        <p:sp>
          <p:nvSpPr>
            <p:cNvPr id="8" name="Text Box 43"/>
            <p:cNvSpPr txBox="1">
              <a:spLocks noChangeArrowheads="1"/>
            </p:cNvSpPr>
            <p:nvPr/>
          </p:nvSpPr>
          <p:spPr bwMode="auto">
            <a:xfrm>
              <a:off x="912" y="2928"/>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a:latin typeface="Times New Roman" panose="02020603050405020304" pitchFamily="18" charset="0"/>
                </a:rPr>
                <a:t>(id,3)</a:t>
              </a:r>
            </a:p>
          </p:txBody>
        </p:sp>
        <p:sp>
          <p:nvSpPr>
            <p:cNvPr id="9" name="Text Box 44"/>
            <p:cNvSpPr txBox="1">
              <a:spLocks noChangeArrowheads="1"/>
            </p:cNvSpPr>
            <p:nvPr/>
          </p:nvSpPr>
          <p:spPr bwMode="auto">
            <a:xfrm>
              <a:off x="720" y="2160"/>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800">
                  <a:latin typeface="Times New Roman" panose="02020603050405020304" pitchFamily="18" charset="0"/>
                </a:rPr>
                <a:t>:=</a:t>
              </a:r>
            </a:p>
          </p:txBody>
        </p:sp>
        <p:sp>
          <p:nvSpPr>
            <p:cNvPr id="10" name="Text Box 45"/>
            <p:cNvSpPr txBox="1">
              <a:spLocks noChangeArrowheads="1"/>
            </p:cNvSpPr>
            <p:nvPr/>
          </p:nvSpPr>
          <p:spPr bwMode="auto">
            <a:xfrm>
              <a:off x="960" y="2352"/>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a:latin typeface="Times New Roman" panose="02020603050405020304" pitchFamily="18" charset="0"/>
                </a:rPr>
                <a:t>  +</a:t>
              </a:r>
            </a:p>
          </p:txBody>
        </p:sp>
        <p:sp>
          <p:nvSpPr>
            <p:cNvPr id="11" name="Text Box 46"/>
            <p:cNvSpPr txBox="1">
              <a:spLocks noChangeArrowheads="1"/>
            </p:cNvSpPr>
            <p:nvPr/>
          </p:nvSpPr>
          <p:spPr bwMode="auto">
            <a:xfrm>
              <a:off x="1248" y="2640"/>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a:latin typeface="Times New Roman" panose="02020603050405020304" pitchFamily="18" charset="0"/>
                </a:rPr>
                <a:t>   *</a:t>
              </a:r>
            </a:p>
          </p:txBody>
        </p:sp>
        <p:sp>
          <p:nvSpPr>
            <p:cNvPr id="12" name="Text Box 47"/>
            <p:cNvSpPr txBox="1">
              <a:spLocks noChangeArrowheads="1"/>
            </p:cNvSpPr>
            <p:nvPr/>
          </p:nvSpPr>
          <p:spPr bwMode="auto">
            <a:xfrm>
              <a:off x="1536" y="2928"/>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a:latin typeface="Times New Roman" panose="02020603050405020304" pitchFamily="18" charset="0"/>
                </a:rPr>
                <a:t>60</a:t>
              </a:r>
            </a:p>
          </p:txBody>
        </p:sp>
        <p:sp>
          <p:nvSpPr>
            <p:cNvPr id="13" name="Line 48"/>
            <p:cNvSpPr>
              <a:spLocks noChangeShapeType="1"/>
            </p:cNvSpPr>
            <p:nvPr/>
          </p:nvSpPr>
          <p:spPr bwMode="auto">
            <a:xfrm flipH="1">
              <a:off x="672" y="2352"/>
              <a:ext cx="96" cy="4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en-US" dirty="0"/>
            </a:p>
          </p:txBody>
        </p:sp>
        <p:sp>
          <p:nvSpPr>
            <p:cNvPr id="14" name="Line 49"/>
            <p:cNvSpPr>
              <a:spLocks noChangeShapeType="1"/>
            </p:cNvSpPr>
            <p:nvPr/>
          </p:nvSpPr>
          <p:spPr bwMode="auto">
            <a:xfrm>
              <a:off x="912" y="2304"/>
              <a:ext cx="192"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15" name="Line 50"/>
            <p:cNvSpPr>
              <a:spLocks noChangeShapeType="1"/>
            </p:cNvSpPr>
            <p:nvPr/>
          </p:nvSpPr>
          <p:spPr bwMode="auto">
            <a:xfrm flipH="1">
              <a:off x="884" y="2532"/>
              <a:ext cx="192"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en-US" dirty="0"/>
            </a:p>
          </p:txBody>
        </p:sp>
        <p:sp>
          <p:nvSpPr>
            <p:cNvPr id="16" name="Line 51"/>
            <p:cNvSpPr>
              <a:spLocks noChangeShapeType="1"/>
            </p:cNvSpPr>
            <p:nvPr/>
          </p:nvSpPr>
          <p:spPr bwMode="auto">
            <a:xfrm>
              <a:off x="1200" y="2496"/>
              <a:ext cx="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17" name="Line 52"/>
            <p:cNvSpPr>
              <a:spLocks noChangeShapeType="1"/>
            </p:cNvSpPr>
            <p:nvPr/>
          </p:nvSpPr>
          <p:spPr bwMode="auto">
            <a:xfrm>
              <a:off x="1152" y="2496"/>
              <a:ext cx="240"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18" name="Line 53"/>
            <p:cNvSpPr>
              <a:spLocks noChangeShapeType="1"/>
            </p:cNvSpPr>
            <p:nvPr/>
          </p:nvSpPr>
          <p:spPr bwMode="auto">
            <a:xfrm flipH="1">
              <a:off x="1248" y="2784"/>
              <a:ext cx="144"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en-US" dirty="0"/>
            </a:p>
          </p:txBody>
        </p:sp>
        <p:sp>
          <p:nvSpPr>
            <p:cNvPr id="19" name="Line 54"/>
            <p:cNvSpPr>
              <a:spLocks noChangeShapeType="1"/>
            </p:cNvSpPr>
            <p:nvPr/>
          </p:nvSpPr>
          <p:spPr bwMode="auto">
            <a:xfrm>
              <a:off x="1488" y="2784"/>
              <a:ext cx="192"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a:p>
            <a:pPr marL="0" indent="0">
              <a:buNone/>
            </a:pPr>
            <a:endParaRPr lang="en-US" sz="2600" b="1" dirty="0">
              <a:solidFill>
                <a:schemeClr val="tx1"/>
              </a:solidFill>
            </a:endParaRPr>
          </a:p>
        </p:txBody>
      </p:sp>
      <p:sp>
        <p:nvSpPr>
          <p:cNvPr id="5" name="TextBox 4"/>
          <p:cNvSpPr txBox="1"/>
          <p:nvPr/>
        </p:nvSpPr>
        <p:spPr>
          <a:xfrm>
            <a:off x="1066987" y="1219032"/>
            <a:ext cx="7626847" cy="5662295"/>
          </a:xfrm>
          <a:prstGeom prst="rect">
            <a:avLst/>
          </a:prstGeom>
          <a:noFill/>
        </p:spPr>
        <p:txBody>
          <a:bodyPr wrap="square" rtlCol="0">
            <a:spAutoFit/>
          </a:bodyPr>
          <a:lstStyle/>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tree has an interior node labeled * with </a:t>
            </a:r>
            <a:r>
              <a:rPr lang="en-US" b="1" dirty="0">
                <a:latin typeface="Times New Roman" panose="02020603050405020304" pitchFamily="18" charset="0"/>
                <a:cs typeface="Times New Roman" panose="02020603050405020304" pitchFamily="18" charset="0"/>
              </a:rPr>
              <a:t>(id, 3) </a:t>
            </a:r>
            <a:r>
              <a:rPr lang="en-US" dirty="0">
                <a:latin typeface="Times New Roman" panose="02020603050405020304" pitchFamily="18" charset="0"/>
                <a:cs typeface="Times New Roman" panose="02020603050405020304" pitchFamily="18" charset="0"/>
              </a:rPr>
              <a:t>as its left child and the integer </a:t>
            </a:r>
            <a:r>
              <a:rPr lang="en-US" b="1" dirty="0">
                <a:latin typeface="Times New Roman" panose="02020603050405020304" pitchFamily="18" charset="0"/>
                <a:cs typeface="Times New Roman" panose="02020603050405020304" pitchFamily="18" charset="0"/>
              </a:rPr>
              <a:t>60 </a:t>
            </a:r>
            <a:r>
              <a:rPr lang="en-US" dirty="0">
                <a:latin typeface="Times New Roman" panose="02020603050405020304" pitchFamily="18" charset="0"/>
                <a:cs typeface="Times New Roman" panose="02020603050405020304" pitchFamily="18" charset="0"/>
              </a:rPr>
              <a:t>as its right child. The node </a:t>
            </a:r>
            <a:r>
              <a:rPr lang="en-US" b="1" dirty="0">
                <a:latin typeface="Times New Roman" panose="02020603050405020304" pitchFamily="18" charset="0"/>
                <a:cs typeface="Times New Roman" panose="02020603050405020304" pitchFamily="18" charset="0"/>
              </a:rPr>
              <a:t>(id, 3) </a:t>
            </a:r>
            <a:r>
              <a:rPr lang="en-US" dirty="0">
                <a:latin typeface="Times New Roman" panose="02020603050405020304" pitchFamily="18" charset="0"/>
                <a:cs typeface="Times New Roman" panose="02020603050405020304" pitchFamily="18" charset="0"/>
              </a:rPr>
              <a:t>represents the identifier </a:t>
            </a:r>
            <a:r>
              <a:rPr lang="en-US" b="1" dirty="0">
                <a:latin typeface="Times New Roman" panose="02020603050405020304" pitchFamily="18" charset="0"/>
                <a:cs typeface="Times New Roman" panose="02020603050405020304" pitchFamily="18" charset="0"/>
              </a:rPr>
              <a:t>rate. </a:t>
            </a:r>
            <a:r>
              <a:rPr lang="en-US" dirty="0">
                <a:latin typeface="Times New Roman" panose="02020603050405020304" pitchFamily="18" charset="0"/>
                <a:cs typeface="Times New Roman" panose="02020603050405020304" pitchFamily="18" charset="0"/>
              </a:rPr>
              <a:t>The node labeled * makes it explicit that we must first multiply the value of </a:t>
            </a:r>
            <a:r>
              <a:rPr lang="en-US" b="1" dirty="0">
                <a:latin typeface="Times New Roman" panose="02020603050405020304" pitchFamily="18" charset="0"/>
                <a:cs typeface="Times New Roman" panose="02020603050405020304" pitchFamily="18" charset="0"/>
              </a:rPr>
              <a:t>r a t e </a:t>
            </a:r>
            <a:r>
              <a:rPr lang="en-US" dirty="0">
                <a:latin typeface="Times New Roman" panose="02020603050405020304" pitchFamily="18" charset="0"/>
                <a:cs typeface="Times New Roman" panose="02020603050405020304" pitchFamily="18" charset="0"/>
              </a:rPr>
              <a:t>by </a:t>
            </a:r>
            <a:r>
              <a:rPr lang="en-US" b="1" dirty="0">
                <a:latin typeface="Times New Roman" panose="02020603050405020304" pitchFamily="18" charset="0"/>
                <a:cs typeface="Times New Roman" panose="02020603050405020304" pitchFamily="18" charset="0"/>
              </a:rPr>
              <a:t>60. </a:t>
            </a:r>
            <a:r>
              <a:rPr lang="en-US" dirty="0">
                <a:latin typeface="Times New Roman" panose="02020603050405020304" pitchFamily="18" charset="0"/>
                <a:cs typeface="Times New Roman" panose="02020603050405020304" pitchFamily="18" charset="0"/>
              </a:rPr>
              <a:t>The node labeled + indicates that we must add the result of this multiplication to the value of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n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t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a l . The root of the tree, labeled =, indicates that we must store the result of this addition into the location for the identifier p o s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t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o n . This ordering of operations is consistent with the usual conventions of arithmetic which tell us that multiplication has higher precedence than addition, and hence that the multiplication is to be performed before the addition.</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endParaRPr lang="nn-NO" sz="2000" b="1" dirty="0">
              <a:latin typeface="Times New Roman" panose="02020603050405020304" pitchFamily="18" charset="0"/>
              <a:cs typeface="Times New Roman" panose="02020603050405020304" pitchFamily="18" charset="0"/>
            </a:endParaRPr>
          </a:p>
          <a:p>
            <a:r>
              <a:rPr lang="nn-NO" sz="2000" b="1" dirty="0">
                <a:latin typeface="Times New Roman" panose="02020603050405020304" pitchFamily="18" charset="0"/>
                <a:cs typeface="Times New Roman" panose="02020603050405020304" pitchFamily="18" charset="0"/>
              </a:rPr>
              <a:t>Syntax Error: </a:t>
            </a:r>
            <a:r>
              <a:rPr lang="en-US" dirty="0">
                <a:latin typeface="Times New Roman" panose="02020603050405020304" pitchFamily="18" charset="0"/>
                <a:cs typeface="Times New Roman" panose="02020603050405020304" pitchFamily="18" charset="0"/>
              </a:rPr>
              <a:t>A grammatical error is a one that violates the (grammatical) rules of the language, for example if x = 7 y := 4 (missing </a:t>
            </a:r>
            <a:r>
              <a:rPr lang="en-US" b="1" dirty="0">
                <a:latin typeface="Times New Roman" panose="02020603050405020304" pitchFamily="18" charset="0"/>
                <a:cs typeface="Times New Roman" panose="02020603050405020304" pitchFamily="18" charset="0"/>
              </a:rPr>
              <a:t>then</a:t>
            </a:r>
            <a:r>
              <a:rPr lang="en-US" dirty="0">
                <a:latin typeface="Times New Roman" panose="02020603050405020304" pitchFamily="18" charset="0"/>
                <a:cs typeface="Times New Roman" panose="02020603050405020304" pitchFamily="18" charset="0"/>
              </a:rPr>
              <a:t>).</a:t>
            </a:r>
            <a:endParaRPr lang="nn-NO" b="1"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lvl="2"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p:txBody>
      </p:sp>
      <p:sp>
        <p:nvSpPr>
          <p:cNvPr id="5" name="TextBox 4"/>
          <p:cNvSpPr txBox="1"/>
          <p:nvPr/>
        </p:nvSpPr>
        <p:spPr>
          <a:xfrm>
            <a:off x="994491" y="1718131"/>
            <a:ext cx="7556508" cy="4831080"/>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Semantic Analyzer: </a:t>
            </a:r>
            <a:r>
              <a:rPr lang="en-US" dirty="0">
                <a:latin typeface="Times New Roman" panose="02020603050405020304" pitchFamily="18" charset="0"/>
                <a:cs typeface="Times New Roman" panose="02020603050405020304" pitchFamily="18" charset="0"/>
              </a:rPr>
              <a:t>The </a:t>
            </a:r>
            <a:r>
              <a:rPr lang="en-US" i="1" dirty="0">
                <a:latin typeface="Times New Roman" panose="02020603050405020304" pitchFamily="18" charset="0"/>
                <a:cs typeface="Times New Roman" panose="02020603050405020304" pitchFamily="18" charset="0"/>
              </a:rPr>
              <a:t>semantic analyzer </a:t>
            </a:r>
            <a:r>
              <a:rPr lang="en-US" dirty="0">
                <a:latin typeface="Times New Roman" panose="02020603050405020304" pitchFamily="18" charset="0"/>
                <a:cs typeface="Times New Roman" panose="02020603050405020304" pitchFamily="18" charset="0"/>
              </a:rPr>
              <a:t>uses the syntax tree and the information in the symbol table to check the source program for semantic consistency with the language definition. It also gathers type information and saves it in either the syntax tree or the symbol table, for subsequent use during intermediate-code generation.</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Semantic analysis checks whether the parse tree constructed follows the rules of language. For example, assignment of values is between compatible data types, and adding string to an integer. Also, the semantic analyzer keeps track of identifiers, their types and expressions; whether identifiers are declared before use or not etc. In practice semantic analyzers are mainly concerned with type checking and type coercion based on type rules. The semantic analyzer produces an annotated syntax tree as an output.</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p:txBody>
      </p:sp>
      <p:sp>
        <p:nvSpPr>
          <p:cNvPr id="3" name="TextBox 2"/>
          <p:cNvSpPr txBox="1"/>
          <p:nvPr/>
        </p:nvSpPr>
        <p:spPr>
          <a:xfrm>
            <a:off x="994491" y="1774402"/>
            <a:ext cx="7556508" cy="5139869"/>
          </a:xfrm>
          <a:prstGeom prst="rect">
            <a:avLst/>
          </a:prstGeom>
          <a:noFill/>
        </p:spPr>
        <p:txBody>
          <a:bodyPr wrap="square" rtlCol="0">
            <a:spAutoFit/>
          </a:bodyPr>
          <a:lstStyle/>
          <a:p>
            <a:pPr algn="just"/>
            <a:endParaRPr lang="en-US" sz="2000" b="1" dirty="0"/>
          </a:p>
          <a:p>
            <a:pPr algn="just"/>
            <a:endParaRPr lang="en-US" sz="2000" b="1" dirty="0"/>
          </a:p>
          <a:p>
            <a:pPr algn="just"/>
            <a:endParaRPr lang="en-US" sz="2000" b="1" dirty="0"/>
          </a:p>
          <a:p>
            <a:pPr algn="just"/>
            <a:endParaRPr lang="en-US" sz="2000" b="1" dirty="0"/>
          </a:p>
          <a:p>
            <a:pPr algn="just"/>
            <a:endParaRPr lang="en-US" sz="2000" b="1" dirty="0"/>
          </a:p>
          <a:p>
            <a:pPr algn="just"/>
            <a:endParaRPr lang="en-US" sz="2000" b="1" dirty="0"/>
          </a:p>
          <a:p>
            <a:pPr algn="just"/>
            <a:endParaRPr lang="en-US" sz="2000" b="1" dirty="0"/>
          </a:p>
          <a:p>
            <a:pPr algn="just"/>
            <a:endParaRPr lang="en-US" sz="2000" b="1" dirty="0"/>
          </a:p>
          <a:p>
            <a:pPr algn="just"/>
            <a:endParaRPr lang="en-US" sz="2000" b="1" dirty="0"/>
          </a:p>
          <a:p>
            <a:pPr algn="just"/>
            <a:endParaRPr lang="en-US" sz="2000" b="1" dirty="0"/>
          </a:p>
          <a:p>
            <a:pPr algn="just"/>
            <a:endParaRPr lang="en-US" sz="2000" b="1" dirty="0"/>
          </a:p>
          <a:p>
            <a:pPr lvl="1" algn="just"/>
            <a:endParaRPr lang="en-US" dirty="0"/>
          </a:p>
          <a:p>
            <a:pPr algn="just"/>
            <a:endParaRPr lang="en-US" dirty="0"/>
          </a:p>
          <a:p>
            <a:endParaRPr lang="en-US" dirty="0"/>
          </a:p>
          <a:p>
            <a:endParaRPr lang="en-US" dirty="0"/>
          </a:p>
          <a:p>
            <a:endParaRPr lang="en-US" dirty="0"/>
          </a:p>
          <a:p>
            <a:r>
              <a:rPr lang="en-US" dirty="0"/>
              <a:t>                                                                                                                                    </a:t>
            </a:r>
          </a:p>
        </p:txBody>
      </p:sp>
      <p:grpSp>
        <p:nvGrpSpPr>
          <p:cNvPr id="4" name="Group 40"/>
          <p:cNvGrpSpPr/>
          <p:nvPr/>
        </p:nvGrpSpPr>
        <p:grpSpPr bwMode="auto">
          <a:xfrm>
            <a:off x="1960273" y="1899819"/>
            <a:ext cx="3742610" cy="2348743"/>
            <a:chOff x="247" y="2201"/>
            <a:chExt cx="1865" cy="895"/>
          </a:xfrm>
        </p:grpSpPr>
        <p:sp>
          <p:nvSpPr>
            <p:cNvPr id="5" name="Text Box 41"/>
            <p:cNvSpPr txBox="1">
              <a:spLocks noChangeArrowheads="1"/>
            </p:cNvSpPr>
            <p:nvPr/>
          </p:nvSpPr>
          <p:spPr bwMode="auto">
            <a:xfrm>
              <a:off x="247" y="2369"/>
              <a:ext cx="720"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800" dirty="0">
                  <a:latin typeface="Times New Roman" panose="02020603050405020304" pitchFamily="18" charset="0"/>
                </a:rPr>
                <a:t>(id, 1)</a:t>
              </a:r>
            </a:p>
          </p:txBody>
        </p:sp>
        <p:sp>
          <p:nvSpPr>
            <p:cNvPr id="6" name="Text Box 42"/>
            <p:cNvSpPr txBox="1">
              <a:spLocks noChangeArrowheads="1"/>
            </p:cNvSpPr>
            <p:nvPr/>
          </p:nvSpPr>
          <p:spPr bwMode="auto">
            <a:xfrm>
              <a:off x="444" y="2667"/>
              <a:ext cx="720"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800" dirty="0">
                  <a:latin typeface="Times New Roman" panose="02020603050405020304" pitchFamily="18" charset="0"/>
                </a:rPr>
                <a:t>(id,2)</a:t>
              </a:r>
            </a:p>
          </p:txBody>
        </p:sp>
        <p:sp>
          <p:nvSpPr>
            <p:cNvPr id="7" name="Text Box 43"/>
            <p:cNvSpPr txBox="1">
              <a:spLocks noChangeArrowheads="1"/>
            </p:cNvSpPr>
            <p:nvPr/>
          </p:nvSpPr>
          <p:spPr bwMode="auto">
            <a:xfrm>
              <a:off x="821" y="2955"/>
              <a:ext cx="720"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800" dirty="0">
                  <a:latin typeface="Times New Roman" panose="02020603050405020304" pitchFamily="18" charset="0"/>
                </a:rPr>
                <a:t>(id,3)</a:t>
              </a:r>
            </a:p>
          </p:txBody>
        </p:sp>
        <p:sp>
          <p:nvSpPr>
            <p:cNvPr id="8" name="Text Box 44"/>
            <p:cNvSpPr txBox="1">
              <a:spLocks noChangeArrowheads="1"/>
            </p:cNvSpPr>
            <p:nvPr/>
          </p:nvSpPr>
          <p:spPr bwMode="auto">
            <a:xfrm>
              <a:off x="640" y="2201"/>
              <a:ext cx="384"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800" dirty="0">
                  <a:latin typeface="Times New Roman" panose="02020603050405020304" pitchFamily="18" charset="0"/>
                </a:rPr>
                <a:t>:=</a:t>
              </a:r>
            </a:p>
          </p:txBody>
        </p:sp>
        <p:sp>
          <p:nvSpPr>
            <p:cNvPr id="9" name="Text Box 45"/>
            <p:cNvSpPr txBox="1">
              <a:spLocks noChangeArrowheads="1"/>
            </p:cNvSpPr>
            <p:nvPr/>
          </p:nvSpPr>
          <p:spPr bwMode="auto">
            <a:xfrm>
              <a:off x="820" y="2352"/>
              <a:ext cx="384"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800" dirty="0">
                  <a:latin typeface="Times New Roman" panose="02020603050405020304" pitchFamily="18" charset="0"/>
                </a:rPr>
                <a:t>  +</a:t>
              </a:r>
            </a:p>
          </p:txBody>
        </p:sp>
        <p:sp>
          <p:nvSpPr>
            <p:cNvPr id="10" name="Text Box 46"/>
            <p:cNvSpPr txBox="1">
              <a:spLocks noChangeArrowheads="1"/>
            </p:cNvSpPr>
            <p:nvPr/>
          </p:nvSpPr>
          <p:spPr bwMode="auto">
            <a:xfrm>
              <a:off x="1164" y="2640"/>
              <a:ext cx="384"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800" dirty="0">
                  <a:latin typeface="Times New Roman" panose="02020603050405020304" pitchFamily="18" charset="0"/>
                </a:rPr>
                <a:t>   *</a:t>
              </a:r>
            </a:p>
          </p:txBody>
        </p:sp>
        <p:sp>
          <p:nvSpPr>
            <p:cNvPr id="11" name="Text Box 47"/>
            <p:cNvSpPr txBox="1">
              <a:spLocks noChangeArrowheads="1"/>
            </p:cNvSpPr>
            <p:nvPr/>
          </p:nvSpPr>
          <p:spPr bwMode="auto">
            <a:xfrm>
              <a:off x="1536" y="2928"/>
              <a:ext cx="576"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800" dirty="0" err="1">
                  <a:latin typeface="Times New Roman" panose="02020603050405020304" pitchFamily="18" charset="0"/>
                </a:rPr>
                <a:t>inttofloat</a:t>
              </a:r>
              <a:endParaRPr lang="en-US" altLang="en-US" sz="1800" dirty="0">
                <a:latin typeface="Times New Roman" panose="02020603050405020304" pitchFamily="18" charset="0"/>
              </a:endParaRPr>
            </a:p>
          </p:txBody>
        </p:sp>
        <p:sp>
          <p:nvSpPr>
            <p:cNvPr id="12" name="Line 48"/>
            <p:cNvSpPr>
              <a:spLocks noChangeShapeType="1"/>
            </p:cNvSpPr>
            <p:nvPr/>
          </p:nvSpPr>
          <p:spPr bwMode="auto">
            <a:xfrm flipH="1">
              <a:off x="656" y="2314"/>
              <a:ext cx="96" cy="4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algn="ctr"/>
              <a:endParaRPr lang="en-US" dirty="0"/>
            </a:p>
          </p:txBody>
        </p:sp>
        <p:sp>
          <p:nvSpPr>
            <p:cNvPr id="13" name="Line 49"/>
            <p:cNvSpPr>
              <a:spLocks noChangeShapeType="1"/>
            </p:cNvSpPr>
            <p:nvPr/>
          </p:nvSpPr>
          <p:spPr bwMode="auto">
            <a:xfrm>
              <a:off x="912" y="2304"/>
              <a:ext cx="104" cy="8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algn="ctr"/>
              <a:endParaRPr lang="en-US" dirty="0"/>
            </a:p>
          </p:txBody>
        </p:sp>
        <p:sp>
          <p:nvSpPr>
            <p:cNvPr id="14" name="Line 50"/>
            <p:cNvSpPr>
              <a:spLocks noChangeShapeType="1"/>
            </p:cNvSpPr>
            <p:nvPr/>
          </p:nvSpPr>
          <p:spPr bwMode="auto">
            <a:xfrm flipH="1">
              <a:off x="820" y="2476"/>
              <a:ext cx="192"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algn="ctr"/>
              <a:endParaRPr lang="en-US" dirty="0"/>
            </a:p>
          </p:txBody>
        </p:sp>
        <p:sp>
          <p:nvSpPr>
            <p:cNvPr id="15" name="Line 51"/>
            <p:cNvSpPr>
              <a:spLocks noChangeShapeType="1"/>
            </p:cNvSpPr>
            <p:nvPr/>
          </p:nvSpPr>
          <p:spPr bwMode="auto">
            <a:xfrm>
              <a:off x="1200" y="2496"/>
              <a:ext cx="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6" name="Line 52"/>
            <p:cNvSpPr>
              <a:spLocks noChangeShapeType="1"/>
            </p:cNvSpPr>
            <p:nvPr/>
          </p:nvSpPr>
          <p:spPr bwMode="auto">
            <a:xfrm>
              <a:off x="1136" y="2463"/>
              <a:ext cx="240"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7" name="Line 53"/>
            <p:cNvSpPr>
              <a:spLocks noChangeShapeType="1"/>
            </p:cNvSpPr>
            <p:nvPr/>
          </p:nvSpPr>
          <p:spPr bwMode="auto">
            <a:xfrm flipH="1">
              <a:off x="1206" y="2760"/>
              <a:ext cx="144"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algn="ctr"/>
              <a:endParaRPr lang="en-US" dirty="0"/>
            </a:p>
          </p:txBody>
        </p:sp>
        <p:sp>
          <p:nvSpPr>
            <p:cNvPr id="18" name="Line 54"/>
            <p:cNvSpPr>
              <a:spLocks noChangeShapeType="1"/>
            </p:cNvSpPr>
            <p:nvPr/>
          </p:nvSpPr>
          <p:spPr bwMode="auto">
            <a:xfrm>
              <a:off x="1488" y="2784"/>
              <a:ext cx="192" cy="14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pPr algn="ctr"/>
              <a:endParaRPr lang="en-US"/>
            </a:p>
          </p:txBody>
        </p:sp>
      </p:grpSp>
      <p:sp>
        <p:nvSpPr>
          <p:cNvPr id="19" name="Line 71"/>
          <p:cNvSpPr>
            <a:spLocks noChangeShapeType="1"/>
          </p:cNvSpPr>
          <p:nvPr/>
        </p:nvSpPr>
        <p:spPr bwMode="auto">
          <a:xfrm>
            <a:off x="5008098" y="4150509"/>
            <a:ext cx="0" cy="304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en-US" dirty="0"/>
          </a:p>
        </p:txBody>
      </p:sp>
      <p:sp>
        <p:nvSpPr>
          <p:cNvPr id="20" name="Text Box 72"/>
          <p:cNvSpPr txBox="1">
            <a:spLocks noChangeArrowheads="1"/>
          </p:cNvSpPr>
          <p:nvPr/>
        </p:nvSpPr>
        <p:spPr bwMode="auto">
          <a:xfrm>
            <a:off x="4835962" y="4455309"/>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a:latin typeface="Times New Roman" panose="02020603050405020304" pitchFamily="18" charset="0"/>
              </a:rPr>
              <a:t>60</a:t>
            </a:r>
          </a:p>
        </p:txBody>
      </p:sp>
      <p:sp>
        <p:nvSpPr>
          <p:cNvPr id="21" name="Text Box 73"/>
          <p:cNvSpPr txBox="1">
            <a:spLocks noChangeArrowheads="1"/>
          </p:cNvSpPr>
          <p:nvPr/>
        </p:nvSpPr>
        <p:spPr bwMode="auto">
          <a:xfrm>
            <a:off x="2702362" y="4919707"/>
            <a:ext cx="2133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a:latin typeface="Times New Roman" panose="02020603050405020304" pitchFamily="18" charset="0"/>
              </a:rPr>
              <a:t>Conversion Action</a:t>
            </a:r>
          </a:p>
        </p:txBody>
      </p:sp>
      <p:cxnSp>
        <p:nvCxnSpPr>
          <p:cNvPr id="24" name="AutoShape 74"/>
          <p:cNvCxnSpPr>
            <a:cxnSpLocks noChangeShapeType="1"/>
          </p:cNvCxnSpPr>
          <p:nvPr/>
        </p:nvCxnSpPr>
        <p:spPr bwMode="auto">
          <a:xfrm rot="16200000">
            <a:off x="3945729" y="4048196"/>
            <a:ext cx="776288" cy="1066800"/>
          </a:xfrm>
          <a:prstGeom prst="curvedConnector3">
            <a:avLst>
              <a:gd name="adj1" fmla="val 49898"/>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p:txBody>
      </p:sp>
      <p:sp>
        <p:nvSpPr>
          <p:cNvPr id="3" name="TextBox 2"/>
          <p:cNvSpPr txBox="1"/>
          <p:nvPr/>
        </p:nvSpPr>
        <p:spPr>
          <a:xfrm>
            <a:off x="994491" y="1718131"/>
            <a:ext cx="7556508" cy="3999865"/>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Semantic Errors: </a:t>
            </a:r>
            <a:r>
              <a:rPr lang="en-US" dirty="0">
                <a:latin typeface="Times New Roman" panose="02020603050405020304" pitchFamily="18" charset="0"/>
                <a:cs typeface="Times New Roman" panose="02020603050405020304" pitchFamily="18" charset="0"/>
              </a:rPr>
              <a:t>During compilation Semantic analyzer will recognize the following semantic errors.</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Datatype mismatch</a:t>
            </a:r>
          </a:p>
          <a:p>
            <a:pPr marL="742950" lvl="1"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Undeclared variable</a:t>
            </a:r>
          </a:p>
          <a:p>
            <a:pPr marL="742950" lvl="1"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Multiple declaration of a variable in a scope </a:t>
            </a:r>
          </a:p>
          <a:p>
            <a:pPr marL="742950" lvl="1"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Actual and formal parameter mismatch</a:t>
            </a:r>
          </a:p>
          <a:p>
            <a:pPr lvl="1"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p:txBody>
      </p:sp>
      <p:sp>
        <p:nvSpPr>
          <p:cNvPr id="3" name="TextBox 2"/>
          <p:cNvSpPr txBox="1"/>
          <p:nvPr/>
        </p:nvSpPr>
        <p:spPr>
          <a:xfrm>
            <a:off x="994491" y="1718131"/>
            <a:ext cx="7556508" cy="4584700"/>
          </a:xfrm>
          <a:prstGeom prst="rect">
            <a:avLst/>
          </a:prstGeom>
          <a:noFill/>
        </p:spPr>
        <p:txBody>
          <a:bodyPr wrap="square" rtlCol="0">
            <a:spAutoFit/>
          </a:bodyPr>
          <a:lstStyle/>
          <a:p>
            <a:pPr algn="just"/>
            <a:endParaRPr lang="en-US" sz="2000" b="1"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Intermediate Code generator: </a:t>
            </a:r>
            <a:r>
              <a:rPr lang="en-US" dirty="0">
                <a:latin typeface="Times New Roman" panose="02020603050405020304" pitchFamily="18" charset="0"/>
                <a:cs typeface="Times New Roman" panose="02020603050405020304" pitchFamily="18" charset="0"/>
              </a:rPr>
              <a:t>After syntax and semantic analysis of the source program, many compilers generate an explicit low-level or machine-like intermediate representation, which we can think of as a program for an abstract machine. This intermediate representation should have two important properties:</a:t>
            </a:r>
          </a:p>
          <a:p>
            <a:pPr algn="just"/>
            <a:endParaRPr lang="en-US"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Easy to Produce and </a:t>
            </a:r>
          </a:p>
          <a:p>
            <a:pPr marL="742950" lvl="1" indent="-285750" algn="just">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Easy to translate into target program</a:t>
            </a:r>
          </a:p>
          <a:p>
            <a:pPr lvl="1" algn="just"/>
            <a:endParaRPr lang="en-US" dirty="0">
              <a:latin typeface="Times New Roman" panose="02020603050405020304" pitchFamily="18" charset="0"/>
              <a:cs typeface="Times New Roman" panose="02020603050405020304" pitchFamily="18" charset="0"/>
            </a:endParaRPr>
          </a:p>
          <a:p>
            <a:pPr algn="just"/>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intermediate representation can have a variety of forms. In this course we consider an intermediate  form called “ </a:t>
            </a:r>
            <a:r>
              <a:rPr lang="en-US" b="1" dirty="0">
                <a:latin typeface="Times New Roman" panose="02020603050405020304" pitchFamily="18" charset="0"/>
                <a:cs typeface="Times New Roman" panose="02020603050405020304" pitchFamily="18" charset="0"/>
              </a:rPr>
              <a:t>three address code</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p:txBody>
      </p:sp>
      <p:sp>
        <p:nvSpPr>
          <p:cNvPr id="3" name="TextBox 2"/>
          <p:cNvSpPr txBox="1"/>
          <p:nvPr/>
        </p:nvSpPr>
        <p:spPr>
          <a:xfrm>
            <a:off x="994491" y="1718131"/>
            <a:ext cx="7556508" cy="4799965"/>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We need to follow some steps to generate three address code.</a:t>
            </a:r>
          </a:p>
          <a:p>
            <a:endParaRPr lang="en-US"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Each three address instruction has at most one operator on the right side.</a:t>
            </a:r>
          </a:p>
          <a:p>
            <a:pPr marL="742950" lvl="1"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compiler must generate a temporary name to hold the value computed by each instruction.</a:t>
            </a:r>
          </a:p>
          <a:p>
            <a:pPr marL="742950" lvl="1"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Some three address instructions have fewer than three operands. </a:t>
            </a:r>
          </a:p>
          <a:p>
            <a:pPr lvl="1"/>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So the output of the intermediate code generator will be </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        </a:t>
            </a:r>
          </a:p>
        </p:txBody>
      </p:sp>
      <p:sp>
        <p:nvSpPr>
          <p:cNvPr id="4" name="Text Box 73"/>
          <p:cNvSpPr txBox="1">
            <a:spLocks noChangeArrowheads="1"/>
          </p:cNvSpPr>
          <p:nvPr/>
        </p:nvSpPr>
        <p:spPr bwMode="auto">
          <a:xfrm>
            <a:off x="3096345" y="5122398"/>
            <a:ext cx="3352800" cy="1229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600" dirty="0">
                <a:latin typeface="Times New Roman" panose="02020603050405020304" pitchFamily="18" charset="0"/>
              </a:rPr>
              <a:t>temp1 := </a:t>
            </a:r>
            <a:r>
              <a:rPr lang="en-US" altLang="en-US" sz="1600" dirty="0" err="1">
                <a:latin typeface="Times New Roman" panose="02020603050405020304" pitchFamily="18" charset="0"/>
              </a:rPr>
              <a:t>inttofloat</a:t>
            </a:r>
            <a:r>
              <a:rPr lang="en-US" altLang="en-US" sz="1600" dirty="0">
                <a:latin typeface="Times New Roman" panose="02020603050405020304" pitchFamily="18" charset="0"/>
              </a:rPr>
              <a:t>(60)</a:t>
            </a:r>
          </a:p>
          <a:p>
            <a:pPr algn="l">
              <a:lnSpc>
                <a:spcPct val="70000"/>
              </a:lnSpc>
              <a:spcBef>
                <a:spcPct val="50000"/>
              </a:spcBef>
            </a:pPr>
            <a:r>
              <a:rPr lang="en-US" altLang="en-US" sz="1600" dirty="0">
                <a:latin typeface="Times New Roman" panose="02020603050405020304" pitchFamily="18" charset="0"/>
              </a:rPr>
              <a:t>temp2 := id3 * temp1</a:t>
            </a:r>
          </a:p>
          <a:p>
            <a:pPr algn="l">
              <a:lnSpc>
                <a:spcPct val="70000"/>
              </a:lnSpc>
              <a:spcBef>
                <a:spcPct val="50000"/>
              </a:spcBef>
            </a:pPr>
            <a:r>
              <a:rPr lang="en-US" altLang="en-US" sz="1600" dirty="0">
                <a:latin typeface="Times New Roman" panose="02020603050405020304" pitchFamily="18" charset="0"/>
              </a:rPr>
              <a:t>temp3 := id2 + temp2</a:t>
            </a:r>
          </a:p>
          <a:p>
            <a:pPr algn="l">
              <a:lnSpc>
                <a:spcPct val="70000"/>
              </a:lnSpc>
              <a:spcBef>
                <a:spcPct val="50000"/>
              </a:spcBef>
            </a:pPr>
            <a:r>
              <a:rPr lang="en-US" altLang="en-US" sz="1600" dirty="0">
                <a:latin typeface="Times New Roman" panose="02020603050405020304" pitchFamily="18" charset="0"/>
              </a:rPr>
              <a:t>id1 := temp3</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p:txBody>
      </p:sp>
      <p:sp>
        <p:nvSpPr>
          <p:cNvPr id="3" name="TextBox 2"/>
          <p:cNvSpPr txBox="1"/>
          <p:nvPr/>
        </p:nvSpPr>
        <p:spPr>
          <a:xfrm>
            <a:off x="994491" y="1707498"/>
            <a:ext cx="7556508" cy="3753485"/>
          </a:xfrm>
          <a:prstGeom prst="rect">
            <a:avLst/>
          </a:prstGeom>
          <a:noFill/>
        </p:spPr>
        <p:txBody>
          <a:bodyPr wrap="square" rtlCol="0">
            <a:spAutoFit/>
          </a:bodyPr>
          <a:lstStyle/>
          <a:p>
            <a:pPr algn="just"/>
            <a:endParaRPr lang="en-US" sz="2000" b="1"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Code Optimizer: </a:t>
            </a:r>
            <a:r>
              <a:rPr lang="en-US" dirty="0">
                <a:latin typeface="Times New Roman" panose="02020603050405020304" pitchFamily="18" charset="0"/>
                <a:cs typeface="Times New Roman" panose="02020603050405020304" pitchFamily="18" charset="0"/>
              </a:rPr>
              <a:t>The machine-independent code-optimization phase attempts to improve the intermediate code so that better target code will result. </a:t>
            </a:r>
          </a:p>
          <a:p>
            <a:pPr algn="just"/>
            <a:endParaRPr lang="en-US"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Find More Efficient Ways to Execute Code</a:t>
            </a:r>
          </a:p>
          <a:p>
            <a:pPr marL="742950" lvl="1" indent="-285750">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Replace Code With More Optimal Statements</a:t>
            </a:r>
          </a:p>
          <a:p>
            <a:pPr marL="742950" lvl="1"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Significantly improve the running time of the target program</a:t>
            </a:r>
          </a:p>
          <a:p>
            <a:pPr lvl="1"/>
            <a:endParaRPr lang="en-US" alt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So this phase optimized the code and produced the output as follows</a:t>
            </a:r>
          </a:p>
          <a:p>
            <a:r>
              <a:rPr lang="en-US" dirty="0">
                <a:latin typeface="Times New Roman" panose="02020603050405020304" pitchFamily="18" charset="0"/>
                <a:cs typeface="Times New Roman" panose="02020603050405020304" pitchFamily="18" charset="0"/>
              </a:rPr>
              <a:t>	</a:t>
            </a:r>
          </a:p>
          <a:p>
            <a:pPr lvl="1"/>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        </a:t>
            </a:r>
          </a:p>
        </p:txBody>
      </p:sp>
      <p:sp>
        <p:nvSpPr>
          <p:cNvPr id="5" name="Text Box 74"/>
          <p:cNvSpPr txBox="1">
            <a:spLocks noChangeArrowheads="1"/>
          </p:cNvSpPr>
          <p:nvPr/>
        </p:nvSpPr>
        <p:spPr bwMode="auto">
          <a:xfrm>
            <a:off x="3352800" y="4958273"/>
            <a:ext cx="3352800"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600" dirty="0">
                <a:latin typeface="Times New Roman" panose="02020603050405020304" pitchFamily="18" charset="0"/>
              </a:rPr>
              <a:t>temp1 := id3 * 60.0</a:t>
            </a:r>
          </a:p>
          <a:p>
            <a:pPr algn="l">
              <a:lnSpc>
                <a:spcPct val="70000"/>
              </a:lnSpc>
              <a:spcBef>
                <a:spcPct val="50000"/>
              </a:spcBef>
            </a:pPr>
            <a:r>
              <a:rPr lang="en-US" altLang="en-US" sz="1600" dirty="0">
                <a:latin typeface="Times New Roman" panose="02020603050405020304" pitchFamily="18" charset="0"/>
              </a:rPr>
              <a:t>id1 := id2 + temp1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a:solidFill>
                  <a:schemeClr val="tx1"/>
                </a:solidFill>
              </a:rPr>
              <a:t>Phases of a Compiler</a:t>
            </a:r>
          </a:p>
          <a:p>
            <a:pPr marL="342900" indent="-342900">
              <a:buAutoNum type="arabicPeriod"/>
            </a:pPr>
            <a:r>
              <a:rPr lang="en-US" sz="2400" dirty="0">
                <a:solidFill>
                  <a:schemeClr val="tx1"/>
                </a:solidFill>
              </a:rPr>
              <a:t>Practice on Different Input Expressions</a:t>
            </a:r>
          </a:p>
          <a:p>
            <a:pPr marL="342900" indent="-342900">
              <a:buAutoNum type="arabicPeriod"/>
            </a:pPr>
            <a:r>
              <a:rPr lang="en-US" sz="2400" dirty="0">
                <a:solidFill>
                  <a:schemeClr val="tx1"/>
                </a:solidFill>
              </a:rPr>
              <a:t>Linker and Loader</a:t>
            </a:r>
          </a:p>
          <a:p>
            <a:pPr marL="342900" indent="-342900">
              <a:buAutoNum type="arabicPeriod"/>
            </a:pPr>
            <a:r>
              <a:rPr lang="en-US" sz="2400" dirty="0">
                <a:solidFill>
                  <a:schemeClr val="tx1"/>
                </a:solidFill>
              </a:rPr>
              <a:t>Front end and Back end of a compiler</a:t>
            </a:r>
          </a:p>
          <a:p>
            <a:pPr marL="342900" indent="-342900">
              <a:buAutoNum type="arabicPeriod"/>
            </a:pPr>
            <a:r>
              <a:rPr lang="en-US" sz="2400" dirty="0">
                <a:solidFill>
                  <a:schemeClr val="tx1"/>
                </a:solidFill>
              </a:rPr>
              <a:t>Symbol Table Management</a:t>
            </a:r>
          </a:p>
          <a:p>
            <a:pPr marL="342900" indent="-342900">
              <a:buAutoNum type="arabicPeriod"/>
            </a:pPr>
            <a:r>
              <a:rPr lang="en-US" sz="2400" dirty="0">
                <a:solidFill>
                  <a:schemeClr val="tx1"/>
                </a:solidFill>
              </a:rPr>
              <a:t>Error Handler</a:t>
            </a:r>
          </a:p>
          <a:p>
            <a:pPr marL="342900" indent="-342900">
              <a:buAutoNum type="arabicPeriod"/>
            </a:pPr>
            <a:endParaRPr lang="en-US" sz="2400"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p:txBody>
      </p:sp>
      <p:sp>
        <p:nvSpPr>
          <p:cNvPr id="3" name="TextBox 2"/>
          <p:cNvSpPr txBox="1"/>
          <p:nvPr/>
        </p:nvSpPr>
        <p:spPr>
          <a:xfrm>
            <a:off x="994491" y="1718131"/>
            <a:ext cx="7556508" cy="5415915"/>
          </a:xfrm>
          <a:prstGeom prst="rect">
            <a:avLst/>
          </a:prstGeom>
          <a:noFill/>
        </p:spPr>
        <p:txBody>
          <a:bodyPr wrap="square" rtlCol="0">
            <a:spAutoFit/>
          </a:bodyPr>
          <a:lstStyle/>
          <a:p>
            <a:pPr algn="just"/>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Code Generator: </a:t>
            </a:r>
            <a:r>
              <a:rPr lang="en-US" dirty="0">
                <a:latin typeface="Times New Roman" panose="02020603050405020304" pitchFamily="18" charset="0"/>
                <a:cs typeface="Times New Roman" panose="02020603050405020304" pitchFamily="18" charset="0"/>
              </a:rPr>
              <a:t>The final phase of the compiler is to generate code for a specific machine. In this phase we consider:</a:t>
            </a:r>
          </a:p>
          <a:p>
            <a:endParaRPr lang="en-US"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memory management</a:t>
            </a:r>
          </a:p>
          <a:p>
            <a:pPr marL="742950" lvl="1"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register assignment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output from this phase is usually assembly language or relocatable machine code.</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p:txBody>
      </p:sp>
      <p:sp>
        <p:nvSpPr>
          <p:cNvPr id="7" name="Text Box 75"/>
          <p:cNvSpPr txBox="1">
            <a:spLocks noChangeArrowheads="1"/>
          </p:cNvSpPr>
          <p:nvPr/>
        </p:nvSpPr>
        <p:spPr bwMode="auto">
          <a:xfrm>
            <a:off x="3581400" y="4821555"/>
            <a:ext cx="249682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600" dirty="0">
                <a:latin typeface="Times New Roman" panose="02020603050405020304" pitchFamily="18" charset="0"/>
              </a:rPr>
              <a:t> LDF  R2,  id3</a:t>
            </a:r>
          </a:p>
          <a:p>
            <a:pPr algn="l">
              <a:spcBef>
                <a:spcPct val="50000"/>
              </a:spcBef>
            </a:pPr>
            <a:r>
              <a:rPr lang="en-US" altLang="en-US" sz="1600" dirty="0">
                <a:latin typeface="Times New Roman" panose="02020603050405020304" pitchFamily="18" charset="0"/>
              </a:rPr>
              <a:t> MULF  R2,  R2,  #60.0</a:t>
            </a:r>
            <a:br>
              <a:rPr lang="en-US" altLang="en-US" sz="1600" dirty="0">
                <a:latin typeface="Times New Roman" panose="02020603050405020304" pitchFamily="18" charset="0"/>
              </a:rPr>
            </a:br>
            <a:r>
              <a:rPr lang="en-US" altLang="en-US" sz="1600" dirty="0">
                <a:latin typeface="Times New Roman" panose="02020603050405020304" pitchFamily="18" charset="0"/>
              </a:rPr>
              <a:t> LDF  R1,  id2</a:t>
            </a:r>
          </a:p>
          <a:p>
            <a:pPr algn="l">
              <a:spcBef>
                <a:spcPct val="50000"/>
              </a:spcBef>
            </a:pPr>
            <a:r>
              <a:rPr lang="en-US" altLang="en-US" sz="1600" dirty="0">
                <a:latin typeface="Times New Roman" panose="02020603050405020304" pitchFamily="18" charset="0"/>
              </a:rPr>
              <a:t> ADDF  R1,  R1,  R2</a:t>
            </a:r>
            <a:br>
              <a:rPr lang="en-US" altLang="en-US" sz="1600" dirty="0">
                <a:latin typeface="Times New Roman" panose="02020603050405020304" pitchFamily="18" charset="0"/>
              </a:rPr>
            </a:br>
            <a:r>
              <a:rPr lang="en-US" altLang="en-US" sz="1600" dirty="0">
                <a:latin typeface="Times New Roman" panose="02020603050405020304" pitchFamily="18" charset="0"/>
              </a:rPr>
              <a:t> STF  id1,  R1</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Reviewing the Entire Process</a:t>
            </a:r>
          </a:p>
        </p:txBody>
      </p:sp>
      <p:sp>
        <p:nvSpPr>
          <p:cNvPr id="3" name="TextBox 2"/>
          <p:cNvSpPr txBox="1"/>
          <p:nvPr/>
        </p:nvSpPr>
        <p:spPr>
          <a:xfrm>
            <a:off x="994491" y="1718131"/>
            <a:ext cx="7556508" cy="5109091"/>
          </a:xfrm>
          <a:prstGeom prst="rect">
            <a:avLst/>
          </a:prstGeom>
          <a:noFill/>
        </p:spPr>
        <p:txBody>
          <a:bodyPr wrap="square" rtlCol="0">
            <a:spAutoFit/>
          </a:bodyPr>
          <a:lstStyle/>
          <a:p>
            <a:pPr algn="just"/>
            <a:endParaRPr lang="en-US" sz="2000" b="1"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sp>
        <p:nvSpPr>
          <p:cNvPr id="6" name="Text Box 18"/>
          <p:cNvSpPr txBox="1">
            <a:spLocks noChangeArrowheads="1"/>
          </p:cNvSpPr>
          <p:nvPr/>
        </p:nvSpPr>
        <p:spPr bwMode="auto">
          <a:xfrm>
            <a:off x="2819400" y="1963025"/>
            <a:ext cx="3505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600" dirty="0">
                <a:latin typeface="Times New Roman" panose="02020603050405020304" pitchFamily="18" charset="0"/>
              </a:rPr>
              <a:t>position   :=   initial  +  rate * 60</a:t>
            </a:r>
          </a:p>
        </p:txBody>
      </p:sp>
      <p:grpSp>
        <p:nvGrpSpPr>
          <p:cNvPr id="8" name="Group 19"/>
          <p:cNvGrpSpPr/>
          <p:nvPr/>
        </p:nvGrpSpPr>
        <p:grpSpPr bwMode="auto">
          <a:xfrm>
            <a:off x="2552700" y="2639377"/>
            <a:ext cx="4038600" cy="336550"/>
            <a:chOff x="912" y="528"/>
            <a:chExt cx="2544" cy="212"/>
          </a:xfrm>
        </p:grpSpPr>
        <p:sp>
          <p:nvSpPr>
            <p:cNvPr id="9" name="Rectangle 20"/>
            <p:cNvSpPr>
              <a:spLocks noChangeArrowheads="1"/>
            </p:cNvSpPr>
            <p:nvPr/>
          </p:nvSpPr>
          <p:spPr bwMode="auto">
            <a:xfrm>
              <a:off x="912" y="528"/>
              <a:ext cx="2544" cy="192"/>
            </a:xfrm>
            <a:prstGeom prst="rect">
              <a:avLst/>
            </a:prstGeom>
            <a:solidFill>
              <a:srgbClr val="CCECFF"/>
            </a:solidFill>
            <a:ln w="9525">
              <a:solidFill>
                <a:schemeClr val="tx1"/>
              </a:solidFill>
              <a:miter lim="800000"/>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10" name="Text Box 21"/>
            <p:cNvSpPr txBox="1">
              <a:spLocks noChangeArrowheads="1"/>
            </p:cNvSpPr>
            <p:nvPr/>
          </p:nvSpPr>
          <p:spPr bwMode="auto">
            <a:xfrm>
              <a:off x="1008" y="528"/>
              <a:ext cx="23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600" dirty="0">
                  <a:latin typeface="Times New Roman" panose="02020603050405020304" pitchFamily="18" charset="0"/>
                </a:rPr>
                <a:t>lexical analyzer</a:t>
              </a:r>
            </a:p>
          </p:txBody>
        </p:sp>
      </p:grpSp>
      <p:cxnSp>
        <p:nvCxnSpPr>
          <p:cNvPr id="11" name="Straight Arrow Connector 10"/>
          <p:cNvCxnSpPr/>
          <p:nvPr/>
        </p:nvCxnSpPr>
        <p:spPr>
          <a:xfrm>
            <a:off x="4445391" y="2299575"/>
            <a:ext cx="0" cy="3398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4445391" y="2975927"/>
            <a:ext cx="0" cy="3398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 Box 31"/>
          <p:cNvSpPr txBox="1">
            <a:spLocks noChangeArrowheads="1"/>
          </p:cNvSpPr>
          <p:nvPr/>
        </p:nvSpPr>
        <p:spPr bwMode="auto">
          <a:xfrm>
            <a:off x="2780992" y="3340251"/>
            <a:ext cx="3505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600" dirty="0">
                <a:latin typeface="Times New Roman" panose="02020603050405020304" pitchFamily="18" charset="0"/>
              </a:rPr>
              <a:t>id1  :=   id2  +  id3 * 60</a:t>
            </a:r>
          </a:p>
        </p:txBody>
      </p:sp>
      <p:grpSp>
        <p:nvGrpSpPr>
          <p:cNvPr id="15" name="Group 22"/>
          <p:cNvGrpSpPr/>
          <p:nvPr/>
        </p:nvGrpSpPr>
        <p:grpSpPr bwMode="auto">
          <a:xfrm>
            <a:off x="2552700" y="3728898"/>
            <a:ext cx="4038600" cy="336550"/>
            <a:chOff x="912" y="528"/>
            <a:chExt cx="2544" cy="212"/>
          </a:xfrm>
        </p:grpSpPr>
        <p:sp>
          <p:nvSpPr>
            <p:cNvPr id="16" name="Rectangle 23"/>
            <p:cNvSpPr>
              <a:spLocks noChangeArrowheads="1"/>
            </p:cNvSpPr>
            <p:nvPr/>
          </p:nvSpPr>
          <p:spPr bwMode="auto">
            <a:xfrm>
              <a:off x="912" y="528"/>
              <a:ext cx="2544" cy="192"/>
            </a:xfrm>
            <a:prstGeom prst="rect">
              <a:avLst/>
            </a:prstGeom>
            <a:solidFill>
              <a:srgbClr val="CCECFF"/>
            </a:solidFill>
            <a:ln w="9525">
              <a:solidFill>
                <a:schemeClr val="tx1"/>
              </a:solidFill>
              <a:miter lim="800000"/>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17" name="Text Box 24"/>
            <p:cNvSpPr txBox="1">
              <a:spLocks noChangeArrowheads="1"/>
            </p:cNvSpPr>
            <p:nvPr/>
          </p:nvSpPr>
          <p:spPr bwMode="auto">
            <a:xfrm>
              <a:off x="1008" y="528"/>
              <a:ext cx="23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600" dirty="0">
                  <a:latin typeface="Times New Roman" panose="02020603050405020304" pitchFamily="18" charset="0"/>
                </a:rPr>
                <a:t>syntax analyzer</a:t>
              </a:r>
            </a:p>
          </p:txBody>
        </p:sp>
      </p:grpSp>
      <p:cxnSp>
        <p:nvCxnSpPr>
          <p:cNvPr id="18" name="Straight Arrow Connector 17"/>
          <p:cNvCxnSpPr/>
          <p:nvPr/>
        </p:nvCxnSpPr>
        <p:spPr>
          <a:xfrm>
            <a:off x="4445391" y="4065448"/>
            <a:ext cx="0" cy="3398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34" name="Group 32"/>
          <p:cNvGrpSpPr/>
          <p:nvPr/>
        </p:nvGrpSpPr>
        <p:grpSpPr bwMode="auto">
          <a:xfrm>
            <a:off x="2840499" y="4395560"/>
            <a:ext cx="3429000" cy="1281113"/>
            <a:chOff x="1344" y="1392"/>
            <a:chExt cx="2160" cy="807"/>
          </a:xfrm>
        </p:grpSpPr>
        <p:sp>
          <p:nvSpPr>
            <p:cNvPr id="35" name="Text Box 33"/>
            <p:cNvSpPr txBox="1">
              <a:spLocks noChangeArrowheads="1"/>
            </p:cNvSpPr>
            <p:nvPr/>
          </p:nvSpPr>
          <p:spPr bwMode="auto">
            <a:xfrm>
              <a:off x="1872" y="1392"/>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800">
                  <a:latin typeface="Times New Roman" panose="02020603050405020304" pitchFamily="18" charset="0"/>
                </a:rPr>
                <a:t>:=</a:t>
              </a:r>
            </a:p>
          </p:txBody>
        </p:sp>
        <p:sp>
          <p:nvSpPr>
            <p:cNvPr id="36" name="Text Box 34"/>
            <p:cNvSpPr txBox="1">
              <a:spLocks noChangeArrowheads="1"/>
            </p:cNvSpPr>
            <p:nvPr/>
          </p:nvSpPr>
          <p:spPr bwMode="auto">
            <a:xfrm>
              <a:off x="1344" y="1632"/>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a:latin typeface="Times New Roman" panose="02020603050405020304" pitchFamily="18" charset="0"/>
                </a:rPr>
                <a:t>id1</a:t>
              </a:r>
            </a:p>
          </p:txBody>
        </p:sp>
        <p:sp>
          <p:nvSpPr>
            <p:cNvPr id="37" name="Text Box 35"/>
            <p:cNvSpPr txBox="1">
              <a:spLocks noChangeArrowheads="1"/>
            </p:cNvSpPr>
            <p:nvPr/>
          </p:nvSpPr>
          <p:spPr bwMode="auto">
            <a:xfrm>
              <a:off x="1920" y="1776"/>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a:latin typeface="Times New Roman" panose="02020603050405020304" pitchFamily="18" charset="0"/>
                </a:rPr>
                <a:t>id2</a:t>
              </a:r>
            </a:p>
          </p:txBody>
        </p:sp>
        <p:sp>
          <p:nvSpPr>
            <p:cNvPr id="38" name="Text Box 36"/>
            <p:cNvSpPr txBox="1">
              <a:spLocks noChangeArrowheads="1"/>
            </p:cNvSpPr>
            <p:nvPr/>
          </p:nvSpPr>
          <p:spPr bwMode="auto">
            <a:xfrm>
              <a:off x="2352" y="1968"/>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a:latin typeface="Times New Roman" panose="02020603050405020304" pitchFamily="18" charset="0"/>
                </a:rPr>
                <a:t>id3</a:t>
              </a:r>
            </a:p>
          </p:txBody>
        </p:sp>
        <p:sp>
          <p:nvSpPr>
            <p:cNvPr id="39" name="Text Box 37"/>
            <p:cNvSpPr txBox="1">
              <a:spLocks noChangeArrowheads="1"/>
            </p:cNvSpPr>
            <p:nvPr/>
          </p:nvSpPr>
          <p:spPr bwMode="auto">
            <a:xfrm>
              <a:off x="2304" y="1584"/>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a:latin typeface="Times New Roman" panose="02020603050405020304" pitchFamily="18" charset="0"/>
                </a:rPr>
                <a:t>+</a:t>
              </a:r>
            </a:p>
          </p:txBody>
        </p:sp>
        <p:sp>
          <p:nvSpPr>
            <p:cNvPr id="40" name="Text Box 38"/>
            <p:cNvSpPr txBox="1">
              <a:spLocks noChangeArrowheads="1"/>
            </p:cNvSpPr>
            <p:nvPr/>
          </p:nvSpPr>
          <p:spPr bwMode="auto">
            <a:xfrm>
              <a:off x="2736" y="1776"/>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a:latin typeface="Times New Roman" panose="02020603050405020304" pitchFamily="18" charset="0"/>
                </a:rPr>
                <a:t>*</a:t>
              </a:r>
            </a:p>
          </p:txBody>
        </p:sp>
        <p:sp>
          <p:nvSpPr>
            <p:cNvPr id="41" name="Text Box 39"/>
            <p:cNvSpPr txBox="1">
              <a:spLocks noChangeArrowheads="1"/>
            </p:cNvSpPr>
            <p:nvPr/>
          </p:nvSpPr>
          <p:spPr bwMode="auto">
            <a:xfrm>
              <a:off x="3120" y="1968"/>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a:latin typeface="Times New Roman" panose="02020603050405020304" pitchFamily="18" charset="0"/>
                </a:rPr>
                <a:t>60</a:t>
              </a:r>
            </a:p>
          </p:txBody>
        </p:sp>
        <p:sp>
          <p:nvSpPr>
            <p:cNvPr id="42" name="Line 40"/>
            <p:cNvSpPr>
              <a:spLocks noChangeShapeType="1"/>
            </p:cNvSpPr>
            <p:nvPr/>
          </p:nvSpPr>
          <p:spPr bwMode="auto">
            <a:xfrm>
              <a:off x="2352" y="1777"/>
              <a:ext cx="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43" name="Line 41"/>
            <p:cNvSpPr>
              <a:spLocks noChangeShapeType="1"/>
            </p:cNvSpPr>
            <p:nvPr/>
          </p:nvSpPr>
          <p:spPr bwMode="auto">
            <a:xfrm flipH="1">
              <a:off x="1728" y="1584"/>
              <a:ext cx="144"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44" name="Line 42"/>
            <p:cNvSpPr>
              <a:spLocks noChangeShapeType="1"/>
            </p:cNvSpPr>
            <p:nvPr/>
          </p:nvSpPr>
          <p:spPr bwMode="auto">
            <a:xfrm>
              <a:off x="2112" y="1584"/>
              <a:ext cx="288"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en-US" dirty="0"/>
            </a:p>
          </p:txBody>
        </p:sp>
        <p:sp>
          <p:nvSpPr>
            <p:cNvPr id="45" name="Line 43"/>
            <p:cNvSpPr>
              <a:spLocks noChangeShapeType="1"/>
            </p:cNvSpPr>
            <p:nvPr/>
          </p:nvSpPr>
          <p:spPr bwMode="auto">
            <a:xfrm>
              <a:off x="2544" y="1728"/>
              <a:ext cx="288"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46" name="Line 44"/>
            <p:cNvSpPr>
              <a:spLocks noChangeShapeType="1"/>
            </p:cNvSpPr>
            <p:nvPr/>
          </p:nvSpPr>
          <p:spPr bwMode="auto">
            <a:xfrm>
              <a:off x="3024" y="1920"/>
              <a:ext cx="240"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47" name="Line 45"/>
            <p:cNvSpPr>
              <a:spLocks noChangeShapeType="1"/>
            </p:cNvSpPr>
            <p:nvPr/>
          </p:nvSpPr>
          <p:spPr bwMode="auto">
            <a:xfrm flipH="1">
              <a:off x="2784" y="1920"/>
              <a:ext cx="96"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48" name="Line 46"/>
            <p:cNvSpPr>
              <a:spLocks noChangeShapeType="1"/>
            </p:cNvSpPr>
            <p:nvPr/>
          </p:nvSpPr>
          <p:spPr bwMode="auto">
            <a:xfrm flipH="1">
              <a:off x="2304" y="1728"/>
              <a:ext cx="96"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en-US" dirty="0"/>
            </a:p>
          </p:txBody>
        </p:sp>
      </p:grpSp>
      <p:cxnSp>
        <p:nvCxnSpPr>
          <p:cNvPr id="49" name="Straight Arrow Connector 48"/>
          <p:cNvCxnSpPr/>
          <p:nvPr/>
        </p:nvCxnSpPr>
        <p:spPr>
          <a:xfrm>
            <a:off x="4516899" y="5676673"/>
            <a:ext cx="0" cy="3398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Reviewing the Entire Process</a:t>
            </a:r>
          </a:p>
        </p:txBody>
      </p:sp>
      <p:sp>
        <p:nvSpPr>
          <p:cNvPr id="3" name="TextBox 2"/>
          <p:cNvSpPr txBox="1"/>
          <p:nvPr/>
        </p:nvSpPr>
        <p:spPr>
          <a:xfrm>
            <a:off x="994491" y="1816606"/>
            <a:ext cx="7556508" cy="5109091"/>
          </a:xfrm>
          <a:prstGeom prst="rect">
            <a:avLst/>
          </a:prstGeom>
          <a:noFill/>
        </p:spPr>
        <p:txBody>
          <a:bodyPr wrap="square" rtlCol="0">
            <a:spAutoFit/>
          </a:bodyPr>
          <a:lstStyle/>
          <a:p>
            <a:pPr algn="just"/>
            <a:endParaRPr lang="en-US" sz="2000" b="1"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grpSp>
        <p:nvGrpSpPr>
          <p:cNvPr id="8" name="Group 19"/>
          <p:cNvGrpSpPr/>
          <p:nvPr/>
        </p:nvGrpSpPr>
        <p:grpSpPr bwMode="auto">
          <a:xfrm>
            <a:off x="2552700" y="1964120"/>
            <a:ext cx="4038600" cy="336550"/>
            <a:chOff x="912" y="528"/>
            <a:chExt cx="2544" cy="212"/>
          </a:xfrm>
        </p:grpSpPr>
        <p:sp>
          <p:nvSpPr>
            <p:cNvPr id="9" name="Rectangle 20"/>
            <p:cNvSpPr>
              <a:spLocks noChangeArrowheads="1"/>
            </p:cNvSpPr>
            <p:nvPr/>
          </p:nvSpPr>
          <p:spPr bwMode="auto">
            <a:xfrm>
              <a:off x="912" y="528"/>
              <a:ext cx="2544" cy="192"/>
            </a:xfrm>
            <a:prstGeom prst="rect">
              <a:avLst/>
            </a:prstGeom>
            <a:solidFill>
              <a:srgbClr val="CCECFF"/>
            </a:solidFill>
            <a:ln w="9525">
              <a:solidFill>
                <a:schemeClr val="tx1"/>
              </a:solidFill>
              <a:miter lim="800000"/>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10" name="Text Box 21"/>
            <p:cNvSpPr txBox="1">
              <a:spLocks noChangeArrowheads="1"/>
            </p:cNvSpPr>
            <p:nvPr/>
          </p:nvSpPr>
          <p:spPr bwMode="auto">
            <a:xfrm>
              <a:off x="1008" y="528"/>
              <a:ext cx="23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600" dirty="0">
                  <a:latin typeface="Times New Roman" panose="02020603050405020304" pitchFamily="18" charset="0"/>
                </a:rPr>
                <a:t>Semantic analyzer</a:t>
              </a:r>
            </a:p>
          </p:txBody>
        </p:sp>
      </p:grpSp>
      <p:cxnSp>
        <p:nvCxnSpPr>
          <p:cNvPr id="11" name="Straight Arrow Connector 10"/>
          <p:cNvCxnSpPr/>
          <p:nvPr/>
        </p:nvCxnSpPr>
        <p:spPr>
          <a:xfrm>
            <a:off x="4445391" y="1624326"/>
            <a:ext cx="0" cy="3398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67" name="Group 47"/>
          <p:cNvGrpSpPr/>
          <p:nvPr/>
        </p:nvGrpSpPr>
        <p:grpSpPr bwMode="auto">
          <a:xfrm>
            <a:off x="2494673" y="2191630"/>
            <a:ext cx="4038600" cy="1662113"/>
            <a:chOff x="1056" y="2304"/>
            <a:chExt cx="2544" cy="1047"/>
          </a:xfrm>
        </p:grpSpPr>
        <p:sp>
          <p:nvSpPr>
            <p:cNvPr id="68" name="Text Box 48"/>
            <p:cNvSpPr txBox="1">
              <a:spLocks noChangeArrowheads="1"/>
            </p:cNvSpPr>
            <p:nvPr/>
          </p:nvSpPr>
          <p:spPr bwMode="auto">
            <a:xfrm>
              <a:off x="1584" y="2304"/>
              <a:ext cx="4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800">
                  <a:latin typeface="Times New Roman" panose="02020603050405020304" pitchFamily="18" charset="0"/>
                </a:rPr>
                <a:t>:=</a:t>
              </a:r>
            </a:p>
          </p:txBody>
        </p:sp>
        <p:sp>
          <p:nvSpPr>
            <p:cNvPr id="69" name="Text Box 49"/>
            <p:cNvSpPr txBox="1">
              <a:spLocks noChangeArrowheads="1"/>
            </p:cNvSpPr>
            <p:nvPr/>
          </p:nvSpPr>
          <p:spPr bwMode="auto">
            <a:xfrm>
              <a:off x="1056" y="2544"/>
              <a:ext cx="81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a:latin typeface="Times New Roman" panose="02020603050405020304" pitchFamily="18" charset="0"/>
                </a:rPr>
                <a:t>id1</a:t>
              </a:r>
            </a:p>
          </p:txBody>
        </p:sp>
        <p:sp>
          <p:nvSpPr>
            <p:cNvPr id="70" name="Text Box 50"/>
            <p:cNvSpPr txBox="1">
              <a:spLocks noChangeArrowheads="1"/>
            </p:cNvSpPr>
            <p:nvPr/>
          </p:nvSpPr>
          <p:spPr bwMode="auto">
            <a:xfrm>
              <a:off x="1632" y="2796"/>
              <a:ext cx="81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a:latin typeface="Times New Roman" panose="02020603050405020304" pitchFamily="18" charset="0"/>
                </a:rPr>
                <a:t>id2l</a:t>
              </a:r>
            </a:p>
          </p:txBody>
        </p:sp>
        <p:sp>
          <p:nvSpPr>
            <p:cNvPr id="71" name="Text Box 51"/>
            <p:cNvSpPr txBox="1">
              <a:spLocks noChangeArrowheads="1"/>
            </p:cNvSpPr>
            <p:nvPr/>
          </p:nvSpPr>
          <p:spPr bwMode="auto">
            <a:xfrm>
              <a:off x="2064" y="2880"/>
              <a:ext cx="81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a:latin typeface="Times New Roman" panose="02020603050405020304" pitchFamily="18" charset="0"/>
                </a:rPr>
                <a:t>id3</a:t>
              </a:r>
            </a:p>
          </p:txBody>
        </p:sp>
        <p:sp>
          <p:nvSpPr>
            <p:cNvPr id="72" name="Text Box 52"/>
            <p:cNvSpPr txBox="1">
              <a:spLocks noChangeArrowheads="1"/>
            </p:cNvSpPr>
            <p:nvPr/>
          </p:nvSpPr>
          <p:spPr bwMode="auto">
            <a:xfrm>
              <a:off x="2088" y="2496"/>
              <a:ext cx="4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a:latin typeface="Times New Roman" panose="02020603050405020304" pitchFamily="18" charset="0"/>
                </a:rPr>
                <a:t>+</a:t>
              </a:r>
            </a:p>
          </p:txBody>
        </p:sp>
        <p:sp>
          <p:nvSpPr>
            <p:cNvPr id="73" name="Text Box 53"/>
            <p:cNvSpPr txBox="1">
              <a:spLocks noChangeArrowheads="1"/>
            </p:cNvSpPr>
            <p:nvPr/>
          </p:nvSpPr>
          <p:spPr bwMode="auto">
            <a:xfrm>
              <a:off x="2547" y="2688"/>
              <a:ext cx="4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a:latin typeface="Times New Roman" panose="02020603050405020304" pitchFamily="18" charset="0"/>
                </a:rPr>
                <a:t>*</a:t>
              </a:r>
            </a:p>
          </p:txBody>
        </p:sp>
        <p:sp>
          <p:nvSpPr>
            <p:cNvPr id="74" name="Text Box 54"/>
            <p:cNvSpPr txBox="1">
              <a:spLocks noChangeArrowheads="1"/>
            </p:cNvSpPr>
            <p:nvPr/>
          </p:nvSpPr>
          <p:spPr bwMode="auto">
            <a:xfrm>
              <a:off x="2832" y="2880"/>
              <a:ext cx="7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err="1">
                  <a:latin typeface="Times New Roman" panose="02020603050405020304" pitchFamily="18" charset="0"/>
                </a:rPr>
                <a:t>inttofloat</a:t>
              </a:r>
              <a:endParaRPr lang="en-US" altLang="en-US" sz="1800" dirty="0">
                <a:latin typeface="Times New Roman" panose="02020603050405020304" pitchFamily="18" charset="0"/>
              </a:endParaRPr>
            </a:p>
          </p:txBody>
        </p:sp>
        <p:sp>
          <p:nvSpPr>
            <p:cNvPr id="75" name="Line 55"/>
            <p:cNvSpPr>
              <a:spLocks noChangeShapeType="1"/>
            </p:cNvSpPr>
            <p:nvPr/>
          </p:nvSpPr>
          <p:spPr bwMode="auto">
            <a:xfrm>
              <a:off x="2064" y="2689"/>
              <a:ext cx="1" cy="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76" name="Line 56"/>
            <p:cNvSpPr>
              <a:spLocks noChangeShapeType="1"/>
            </p:cNvSpPr>
            <p:nvPr/>
          </p:nvSpPr>
          <p:spPr bwMode="auto">
            <a:xfrm flipH="1">
              <a:off x="1440" y="2496"/>
              <a:ext cx="162"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77" name="Line 57"/>
            <p:cNvSpPr>
              <a:spLocks noChangeShapeType="1"/>
            </p:cNvSpPr>
            <p:nvPr/>
          </p:nvSpPr>
          <p:spPr bwMode="auto">
            <a:xfrm>
              <a:off x="1824" y="2496"/>
              <a:ext cx="324"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en-US" dirty="0"/>
            </a:p>
          </p:txBody>
        </p:sp>
        <p:sp>
          <p:nvSpPr>
            <p:cNvPr id="78" name="Line 58"/>
            <p:cNvSpPr>
              <a:spLocks noChangeShapeType="1"/>
            </p:cNvSpPr>
            <p:nvPr/>
          </p:nvSpPr>
          <p:spPr bwMode="auto">
            <a:xfrm>
              <a:off x="2256" y="2640"/>
              <a:ext cx="324"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79" name="Line 59"/>
            <p:cNvSpPr>
              <a:spLocks noChangeShapeType="1"/>
            </p:cNvSpPr>
            <p:nvPr/>
          </p:nvSpPr>
          <p:spPr bwMode="auto">
            <a:xfrm>
              <a:off x="2736" y="2832"/>
              <a:ext cx="270"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80" name="Line 60"/>
            <p:cNvSpPr>
              <a:spLocks noChangeShapeType="1"/>
            </p:cNvSpPr>
            <p:nvPr/>
          </p:nvSpPr>
          <p:spPr bwMode="auto">
            <a:xfrm flipH="1">
              <a:off x="2496" y="2832"/>
              <a:ext cx="108"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81" name="Line 61"/>
            <p:cNvSpPr>
              <a:spLocks noChangeShapeType="1"/>
            </p:cNvSpPr>
            <p:nvPr/>
          </p:nvSpPr>
          <p:spPr bwMode="auto">
            <a:xfrm flipH="1">
              <a:off x="1902" y="2640"/>
              <a:ext cx="222" cy="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en-US" dirty="0"/>
            </a:p>
          </p:txBody>
        </p:sp>
        <p:sp>
          <p:nvSpPr>
            <p:cNvPr id="82" name="Text Box 62"/>
            <p:cNvSpPr txBox="1">
              <a:spLocks noChangeArrowheads="1"/>
            </p:cNvSpPr>
            <p:nvPr/>
          </p:nvSpPr>
          <p:spPr bwMode="auto">
            <a:xfrm>
              <a:off x="2976" y="3120"/>
              <a:ext cx="4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a:latin typeface="Times New Roman" panose="02020603050405020304" pitchFamily="18" charset="0"/>
                </a:rPr>
                <a:t>60</a:t>
              </a:r>
            </a:p>
          </p:txBody>
        </p:sp>
        <p:sp>
          <p:nvSpPr>
            <p:cNvPr id="83" name="Line 63"/>
            <p:cNvSpPr>
              <a:spLocks noChangeShapeType="1"/>
            </p:cNvSpPr>
            <p:nvPr/>
          </p:nvSpPr>
          <p:spPr bwMode="auto">
            <a:xfrm>
              <a:off x="3216" y="3120"/>
              <a:ext cx="0" cy="4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84" name="Group 28"/>
          <p:cNvGrpSpPr/>
          <p:nvPr/>
        </p:nvGrpSpPr>
        <p:grpSpPr bwMode="auto">
          <a:xfrm>
            <a:off x="2552700" y="3846172"/>
            <a:ext cx="4038600" cy="361950"/>
            <a:chOff x="912" y="492"/>
            <a:chExt cx="2544" cy="228"/>
          </a:xfrm>
        </p:grpSpPr>
        <p:sp>
          <p:nvSpPr>
            <p:cNvPr id="85" name="Rectangle 29"/>
            <p:cNvSpPr>
              <a:spLocks noChangeArrowheads="1"/>
            </p:cNvSpPr>
            <p:nvPr/>
          </p:nvSpPr>
          <p:spPr bwMode="auto">
            <a:xfrm>
              <a:off x="912" y="528"/>
              <a:ext cx="2544" cy="192"/>
            </a:xfrm>
            <a:prstGeom prst="rect">
              <a:avLst/>
            </a:prstGeom>
            <a:solidFill>
              <a:srgbClr val="CCECFF"/>
            </a:solidFill>
            <a:ln w="9525">
              <a:solidFill>
                <a:schemeClr val="tx1"/>
              </a:solidFill>
              <a:miter lim="800000"/>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86" name="Text Box 30"/>
            <p:cNvSpPr txBox="1">
              <a:spLocks noChangeArrowheads="1"/>
            </p:cNvSpPr>
            <p:nvPr/>
          </p:nvSpPr>
          <p:spPr bwMode="auto">
            <a:xfrm>
              <a:off x="954" y="492"/>
              <a:ext cx="23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600" dirty="0">
                  <a:latin typeface="Times New Roman" panose="02020603050405020304" pitchFamily="18" charset="0"/>
                </a:rPr>
                <a:t>intermediate code generator</a:t>
              </a:r>
            </a:p>
          </p:txBody>
        </p:sp>
      </p:grpSp>
      <p:cxnSp>
        <p:nvCxnSpPr>
          <p:cNvPr id="87" name="Straight Arrow Connector 86"/>
          <p:cNvCxnSpPr/>
          <p:nvPr/>
        </p:nvCxnSpPr>
        <p:spPr>
          <a:xfrm>
            <a:off x="4428979" y="3563230"/>
            <a:ext cx="0" cy="3398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8" name="Straight Arrow Connector 87"/>
          <p:cNvCxnSpPr/>
          <p:nvPr/>
        </p:nvCxnSpPr>
        <p:spPr>
          <a:xfrm>
            <a:off x="4459461" y="4248739"/>
            <a:ext cx="0" cy="3398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9" name="Text Box 73"/>
          <p:cNvSpPr txBox="1">
            <a:spLocks noChangeArrowheads="1"/>
          </p:cNvSpPr>
          <p:nvPr/>
        </p:nvSpPr>
        <p:spPr bwMode="auto">
          <a:xfrm>
            <a:off x="3183985" y="4507526"/>
            <a:ext cx="3352800" cy="122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600" dirty="0">
                <a:latin typeface="Times New Roman" panose="02020603050405020304" pitchFamily="18" charset="0"/>
              </a:rPr>
              <a:t>temp1 := </a:t>
            </a:r>
            <a:r>
              <a:rPr lang="en-US" altLang="en-US" sz="1600" dirty="0" err="1">
                <a:latin typeface="Times New Roman" panose="02020603050405020304" pitchFamily="18" charset="0"/>
              </a:rPr>
              <a:t>intto</a:t>
            </a:r>
            <a:r>
              <a:rPr lang="en-GB" altLang="en-US" sz="1600" dirty="0" err="1">
                <a:latin typeface="Times New Roman" panose="02020603050405020304" pitchFamily="18" charset="0"/>
              </a:rPr>
              <a:t>float</a:t>
            </a:r>
            <a:r>
              <a:rPr lang="en-US" altLang="en-US" sz="1600" dirty="0">
                <a:latin typeface="Times New Roman" panose="02020603050405020304" pitchFamily="18" charset="0"/>
              </a:rPr>
              <a:t>(60)</a:t>
            </a:r>
          </a:p>
          <a:p>
            <a:pPr algn="l">
              <a:lnSpc>
                <a:spcPct val="70000"/>
              </a:lnSpc>
              <a:spcBef>
                <a:spcPct val="50000"/>
              </a:spcBef>
            </a:pPr>
            <a:r>
              <a:rPr lang="en-US" altLang="en-US" sz="1600" dirty="0">
                <a:latin typeface="Times New Roman" panose="02020603050405020304" pitchFamily="18" charset="0"/>
              </a:rPr>
              <a:t>temp2 := id3 * temp1</a:t>
            </a:r>
          </a:p>
          <a:p>
            <a:pPr algn="l">
              <a:lnSpc>
                <a:spcPct val="70000"/>
              </a:lnSpc>
              <a:spcBef>
                <a:spcPct val="50000"/>
              </a:spcBef>
            </a:pPr>
            <a:r>
              <a:rPr lang="en-US" altLang="en-US" sz="1600" dirty="0">
                <a:latin typeface="Times New Roman" panose="02020603050405020304" pitchFamily="18" charset="0"/>
              </a:rPr>
              <a:t>temp3 := id2 + temp2</a:t>
            </a:r>
          </a:p>
          <a:p>
            <a:pPr algn="l">
              <a:lnSpc>
                <a:spcPct val="70000"/>
              </a:lnSpc>
              <a:spcBef>
                <a:spcPct val="50000"/>
              </a:spcBef>
            </a:pPr>
            <a:r>
              <a:rPr lang="en-US" altLang="en-US" sz="1600" dirty="0">
                <a:latin typeface="Times New Roman" panose="02020603050405020304" pitchFamily="18" charset="0"/>
              </a:rPr>
              <a:t>id1 := temp3</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Reviewing the Entire Process</a:t>
            </a:r>
          </a:p>
        </p:txBody>
      </p:sp>
      <p:cxnSp>
        <p:nvCxnSpPr>
          <p:cNvPr id="11" name="Straight Arrow Connector 10"/>
          <p:cNvCxnSpPr/>
          <p:nvPr/>
        </p:nvCxnSpPr>
        <p:spPr>
          <a:xfrm>
            <a:off x="4445391" y="1624326"/>
            <a:ext cx="0" cy="3398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31" name="Group 67"/>
          <p:cNvGrpSpPr/>
          <p:nvPr/>
        </p:nvGrpSpPr>
        <p:grpSpPr bwMode="auto">
          <a:xfrm>
            <a:off x="2467707" y="1966539"/>
            <a:ext cx="4038600" cy="336550"/>
            <a:chOff x="912" y="528"/>
            <a:chExt cx="2544" cy="212"/>
          </a:xfrm>
        </p:grpSpPr>
        <p:sp>
          <p:nvSpPr>
            <p:cNvPr id="32" name="Rectangle 68"/>
            <p:cNvSpPr>
              <a:spLocks noChangeArrowheads="1"/>
            </p:cNvSpPr>
            <p:nvPr/>
          </p:nvSpPr>
          <p:spPr bwMode="auto">
            <a:xfrm>
              <a:off x="912" y="528"/>
              <a:ext cx="2544" cy="192"/>
            </a:xfrm>
            <a:prstGeom prst="rect">
              <a:avLst/>
            </a:prstGeom>
            <a:solidFill>
              <a:srgbClr val="CCECFF"/>
            </a:solidFill>
            <a:ln w="9525">
              <a:solidFill>
                <a:schemeClr val="tx1"/>
              </a:solidFill>
              <a:miter lim="800000"/>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33" name="Text Box 69"/>
            <p:cNvSpPr txBox="1">
              <a:spLocks noChangeArrowheads="1"/>
            </p:cNvSpPr>
            <p:nvPr/>
          </p:nvSpPr>
          <p:spPr bwMode="auto">
            <a:xfrm>
              <a:off x="1008" y="528"/>
              <a:ext cx="23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600" dirty="0">
                  <a:latin typeface="Times New Roman" panose="02020603050405020304" pitchFamily="18" charset="0"/>
                </a:rPr>
                <a:t>code optimizer</a:t>
              </a:r>
            </a:p>
          </p:txBody>
        </p:sp>
      </p:grpSp>
      <p:sp>
        <p:nvSpPr>
          <p:cNvPr id="34" name="Text Box 74"/>
          <p:cNvSpPr txBox="1">
            <a:spLocks noChangeArrowheads="1"/>
          </p:cNvSpPr>
          <p:nvPr/>
        </p:nvSpPr>
        <p:spPr bwMode="auto">
          <a:xfrm>
            <a:off x="2747890" y="2580832"/>
            <a:ext cx="3352800" cy="639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600" dirty="0">
                <a:latin typeface="Times New Roman" panose="02020603050405020304" pitchFamily="18" charset="0"/>
              </a:rPr>
              <a:t>temp1 := id3 * 60.0</a:t>
            </a:r>
          </a:p>
          <a:p>
            <a:pPr algn="ctr">
              <a:lnSpc>
                <a:spcPct val="70000"/>
              </a:lnSpc>
              <a:spcBef>
                <a:spcPct val="50000"/>
              </a:spcBef>
            </a:pPr>
            <a:r>
              <a:rPr lang="en-US" altLang="en-US" sz="1600" dirty="0">
                <a:latin typeface="Times New Roman" panose="02020603050405020304" pitchFamily="18" charset="0"/>
              </a:rPr>
              <a:t>id1 := id2 + temp1</a:t>
            </a:r>
          </a:p>
        </p:txBody>
      </p:sp>
      <p:grpSp>
        <p:nvGrpSpPr>
          <p:cNvPr id="35" name="Group 70"/>
          <p:cNvGrpSpPr/>
          <p:nvPr/>
        </p:nvGrpSpPr>
        <p:grpSpPr bwMode="auto">
          <a:xfrm>
            <a:off x="2453640" y="3443654"/>
            <a:ext cx="4038600" cy="336550"/>
            <a:chOff x="912" y="528"/>
            <a:chExt cx="2544" cy="212"/>
          </a:xfrm>
        </p:grpSpPr>
        <p:sp>
          <p:nvSpPr>
            <p:cNvPr id="36" name="Rectangle 71"/>
            <p:cNvSpPr>
              <a:spLocks noChangeArrowheads="1"/>
            </p:cNvSpPr>
            <p:nvPr/>
          </p:nvSpPr>
          <p:spPr bwMode="auto">
            <a:xfrm>
              <a:off x="912" y="528"/>
              <a:ext cx="2544" cy="192"/>
            </a:xfrm>
            <a:prstGeom prst="rect">
              <a:avLst/>
            </a:prstGeom>
            <a:solidFill>
              <a:srgbClr val="CCECFF"/>
            </a:solidFill>
            <a:ln w="9525">
              <a:solidFill>
                <a:schemeClr val="tx1"/>
              </a:solidFill>
              <a:miter lim="800000"/>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37" name="Text Box 72"/>
            <p:cNvSpPr txBox="1">
              <a:spLocks noChangeArrowheads="1"/>
            </p:cNvSpPr>
            <p:nvPr/>
          </p:nvSpPr>
          <p:spPr bwMode="auto">
            <a:xfrm>
              <a:off x="1008" y="528"/>
              <a:ext cx="23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600" dirty="0">
                  <a:latin typeface="Times New Roman" panose="02020603050405020304" pitchFamily="18" charset="0"/>
                </a:rPr>
                <a:t> code generator</a:t>
              </a:r>
            </a:p>
          </p:txBody>
        </p:sp>
      </p:grpSp>
      <p:sp>
        <p:nvSpPr>
          <p:cNvPr id="38" name="Text Box 75"/>
          <p:cNvSpPr txBox="1">
            <a:spLocks noChangeArrowheads="1"/>
          </p:cNvSpPr>
          <p:nvPr/>
        </p:nvSpPr>
        <p:spPr bwMode="auto">
          <a:xfrm>
            <a:off x="3581400" y="3865245"/>
            <a:ext cx="252857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600" dirty="0">
                <a:latin typeface="Times New Roman" panose="02020603050405020304" pitchFamily="18" charset="0"/>
              </a:rPr>
              <a:t> LDF  R2,  id3</a:t>
            </a:r>
          </a:p>
          <a:p>
            <a:pPr algn="l">
              <a:spcBef>
                <a:spcPct val="50000"/>
              </a:spcBef>
            </a:pPr>
            <a:r>
              <a:rPr lang="en-US" altLang="en-US" sz="1600" dirty="0">
                <a:latin typeface="Times New Roman" panose="02020603050405020304" pitchFamily="18" charset="0"/>
              </a:rPr>
              <a:t> MULF  R2,  R2,  #60.0</a:t>
            </a:r>
            <a:br>
              <a:rPr lang="en-US" altLang="en-US" sz="1600" dirty="0">
                <a:latin typeface="Times New Roman" panose="02020603050405020304" pitchFamily="18" charset="0"/>
              </a:rPr>
            </a:br>
            <a:r>
              <a:rPr lang="en-US" altLang="en-US" sz="1600" dirty="0">
                <a:latin typeface="Times New Roman" panose="02020603050405020304" pitchFamily="18" charset="0"/>
              </a:rPr>
              <a:t> LDF  R1,  id2</a:t>
            </a:r>
          </a:p>
          <a:p>
            <a:pPr algn="l">
              <a:spcBef>
                <a:spcPct val="50000"/>
              </a:spcBef>
            </a:pPr>
            <a:r>
              <a:rPr lang="en-US" altLang="en-US" sz="1600" dirty="0">
                <a:latin typeface="Times New Roman" panose="02020603050405020304" pitchFamily="18" charset="0"/>
              </a:rPr>
              <a:t> ADDF  R1,  R1,  R2</a:t>
            </a:r>
            <a:br>
              <a:rPr lang="en-US" altLang="en-US" sz="1600" dirty="0">
                <a:latin typeface="Times New Roman" panose="02020603050405020304" pitchFamily="18" charset="0"/>
              </a:rPr>
            </a:br>
            <a:r>
              <a:rPr lang="en-US" altLang="en-US" sz="1600" dirty="0">
                <a:latin typeface="Times New Roman" panose="02020603050405020304" pitchFamily="18" charset="0"/>
              </a:rPr>
              <a:t> STF  id1,  R1</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Exercises</a:t>
            </a:r>
          </a:p>
        </p:txBody>
      </p:sp>
      <p:sp>
        <p:nvSpPr>
          <p:cNvPr id="3" name="TextBox 2"/>
          <p:cNvSpPr txBox="1"/>
          <p:nvPr/>
        </p:nvSpPr>
        <p:spPr>
          <a:xfrm>
            <a:off x="994491" y="1718131"/>
            <a:ext cx="7556508" cy="3970318"/>
          </a:xfrm>
          <a:prstGeom prst="rect">
            <a:avLst/>
          </a:prstGeom>
          <a:noFill/>
        </p:spPr>
        <p:txBody>
          <a:bodyPr wrap="square" rtlCol="0">
            <a:spAutoFit/>
          </a:bodyPr>
          <a:lstStyle/>
          <a:p>
            <a:pPr algn="just"/>
            <a:r>
              <a:rPr lang="en-US" sz="3600" dirty="0"/>
              <a:t>Find the output for the following expressions</a:t>
            </a:r>
          </a:p>
          <a:p>
            <a:pPr marL="800100" lvl="1" indent="-342900">
              <a:buFont typeface="+mj-lt"/>
              <a:buAutoNum type="arabicPeriod"/>
            </a:pPr>
            <a:r>
              <a:rPr lang="en-US" sz="3600" dirty="0"/>
              <a:t>float a, </a:t>
            </a:r>
            <a:r>
              <a:rPr lang="en-US" sz="3600" dirty="0" err="1"/>
              <a:t>b,c</a:t>
            </a:r>
            <a:r>
              <a:rPr lang="en-US" sz="3600" dirty="0"/>
              <a:t>;</a:t>
            </a:r>
          </a:p>
          <a:p>
            <a:pPr lvl="1"/>
            <a:r>
              <a:rPr lang="en-US" sz="3600" dirty="0"/>
              <a:t>	a=a +b *c *2</a:t>
            </a:r>
          </a:p>
          <a:p>
            <a:pPr lvl="1"/>
            <a:r>
              <a:rPr lang="en-US" sz="3600" dirty="0"/>
              <a:t>2. int </a:t>
            </a:r>
            <a:r>
              <a:rPr lang="en-US" sz="3600" dirty="0" err="1"/>
              <a:t>y,b,c,d</a:t>
            </a:r>
            <a:r>
              <a:rPr lang="en-US" sz="3600" dirty="0"/>
              <a:t>;</a:t>
            </a:r>
          </a:p>
          <a:p>
            <a:pPr lvl="1"/>
            <a:r>
              <a:rPr lang="en-US" sz="3600" dirty="0"/>
              <a:t>    y= b+c-d+20</a:t>
            </a:r>
          </a:p>
          <a:p>
            <a:pPr lvl="1"/>
            <a:endParaRPr lang="en-US" dirty="0"/>
          </a:p>
          <a:p>
            <a:pPr lvl="1"/>
            <a:r>
              <a:rPr lang="en-US" dirty="0"/>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Linker and Loader</a:t>
            </a:r>
          </a:p>
        </p:txBody>
      </p:sp>
      <p:sp>
        <p:nvSpPr>
          <p:cNvPr id="6" name="TextBox 5"/>
          <p:cNvSpPr txBox="1"/>
          <p:nvPr/>
        </p:nvSpPr>
        <p:spPr>
          <a:xfrm>
            <a:off x="421341" y="2112340"/>
            <a:ext cx="8525711" cy="4031873"/>
          </a:xfrm>
          <a:prstGeom prst="rect">
            <a:avLst/>
          </a:prstGeom>
          <a:noFill/>
        </p:spPr>
        <p:txBody>
          <a:bodyPr wrap="square" rtlCol="0">
            <a:spAutoFit/>
          </a:bodyPr>
          <a:lstStyle/>
          <a:p>
            <a:pPr algn="just"/>
            <a:endParaRPr lang="en-US" sz="2000" b="1" dirty="0"/>
          </a:p>
          <a:p>
            <a:pPr algn="just"/>
            <a:r>
              <a:rPr lang="en-US" sz="2000" b="1" dirty="0"/>
              <a:t>Linker</a:t>
            </a:r>
            <a:r>
              <a:rPr lang="en-US" b="1" dirty="0"/>
              <a:t>:  </a:t>
            </a:r>
            <a:r>
              <a:rPr lang="en-US" dirty="0"/>
              <a:t>A linker, also called link editor or binder, is a program that combines the object modules to form an executable program. In general , in case of a large program, programmers prefer to break the code in to smaller modules, as this simplifies the programming task. Eventually, when the source code of all the modules has been converted in to object code, all the modules need to be put together, which is done by the linker</a:t>
            </a:r>
            <a:endParaRPr lang="en-US" b="1" dirty="0"/>
          </a:p>
          <a:p>
            <a:endParaRPr lang="en-US" b="1" dirty="0"/>
          </a:p>
          <a:p>
            <a:endParaRPr lang="en-US" b="1" dirty="0"/>
          </a:p>
          <a:p>
            <a:endParaRPr lang="en-US" b="1" dirty="0"/>
          </a:p>
          <a:p>
            <a:endParaRPr lang="en-US" b="1" dirty="0"/>
          </a:p>
          <a:p>
            <a:endParaRPr lang="en-US" b="1" dirty="0"/>
          </a:p>
          <a:p>
            <a:endParaRPr lang="en-US" b="1" dirty="0"/>
          </a:p>
          <a:p>
            <a:r>
              <a:rPr lang="en-US" b="1" dirty="0"/>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33046" y="1390659"/>
            <a:ext cx="7512148" cy="4943988"/>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Loader</a:t>
            </a:r>
          </a:p>
        </p:txBody>
      </p:sp>
      <p:sp>
        <p:nvSpPr>
          <p:cNvPr id="3" name="TextBox 2"/>
          <p:cNvSpPr txBox="1"/>
          <p:nvPr/>
        </p:nvSpPr>
        <p:spPr>
          <a:xfrm>
            <a:off x="994491" y="1718131"/>
            <a:ext cx="7556508" cy="1815882"/>
          </a:xfrm>
          <a:prstGeom prst="rect">
            <a:avLst/>
          </a:prstGeom>
          <a:noFill/>
        </p:spPr>
        <p:txBody>
          <a:bodyPr wrap="square" rtlCol="0">
            <a:spAutoFit/>
          </a:bodyPr>
          <a:lstStyle/>
          <a:p>
            <a:pPr algn="just"/>
            <a:endParaRPr lang="en-US" sz="2000" b="1" dirty="0"/>
          </a:p>
          <a:p>
            <a:pPr algn="just"/>
            <a:r>
              <a:rPr lang="en-US" dirty="0"/>
              <a:t>A loader is a special type of a program that copies programs from a storage device to the main memory, where they can be executed.</a:t>
            </a:r>
            <a:r>
              <a:rPr lang="en-US" sz="2000" b="1" dirty="0"/>
              <a:t> </a:t>
            </a:r>
            <a:r>
              <a:rPr lang="en-US" dirty="0"/>
              <a:t>	</a:t>
            </a:r>
          </a:p>
          <a:p>
            <a:pPr lvl="1"/>
            <a:endParaRPr lang="en-US" dirty="0"/>
          </a:p>
          <a:p>
            <a:pPr lvl="1"/>
            <a:endParaRPr lang="en-US" dirty="0"/>
          </a:p>
          <a:p>
            <a:pPr lvl="1"/>
            <a:r>
              <a:rPr lang="en-US" dirty="0"/>
              <a: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83009"/>
            <a:ext cx="7808976" cy="1088136"/>
          </a:xfrm>
        </p:spPr>
        <p:txBody>
          <a:bodyPr>
            <a:normAutofit fontScale="90000"/>
          </a:bodyPr>
          <a:lstStyle/>
          <a:p>
            <a:br>
              <a:rPr lang="en-US" dirty="0"/>
            </a:br>
            <a:br>
              <a:rPr lang="en-US" dirty="0"/>
            </a:br>
            <a:br>
              <a:rPr lang="en-US" dirty="0"/>
            </a:br>
            <a:r>
              <a:rPr lang="en-US" dirty="0"/>
              <a:t>Front end and Back end of a </a:t>
            </a:r>
            <a:br>
              <a:rPr lang="en-US" dirty="0"/>
            </a:br>
            <a:r>
              <a:rPr lang="en-US" dirty="0"/>
              <a:t>Compiler</a:t>
            </a:r>
          </a:p>
        </p:txBody>
      </p:sp>
      <p:sp>
        <p:nvSpPr>
          <p:cNvPr id="6" name="TextBox 5"/>
          <p:cNvSpPr txBox="1"/>
          <p:nvPr/>
        </p:nvSpPr>
        <p:spPr>
          <a:xfrm>
            <a:off x="421341" y="2112340"/>
            <a:ext cx="8525711" cy="4062651"/>
          </a:xfrm>
          <a:prstGeom prst="rect">
            <a:avLst/>
          </a:prstGeom>
          <a:noFill/>
        </p:spPr>
        <p:txBody>
          <a:bodyPr wrap="square" rtlCol="0">
            <a:spAutoFit/>
          </a:bodyPr>
          <a:lstStyle/>
          <a:p>
            <a:endParaRPr lang="en-US" sz="2000" b="1" dirty="0"/>
          </a:p>
          <a:p>
            <a:r>
              <a:rPr lang="en-US" sz="2000" b="1" dirty="0"/>
              <a:t>Front end:  </a:t>
            </a:r>
          </a:p>
          <a:p>
            <a:pPr marL="857250" lvl="1" indent="-400050">
              <a:buFont typeface="+mj-lt"/>
              <a:buAutoNum type="romanUcPeriod"/>
            </a:pPr>
            <a:r>
              <a:rPr lang="en-US" dirty="0"/>
              <a:t>Lexical Analyzer</a:t>
            </a:r>
          </a:p>
          <a:p>
            <a:pPr marL="857250" lvl="1" indent="-400050">
              <a:buFont typeface="+mj-lt"/>
              <a:buAutoNum type="romanUcPeriod"/>
            </a:pPr>
            <a:r>
              <a:rPr lang="en-US" dirty="0"/>
              <a:t>Syntax Analyzer</a:t>
            </a:r>
          </a:p>
          <a:p>
            <a:pPr marL="857250" lvl="1" indent="-400050">
              <a:buFont typeface="+mj-lt"/>
              <a:buAutoNum type="romanUcPeriod"/>
            </a:pPr>
            <a:r>
              <a:rPr lang="en-US" dirty="0"/>
              <a:t>Semantic Analyzer</a:t>
            </a:r>
          </a:p>
          <a:p>
            <a:pPr marL="857250" lvl="1" indent="-400050">
              <a:buFont typeface="+mj-lt"/>
              <a:buAutoNum type="romanUcPeriod"/>
            </a:pPr>
            <a:r>
              <a:rPr lang="en-US" dirty="0"/>
              <a:t>Intermediate Code Generator</a:t>
            </a:r>
          </a:p>
          <a:p>
            <a:endParaRPr lang="en-US" dirty="0"/>
          </a:p>
          <a:p>
            <a:endParaRPr lang="en-US" dirty="0"/>
          </a:p>
          <a:p>
            <a:r>
              <a:rPr lang="en-US" sz="2000" b="1" dirty="0"/>
              <a:t>Back end :</a:t>
            </a:r>
          </a:p>
          <a:p>
            <a:r>
              <a:rPr lang="en-US" dirty="0"/>
              <a:t>        V. Code Optimizer</a:t>
            </a:r>
          </a:p>
          <a:p>
            <a:r>
              <a:rPr lang="en-US" dirty="0"/>
              <a:t>        VI. Code Generator</a:t>
            </a:r>
            <a:endParaRPr lang="en-US" b="1" dirty="0"/>
          </a:p>
          <a:p>
            <a:endParaRPr lang="en-US" b="1" dirty="0"/>
          </a:p>
          <a:p>
            <a:endParaRPr lang="en-US" b="1" dirty="0"/>
          </a:p>
          <a:p>
            <a:r>
              <a:rPr lang="en-US" b="1" dirty="0"/>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Advantages of Using Front-end and Back- end </a:t>
            </a:r>
          </a:p>
        </p:txBody>
      </p:sp>
      <p:sp>
        <p:nvSpPr>
          <p:cNvPr id="3" name="TextBox 2"/>
          <p:cNvSpPr txBox="1"/>
          <p:nvPr/>
        </p:nvSpPr>
        <p:spPr>
          <a:xfrm>
            <a:off x="994491" y="1718131"/>
            <a:ext cx="7556508" cy="4001095"/>
          </a:xfrm>
          <a:prstGeom prst="rect">
            <a:avLst/>
          </a:prstGeom>
          <a:noFill/>
        </p:spPr>
        <p:txBody>
          <a:bodyPr wrap="square" rtlCol="0">
            <a:spAutoFit/>
          </a:bodyPr>
          <a:lstStyle/>
          <a:p>
            <a:pPr algn="just"/>
            <a:endParaRPr lang="en-US" sz="2400" b="1" dirty="0"/>
          </a:p>
          <a:p>
            <a:pPr algn="just"/>
            <a:endParaRPr lang="en-US" sz="2400" b="1" dirty="0"/>
          </a:p>
          <a:p>
            <a:pPr algn="just"/>
            <a:r>
              <a:rPr lang="en-US" sz="2000" b="1" dirty="0"/>
              <a:t>Retargeting: </a:t>
            </a:r>
            <a:r>
              <a:rPr lang="en-US" dirty="0"/>
              <a:t>Build a compiler for a new machine by attaching a new code generator to an existing front-end</a:t>
            </a:r>
          </a:p>
          <a:p>
            <a:pPr algn="just"/>
            <a:endParaRPr lang="en-US" sz="2000" b="1" dirty="0"/>
          </a:p>
          <a:p>
            <a:pPr algn="just"/>
            <a:endParaRPr lang="en-US" sz="2000" b="1" dirty="0"/>
          </a:p>
          <a:p>
            <a:pPr algn="just"/>
            <a:r>
              <a:rPr lang="en-US" sz="2000" b="1" dirty="0"/>
              <a:t>Optimization: </a:t>
            </a:r>
            <a:r>
              <a:rPr lang="en-US" dirty="0"/>
              <a:t>Reuse intermediate code optimizers in compilers for different languages and different machines. </a:t>
            </a:r>
            <a:endParaRPr lang="en-US" sz="2000" b="1" dirty="0"/>
          </a:p>
          <a:p>
            <a:pPr lvl="1"/>
            <a:endParaRPr lang="en-US" dirty="0"/>
          </a:p>
          <a:p>
            <a:pPr lvl="1"/>
            <a:r>
              <a:rPr lang="en-US" dirty="0"/>
              <a:t>        </a:t>
            </a:r>
          </a:p>
          <a:p>
            <a:pPr lvl="1"/>
            <a:endParaRPr lang="en-US" dirty="0"/>
          </a:p>
          <a:p>
            <a:pPr lvl="1"/>
            <a:endParaRPr lang="en-US" dirty="0"/>
          </a:p>
          <a:p>
            <a:pPr lvl="1"/>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Objectives and Outcomes</a:t>
            </a:r>
          </a:p>
        </p:txBody>
      </p:sp>
      <p:sp>
        <p:nvSpPr>
          <p:cNvPr id="6" name="TextBox 5"/>
          <p:cNvSpPr txBox="1"/>
          <p:nvPr/>
        </p:nvSpPr>
        <p:spPr>
          <a:xfrm>
            <a:off x="421341" y="2112340"/>
            <a:ext cx="8525711" cy="4985980"/>
          </a:xfrm>
          <a:prstGeom prst="rect">
            <a:avLst/>
          </a:prstGeom>
          <a:noFill/>
        </p:spPr>
        <p:txBody>
          <a:bodyPr wrap="square" rtlCol="0">
            <a:spAutoFit/>
          </a:bodyPr>
          <a:lstStyle/>
          <a:p>
            <a:pPr algn="just"/>
            <a:endParaRPr lang="en-US" sz="2000" b="1" dirty="0"/>
          </a:p>
          <a:p>
            <a:pPr algn="just"/>
            <a:r>
              <a:rPr lang="en-US" sz="2000" b="1" dirty="0"/>
              <a:t>Objectives:</a:t>
            </a:r>
          </a:p>
          <a:p>
            <a:pPr marL="742950" lvl="1" indent="-285750" algn="just">
              <a:buFont typeface="Wingdings" panose="05000000000000000000" pitchFamily="2" charset="2"/>
              <a:buChar char="Ø"/>
            </a:pPr>
            <a:r>
              <a:rPr lang="en-US" b="1" dirty="0"/>
              <a:t> </a:t>
            </a:r>
            <a:r>
              <a:rPr lang="en-US" dirty="0"/>
              <a:t>Understand the Structure of a compiler</a:t>
            </a:r>
          </a:p>
          <a:p>
            <a:pPr marL="742950" lvl="1" indent="-285750" algn="just">
              <a:buFont typeface="Wingdings" panose="05000000000000000000" pitchFamily="2" charset="2"/>
              <a:buChar char="Ø"/>
            </a:pPr>
            <a:r>
              <a:rPr lang="en-US" dirty="0"/>
              <a:t>Understand the tools involved( Scanner generator, Parser generator, </a:t>
            </a:r>
            <a:r>
              <a:rPr lang="en-US" dirty="0" err="1"/>
              <a:t>etc</a:t>
            </a:r>
            <a:r>
              <a:rPr lang="en-US" dirty="0"/>
              <a:t>)</a:t>
            </a:r>
          </a:p>
          <a:p>
            <a:pPr lvl="1" algn="just"/>
            <a:endParaRPr lang="en-US" dirty="0"/>
          </a:p>
          <a:p>
            <a:pPr lvl="1" algn="just"/>
            <a:endParaRPr lang="en-US" dirty="0"/>
          </a:p>
          <a:p>
            <a:pPr algn="just"/>
            <a:r>
              <a:rPr lang="en-US" sz="2000" b="1" dirty="0"/>
              <a:t>Outcome:</a:t>
            </a:r>
          </a:p>
          <a:p>
            <a:pPr marL="800100" lvl="1" indent="-342900" algn="just">
              <a:buFont typeface="Wingdings" panose="05000000000000000000" pitchFamily="2" charset="2"/>
              <a:buChar char="Ø"/>
            </a:pPr>
            <a:r>
              <a:rPr lang="en-US" dirty="0"/>
              <a:t>Students will be able to represent the simulation of all phases of a compiler for inputs.</a:t>
            </a:r>
          </a:p>
          <a:p>
            <a:pPr lvl="1" algn="just"/>
            <a:endParaRPr lang="en-US" sz="2000" dirty="0"/>
          </a:p>
          <a:p>
            <a:endParaRPr lang="en-US" b="1" dirty="0"/>
          </a:p>
          <a:p>
            <a:endParaRPr lang="en-US" b="1" dirty="0"/>
          </a:p>
          <a:p>
            <a:endParaRPr lang="en-US" b="1" dirty="0"/>
          </a:p>
          <a:p>
            <a:endParaRPr lang="en-US" b="1" dirty="0"/>
          </a:p>
          <a:p>
            <a:endParaRPr lang="en-US" b="1" dirty="0"/>
          </a:p>
          <a:p>
            <a:endParaRPr lang="en-US" b="1" dirty="0"/>
          </a:p>
          <a:p>
            <a:r>
              <a:rPr lang="en-US" b="1" dirty="0"/>
              <a:t>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Symbol Table Management</a:t>
            </a:r>
          </a:p>
        </p:txBody>
      </p:sp>
      <p:sp>
        <p:nvSpPr>
          <p:cNvPr id="6" name="TextBox 5"/>
          <p:cNvSpPr txBox="1"/>
          <p:nvPr/>
        </p:nvSpPr>
        <p:spPr>
          <a:xfrm>
            <a:off x="421341" y="2112340"/>
            <a:ext cx="8525711" cy="4278094"/>
          </a:xfrm>
          <a:prstGeom prst="rect">
            <a:avLst/>
          </a:prstGeom>
          <a:noFill/>
        </p:spPr>
        <p:txBody>
          <a:bodyPr wrap="square" rtlCol="0">
            <a:spAutoFit/>
          </a:bodyPr>
          <a:lstStyle/>
          <a:p>
            <a:pPr algn="just"/>
            <a:endParaRPr lang="en-US" sz="2000" b="1" dirty="0"/>
          </a:p>
          <a:p>
            <a:pPr algn="just"/>
            <a:r>
              <a:rPr lang="en-US" dirty="0"/>
              <a:t>A symbol table is a data structure containing all the identifiers (i.e. names of variables, procedures etc.) of a source program together with all the attributes of each identifier.</a:t>
            </a:r>
            <a:endParaRPr lang="en-US" b="1" dirty="0"/>
          </a:p>
          <a:p>
            <a:pPr algn="just"/>
            <a:endParaRPr lang="en-US" b="1" dirty="0"/>
          </a:p>
          <a:p>
            <a:r>
              <a:rPr lang="en-US" dirty="0"/>
              <a:t>For variables, typical attributes include:</a:t>
            </a:r>
          </a:p>
          <a:p>
            <a:pPr marL="742950" lvl="1" indent="-285750">
              <a:buFont typeface="Wingdings" panose="05000000000000000000" pitchFamily="2" charset="2"/>
              <a:buChar char="Ø"/>
            </a:pPr>
            <a:r>
              <a:rPr lang="en-US" dirty="0"/>
              <a:t>its type,</a:t>
            </a:r>
          </a:p>
          <a:p>
            <a:pPr marL="742950" lvl="1" indent="-285750">
              <a:buFont typeface="Wingdings" panose="05000000000000000000" pitchFamily="2" charset="2"/>
              <a:buChar char="Ø"/>
            </a:pPr>
            <a:r>
              <a:rPr lang="en-US" dirty="0"/>
              <a:t>how much memory it occupies,</a:t>
            </a:r>
          </a:p>
          <a:p>
            <a:pPr marL="742950" lvl="1" indent="-285750">
              <a:buFont typeface="Wingdings" panose="05000000000000000000" pitchFamily="2" charset="2"/>
              <a:buChar char="Ø"/>
            </a:pPr>
            <a:r>
              <a:rPr lang="en-US" dirty="0"/>
              <a:t>its scope.</a:t>
            </a:r>
          </a:p>
          <a:p>
            <a:endParaRPr lang="en-US" b="1" dirty="0"/>
          </a:p>
          <a:p>
            <a:r>
              <a:rPr lang="en-US" dirty="0"/>
              <a:t>For procedures and functions, typical attributes include:</a:t>
            </a:r>
          </a:p>
          <a:p>
            <a:pPr marL="742950" lvl="1" indent="-285750">
              <a:buFont typeface="Wingdings" panose="05000000000000000000" pitchFamily="2" charset="2"/>
              <a:buChar char="Ø"/>
            </a:pPr>
            <a:r>
              <a:rPr lang="en-US" dirty="0"/>
              <a:t>the number and type of each argument (if any),</a:t>
            </a:r>
          </a:p>
          <a:p>
            <a:pPr marL="742950" lvl="1" indent="-285750">
              <a:buFont typeface="Wingdings" panose="05000000000000000000" pitchFamily="2" charset="2"/>
              <a:buChar char="Ø"/>
            </a:pPr>
            <a:r>
              <a:rPr lang="en-US" dirty="0"/>
              <a:t>the method of passing each argument, and</a:t>
            </a:r>
          </a:p>
          <a:p>
            <a:pPr marL="742950" lvl="1" indent="-285750">
              <a:buFont typeface="Wingdings" panose="05000000000000000000" pitchFamily="2" charset="2"/>
              <a:buChar char="Ø"/>
            </a:pPr>
            <a:r>
              <a:rPr lang="en-US" dirty="0"/>
              <a:t>the type of value returned (if any).</a:t>
            </a:r>
            <a:endParaRPr lang="en-US" b="1" dirty="0"/>
          </a:p>
          <a:p>
            <a:endParaRPr lang="en-US" b="1" dirty="0"/>
          </a:p>
          <a:p>
            <a:r>
              <a:rPr lang="en-US" b="1" dirty="0"/>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Symbol Table Management</a:t>
            </a:r>
          </a:p>
        </p:txBody>
      </p:sp>
      <p:sp>
        <p:nvSpPr>
          <p:cNvPr id="6" name="TextBox 5"/>
          <p:cNvSpPr txBox="1"/>
          <p:nvPr/>
        </p:nvSpPr>
        <p:spPr>
          <a:xfrm>
            <a:off x="421341" y="2112340"/>
            <a:ext cx="8525711" cy="1785104"/>
          </a:xfrm>
          <a:prstGeom prst="rect">
            <a:avLst/>
          </a:prstGeom>
          <a:noFill/>
        </p:spPr>
        <p:txBody>
          <a:bodyPr wrap="square" rtlCol="0">
            <a:spAutoFit/>
          </a:bodyPr>
          <a:lstStyle/>
          <a:p>
            <a:pPr algn="just"/>
            <a:endParaRPr lang="en-US" sz="2000" b="1" dirty="0"/>
          </a:p>
          <a:p>
            <a:pPr algn="just"/>
            <a:r>
              <a:rPr lang="en-US" dirty="0"/>
              <a:t>The purpose of the symbol table is to provide quick and uniform access to identifier attributes throughout the compilation process. Information is usually put into the symbol table throughout the analysis phase and used for the synthesis phase.</a:t>
            </a:r>
          </a:p>
          <a:p>
            <a:pPr algn="just"/>
            <a:endParaRPr lang="en-US" b="1" dirty="0"/>
          </a:p>
          <a:p>
            <a:pPr algn="just"/>
            <a:r>
              <a:rPr lang="en-US" b="1" dirty="0"/>
              <a:t>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Error Handler</a:t>
            </a:r>
          </a:p>
        </p:txBody>
      </p:sp>
      <p:sp>
        <p:nvSpPr>
          <p:cNvPr id="6" name="TextBox 5"/>
          <p:cNvSpPr txBox="1"/>
          <p:nvPr/>
        </p:nvSpPr>
        <p:spPr>
          <a:xfrm>
            <a:off x="421341" y="2112340"/>
            <a:ext cx="8525711" cy="2646878"/>
          </a:xfrm>
          <a:prstGeom prst="rect">
            <a:avLst/>
          </a:prstGeom>
          <a:noFill/>
        </p:spPr>
        <p:txBody>
          <a:bodyPr wrap="square" rtlCol="0">
            <a:spAutoFit/>
          </a:bodyPr>
          <a:lstStyle/>
          <a:p>
            <a:pPr algn="just"/>
            <a:endParaRPr lang="en-US" sz="2000" b="1" dirty="0"/>
          </a:p>
          <a:p>
            <a:pPr algn="just"/>
            <a:endParaRPr lang="en-US" sz="2000" b="1" dirty="0"/>
          </a:p>
          <a:p>
            <a:r>
              <a:rPr lang="en-US" dirty="0"/>
              <a:t>Each of the six phases (but mainly the analysis phases) of a compiler can encounter errors. On detecting an error the compiler must:</a:t>
            </a:r>
          </a:p>
          <a:p>
            <a:endParaRPr lang="en-US" b="1" dirty="0"/>
          </a:p>
          <a:p>
            <a:pPr marL="742950" lvl="1" indent="-285750">
              <a:buFont typeface="Wingdings" panose="05000000000000000000" pitchFamily="2" charset="2"/>
              <a:buChar char="Ø"/>
            </a:pPr>
            <a:r>
              <a:rPr lang="en-US" dirty="0"/>
              <a:t>report the error in a helpful way,</a:t>
            </a:r>
          </a:p>
          <a:p>
            <a:pPr marL="742950" lvl="1" indent="-285750">
              <a:buFont typeface="Wingdings" panose="05000000000000000000" pitchFamily="2" charset="2"/>
              <a:buChar char="Ø"/>
            </a:pPr>
            <a:r>
              <a:rPr lang="en-US" dirty="0"/>
              <a:t>correct the error if possible, and</a:t>
            </a:r>
          </a:p>
          <a:p>
            <a:pPr marL="742950" lvl="1" indent="-285750">
              <a:buFont typeface="Wingdings" panose="05000000000000000000" pitchFamily="2" charset="2"/>
              <a:buChar char="Ø"/>
            </a:pPr>
            <a:r>
              <a:rPr lang="en-US" dirty="0"/>
              <a:t>continue processing (if possible) after the error to look for further errors.</a:t>
            </a:r>
            <a:endParaRPr lang="en-US" b="1" dirty="0"/>
          </a:p>
          <a:p>
            <a:pPr algn="just"/>
            <a:r>
              <a:rPr lang="en-US" b="1" dirty="0"/>
              <a:t>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Lecture References</a:t>
            </a:r>
          </a:p>
        </p:txBody>
      </p:sp>
      <p:sp>
        <p:nvSpPr>
          <p:cNvPr id="5" name="TextBox 4"/>
          <p:cNvSpPr txBox="1"/>
          <p:nvPr/>
        </p:nvSpPr>
        <p:spPr>
          <a:xfrm>
            <a:off x="783772" y="2435897"/>
            <a:ext cx="7151958" cy="1200329"/>
          </a:xfrm>
          <a:prstGeom prst="rect">
            <a:avLst/>
          </a:prstGeom>
          <a:noFill/>
        </p:spPr>
        <p:txBody>
          <a:bodyPr wrap="none" rtlCol="0">
            <a:spAutoFit/>
          </a:bodyPr>
          <a:lstStyle/>
          <a:p>
            <a:r>
              <a:rPr lang="en-US" dirty="0"/>
              <a:t>A. </a:t>
            </a:r>
            <a:r>
              <a:rPr lang="en-US" dirty="0" err="1"/>
              <a:t>Aho</a:t>
            </a:r>
            <a:r>
              <a:rPr lang="en-US" dirty="0"/>
              <a:t>, R. </a:t>
            </a:r>
            <a:r>
              <a:rPr lang="en-US" dirty="0" err="1"/>
              <a:t>Sethi</a:t>
            </a:r>
            <a:r>
              <a:rPr lang="en-US" dirty="0"/>
              <a:t> and J. Ullman, </a:t>
            </a:r>
            <a:r>
              <a:rPr lang="en-US" b="1" i="1" dirty="0"/>
              <a:t>Compilers: Principles, Techniques and Tools</a:t>
            </a:r>
          </a:p>
          <a:p>
            <a:r>
              <a:rPr lang="en-US" i="1" dirty="0"/>
              <a:t>(</a:t>
            </a:r>
            <a:r>
              <a:rPr lang="en-US" dirty="0"/>
              <a:t>The Dragon Book</a:t>
            </a:r>
            <a:r>
              <a:rPr lang="en-US" i="1" dirty="0"/>
              <a:t>)</a:t>
            </a:r>
            <a:r>
              <a:rPr lang="en-US" dirty="0"/>
              <a:t>,   [ Second Edition]</a:t>
            </a:r>
          </a:p>
          <a:p>
            <a:endParaRPr lang="en-US" dirty="0"/>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p:cNvSpPr txBox="1"/>
          <p:nvPr/>
        </p:nvSpPr>
        <p:spPr>
          <a:xfrm>
            <a:off x="783772" y="2435897"/>
            <a:ext cx="184731" cy="369332"/>
          </a:xfrm>
          <a:prstGeom prst="rect">
            <a:avLst/>
          </a:prstGeom>
          <a:noFill/>
        </p:spPr>
        <p:txBody>
          <a:bodyPr wrap="none" rtlCol="0">
            <a:spAutoFit/>
          </a:bodyPr>
          <a:lstStyle/>
          <a:p>
            <a:endParaRPr lang="en-US" dirty="0"/>
          </a:p>
        </p:txBody>
      </p:sp>
      <p:sp>
        <p:nvSpPr>
          <p:cNvPr id="2" name="Rectangle 1"/>
          <p:cNvSpPr/>
          <p:nvPr/>
        </p:nvSpPr>
        <p:spPr>
          <a:xfrm>
            <a:off x="783771" y="2235816"/>
            <a:ext cx="6925323" cy="2308324"/>
          </a:xfrm>
          <a:prstGeom prst="rect">
            <a:avLst/>
          </a:prstGeom>
        </p:spPr>
        <p:txBody>
          <a:bodyPr wrap="square">
            <a:spAutoFit/>
          </a:bodyPr>
          <a:lstStyle/>
          <a:p>
            <a:pPr marL="342900" indent="-342900">
              <a:buFont typeface="+mj-lt"/>
              <a:buAutoNum type="arabicPeriod"/>
            </a:pPr>
            <a:r>
              <a:rPr lang="en-US" dirty="0"/>
              <a:t>A. </a:t>
            </a:r>
            <a:r>
              <a:rPr lang="en-US" dirty="0" err="1"/>
              <a:t>Aho</a:t>
            </a:r>
            <a:r>
              <a:rPr lang="en-US" dirty="0"/>
              <a:t>, R. </a:t>
            </a:r>
            <a:r>
              <a:rPr lang="en-US" dirty="0" err="1"/>
              <a:t>Sethi</a:t>
            </a:r>
            <a:r>
              <a:rPr lang="en-US" dirty="0"/>
              <a:t> and J. Ullman, </a:t>
            </a:r>
            <a:r>
              <a:rPr lang="en-US" b="1" i="1" dirty="0"/>
              <a:t>Compilers: Principles, Techniques and Tools</a:t>
            </a:r>
            <a:r>
              <a:rPr lang="en-US" i="1" dirty="0"/>
              <a:t>(</a:t>
            </a:r>
            <a:r>
              <a:rPr lang="en-US" dirty="0"/>
              <a:t>The Dragon Book</a:t>
            </a:r>
            <a:r>
              <a:rPr lang="en-US" i="1" dirty="0"/>
              <a:t>)</a:t>
            </a:r>
            <a:r>
              <a:rPr lang="en-US" dirty="0"/>
              <a:t>,   [ Second Edition]</a:t>
            </a:r>
          </a:p>
          <a:p>
            <a:pPr marL="342900" indent="-342900">
              <a:buFont typeface="+mj-lt"/>
              <a:buAutoNum type="arabicPeriod"/>
            </a:pPr>
            <a:endParaRPr lang="en-US" dirty="0"/>
          </a:p>
          <a:p>
            <a:pPr marL="342900" indent="-342900">
              <a:buFont typeface="+mj-lt"/>
              <a:buAutoNum type="arabicPeriod"/>
            </a:pPr>
            <a:r>
              <a:rPr lang="en-US" b="1" dirty="0"/>
              <a:t>Principles of Compiler Design </a:t>
            </a:r>
            <a:r>
              <a:rPr lang="en-US" dirty="0"/>
              <a:t>(2nd Revised Edition 2009) A. A. Puntambekar</a:t>
            </a:r>
          </a:p>
          <a:p>
            <a:pPr marL="342900" indent="-342900">
              <a:buFont typeface="+mj-lt"/>
              <a:buAutoNum type="arabicPeriod"/>
            </a:pPr>
            <a:endParaRPr lang="en-US" dirty="0"/>
          </a:p>
          <a:p>
            <a:pPr marL="342900" indent="-342900">
              <a:buFont typeface="+mj-lt"/>
              <a:buAutoNum type="arabicPeriod"/>
            </a:pPr>
            <a:r>
              <a:rPr lang="en-US" dirty="0">
                <a:solidFill>
                  <a:prstClr val="black"/>
                </a:solidFill>
              </a:rPr>
              <a:t>Basics of Compiler Design Torben </a:t>
            </a:r>
            <a:r>
              <a:rPr lang="en-US" dirty="0" err="1">
                <a:solidFill>
                  <a:prstClr val="black"/>
                </a:solidFill>
              </a:rPr>
              <a:t>Mogensen</a:t>
            </a:r>
            <a:endParaRPr lang="en-US" dirty="0">
              <a:solidFill>
                <a:prstClr val="black"/>
              </a:solidFill>
            </a:endParaRP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a:p>
            <a:pPr marL="0" indent="0">
              <a:buNone/>
            </a:pPr>
            <a:endParaRPr lang="en-US" sz="2600" b="1" dirty="0">
              <a:solidFill>
                <a:schemeClr val="tx1"/>
              </a:solidFill>
            </a:endParaRPr>
          </a:p>
        </p:txBody>
      </p:sp>
      <p:grpSp>
        <p:nvGrpSpPr>
          <p:cNvPr id="4" name="Group 4"/>
          <p:cNvGrpSpPr/>
          <p:nvPr/>
        </p:nvGrpSpPr>
        <p:grpSpPr bwMode="auto">
          <a:xfrm>
            <a:off x="1828800" y="1066800"/>
            <a:ext cx="6172200" cy="5554663"/>
            <a:chOff x="144" y="816"/>
            <a:chExt cx="3984" cy="4367"/>
          </a:xfrm>
        </p:grpSpPr>
        <p:sp>
          <p:nvSpPr>
            <p:cNvPr id="6" name="Text Box 5"/>
            <p:cNvSpPr txBox="1">
              <a:spLocks noChangeArrowheads="1"/>
            </p:cNvSpPr>
            <p:nvPr/>
          </p:nvSpPr>
          <p:spPr bwMode="auto">
            <a:xfrm>
              <a:off x="1633" y="816"/>
              <a:ext cx="129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Source Program</a:t>
              </a:r>
            </a:p>
          </p:txBody>
        </p:sp>
        <p:grpSp>
          <p:nvGrpSpPr>
            <p:cNvPr id="7" name="Group 6"/>
            <p:cNvGrpSpPr/>
            <p:nvPr/>
          </p:nvGrpSpPr>
          <p:grpSpPr bwMode="auto">
            <a:xfrm>
              <a:off x="1487" y="1248"/>
              <a:ext cx="1345" cy="432"/>
              <a:chOff x="1487" y="1248"/>
              <a:chExt cx="1345" cy="432"/>
            </a:xfrm>
          </p:grpSpPr>
          <p:sp>
            <p:nvSpPr>
              <p:cNvPr id="54" name="Rectangle 7"/>
              <p:cNvSpPr>
                <a:spLocks noChangeArrowheads="1"/>
              </p:cNvSpPr>
              <p:nvPr/>
            </p:nvSpPr>
            <p:spPr bwMode="auto">
              <a:xfrm>
                <a:off x="1488" y="1248"/>
                <a:ext cx="1344" cy="432"/>
              </a:xfrm>
              <a:prstGeom prst="rect">
                <a:avLst/>
              </a:prstGeom>
              <a:solidFill>
                <a:srgbClr val="CCECFF">
                  <a:alpha val="50195"/>
                </a:srgbClr>
              </a:solidFill>
              <a:ln w="9525">
                <a:solidFill>
                  <a:schemeClr val="tx1"/>
                </a:solidFill>
                <a:miter lim="800000"/>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55" name="Text Box 8"/>
              <p:cNvSpPr txBox="1">
                <a:spLocks noChangeArrowheads="1"/>
              </p:cNvSpPr>
              <p:nvPr/>
            </p:nvSpPr>
            <p:spPr bwMode="auto">
              <a:xfrm>
                <a:off x="1681" y="1344"/>
                <a:ext cx="100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400" dirty="0">
                    <a:latin typeface="Times New Roman" panose="02020603050405020304" pitchFamily="18" charset="0"/>
                  </a:rPr>
                  <a:t>Lexical Analyzer</a:t>
                </a:r>
              </a:p>
            </p:txBody>
          </p:sp>
          <p:sp>
            <p:nvSpPr>
              <p:cNvPr id="56" name="Text Box 9"/>
              <p:cNvSpPr txBox="1">
                <a:spLocks noChangeArrowheads="1"/>
              </p:cNvSpPr>
              <p:nvPr/>
            </p:nvSpPr>
            <p:spPr bwMode="auto">
              <a:xfrm>
                <a:off x="1487" y="1248"/>
                <a:ext cx="144"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1</a:t>
                </a:r>
              </a:p>
            </p:txBody>
          </p:sp>
        </p:grpSp>
        <p:grpSp>
          <p:nvGrpSpPr>
            <p:cNvPr id="8" name="Group 10"/>
            <p:cNvGrpSpPr/>
            <p:nvPr/>
          </p:nvGrpSpPr>
          <p:grpSpPr bwMode="auto">
            <a:xfrm>
              <a:off x="1487" y="1824"/>
              <a:ext cx="1345" cy="432"/>
              <a:chOff x="1487" y="1248"/>
              <a:chExt cx="1345" cy="432"/>
            </a:xfrm>
          </p:grpSpPr>
          <p:sp>
            <p:nvSpPr>
              <p:cNvPr id="51" name="Rectangle 11"/>
              <p:cNvSpPr>
                <a:spLocks noChangeArrowheads="1"/>
              </p:cNvSpPr>
              <p:nvPr/>
            </p:nvSpPr>
            <p:spPr bwMode="auto">
              <a:xfrm>
                <a:off x="1488" y="1248"/>
                <a:ext cx="1344" cy="432"/>
              </a:xfrm>
              <a:prstGeom prst="rect">
                <a:avLst/>
              </a:prstGeom>
              <a:solidFill>
                <a:srgbClr val="CCECFF">
                  <a:alpha val="50195"/>
                </a:srgbClr>
              </a:solidFill>
              <a:ln w="9525">
                <a:solidFill>
                  <a:schemeClr val="tx1"/>
                </a:solidFill>
                <a:miter lim="800000"/>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52" name="Text Box 12"/>
              <p:cNvSpPr txBox="1">
                <a:spLocks noChangeArrowheads="1"/>
              </p:cNvSpPr>
              <p:nvPr/>
            </p:nvSpPr>
            <p:spPr bwMode="auto">
              <a:xfrm>
                <a:off x="1682" y="1346"/>
                <a:ext cx="1006"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dirty="0">
                    <a:latin typeface="Times New Roman" panose="02020603050405020304" pitchFamily="18" charset="0"/>
                  </a:rPr>
                  <a:t>Syntax Analyzer</a:t>
                </a:r>
              </a:p>
            </p:txBody>
          </p:sp>
          <p:sp>
            <p:nvSpPr>
              <p:cNvPr id="53" name="Text Box 13"/>
              <p:cNvSpPr txBox="1">
                <a:spLocks noChangeArrowheads="1"/>
              </p:cNvSpPr>
              <p:nvPr/>
            </p:nvSpPr>
            <p:spPr bwMode="auto">
              <a:xfrm>
                <a:off x="1487" y="1248"/>
                <a:ext cx="14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2</a:t>
                </a:r>
              </a:p>
            </p:txBody>
          </p:sp>
        </p:grpSp>
        <p:grpSp>
          <p:nvGrpSpPr>
            <p:cNvPr id="9" name="Group 14"/>
            <p:cNvGrpSpPr/>
            <p:nvPr/>
          </p:nvGrpSpPr>
          <p:grpSpPr bwMode="auto">
            <a:xfrm>
              <a:off x="1487" y="2400"/>
              <a:ext cx="1585" cy="432"/>
              <a:chOff x="1487" y="2400"/>
              <a:chExt cx="1585" cy="432"/>
            </a:xfrm>
          </p:grpSpPr>
          <p:sp>
            <p:nvSpPr>
              <p:cNvPr id="48" name="Rectangle 15"/>
              <p:cNvSpPr>
                <a:spLocks noChangeArrowheads="1"/>
              </p:cNvSpPr>
              <p:nvPr/>
            </p:nvSpPr>
            <p:spPr bwMode="auto">
              <a:xfrm>
                <a:off x="1488" y="2400"/>
                <a:ext cx="1344" cy="432"/>
              </a:xfrm>
              <a:prstGeom prst="rect">
                <a:avLst/>
              </a:prstGeom>
              <a:solidFill>
                <a:srgbClr val="CCECFF">
                  <a:alpha val="50195"/>
                </a:srgbClr>
              </a:solidFill>
              <a:ln w="9525">
                <a:solidFill>
                  <a:schemeClr val="tx1"/>
                </a:solidFill>
                <a:miter lim="800000"/>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49" name="Text Box 16"/>
              <p:cNvSpPr txBox="1">
                <a:spLocks noChangeArrowheads="1"/>
              </p:cNvSpPr>
              <p:nvPr/>
            </p:nvSpPr>
            <p:spPr bwMode="auto">
              <a:xfrm>
                <a:off x="1681" y="2496"/>
                <a:ext cx="1391"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Semantic Analyzer</a:t>
                </a:r>
              </a:p>
            </p:txBody>
          </p:sp>
          <p:sp>
            <p:nvSpPr>
              <p:cNvPr id="50" name="Text Box 17"/>
              <p:cNvSpPr txBox="1">
                <a:spLocks noChangeArrowheads="1"/>
              </p:cNvSpPr>
              <p:nvPr/>
            </p:nvSpPr>
            <p:spPr bwMode="auto">
              <a:xfrm>
                <a:off x="1487" y="2400"/>
                <a:ext cx="144"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3</a:t>
                </a:r>
              </a:p>
            </p:txBody>
          </p:sp>
        </p:grpSp>
        <p:grpSp>
          <p:nvGrpSpPr>
            <p:cNvPr id="10" name="Group 18"/>
            <p:cNvGrpSpPr/>
            <p:nvPr/>
          </p:nvGrpSpPr>
          <p:grpSpPr bwMode="auto">
            <a:xfrm>
              <a:off x="1487" y="3024"/>
              <a:ext cx="1345" cy="454"/>
              <a:chOff x="1487" y="3024"/>
              <a:chExt cx="1345" cy="454"/>
            </a:xfrm>
          </p:grpSpPr>
          <p:sp>
            <p:nvSpPr>
              <p:cNvPr id="45" name="Rectangle 19"/>
              <p:cNvSpPr>
                <a:spLocks noChangeArrowheads="1"/>
              </p:cNvSpPr>
              <p:nvPr/>
            </p:nvSpPr>
            <p:spPr bwMode="auto">
              <a:xfrm>
                <a:off x="1488" y="3024"/>
                <a:ext cx="1344" cy="432"/>
              </a:xfrm>
              <a:prstGeom prst="rect">
                <a:avLst/>
              </a:prstGeom>
              <a:solidFill>
                <a:srgbClr val="CCECFF">
                  <a:alpha val="50195"/>
                </a:srgbClr>
              </a:solidFill>
              <a:ln w="9525">
                <a:solidFill>
                  <a:schemeClr val="tx1"/>
                </a:solidFill>
                <a:miter lim="800000"/>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46" name="Text Box 20"/>
              <p:cNvSpPr txBox="1">
                <a:spLocks noChangeArrowheads="1"/>
              </p:cNvSpPr>
              <p:nvPr/>
            </p:nvSpPr>
            <p:spPr bwMode="auto">
              <a:xfrm>
                <a:off x="1681" y="3071"/>
                <a:ext cx="1007"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400">
                    <a:latin typeface="Times New Roman" panose="02020603050405020304" pitchFamily="18" charset="0"/>
                  </a:rPr>
                  <a:t>Intermediate Code Generator</a:t>
                </a:r>
              </a:p>
            </p:txBody>
          </p:sp>
          <p:sp>
            <p:nvSpPr>
              <p:cNvPr id="47" name="Text Box 21"/>
              <p:cNvSpPr txBox="1">
                <a:spLocks noChangeArrowheads="1"/>
              </p:cNvSpPr>
              <p:nvPr/>
            </p:nvSpPr>
            <p:spPr bwMode="auto">
              <a:xfrm>
                <a:off x="1487" y="3024"/>
                <a:ext cx="144"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4</a:t>
                </a:r>
              </a:p>
            </p:txBody>
          </p:sp>
        </p:grpSp>
        <p:grpSp>
          <p:nvGrpSpPr>
            <p:cNvPr id="11" name="Group 22"/>
            <p:cNvGrpSpPr/>
            <p:nvPr/>
          </p:nvGrpSpPr>
          <p:grpSpPr bwMode="auto">
            <a:xfrm>
              <a:off x="1487" y="3695"/>
              <a:ext cx="1345" cy="433"/>
              <a:chOff x="1487" y="1247"/>
              <a:chExt cx="1345" cy="433"/>
            </a:xfrm>
          </p:grpSpPr>
          <p:sp>
            <p:nvSpPr>
              <p:cNvPr id="42" name="Rectangle 23"/>
              <p:cNvSpPr>
                <a:spLocks noChangeArrowheads="1"/>
              </p:cNvSpPr>
              <p:nvPr/>
            </p:nvSpPr>
            <p:spPr bwMode="auto">
              <a:xfrm>
                <a:off x="1488" y="1248"/>
                <a:ext cx="1344" cy="432"/>
              </a:xfrm>
              <a:prstGeom prst="rect">
                <a:avLst/>
              </a:prstGeom>
              <a:solidFill>
                <a:srgbClr val="CCECFF">
                  <a:alpha val="50195"/>
                </a:srgbClr>
              </a:solidFill>
              <a:ln w="9525">
                <a:solidFill>
                  <a:schemeClr val="tx1"/>
                </a:solidFill>
                <a:miter lim="800000"/>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43" name="Text Box 24"/>
              <p:cNvSpPr txBox="1">
                <a:spLocks noChangeArrowheads="1"/>
              </p:cNvSpPr>
              <p:nvPr/>
            </p:nvSpPr>
            <p:spPr bwMode="auto">
              <a:xfrm>
                <a:off x="1681" y="1343"/>
                <a:ext cx="100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Code Optimizer</a:t>
                </a:r>
              </a:p>
            </p:txBody>
          </p:sp>
          <p:sp>
            <p:nvSpPr>
              <p:cNvPr id="44" name="Text Box 25"/>
              <p:cNvSpPr txBox="1">
                <a:spLocks noChangeArrowheads="1"/>
              </p:cNvSpPr>
              <p:nvPr/>
            </p:nvSpPr>
            <p:spPr bwMode="auto">
              <a:xfrm>
                <a:off x="1487" y="1247"/>
                <a:ext cx="14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5</a:t>
                </a:r>
              </a:p>
            </p:txBody>
          </p:sp>
        </p:grpSp>
        <p:grpSp>
          <p:nvGrpSpPr>
            <p:cNvPr id="12" name="Group 26"/>
            <p:cNvGrpSpPr/>
            <p:nvPr/>
          </p:nvGrpSpPr>
          <p:grpSpPr bwMode="auto">
            <a:xfrm>
              <a:off x="1487" y="4320"/>
              <a:ext cx="1345" cy="432"/>
              <a:chOff x="1487" y="1248"/>
              <a:chExt cx="1345" cy="432"/>
            </a:xfrm>
          </p:grpSpPr>
          <p:sp>
            <p:nvSpPr>
              <p:cNvPr id="39" name="Rectangle 27"/>
              <p:cNvSpPr>
                <a:spLocks noChangeArrowheads="1"/>
              </p:cNvSpPr>
              <p:nvPr/>
            </p:nvSpPr>
            <p:spPr bwMode="auto">
              <a:xfrm>
                <a:off x="1488" y="1248"/>
                <a:ext cx="1344" cy="432"/>
              </a:xfrm>
              <a:prstGeom prst="rect">
                <a:avLst/>
              </a:prstGeom>
              <a:solidFill>
                <a:srgbClr val="CCECFF">
                  <a:alpha val="50195"/>
                </a:srgbClr>
              </a:solidFill>
              <a:ln w="9525">
                <a:solidFill>
                  <a:schemeClr val="tx1"/>
                </a:solidFill>
                <a:miter lim="800000"/>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40" name="Text Box 28"/>
              <p:cNvSpPr txBox="1">
                <a:spLocks noChangeArrowheads="1"/>
              </p:cNvSpPr>
              <p:nvPr/>
            </p:nvSpPr>
            <p:spPr bwMode="auto">
              <a:xfrm>
                <a:off x="1682" y="1346"/>
                <a:ext cx="100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Code Generator</a:t>
                </a:r>
              </a:p>
            </p:txBody>
          </p:sp>
          <p:sp>
            <p:nvSpPr>
              <p:cNvPr id="41" name="Text Box 29"/>
              <p:cNvSpPr txBox="1">
                <a:spLocks noChangeArrowheads="1"/>
              </p:cNvSpPr>
              <p:nvPr/>
            </p:nvSpPr>
            <p:spPr bwMode="auto">
              <a:xfrm>
                <a:off x="1487" y="1251"/>
                <a:ext cx="14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6</a:t>
                </a:r>
              </a:p>
            </p:txBody>
          </p:sp>
        </p:grpSp>
        <p:sp>
          <p:nvSpPr>
            <p:cNvPr id="13" name="Text Box 30"/>
            <p:cNvSpPr txBox="1">
              <a:spLocks noChangeArrowheads="1"/>
            </p:cNvSpPr>
            <p:nvPr/>
          </p:nvSpPr>
          <p:spPr bwMode="auto">
            <a:xfrm>
              <a:off x="1633" y="4943"/>
              <a:ext cx="129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Target Program</a:t>
              </a:r>
            </a:p>
          </p:txBody>
        </p:sp>
        <p:sp>
          <p:nvSpPr>
            <p:cNvPr id="14" name="Line 31"/>
            <p:cNvSpPr>
              <a:spLocks noChangeShapeType="1"/>
            </p:cNvSpPr>
            <p:nvPr/>
          </p:nvSpPr>
          <p:spPr bwMode="auto">
            <a:xfrm>
              <a:off x="2112" y="1056"/>
              <a:ext cx="0" cy="19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 name="Line 32"/>
            <p:cNvSpPr>
              <a:spLocks noChangeShapeType="1"/>
            </p:cNvSpPr>
            <p:nvPr/>
          </p:nvSpPr>
          <p:spPr bwMode="auto">
            <a:xfrm>
              <a:off x="2112" y="1680"/>
              <a:ext cx="0" cy="144"/>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 name="Line 33"/>
            <p:cNvSpPr>
              <a:spLocks noChangeShapeType="1"/>
            </p:cNvSpPr>
            <p:nvPr/>
          </p:nvSpPr>
          <p:spPr bwMode="auto">
            <a:xfrm>
              <a:off x="2112" y="2256"/>
              <a:ext cx="0" cy="144"/>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 name="Line 34"/>
            <p:cNvSpPr>
              <a:spLocks noChangeShapeType="1"/>
            </p:cNvSpPr>
            <p:nvPr/>
          </p:nvSpPr>
          <p:spPr bwMode="auto">
            <a:xfrm>
              <a:off x="2112" y="2832"/>
              <a:ext cx="0" cy="19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 name="Line 35"/>
            <p:cNvSpPr>
              <a:spLocks noChangeShapeType="1"/>
            </p:cNvSpPr>
            <p:nvPr/>
          </p:nvSpPr>
          <p:spPr bwMode="auto">
            <a:xfrm>
              <a:off x="2112" y="3456"/>
              <a:ext cx="0" cy="24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 name="Line 36"/>
            <p:cNvSpPr>
              <a:spLocks noChangeShapeType="1"/>
            </p:cNvSpPr>
            <p:nvPr/>
          </p:nvSpPr>
          <p:spPr bwMode="auto">
            <a:xfrm>
              <a:off x="2112" y="4128"/>
              <a:ext cx="0" cy="192"/>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 name="Line 37"/>
            <p:cNvSpPr>
              <a:spLocks noChangeShapeType="1"/>
            </p:cNvSpPr>
            <p:nvPr/>
          </p:nvSpPr>
          <p:spPr bwMode="auto">
            <a:xfrm>
              <a:off x="2112" y="4752"/>
              <a:ext cx="0" cy="24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21" name="Group 38"/>
            <p:cNvGrpSpPr/>
            <p:nvPr/>
          </p:nvGrpSpPr>
          <p:grpSpPr bwMode="auto">
            <a:xfrm>
              <a:off x="144" y="2640"/>
              <a:ext cx="1104" cy="576"/>
              <a:chOff x="144" y="2640"/>
              <a:chExt cx="1104" cy="576"/>
            </a:xfrm>
          </p:grpSpPr>
          <p:sp>
            <p:nvSpPr>
              <p:cNvPr id="37" name="Rectangle 39"/>
              <p:cNvSpPr>
                <a:spLocks noChangeArrowheads="1"/>
              </p:cNvSpPr>
              <p:nvPr/>
            </p:nvSpPr>
            <p:spPr bwMode="auto">
              <a:xfrm>
                <a:off x="144" y="2640"/>
                <a:ext cx="1104" cy="576"/>
              </a:xfrm>
              <a:prstGeom prst="rect">
                <a:avLst/>
              </a:prstGeom>
              <a:solidFill>
                <a:srgbClr val="FFFF99"/>
              </a:solidFill>
              <a:ln w="9525">
                <a:solidFill>
                  <a:schemeClr val="tx1"/>
                </a:solidFill>
                <a:miter lim="800000"/>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38" name="Text Box 40"/>
              <p:cNvSpPr txBox="1">
                <a:spLocks noChangeArrowheads="1"/>
              </p:cNvSpPr>
              <p:nvPr/>
            </p:nvSpPr>
            <p:spPr bwMode="auto">
              <a:xfrm>
                <a:off x="240" y="2784"/>
                <a:ext cx="91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400">
                    <a:latin typeface="Times New Roman" panose="02020603050405020304" pitchFamily="18" charset="0"/>
                  </a:rPr>
                  <a:t>Symbol-table Manager</a:t>
                </a:r>
              </a:p>
            </p:txBody>
          </p:sp>
        </p:grpSp>
        <p:grpSp>
          <p:nvGrpSpPr>
            <p:cNvPr id="22" name="Group 41"/>
            <p:cNvGrpSpPr/>
            <p:nvPr/>
          </p:nvGrpSpPr>
          <p:grpSpPr bwMode="auto">
            <a:xfrm>
              <a:off x="3024" y="2640"/>
              <a:ext cx="1104" cy="576"/>
              <a:chOff x="144" y="2640"/>
              <a:chExt cx="1104" cy="576"/>
            </a:xfrm>
          </p:grpSpPr>
          <p:sp>
            <p:nvSpPr>
              <p:cNvPr id="35" name="Rectangle 42"/>
              <p:cNvSpPr>
                <a:spLocks noChangeArrowheads="1"/>
              </p:cNvSpPr>
              <p:nvPr/>
            </p:nvSpPr>
            <p:spPr bwMode="auto">
              <a:xfrm>
                <a:off x="144" y="2640"/>
                <a:ext cx="1104" cy="576"/>
              </a:xfrm>
              <a:prstGeom prst="rect">
                <a:avLst/>
              </a:prstGeom>
              <a:solidFill>
                <a:srgbClr val="FFFF99"/>
              </a:solidFill>
              <a:ln w="9525">
                <a:solidFill>
                  <a:schemeClr val="tx1"/>
                </a:solidFill>
                <a:miter lim="800000"/>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36" name="Text Box 43"/>
              <p:cNvSpPr txBox="1">
                <a:spLocks noChangeArrowheads="1"/>
              </p:cNvSpPr>
              <p:nvPr/>
            </p:nvSpPr>
            <p:spPr bwMode="auto">
              <a:xfrm>
                <a:off x="240" y="2784"/>
                <a:ext cx="91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400">
                    <a:latin typeface="Times New Roman" panose="02020603050405020304" pitchFamily="18" charset="0"/>
                  </a:rPr>
                  <a:t>Error Handler</a:t>
                </a:r>
              </a:p>
            </p:txBody>
          </p:sp>
        </p:grpSp>
        <p:sp>
          <p:nvSpPr>
            <p:cNvPr id="23" name="Line 44"/>
            <p:cNvSpPr>
              <a:spLocks noChangeShapeType="1"/>
            </p:cNvSpPr>
            <p:nvPr/>
          </p:nvSpPr>
          <p:spPr bwMode="auto">
            <a:xfrm flipH="1">
              <a:off x="384" y="1440"/>
              <a:ext cx="1104" cy="1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24" name="Line 45"/>
            <p:cNvSpPr>
              <a:spLocks noChangeShapeType="1"/>
            </p:cNvSpPr>
            <p:nvPr/>
          </p:nvSpPr>
          <p:spPr bwMode="auto">
            <a:xfrm flipH="1">
              <a:off x="720" y="2016"/>
              <a:ext cx="768" cy="62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25" name="Line 46"/>
            <p:cNvSpPr>
              <a:spLocks noChangeShapeType="1"/>
            </p:cNvSpPr>
            <p:nvPr/>
          </p:nvSpPr>
          <p:spPr bwMode="auto">
            <a:xfrm flipH="1">
              <a:off x="1056" y="2544"/>
              <a:ext cx="432"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26" name="Line 47"/>
            <p:cNvSpPr>
              <a:spLocks noChangeShapeType="1"/>
            </p:cNvSpPr>
            <p:nvPr/>
          </p:nvSpPr>
          <p:spPr bwMode="auto">
            <a:xfrm flipH="1" flipV="1">
              <a:off x="2832" y="2544"/>
              <a:ext cx="432"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27" name="Line 48"/>
            <p:cNvSpPr>
              <a:spLocks noChangeShapeType="1"/>
            </p:cNvSpPr>
            <p:nvPr/>
          </p:nvSpPr>
          <p:spPr bwMode="auto">
            <a:xfrm flipH="1" flipV="1">
              <a:off x="2832" y="2016"/>
              <a:ext cx="768" cy="62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28" name="Line 49"/>
            <p:cNvSpPr>
              <a:spLocks noChangeShapeType="1"/>
            </p:cNvSpPr>
            <p:nvPr/>
          </p:nvSpPr>
          <p:spPr bwMode="auto">
            <a:xfrm flipH="1" flipV="1">
              <a:off x="2832" y="1440"/>
              <a:ext cx="1104" cy="1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29" name="Line 50"/>
            <p:cNvSpPr>
              <a:spLocks noChangeShapeType="1"/>
            </p:cNvSpPr>
            <p:nvPr/>
          </p:nvSpPr>
          <p:spPr bwMode="auto">
            <a:xfrm flipV="1">
              <a:off x="2832" y="3216"/>
              <a:ext cx="1104" cy="1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30" name="Line 51"/>
            <p:cNvSpPr>
              <a:spLocks noChangeShapeType="1"/>
            </p:cNvSpPr>
            <p:nvPr/>
          </p:nvSpPr>
          <p:spPr bwMode="auto">
            <a:xfrm>
              <a:off x="384" y="3216"/>
              <a:ext cx="1104" cy="12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31" name="Line 52"/>
            <p:cNvSpPr>
              <a:spLocks noChangeShapeType="1"/>
            </p:cNvSpPr>
            <p:nvPr/>
          </p:nvSpPr>
          <p:spPr bwMode="auto">
            <a:xfrm flipV="1">
              <a:off x="2832" y="3216"/>
              <a:ext cx="768" cy="62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32" name="Line 53"/>
            <p:cNvSpPr>
              <a:spLocks noChangeShapeType="1"/>
            </p:cNvSpPr>
            <p:nvPr/>
          </p:nvSpPr>
          <p:spPr bwMode="auto">
            <a:xfrm>
              <a:off x="720" y="3216"/>
              <a:ext cx="768" cy="624"/>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33" name="Line 54"/>
            <p:cNvSpPr>
              <a:spLocks noChangeShapeType="1"/>
            </p:cNvSpPr>
            <p:nvPr/>
          </p:nvSpPr>
          <p:spPr bwMode="auto">
            <a:xfrm flipV="1">
              <a:off x="2832" y="3216"/>
              <a:ext cx="432"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sp>
          <p:nvSpPr>
            <p:cNvPr id="34" name="Line 55"/>
            <p:cNvSpPr>
              <a:spLocks noChangeShapeType="1"/>
            </p:cNvSpPr>
            <p:nvPr/>
          </p:nvSpPr>
          <p:spPr bwMode="auto">
            <a:xfrm>
              <a:off x="1056" y="3216"/>
              <a:ext cx="432" cy="96"/>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Two main Phases of  a Compiler</a:t>
            </a:r>
          </a:p>
          <a:p>
            <a:pPr marL="0" indent="0">
              <a:buNone/>
            </a:pPr>
            <a:endParaRPr lang="en-US" sz="2600" b="1" dirty="0">
              <a:solidFill>
                <a:schemeClr val="tx1"/>
              </a:solidFill>
            </a:endParaRPr>
          </a:p>
        </p:txBody>
      </p:sp>
      <p:sp>
        <p:nvSpPr>
          <p:cNvPr id="5" name="TextBox 4"/>
          <p:cNvSpPr txBox="1"/>
          <p:nvPr/>
        </p:nvSpPr>
        <p:spPr>
          <a:xfrm>
            <a:off x="1066987" y="1795817"/>
            <a:ext cx="7626847" cy="5446395"/>
          </a:xfrm>
          <a:prstGeom prst="rect">
            <a:avLst/>
          </a:prstGeom>
          <a:noFill/>
        </p:spPr>
        <p:txBody>
          <a:bodyPr wrap="square" rtlCol="0">
            <a:spAutoFit/>
          </a:bodyPr>
          <a:lstStyle/>
          <a:p>
            <a:pPr marL="457200" indent="-457200" algn="just">
              <a:buAutoNum type="arabicPeriod"/>
            </a:pPr>
            <a:r>
              <a:rPr lang="en-US" sz="2400" b="1" dirty="0">
                <a:latin typeface="Times New Roman" panose="02020603050405020304" pitchFamily="18" charset="0"/>
                <a:cs typeface="Times New Roman" panose="02020603050405020304" pitchFamily="18" charset="0"/>
              </a:rPr>
              <a:t>Analysis Phase</a:t>
            </a:r>
            <a:r>
              <a:rPr lang="en-US" sz="2000" dirty="0">
                <a:latin typeface="Times New Roman" panose="02020603050405020304" pitchFamily="18" charset="0"/>
                <a:cs typeface="Times New Roman" panose="02020603050405020304" pitchFamily="18" charset="0"/>
              </a:rPr>
              <a:t>: Breaks up a source program into constituent pieces and produces an internal representation of it called intermediate code.</a:t>
            </a:r>
          </a:p>
          <a:p>
            <a:pPr marL="1371600" lvl="2" indent="-457200">
              <a:buFont typeface="+mj-lt"/>
              <a:buAutoNum type="romanUcPeriod"/>
            </a:pPr>
            <a:r>
              <a:rPr lang="en-US" sz="2000" dirty="0">
                <a:latin typeface="Times New Roman" panose="02020603050405020304" pitchFamily="18" charset="0"/>
                <a:cs typeface="Times New Roman" panose="02020603050405020304" pitchFamily="18" charset="0"/>
              </a:rPr>
              <a:t>Lexical Analyzer</a:t>
            </a:r>
          </a:p>
          <a:p>
            <a:pPr marL="1371600" lvl="2" indent="-457200">
              <a:buFont typeface="+mj-lt"/>
              <a:buAutoNum type="romanUcPeriod"/>
            </a:pPr>
            <a:r>
              <a:rPr lang="en-US" sz="2000" dirty="0">
                <a:latin typeface="Times New Roman" panose="02020603050405020304" pitchFamily="18" charset="0"/>
                <a:cs typeface="Times New Roman" panose="02020603050405020304" pitchFamily="18" charset="0"/>
              </a:rPr>
              <a:t>Syntax Analyzer</a:t>
            </a:r>
          </a:p>
          <a:p>
            <a:pPr marL="1371600" lvl="2" indent="-457200">
              <a:buFont typeface="+mj-lt"/>
              <a:buAutoNum type="romanUcPeriod"/>
            </a:pPr>
            <a:r>
              <a:rPr lang="en-US" sz="2000" dirty="0">
                <a:latin typeface="Times New Roman" panose="02020603050405020304" pitchFamily="18" charset="0"/>
                <a:cs typeface="Times New Roman" panose="02020603050405020304" pitchFamily="18" charset="0"/>
              </a:rPr>
              <a:t>Semantic Analyzer</a:t>
            </a:r>
          </a:p>
          <a:p>
            <a:pPr marL="1371600" lvl="2" indent="-457200">
              <a:buFont typeface="+mj-lt"/>
              <a:buAutoNum type="romanUcPeriod"/>
            </a:pPr>
            <a:r>
              <a:rPr lang="en-US" sz="2000" dirty="0">
                <a:latin typeface="Times New Roman" panose="02020603050405020304" pitchFamily="18" charset="0"/>
                <a:cs typeface="Times New Roman" panose="02020603050405020304" pitchFamily="18" charset="0"/>
              </a:rPr>
              <a:t>Intermediate code generator</a:t>
            </a:r>
          </a:p>
          <a:p>
            <a:pPr lvl="2"/>
            <a:endParaRPr lang="en-US" sz="2000" dirty="0">
              <a:latin typeface="Times New Roman" panose="02020603050405020304" pitchFamily="18" charset="0"/>
              <a:cs typeface="Times New Roman" panose="02020603050405020304" pitchFamily="18" charset="0"/>
            </a:endParaRPr>
          </a:p>
          <a:p>
            <a:pPr lvl="2"/>
            <a:endParaRPr lang="en-US" sz="2000" dirty="0">
              <a:latin typeface="Times New Roman" panose="02020603050405020304" pitchFamily="18" charset="0"/>
              <a:cs typeface="Times New Roman" panose="02020603050405020304" pitchFamily="18" charset="0"/>
            </a:endParaRPr>
          </a:p>
          <a:p>
            <a:pPr marL="342900" indent="-342900" algn="just">
              <a:buAutoNum type="arabicPeriod"/>
            </a:pPr>
            <a:r>
              <a:rPr lang="en-US" sz="2400" b="1" dirty="0">
                <a:latin typeface="Times New Roman" panose="02020603050405020304" pitchFamily="18" charset="0"/>
                <a:cs typeface="Times New Roman" panose="02020603050405020304" pitchFamily="18" charset="0"/>
              </a:rPr>
              <a:t>Synthesis Phase</a:t>
            </a:r>
            <a:r>
              <a:rPr lang="en-US" sz="2000" dirty="0">
                <a:latin typeface="Times New Roman" panose="02020603050405020304" pitchFamily="18" charset="0"/>
                <a:cs typeface="Times New Roman" panose="02020603050405020304" pitchFamily="18" charset="0"/>
              </a:rPr>
              <a:t>: Translates the intermediate code into the target program.</a:t>
            </a:r>
          </a:p>
          <a:p>
            <a:pPr lvl="2" algn="just"/>
            <a:r>
              <a:rPr lang="en-US" sz="2000" dirty="0">
                <a:latin typeface="Times New Roman" panose="02020603050405020304" pitchFamily="18" charset="0"/>
                <a:cs typeface="Times New Roman" panose="02020603050405020304" pitchFamily="18" charset="0"/>
              </a:rPr>
              <a:t>V.     Code optimizer</a:t>
            </a:r>
          </a:p>
          <a:p>
            <a:pPr lvl="2" algn="just"/>
            <a:r>
              <a:rPr lang="en-US" sz="2000" dirty="0">
                <a:latin typeface="Times New Roman" panose="02020603050405020304" pitchFamily="18" charset="0"/>
                <a:cs typeface="Times New Roman" panose="02020603050405020304" pitchFamily="18" charset="0"/>
              </a:rPr>
              <a:t>VI.   Code generator</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a:t>
            </a:r>
          </a:p>
          <a:p>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384891-C103-0FA7-1EA5-0807A410FBAC}"/>
              </a:ext>
            </a:extLst>
          </p:cNvPr>
          <p:cNvSpPr txBox="1"/>
          <p:nvPr/>
        </p:nvSpPr>
        <p:spPr>
          <a:xfrm>
            <a:off x="520995" y="1180214"/>
            <a:ext cx="8484782" cy="5078313"/>
          </a:xfrm>
          <a:prstGeom prst="rect">
            <a:avLst/>
          </a:prstGeom>
          <a:noFill/>
        </p:spPr>
        <p:txBody>
          <a:bodyPr wrap="square" rtlCol="0">
            <a:spAutoFit/>
          </a:bodyPr>
          <a:lstStyle/>
          <a:p>
            <a:pPr algn="just">
              <a:buFont typeface="+mj-lt"/>
              <a:buAutoNum type="arabicPeriod"/>
            </a:pPr>
            <a:r>
              <a:rPr lang="en-US" b="1" i="0" dirty="0">
                <a:solidFill>
                  <a:srgbClr val="2B2A29"/>
                </a:solidFill>
                <a:effectLst/>
                <a:latin typeface="Times New Roman" panose="02020603050405020304" pitchFamily="18" charset="0"/>
                <a:cs typeface="Times New Roman" panose="02020603050405020304" pitchFamily="18" charset="0"/>
              </a:rPr>
              <a:t>Tokens</a:t>
            </a:r>
            <a:r>
              <a:rPr lang="en-US" b="0" i="0" dirty="0">
                <a:solidFill>
                  <a:srgbClr val="2B2A29"/>
                </a:solidFill>
                <a:effectLst/>
                <a:latin typeface="Times New Roman" panose="02020603050405020304" pitchFamily="18" charset="0"/>
                <a:cs typeface="Times New Roman" panose="02020603050405020304" pitchFamily="18" charset="0"/>
              </a:rPr>
              <a:t>: A Token is a pre-defined sequence of characters that cannot be broken down further. It is like an abstract symbol that represents a unit. A token can have an optional attribute value. There are different types of tokens:</a:t>
            </a:r>
          </a:p>
          <a:p>
            <a:pPr marL="742950" lvl="1" indent="-285750" algn="just">
              <a:buFont typeface="+mj-lt"/>
              <a:buAutoNum type="arabicPeriod"/>
            </a:pPr>
            <a:r>
              <a:rPr lang="en-US" b="0" i="0" dirty="0">
                <a:solidFill>
                  <a:srgbClr val="2B2A29"/>
                </a:solidFill>
                <a:effectLst/>
                <a:latin typeface="Times New Roman" panose="02020603050405020304" pitchFamily="18" charset="0"/>
                <a:cs typeface="Times New Roman" panose="02020603050405020304" pitchFamily="18" charset="0"/>
              </a:rPr>
              <a:t>Identifiers (user-defined)</a:t>
            </a:r>
          </a:p>
          <a:p>
            <a:pPr marL="742950" lvl="1" indent="-285750" algn="just">
              <a:buFont typeface="+mj-lt"/>
              <a:buAutoNum type="arabicPeriod"/>
            </a:pPr>
            <a:r>
              <a:rPr lang="en-US" b="0" i="0" dirty="0">
                <a:solidFill>
                  <a:srgbClr val="2B2A29"/>
                </a:solidFill>
                <a:effectLst/>
                <a:latin typeface="Times New Roman" panose="02020603050405020304" pitchFamily="18" charset="0"/>
                <a:cs typeface="Times New Roman" panose="02020603050405020304" pitchFamily="18" charset="0"/>
              </a:rPr>
              <a:t>Delimiters/ punctuations (;, ,, {}, etc.)</a:t>
            </a:r>
          </a:p>
          <a:p>
            <a:pPr marL="742950" lvl="1" indent="-285750" algn="just">
              <a:buFont typeface="+mj-lt"/>
              <a:buAutoNum type="arabicPeriod"/>
            </a:pPr>
            <a:r>
              <a:rPr lang="en-US" b="0" i="0" dirty="0">
                <a:solidFill>
                  <a:srgbClr val="2B2A29"/>
                </a:solidFill>
                <a:effectLst/>
                <a:latin typeface="Times New Roman" panose="02020603050405020304" pitchFamily="18" charset="0"/>
                <a:cs typeface="Times New Roman" panose="02020603050405020304" pitchFamily="18" charset="0"/>
              </a:rPr>
              <a:t>Operators (+, -, *, /, etc.)</a:t>
            </a:r>
          </a:p>
          <a:p>
            <a:pPr marL="742950" lvl="1" indent="-285750" algn="just">
              <a:buFont typeface="+mj-lt"/>
              <a:buAutoNum type="arabicPeriod"/>
            </a:pPr>
            <a:r>
              <a:rPr lang="en-US" b="0" i="0" dirty="0">
                <a:solidFill>
                  <a:srgbClr val="2B2A29"/>
                </a:solidFill>
                <a:effectLst/>
                <a:latin typeface="Times New Roman" panose="02020603050405020304" pitchFamily="18" charset="0"/>
                <a:cs typeface="Times New Roman" panose="02020603050405020304" pitchFamily="18" charset="0"/>
              </a:rPr>
              <a:t>Special symbols</a:t>
            </a:r>
          </a:p>
          <a:p>
            <a:pPr marL="742950" lvl="1" indent="-285750" algn="just">
              <a:buFont typeface="+mj-lt"/>
              <a:buAutoNum type="arabicPeriod"/>
            </a:pPr>
            <a:r>
              <a:rPr lang="en-US" b="0" i="0" dirty="0">
                <a:solidFill>
                  <a:srgbClr val="2B2A29"/>
                </a:solidFill>
                <a:effectLst/>
                <a:latin typeface="Times New Roman" panose="02020603050405020304" pitchFamily="18" charset="0"/>
                <a:cs typeface="Times New Roman" panose="02020603050405020304" pitchFamily="18" charset="0"/>
              </a:rPr>
              <a:t>Keywords</a:t>
            </a:r>
          </a:p>
          <a:p>
            <a:pPr marL="742950" lvl="1" indent="-285750" algn="just">
              <a:buFont typeface="+mj-lt"/>
              <a:buAutoNum type="arabicPeriod"/>
            </a:pPr>
            <a:r>
              <a:rPr lang="en-US" b="0" i="0" dirty="0">
                <a:solidFill>
                  <a:srgbClr val="2B2A29"/>
                </a:solidFill>
                <a:effectLst/>
                <a:latin typeface="Times New Roman" panose="02020603050405020304" pitchFamily="18" charset="0"/>
                <a:cs typeface="Times New Roman" panose="02020603050405020304" pitchFamily="18" charset="0"/>
              </a:rPr>
              <a:t>Numbers</a:t>
            </a:r>
          </a:p>
          <a:p>
            <a:r>
              <a:rPr lang="en-US" b="1" dirty="0">
                <a:latin typeface="Times New Roman" panose="02020603050405020304" pitchFamily="18" charset="0"/>
                <a:cs typeface="Times New Roman" panose="02020603050405020304" pitchFamily="18" charset="0"/>
              </a:rPr>
              <a:t>2. Lexemes: </a:t>
            </a:r>
            <a:r>
              <a:rPr lang="en-US" dirty="0">
                <a:latin typeface="Times New Roman" panose="02020603050405020304" pitchFamily="18" charset="0"/>
                <a:cs typeface="Times New Roman" panose="02020603050405020304" pitchFamily="18" charset="0"/>
              </a:rPr>
              <a:t>A lexeme is a sequence of characters matched in the source program that matches the pattern of a token.</a:t>
            </a:r>
          </a:p>
          <a:p>
            <a:r>
              <a:rPr lang="en-US" dirty="0">
                <a:latin typeface="Times New Roman" panose="02020603050405020304" pitchFamily="18" charset="0"/>
                <a:cs typeface="Times New Roman" panose="02020603050405020304" pitchFamily="18" charset="0"/>
              </a:rPr>
              <a:t>For example: (, ) are lexemes of type punctuation where punctuation is the token.</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3. Patterns: </a:t>
            </a:r>
            <a:r>
              <a:rPr lang="en-US" dirty="0">
                <a:latin typeface="Times New Roman" panose="02020603050405020304" pitchFamily="18" charset="0"/>
                <a:cs typeface="Times New Roman" panose="02020603050405020304" pitchFamily="18" charset="0"/>
              </a:rPr>
              <a:t>A pattern is a set of rules a scanner follows to match a lexeme in the input program to identify a valid token. It is like the lexical analyzer's description of a token to validate a lexeme.</a:t>
            </a:r>
          </a:p>
          <a:p>
            <a:r>
              <a:rPr lang="en-US" dirty="0">
                <a:latin typeface="Times New Roman" panose="02020603050405020304" pitchFamily="18" charset="0"/>
                <a:cs typeface="Times New Roman" panose="02020603050405020304" pitchFamily="18" charset="0"/>
              </a:rPr>
              <a:t>For example, the characters in the keyword are the pattern to identify a keyword. To identify an identifier the pre-defined set of rules to create an identifier is the pattern</a:t>
            </a:r>
          </a:p>
        </p:txBody>
      </p:sp>
    </p:spTree>
    <p:extLst>
      <p:ext uri="{BB962C8B-B14F-4D97-AF65-F5344CB8AC3E}">
        <p14:creationId xmlns:p14="http://schemas.microsoft.com/office/powerpoint/2010/main" val="2547663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6EFA186-5270-C803-337A-8C7D3AC01835}"/>
              </a:ext>
            </a:extLst>
          </p:cNvPr>
          <p:cNvPicPr>
            <a:picLocks noChangeAspect="1"/>
          </p:cNvPicPr>
          <p:nvPr/>
        </p:nvPicPr>
        <p:blipFill>
          <a:blip r:embed="rId2"/>
          <a:stretch>
            <a:fillRect/>
          </a:stretch>
        </p:blipFill>
        <p:spPr>
          <a:xfrm>
            <a:off x="223284" y="1185457"/>
            <a:ext cx="8697432" cy="4487085"/>
          </a:xfrm>
          <a:prstGeom prst="rect">
            <a:avLst/>
          </a:prstGeom>
        </p:spPr>
      </p:pic>
    </p:spTree>
    <p:extLst>
      <p:ext uri="{BB962C8B-B14F-4D97-AF65-F5344CB8AC3E}">
        <p14:creationId xmlns:p14="http://schemas.microsoft.com/office/powerpoint/2010/main" val="712195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a:p>
            <a:pPr marL="0" indent="0">
              <a:buNone/>
            </a:pPr>
            <a:endParaRPr lang="en-US" sz="2600" b="1" dirty="0">
              <a:solidFill>
                <a:schemeClr val="tx1"/>
              </a:solidFill>
            </a:endParaRPr>
          </a:p>
        </p:txBody>
      </p:sp>
      <p:sp>
        <p:nvSpPr>
          <p:cNvPr id="5" name="TextBox 4"/>
          <p:cNvSpPr txBox="1"/>
          <p:nvPr/>
        </p:nvSpPr>
        <p:spPr>
          <a:xfrm>
            <a:off x="1066987" y="1795817"/>
            <a:ext cx="7626847" cy="6770370"/>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Lexical Analyzer: </a:t>
            </a:r>
            <a:r>
              <a:rPr lang="en-US" dirty="0">
                <a:latin typeface="Times New Roman" panose="02020603050405020304" pitchFamily="18" charset="0"/>
                <a:cs typeface="Times New Roman" panose="02020603050405020304" pitchFamily="18" charset="0"/>
              </a:rPr>
              <a:t>The first phase of a compiler is called lexical analysis or scanning. The lexical analyzer reads the stream of characters making up the source program and groups the characters into meaningful sequences called lexemes. For each lexeme, the lexical analyzer produces as output a token of the form </a:t>
            </a:r>
            <a:r>
              <a:rPr lang="en-US" i="1" dirty="0">
                <a:latin typeface="Times New Roman" panose="02020603050405020304" pitchFamily="18" charset="0"/>
                <a:cs typeface="Times New Roman" panose="02020603050405020304" pitchFamily="18" charset="0"/>
              </a:rPr>
              <a:t>(token-name, attribute-value). </a:t>
            </a:r>
            <a:r>
              <a:rPr lang="en-US" dirty="0">
                <a:latin typeface="Times New Roman" panose="02020603050405020304" pitchFamily="18" charset="0"/>
                <a:cs typeface="Times New Roman" panose="02020603050405020304" pitchFamily="18" charset="0"/>
              </a:rPr>
              <a:t>For example, suppose a source program contains the assignment statement </a:t>
            </a:r>
          </a:p>
          <a:p>
            <a:pPr algn="just"/>
            <a:endParaRPr lang="en-US" b="1" dirty="0">
              <a:latin typeface="Times New Roman" panose="02020603050405020304" pitchFamily="18" charset="0"/>
              <a:cs typeface="Times New Roman" panose="02020603050405020304" pitchFamily="18" charset="0"/>
            </a:endParaRPr>
          </a:p>
          <a:p>
            <a:pPr algn="ctr"/>
            <a:r>
              <a:rPr lang="pt-BR" b="1" dirty="0">
                <a:latin typeface="Times New Roman" panose="02020603050405020304" pitchFamily="18" charset="0"/>
                <a:cs typeface="Times New Roman" panose="02020603050405020304" pitchFamily="18" charset="0"/>
              </a:rPr>
              <a:t>p o s i t i o n = i n i t i a l + r a t e * 60    </a:t>
            </a:r>
          </a:p>
          <a:p>
            <a:pPr algn="ctr"/>
            <a:endParaRPr lang="pt-BR" b="1"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characters in this assignment could be grouped into the following lexemes and mapped into the following tokens passed on to the syntax analyzer:</a:t>
            </a:r>
          </a:p>
          <a:p>
            <a:pPr algn="just"/>
            <a:endParaRPr lang="en-US" dirty="0">
              <a:latin typeface="Times New Roman" panose="02020603050405020304" pitchFamily="18" charset="0"/>
              <a:cs typeface="Times New Roman" panose="02020603050405020304" pitchFamily="18" charset="0"/>
            </a:endParaRPr>
          </a:p>
          <a:p>
            <a:pPr marL="800100" lvl="1" indent="-342900" algn="just">
              <a:buFont typeface="+mj-lt"/>
              <a:buAutoNum type="arabicPeriod"/>
            </a:pPr>
            <a:r>
              <a:rPr lang="en-US" dirty="0">
                <a:latin typeface="Times New Roman" panose="02020603050405020304" pitchFamily="18" charset="0"/>
                <a:cs typeface="Times New Roman" panose="02020603050405020304" pitchFamily="18" charset="0"/>
              </a:rPr>
              <a:t>p o s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t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o n is a lexeme that would be mapped into a token </a:t>
            </a:r>
            <a:r>
              <a:rPr lang="en-US" b="1" dirty="0">
                <a:latin typeface="Times New Roman" panose="02020603050405020304" pitchFamily="18" charset="0"/>
                <a:cs typeface="Times New Roman" panose="02020603050405020304" pitchFamily="18" charset="0"/>
              </a:rPr>
              <a:t>(id, </a:t>
            </a:r>
            <a:r>
              <a:rPr lang="en-US" dirty="0">
                <a:latin typeface="Times New Roman" panose="02020603050405020304" pitchFamily="18" charset="0"/>
                <a:cs typeface="Times New Roman" panose="02020603050405020304" pitchFamily="18" charset="0"/>
              </a:rPr>
              <a:t>1), where </a:t>
            </a:r>
            <a:r>
              <a:rPr lang="en-US" b="1" dirty="0">
                <a:latin typeface="Times New Roman" panose="02020603050405020304" pitchFamily="18" charset="0"/>
                <a:cs typeface="Times New Roman" panose="02020603050405020304" pitchFamily="18" charset="0"/>
              </a:rPr>
              <a:t>id </a:t>
            </a:r>
            <a:r>
              <a:rPr lang="en-US" dirty="0">
                <a:latin typeface="Times New Roman" panose="02020603050405020304" pitchFamily="18" charset="0"/>
                <a:cs typeface="Times New Roman" panose="02020603050405020304" pitchFamily="18" charset="0"/>
              </a:rPr>
              <a:t>is an abstract symbol standing for </a:t>
            </a:r>
            <a:r>
              <a:rPr lang="en-US" i="1" dirty="0">
                <a:latin typeface="Times New Roman" panose="02020603050405020304" pitchFamily="18" charset="0"/>
                <a:cs typeface="Times New Roman" panose="02020603050405020304" pitchFamily="18" charset="0"/>
              </a:rPr>
              <a:t>identifier </a:t>
            </a:r>
            <a:r>
              <a:rPr lang="en-US" dirty="0">
                <a:latin typeface="Times New Roman" panose="02020603050405020304" pitchFamily="18" charset="0"/>
                <a:cs typeface="Times New Roman" panose="02020603050405020304" pitchFamily="18" charset="0"/>
              </a:rPr>
              <a:t>and 1 points to the symbol table entry for p o s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t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o n . The symbol-table entry for an identifier holds information about the identifier, such as its name and type.</a:t>
            </a:r>
          </a:p>
          <a:p>
            <a:pPr algn="just"/>
            <a:endParaRPr lang="pt-BR" b="1"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lvl="2"/>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a:p>
            <a:pPr marL="0" indent="0">
              <a:buNone/>
            </a:pPr>
            <a:endParaRPr lang="en-US" sz="2600" b="1" dirty="0">
              <a:solidFill>
                <a:schemeClr val="tx1"/>
              </a:solidFill>
            </a:endParaRPr>
          </a:p>
        </p:txBody>
      </p:sp>
      <p:sp>
        <p:nvSpPr>
          <p:cNvPr id="5" name="TextBox 4"/>
          <p:cNvSpPr txBox="1"/>
          <p:nvPr/>
        </p:nvSpPr>
        <p:spPr>
          <a:xfrm>
            <a:off x="1066987" y="1528528"/>
            <a:ext cx="7626847" cy="6739255"/>
          </a:xfrm>
          <a:prstGeom prst="rect">
            <a:avLst/>
          </a:prstGeom>
          <a:noFill/>
        </p:spPr>
        <p:txBody>
          <a:bodyPr wrap="square" rtlCol="0">
            <a:spAutoFit/>
          </a:bodyPr>
          <a:lstStyle/>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2. The assignment symbol = is a lexeme that is mapped into the token (=).Since this token needs no attribute-value, we have omitted the 	second component. We could have used any abstract symbol such as 	</a:t>
            </a:r>
            <a:r>
              <a:rPr lang="en-US" b="1" dirty="0">
                <a:latin typeface="Times New Roman" panose="02020603050405020304" pitchFamily="18" charset="0"/>
                <a:cs typeface="Times New Roman" panose="02020603050405020304" pitchFamily="18" charset="0"/>
              </a:rPr>
              <a:t>assign </a:t>
            </a:r>
            <a:r>
              <a:rPr lang="en-US" dirty="0">
                <a:latin typeface="Times New Roman" panose="02020603050405020304" pitchFamily="18" charset="0"/>
                <a:cs typeface="Times New Roman" panose="02020603050405020304" pitchFamily="18" charset="0"/>
              </a:rPr>
              <a:t>for the token-name, but for notational convenience we have 	chosen to use the lexeme itself as the name of the abstract symbol.</a:t>
            </a:r>
          </a:p>
          <a:p>
            <a:pPr algn="just"/>
            <a:endParaRPr lang="en-US" b="1"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3. Initial is a lexeme that is mapped into the token </a:t>
            </a:r>
            <a:r>
              <a:rPr lang="en-US" b="1" dirty="0">
                <a:latin typeface="Times New Roman" panose="02020603050405020304" pitchFamily="18" charset="0"/>
                <a:cs typeface="Times New Roman" panose="02020603050405020304" pitchFamily="18" charset="0"/>
              </a:rPr>
              <a:t>(id, </a:t>
            </a:r>
            <a:r>
              <a:rPr lang="en-US" dirty="0">
                <a:latin typeface="Times New Roman" panose="02020603050405020304" pitchFamily="18" charset="0"/>
                <a:cs typeface="Times New Roman" panose="02020603050405020304" pitchFamily="18" charset="0"/>
              </a:rPr>
              <a:t>2), where 2 points to the symbol-table entry for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n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t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a l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4. + is a lexeme that is mapped into the token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5. r a t e is a lexeme that is mapped into the token </a:t>
            </a:r>
            <a:r>
              <a:rPr lang="en-US" b="1" dirty="0">
                <a:latin typeface="Times New Roman" panose="02020603050405020304" pitchFamily="18" charset="0"/>
                <a:cs typeface="Times New Roman" panose="02020603050405020304" pitchFamily="18" charset="0"/>
              </a:rPr>
              <a:t>(id, </a:t>
            </a:r>
            <a:r>
              <a:rPr lang="en-US" dirty="0">
                <a:latin typeface="Times New Roman" panose="02020603050405020304" pitchFamily="18" charset="0"/>
                <a:cs typeface="Times New Roman" panose="02020603050405020304" pitchFamily="18" charset="0"/>
              </a:rPr>
              <a:t>3), where 3 points to the symbol-table entry for r a t e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6. * is a lexeme that is mapped into the token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7. 60 is a lexeme that is mapped into the token (60).</a:t>
            </a:r>
            <a:endParaRPr lang="pt-BR"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lvl="2"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Spectrum.thmx</Template>
  <TotalTime>109</TotalTime>
  <Words>2395</Words>
  <Application>Microsoft Office PowerPoint</Application>
  <PresentationFormat>On-screen Show (4:3)</PresentationFormat>
  <Paragraphs>439</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Corbel</vt:lpstr>
      <vt:lpstr>Times New Roman</vt:lpstr>
      <vt:lpstr>Wingdings</vt:lpstr>
      <vt:lpstr>Spectrum</vt:lpstr>
      <vt:lpstr>Introduction To Compiler</vt:lpstr>
      <vt:lpstr>Lecture Outline</vt:lpstr>
      <vt:lpstr>Objectives and Outcomes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Linker and Loader</vt:lpstr>
      <vt:lpstr>PowerPoint Presentation</vt:lpstr>
      <vt:lpstr>PowerPoint Presentation</vt:lpstr>
      <vt:lpstr>   Front end and Back end of a  Compiler</vt:lpstr>
      <vt:lpstr>PowerPoint Presentation</vt:lpstr>
      <vt:lpstr>Symbol Table Management</vt:lpstr>
      <vt:lpstr>Symbol Table Management</vt:lpstr>
      <vt:lpstr>Error Handler</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Shahnaj Parvin</cp:lastModifiedBy>
  <cp:revision>111</cp:revision>
  <dcterms:created xsi:type="dcterms:W3CDTF">2018-12-10T17:20:00Z</dcterms:created>
  <dcterms:modified xsi:type="dcterms:W3CDTF">2024-10-27T06:06:08Z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1A0FD336D48946738C06DF35CA7B6249_12</vt:lpwstr>
  </property>
  <property fmtid="{D5CDD505-2E9C-101B-9397-08002B2CF9AE}" pid="3" name="KSOProductBuildVer">
    <vt:lpwstr>2057-12.2.0.13215</vt:lpwstr>
  </property>
</Properties>
</file>