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gif" ContentType="image/gi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84" r:id="rId5"/>
    <p:sldId id="266" r:id="rId6"/>
    <p:sldId id="277" r:id="rId7"/>
    <p:sldId id="272" r:id="rId8"/>
    <p:sldId id="300" r:id="rId9"/>
    <p:sldId id="301" r:id="rId10"/>
    <p:sldId id="267" r:id="rId11"/>
    <p:sldId id="273" r:id="rId12"/>
    <p:sldId id="278" r:id="rId13"/>
    <p:sldId id="302" r:id="rId14"/>
    <p:sldId id="269" r:id="rId15"/>
    <p:sldId id="279" r:id="rId16"/>
    <p:sldId id="274" r:id="rId18"/>
    <p:sldId id="299" r:id="rId19"/>
    <p:sldId id="303" r:id="rId20"/>
    <p:sldId id="270" r:id="rId21"/>
    <p:sldId id="275" r:id="rId22"/>
    <p:sldId id="271" r:id="rId23"/>
    <p:sldId id="265"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showGuides="1">
      <p:cViewPr varScale="1">
        <p:scale>
          <a:sx n="84" d="100"/>
          <a:sy n="84" d="100"/>
        </p:scale>
        <p:origin x="1173"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ustomXml" Target="../customXml/item3.xml"/><Relationship Id="rId30" Type="http://schemas.openxmlformats.org/officeDocument/2006/relationships/customXml" Target="../customXml/item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sparvin@aiub.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3.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gridCol w="1397725"/>
                <a:gridCol w="1227909"/>
                <a:gridCol w="889978"/>
                <a:gridCol w="1232452"/>
                <a:gridCol w="2104510"/>
              </a:tblGrid>
              <a:tr h="378736">
                <a:tc>
                  <a:txBody>
                    <a:bodyPr/>
                    <a:lstStyle/>
                    <a:p>
                      <a:r>
                        <a:rPr lang="en-US" dirty="0"/>
                        <a:t>Lecture No:</a:t>
                      </a:r>
                      <a:endParaRPr lang="en-US" dirty="0"/>
                    </a:p>
                  </a:txBody>
                  <a:tcPr/>
                </a:tc>
                <a:tc>
                  <a:txBody>
                    <a:bodyPr/>
                    <a:lstStyle/>
                    <a:p>
                      <a:r>
                        <a:rPr lang="en-US" dirty="0"/>
                        <a:t>4</a:t>
                      </a:r>
                      <a:endParaRPr lang="en-US" dirty="0"/>
                    </a:p>
                  </a:txBody>
                  <a:tcPr/>
                </a:tc>
                <a:tc>
                  <a:txBody>
                    <a:bodyPr/>
                    <a:lstStyle/>
                    <a:p>
                      <a:r>
                        <a:rPr lang="en-US" dirty="0"/>
                        <a:t>Week No:</a:t>
                      </a:r>
                      <a:endParaRPr lang="en-US" dirty="0"/>
                    </a:p>
                  </a:txBody>
                  <a:tcPr/>
                </a:tc>
                <a:tc>
                  <a:txBody>
                    <a:bodyPr/>
                    <a:lstStyle/>
                    <a:p>
                      <a:r>
                        <a:rPr lang="en-US" dirty="0"/>
                        <a:t>4</a:t>
                      </a:r>
                      <a:endParaRPr lang="en-US" dirty="0"/>
                    </a:p>
                  </a:txBody>
                  <a:tcPr/>
                </a:tc>
                <a:tc>
                  <a:txBody>
                    <a:bodyPr/>
                    <a:lstStyle/>
                    <a:p>
                      <a:r>
                        <a:rPr lang="en-US" dirty="0"/>
                        <a:t>Semester:</a:t>
                      </a:r>
                      <a:endParaRPr lang="en-US" dirty="0"/>
                    </a:p>
                  </a:txBody>
                  <a:tcPr/>
                </a:tc>
                <a:tc>
                  <a:txBody>
                    <a:bodyPr/>
                    <a:lstStyle/>
                    <a:p>
                      <a:r>
                        <a:rPr lang="en-US" dirty="0"/>
                        <a:t>Fall 2023-2024</a:t>
                      </a:r>
                      <a:endParaRPr 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US" i="1" dirty="0"/>
                        <a:t>Shahnaj Parvin, </a:t>
                      </a:r>
                      <a:r>
                        <a:rPr lang="en-US" i="1" dirty="0">
                          <a:hlinkClick r:id="rId1"/>
                        </a:rPr>
                        <a:t>sparvin@aiub.edu</a:t>
                      </a:r>
                      <a:endParaRPr lang="en-US" i="1" dirty="0"/>
                    </a:p>
                  </a:txBody>
                  <a:tcPr/>
                </a:tc>
                <a:tc hMerge="1">
                  <a:tcPr/>
                </a:tc>
                <a:tc hMerge="1">
                  <a:tcPr/>
                </a:tc>
                <a:tc hMerge="1">
                  <a:tcPr/>
                </a:tc>
                <a:tc hMerge="1">
                  <a:tcPr/>
                </a:tc>
              </a:tr>
            </a:tbl>
          </a:graphicData>
        </a:graphic>
      </p:graphicFrame>
      <p:sp>
        <p:nvSpPr>
          <p:cNvPr id="11" name="Subtitle 2"/>
          <p:cNvSpPr txBox="1"/>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Code: CSC3220</a:t>
            </a:r>
            <a:endParaRPr lang="en-US" dirty="0"/>
          </a:p>
        </p:txBody>
      </p:sp>
      <p:sp>
        <p:nvSpPr>
          <p:cNvPr id="12" name="Subtitle 2"/>
          <p:cNvSpPr txBox="1"/>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endParaRPr lang="en-US" dirty="0"/>
          </a:p>
        </p:txBody>
      </p:sp>
      <p:sp>
        <p:nvSpPr>
          <p:cNvPr id="13" name="Title 1"/>
          <p:cNvSpPr txBox="1"/>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endParaRPr lang="en-US" sz="2600" b="1" dirty="0">
              <a:solidFill>
                <a:schemeClr val="tx1"/>
              </a:solidFill>
            </a:endParaRPr>
          </a:p>
        </p:txBody>
      </p:sp>
      <p:sp>
        <p:nvSpPr>
          <p:cNvPr id="5" name="TextBox 4"/>
          <p:cNvSpPr txBox="1"/>
          <p:nvPr/>
        </p:nvSpPr>
        <p:spPr>
          <a:xfrm>
            <a:off x="498574" y="1400400"/>
            <a:ext cx="7780451" cy="2862322"/>
          </a:xfrm>
          <a:prstGeom prst="rect">
            <a:avLst/>
          </a:prstGeom>
          <a:noFill/>
        </p:spPr>
        <p:txBody>
          <a:bodyPr wrap="square" rtlCol="0">
            <a:spAutoFit/>
          </a:bodyPr>
          <a:lstStyle/>
          <a:p>
            <a:r>
              <a:rPr lang="en-US" dirty="0"/>
              <a:t>S → 0S1</a:t>
            </a:r>
            <a:endParaRPr lang="en-US" dirty="0"/>
          </a:p>
          <a:p>
            <a:r>
              <a:rPr lang="en-US" dirty="0"/>
              <a:t>S → ε</a:t>
            </a:r>
            <a:endParaRPr lang="en-US" dirty="0"/>
          </a:p>
          <a:p>
            <a:endParaRPr lang="en-US" dirty="0"/>
          </a:p>
          <a:p>
            <a:r>
              <a:rPr lang="en-US" dirty="0"/>
              <a:t>The string 0011 is in the language generated.</a:t>
            </a:r>
            <a:endParaRPr lang="en-US" dirty="0"/>
          </a:p>
          <a:p>
            <a:endParaRPr lang="en-US" dirty="0"/>
          </a:p>
          <a:p>
            <a:r>
              <a:rPr lang="en-US" dirty="0"/>
              <a:t>The derivation is:</a:t>
            </a:r>
            <a:endParaRPr lang="en-US" dirty="0"/>
          </a:p>
          <a:p>
            <a:r>
              <a:rPr lang="en-US" dirty="0"/>
              <a:t>S =⇒ 0S1 =⇒ 00S11 =⇒ 0011</a:t>
            </a:r>
            <a:endParaRPr lang="en-US" dirty="0"/>
          </a:p>
          <a:p>
            <a:r>
              <a:rPr lang="en-US" dirty="0"/>
              <a:t>For compactness, we write</a:t>
            </a:r>
            <a:endParaRPr lang="en-US" dirty="0"/>
          </a:p>
          <a:p>
            <a:r>
              <a:rPr lang="en-US" dirty="0"/>
              <a:t>S → 0S1 | ε</a:t>
            </a:r>
            <a:endParaRPr lang="en-US" dirty="0"/>
          </a:p>
          <a:p>
            <a:r>
              <a:rPr lang="en-US" dirty="0"/>
              <a:t>where the vertical bar means or.</a:t>
            </a:r>
            <a:endParaRPr lang="x-none" dirty="0"/>
          </a:p>
        </p:txBody>
      </p:sp>
      <p:sp>
        <p:nvSpPr>
          <p:cNvPr id="4" name="TextBox 3"/>
          <p:cNvSpPr txBox="1"/>
          <p:nvPr/>
        </p:nvSpPr>
        <p:spPr>
          <a:xfrm>
            <a:off x="498574" y="4718936"/>
            <a:ext cx="7780451" cy="1477328"/>
          </a:xfrm>
          <a:prstGeom prst="rect">
            <a:avLst/>
          </a:prstGeom>
          <a:noFill/>
        </p:spPr>
        <p:txBody>
          <a:bodyPr wrap="square" rtlCol="0">
            <a:spAutoFit/>
          </a:bodyPr>
          <a:lstStyle/>
          <a:p>
            <a:r>
              <a:rPr lang="en-US" dirty="0"/>
              <a:t>Consider the CFG</a:t>
            </a:r>
            <a:endParaRPr lang="en-US" dirty="0"/>
          </a:p>
          <a:p>
            <a:r>
              <a:rPr lang="en-US" dirty="0"/>
              <a:t>S → 0S1S | 1S0S | ε</a:t>
            </a:r>
            <a:endParaRPr lang="en-US" dirty="0"/>
          </a:p>
          <a:p>
            <a:r>
              <a:rPr lang="en-US" dirty="0"/>
              <a:t>The string 011100 is generated:</a:t>
            </a:r>
            <a:endParaRPr lang="en-US" dirty="0"/>
          </a:p>
          <a:p>
            <a:r>
              <a:rPr lang="en-US" dirty="0"/>
              <a:t>S =⇒ 0S1S =⇒ 01S =⇒ 011S0S =⇒ 0111S0S0S</a:t>
            </a:r>
            <a:endParaRPr lang="en-US" dirty="0"/>
          </a:p>
          <a:p>
            <a:r>
              <a:rPr lang="en-US" dirty="0"/>
              <a:t>=⇒ 01110S0S =⇒ 011100S =⇒ 011100</a:t>
            </a:r>
            <a:endParaRPr 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endParaRPr lang="en-US" sz="2600" b="1" dirty="0">
              <a:solidFill>
                <a:schemeClr val="tx1"/>
              </a:solidFill>
            </a:endParaRPr>
          </a:p>
        </p:txBody>
      </p:sp>
      <p:sp>
        <p:nvSpPr>
          <p:cNvPr id="5" name="TextBox 4"/>
          <p:cNvSpPr txBox="1"/>
          <p:nvPr/>
        </p:nvSpPr>
        <p:spPr>
          <a:xfrm>
            <a:off x="498574" y="1400400"/>
            <a:ext cx="7780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CFG generates sentences as composed of noun- and verb-phrases:</a:t>
            </a:r>
            <a:endParaRPr lang="en-US" dirty="0"/>
          </a:p>
          <a:p>
            <a:endParaRPr lang="en-US" dirty="0"/>
          </a:p>
          <a:p>
            <a:r>
              <a:rPr lang="en-US" dirty="0"/>
              <a:t>S → NP VP</a:t>
            </a:r>
            <a:endParaRPr lang="en-US" dirty="0"/>
          </a:p>
          <a:p>
            <a:r>
              <a:rPr lang="en-US" dirty="0"/>
              <a:t>NP → the N</a:t>
            </a:r>
            <a:endParaRPr lang="en-US" dirty="0"/>
          </a:p>
          <a:p>
            <a:r>
              <a:rPr lang="en-US" dirty="0"/>
              <a:t>VP → V NP</a:t>
            </a:r>
            <a:endParaRPr lang="en-US" dirty="0"/>
          </a:p>
          <a:p>
            <a:r>
              <a:rPr lang="en-US" dirty="0"/>
              <a:t>V → sings | eats</a:t>
            </a:r>
            <a:endParaRPr lang="en-US" dirty="0"/>
          </a:p>
          <a:p>
            <a:r>
              <a:rPr lang="en-US" dirty="0"/>
              <a:t>N → cat | song | canary</a:t>
            </a:r>
            <a:endParaRPr lang="en-US" dirty="0"/>
          </a:p>
          <a:p>
            <a:endParaRPr lang="en-US" dirty="0"/>
          </a:p>
          <a:p>
            <a:r>
              <a:rPr lang="en-US" dirty="0"/>
              <a:t>This generates “the canary sings the song”, but also “the song eats the cat”.</a:t>
            </a:r>
            <a:endParaRPr lang="en-US" dirty="0"/>
          </a:p>
          <a:p>
            <a:r>
              <a:rPr lang="en-US" dirty="0"/>
              <a:t>This CFG generates all “legal” sentences, not just meaningful ones.</a:t>
            </a:r>
            <a:endParaRPr 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1015" y="1174750"/>
            <a:ext cx="8297545" cy="5169535"/>
          </a:xfrm>
          <a:prstGeom prst="rect">
            <a:avLst/>
          </a:prstGeom>
          <a:noFill/>
        </p:spPr>
        <p:txBody>
          <a:bodyPr wrap="square" rtlCol="0" anchor="t">
            <a:spAutoFit/>
          </a:bodyPr>
          <a:p>
            <a:pPr>
              <a:lnSpc>
                <a:spcPct val="150000"/>
              </a:lnSpc>
            </a:pPr>
            <a:r>
              <a:rPr sz="2000" dirty="0">
                <a:latin typeface="Tahoma" panose="020B0604030504040204" pitchFamily="34" charset="0"/>
                <a:cs typeface="Tahoma" panose="020B0604030504040204" pitchFamily="34" charset="0"/>
                <a:sym typeface="+mn-ea"/>
              </a:rPr>
              <a:t>For example, consider the following grammar, with a single nonterminal E which adds a production :</a:t>
            </a:r>
            <a:endParaRPr sz="2000" dirty="0">
              <a:latin typeface="Tahoma" panose="020B0604030504040204" pitchFamily="34" charset="0"/>
              <a:cs typeface="Tahoma" panose="020B0604030504040204" pitchFamily="34" charset="0"/>
            </a:endParaRPr>
          </a:p>
          <a:p>
            <a:pPr>
              <a:lnSpc>
                <a:spcPct val="150000"/>
              </a:lnSpc>
            </a:pPr>
            <a:r>
              <a:rPr sz="2000" dirty="0">
                <a:latin typeface="Tahoma" panose="020B0604030504040204" pitchFamily="34" charset="0"/>
                <a:cs typeface="Tahoma" panose="020B0604030504040204" pitchFamily="34" charset="0"/>
                <a:sym typeface="+mn-ea"/>
              </a:rPr>
              <a:t>E→ E +E | E *E | -E |( E )| id</a:t>
            </a:r>
            <a:endParaRPr sz="2000" dirty="0">
              <a:latin typeface="Tahoma" panose="020B0604030504040204" pitchFamily="34" charset="0"/>
              <a:cs typeface="Tahoma" panose="020B0604030504040204" pitchFamily="34" charset="0"/>
            </a:endParaRPr>
          </a:p>
          <a:p>
            <a:pPr>
              <a:lnSpc>
                <a:spcPct val="150000"/>
              </a:lnSpc>
            </a:pPr>
            <a:endParaRPr sz="2000" dirty="0">
              <a:latin typeface="Tahoma" panose="020B0604030504040204" pitchFamily="34" charset="0"/>
              <a:cs typeface="Tahoma" panose="020B0604030504040204" pitchFamily="34" charset="0"/>
            </a:endParaRPr>
          </a:p>
          <a:p>
            <a:pPr>
              <a:lnSpc>
                <a:spcPct val="150000"/>
              </a:lnSpc>
            </a:pPr>
            <a:r>
              <a:rPr sz="2000" dirty="0">
                <a:latin typeface="Tahoma" panose="020B0604030504040204" pitchFamily="34" charset="0"/>
                <a:cs typeface="Tahoma" panose="020B0604030504040204" pitchFamily="34" charset="0"/>
                <a:sym typeface="+mn-ea"/>
              </a:rPr>
              <a:t>2 types derivation can happen : Left Most &amp; Right Most Derivation</a:t>
            </a:r>
            <a:endParaRPr sz="2000" dirty="0">
              <a:latin typeface="Tahoma" panose="020B0604030504040204" pitchFamily="34" charset="0"/>
              <a:cs typeface="Tahoma" panose="020B0604030504040204" pitchFamily="34" charset="0"/>
            </a:endParaRPr>
          </a:p>
          <a:p>
            <a:pPr>
              <a:lnSpc>
                <a:spcPct val="150000"/>
              </a:lnSpc>
            </a:pPr>
            <a:r>
              <a:rPr sz="2000" dirty="0">
                <a:latin typeface="Tahoma" panose="020B0604030504040204" pitchFamily="34" charset="0"/>
                <a:cs typeface="Tahoma" panose="020B0604030504040204" pitchFamily="34" charset="0"/>
                <a:sym typeface="+mn-ea"/>
              </a:rPr>
              <a:t>Example : (Left Most)</a:t>
            </a:r>
            <a:endParaRPr sz="2000" dirty="0">
              <a:latin typeface="Tahoma" panose="020B0604030504040204" pitchFamily="34" charset="0"/>
              <a:cs typeface="Tahoma" panose="020B0604030504040204" pitchFamily="34" charset="0"/>
            </a:endParaRPr>
          </a:p>
          <a:p>
            <a:pPr>
              <a:lnSpc>
                <a:spcPct val="150000"/>
              </a:lnSpc>
            </a:pPr>
            <a:r>
              <a:rPr sz="2000" dirty="0">
                <a:latin typeface="Tahoma" panose="020B0604030504040204" pitchFamily="34" charset="0"/>
                <a:cs typeface="Tahoma" panose="020B0604030504040204" pitchFamily="34" charset="0"/>
                <a:sym typeface="+mn-ea"/>
              </a:rPr>
              <a:t>Input:  </a:t>
            </a:r>
            <a:r>
              <a:rPr sz="2000" b="1" dirty="0">
                <a:latin typeface="Tahoma" panose="020B0604030504040204" pitchFamily="34" charset="0"/>
                <a:cs typeface="Tahoma" panose="020B0604030504040204" pitchFamily="34" charset="0"/>
                <a:sym typeface="+mn-ea"/>
              </a:rPr>
              <a:t>-(id+id)</a:t>
            </a:r>
            <a:endParaRPr sz="2000" b="1" dirty="0">
              <a:latin typeface="Tahoma" panose="020B0604030504040204" pitchFamily="34" charset="0"/>
              <a:cs typeface="Tahoma" panose="020B0604030504040204" pitchFamily="34" charset="0"/>
            </a:endParaRPr>
          </a:p>
          <a:p>
            <a:pPr>
              <a:lnSpc>
                <a:spcPct val="150000"/>
              </a:lnSpc>
            </a:pPr>
            <a:endParaRPr sz="2000" dirty="0">
              <a:latin typeface="Tahoma" panose="020B0604030504040204" pitchFamily="34" charset="0"/>
              <a:cs typeface="Tahoma" panose="020B0604030504040204" pitchFamily="34" charset="0"/>
            </a:endParaRPr>
          </a:p>
          <a:p>
            <a:pPr>
              <a:lnSpc>
                <a:spcPct val="150000"/>
              </a:lnSpc>
            </a:pPr>
            <a:r>
              <a:rPr sz="2000" dirty="0">
                <a:latin typeface="Tahoma" panose="020B0604030504040204" pitchFamily="34" charset="0"/>
                <a:cs typeface="Tahoma" panose="020B0604030504040204" pitchFamily="34" charset="0"/>
                <a:sym typeface="+mn-ea"/>
              </a:rPr>
              <a:t>E  → -E →-( E ) →-(E+ E ) →- ( id +E ) →- (id + id )</a:t>
            </a:r>
            <a:endParaRPr sz="2000" dirty="0">
              <a:latin typeface="Tahoma" panose="020B0604030504040204" pitchFamily="34" charset="0"/>
              <a:cs typeface="Tahoma" panose="020B0604030504040204" pitchFamily="34" charset="0"/>
            </a:endParaRPr>
          </a:p>
          <a:p>
            <a:pPr>
              <a:lnSpc>
                <a:spcPct val="150000"/>
              </a:lnSpc>
            </a:pPr>
            <a:endParaRPr sz="2000" dirty="0">
              <a:latin typeface="Tahoma" panose="020B0604030504040204" pitchFamily="34" charset="0"/>
              <a:cs typeface="Tahoma" panose="020B0604030504040204" pitchFamily="34" charset="0"/>
            </a:endParaRPr>
          </a:p>
          <a:p>
            <a:pPr>
              <a:lnSpc>
                <a:spcPct val="150000"/>
              </a:lnSpc>
            </a:pPr>
            <a:r>
              <a:rPr sz="2000" dirty="0">
                <a:latin typeface="Tahoma" panose="020B0604030504040204" pitchFamily="34" charset="0"/>
                <a:cs typeface="Tahoma" panose="020B0604030504040204" pitchFamily="34" charset="0"/>
                <a:sym typeface="+mn-ea"/>
              </a:rPr>
              <a:t>TRY RIGHT MOST!!</a:t>
            </a:r>
            <a:endParaRPr lang="en-US" sz="2000" dirty="0">
              <a:latin typeface="Tahoma" panose="020B0604030504040204" pitchFamily="34" charset="0"/>
              <a:cs typeface="Tahoma" panose="020B060403050404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Parse Trees and Ambiguity</a:t>
            </a:r>
            <a:endParaRPr lang="en-US" dirty="0"/>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598420" y="2435897"/>
            <a:ext cx="7400616" cy="1200329"/>
          </a:xfrm>
          <a:prstGeom prst="rect">
            <a:avLst/>
          </a:prstGeom>
          <a:noFill/>
        </p:spPr>
        <p:txBody>
          <a:bodyPr wrap="none" rtlCol="0">
            <a:spAutoFit/>
          </a:bodyPr>
          <a:lstStyle/>
          <a:p>
            <a:pPr marL="285750" indent="-285750">
              <a:buFont typeface="Arial" panose="020B0604020202020204" pitchFamily="34" charset="0"/>
              <a:buChar char="•"/>
            </a:pPr>
            <a:r>
              <a:rPr lang="en-US" dirty="0"/>
              <a:t>A parse tree pictorially shows how the start symbol of a grammar derives a</a:t>
            </a:r>
            <a:endParaRPr lang="en-US" dirty="0"/>
          </a:p>
          <a:p>
            <a:r>
              <a:rPr lang="en-US" dirty="0"/>
              <a:t>string in the language. If nonterminal A has a production A -&gt; XYZ, then a</a:t>
            </a:r>
            <a:endParaRPr lang="en-US" dirty="0"/>
          </a:p>
          <a:p>
            <a:r>
              <a:rPr lang="en-US" dirty="0"/>
              <a:t>parse tree may have an interior node labeled A with three children labeled X,</a:t>
            </a:r>
            <a:endParaRPr lang="en-US" dirty="0"/>
          </a:p>
          <a:p>
            <a:r>
              <a:rPr lang="en-US" dirty="0"/>
              <a:t>Y, and Z, from left to right.</a:t>
            </a:r>
            <a:endParaRPr lang="x-none" dirty="0"/>
          </a:p>
        </p:txBody>
      </p:sp>
      <p:sp>
        <p:nvSpPr>
          <p:cNvPr id="6" name="TextBox 5"/>
          <p:cNvSpPr txBox="1"/>
          <p:nvPr/>
        </p:nvSpPr>
        <p:spPr>
          <a:xfrm>
            <a:off x="598419" y="4055064"/>
            <a:ext cx="7278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grammar can have more than one parse tree generating a given string of terminals. Such a grammar is said to be ambiguous.</a:t>
            </a:r>
            <a:endParaRPr 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endParaRPr lang="en-US" sz="2600" b="1" dirty="0">
              <a:solidFill>
                <a:schemeClr val="tx1"/>
              </a:solidFill>
            </a:endParaRPr>
          </a:p>
        </p:txBody>
      </p:sp>
      <p:pic>
        <p:nvPicPr>
          <p:cNvPr id="1027" name="Picture 3" descr="C:\Users\teacher\Desktop\Compiler design\fig-2-3 (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endParaRPr lang="en-US" sz="2600" b="1" dirty="0">
              <a:solidFill>
                <a:schemeClr val="tx1"/>
              </a:solidFill>
            </a:endParaRPr>
          </a:p>
        </p:txBody>
      </p:sp>
      <p:sp>
        <p:nvSpPr>
          <p:cNvPr id="5" name="TextBox 4"/>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endParaRPr lang="en-US" dirty="0"/>
          </a:p>
          <a:p>
            <a:r>
              <a:rPr lang="en-US" dirty="0"/>
              <a:t>S → ε </a:t>
            </a:r>
            <a:endParaRPr lang="x-none" dirty="0"/>
          </a:p>
        </p:txBody>
      </p:sp>
      <p:sp>
        <p:nvSpPr>
          <p:cNvPr id="4" name="TextBox 3"/>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6914" y="3298501"/>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5590" y="1478915"/>
            <a:ext cx="8441690" cy="4799965"/>
          </a:xfrm>
          <a:prstGeom prst="rect">
            <a:avLst/>
          </a:prstGeom>
          <a:noFill/>
        </p:spPr>
        <p:txBody>
          <a:bodyPr wrap="square" rtlCol="0">
            <a:spAutoFit/>
          </a:bodyPr>
          <a:p>
            <a:r>
              <a:rPr lang="en-US"/>
              <a:t>1. Consider the context-free grammar:</a:t>
            </a:r>
            <a:endParaRPr lang="en-US"/>
          </a:p>
          <a:p>
            <a:r>
              <a:rPr lang="en-US"/>
              <a:t>S-&gt; S S +   |S S *    |a</a:t>
            </a:r>
            <a:endParaRPr lang="en-US"/>
          </a:p>
          <a:p>
            <a:r>
              <a:rPr lang="en-US"/>
              <a:t>and the string aa + a*. </a:t>
            </a:r>
            <a:endParaRPr lang="en-US"/>
          </a:p>
          <a:p>
            <a:pPr lvl="1"/>
            <a:r>
              <a:rPr lang="en-US"/>
              <a:t>a) Give a leftmost derivation for the string.</a:t>
            </a:r>
            <a:endParaRPr lang="en-US"/>
          </a:p>
          <a:p>
            <a:pPr lvl="1"/>
            <a:r>
              <a:rPr lang="en-US"/>
              <a:t>b) Give a rightmost derivation for the string.</a:t>
            </a:r>
            <a:endParaRPr lang="en-US"/>
          </a:p>
          <a:p>
            <a:pPr lvl="1"/>
            <a:r>
              <a:rPr lang="en-US"/>
              <a:t>c) Give a parse tree for the string.</a:t>
            </a:r>
            <a:endParaRPr lang="en-US"/>
          </a:p>
          <a:p>
            <a:pPr lvl="1"/>
            <a:r>
              <a:rPr lang="en-US"/>
              <a:t>d) Is the grammar ambiguous or unambiguous? Justify your answer.</a:t>
            </a:r>
            <a:endParaRPr lang="en-US"/>
          </a:p>
          <a:p>
            <a:endParaRPr lang="en-US"/>
          </a:p>
          <a:p>
            <a:endParaRPr lang="en-US"/>
          </a:p>
          <a:p>
            <a:endParaRPr lang="en-US"/>
          </a:p>
          <a:p>
            <a:endParaRPr lang="en-US"/>
          </a:p>
          <a:p>
            <a:endParaRPr lang="en-US"/>
          </a:p>
          <a:p>
            <a:r>
              <a:rPr lang="en-US"/>
              <a:t>2. Determine the following grammar is ambiguous or not. Show ambiguity using parse tree if any of the grammar is ambiguous.</a:t>
            </a:r>
            <a:endParaRPr lang="en-US"/>
          </a:p>
          <a:p>
            <a:r>
              <a:rPr lang="en-US"/>
              <a:t>S → S a A | A</a:t>
            </a:r>
            <a:endParaRPr lang="en-US"/>
          </a:p>
          <a:p>
            <a:r>
              <a:rPr lang="en-US"/>
              <a:t> A → A b B | B</a:t>
            </a:r>
            <a:endParaRPr lang="en-US"/>
          </a:p>
          <a:p>
            <a:r>
              <a:rPr lang="en-US"/>
              <a:t> B → c S d | e</a:t>
            </a:r>
            <a:endParaRPr lang="en-US"/>
          </a:p>
        </p:txBody>
      </p:sp>
      <p:sp>
        <p:nvSpPr>
          <p:cNvPr id="3" name="Text Box 2"/>
          <p:cNvSpPr txBox="1"/>
          <p:nvPr/>
        </p:nvSpPr>
        <p:spPr>
          <a:xfrm>
            <a:off x="436245" y="766445"/>
            <a:ext cx="3181350" cy="368300"/>
          </a:xfrm>
          <a:prstGeom prst="rect">
            <a:avLst/>
          </a:prstGeom>
          <a:noFill/>
        </p:spPr>
        <p:txBody>
          <a:bodyPr wrap="square" rtlCol="0">
            <a:spAutoFit/>
          </a:bodyPr>
          <a:p>
            <a:r>
              <a:rPr lang="en-US"/>
              <a:t>Exercises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6245" y="766445"/>
            <a:ext cx="3181350" cy="368300"/>
          </a:xfrm>
          <a:prstGeom prst="rect">
            <a:avLst/>
          </a:prstGeom>
          <a:noFill/>
        </p:spPr>
        <p:txBody>
          <a:bodyPr wrap="square" rtlCol="0">
            <a:spAutoFit/>
          </a:bodyPr>
          <a:p>
            <a:r>
              <a:rPr lang="en-US"/>
              <a:t>Exercises</a:t>
            </a:r>
            <a:endParaRPr lang="en-US"/>
          </a:p>
        </p:txBody>
      </p:sp>
      <p:pic>
        <p:nvPicPr>
          <p:cNvPr id="4" name="Picture 3"/>
          <p:cNvPicPr>
            <a:picLocks noChangeAspect="1"/>
          </p:cNvPicPr>
          <p:nvPr/>
        </p:nvPicPr>
        <p:blipFill>
          <a:blip r:embed="rId1"/>
          <a:stretch>
            <a:fillRect/>
          </a:stretch>
        </p:blipFill>
        <p:spPr>
          <a:xfrm>
            <a:off x="1509395" y="2233295"/>
            <a:ext cx="6124575" cy="2390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Associativity of operators</a:t>
            </a:r>
            <a:r>
              <a:rPr lang="en-US" sz="4400" dirty="0">
                <a:latin typeface="Times New Roman" panose="02020603050405020304" pitchFamily="18" charset="0"/>
                <a:cs typeface="Times New Roman" panose="02020603050405020304" pitchFamily="18" charset="0"/>
              </a:rPr>
              <a:t>​</a:t>
            </a:r>
            <a:endParaRPr lang="en-US" dirty="0"/>
          </a:p>
        </p:txBody>
      </p:sp>
      <p:sp>
        <p:nvSpPr>
          <p:cNvPr id="5" name="Subtitle 4"/>
          <p:cNvSpPr>
            <a:spLocks noGrp="1"/>
          </p:cNvSpPr>
          <p:nvPr>
            <p:ph type="subTitle" idx="1"/>
          </p:nvPr>
        </p:nvSpPr>
        <p:spPr/>
        <p:txBody>
          <a:bodyPr/>
          <a:lstStyle/>
          <a:p>
            <a:r>
              <a:rPr lang="en-US" dirty="0"/>
              <a:t> left-associative</a:t>
            </a:r>
            <a:endParaRPr lang="x-none" dirty="0"/>
          </a:p>
        </p:txBody>
      </p:sp>
      <p:sp>
        <p:nvSpPr>
          <p:cNvPr id="4" name="TextBox 3"/>
          <p:cNvSpPr txBox="1"/>
          <p:nvPr/>
        </p:nvSpPr>
        <p:spPr>
          <a:xfrm>
            <a:off x="309237" y="2168611"/>
            <a:ext cx="8539341" cy="2031325"/>
          </a:xfrm>
          <a:prstGeom prst="rect">
            <a:avLst/>
          </a:prstGeom>
          <a:noFill/>
        </p:spPr>
        <p:txBody>
          <a:bodyPr wrap="square" rtlCol="0">
            <a:spAutoFit/>
          </a:bodyPr>
          <a:lstStyle/>
          <a:p>
            <a:pPr marL="342900" indent="-342900">
              <a:buFont typeface="Arial" panose="020B0604020202020204" pitchFamily="34" charset="0"/>
              <a:buChar char="•"/>
            </a:pPr>
            <a:r>
              <a:rPr lang="en-US" dirty="0"/>
              <a:t>By convention, 9+5+2 is equivalent to (9+5)+2 and 9 - 5 - 2 is equivalent to ( 9 - 5 ) - 2 . </a:t>
            </a:r>
            <a:endParaRPr lang="en-US" dirty="0"/>
          </a:p>
          <a:p>
            <a:pPr marL="342900" indent="-342900">
              <a:buFont typeface="Arial" panose="020B0604020202020204" pitchFamily="34" charset="0"/>
              <a:buChar char="•"/>
            </a:pPr>
            <a:r>
              <a:rPr lang="en-US" dirty="0"/>
              <a:t>When an operand like 5 has operators to its left and right, conventions are needed for deciding which operator applies to that operand. </a:t>
            </a:r>
            <a:endParaRPr lang="en-US" dirty="0"/>
          </a:p>
          <a:p>
            <a:pPr marL="342900" indent="-342900">
              <a:buFont typeface="Arial" panose="020B0604020202020204" pitchFamily="34" charset="0"/>
              <a:buChar char="•"/>
            </a:pPr>
            <a:r>
              <a:rPr lang="en-US"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x-non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endParaRPr lang="en-US" sz="2600" b="1" dirty="0">
              <a:solidFill>
                <a:schemeClr val="tx1"/>
              </a:solidFill>
            </a:endParaRPr>
          </a:p>
        </p:txBody>
      </p:sp>
      <p:sp>
        <p:nvSpPr>
          <p:cNvPr id="5" name="TextBox 4"/>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endParaRPr lang="en-US" dirty="0"/>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endParaRPr lang="en-US" dirty="0"/>
          </a:p>
          <a:p>
            <a:pPr marL="285750" indent="-285750">
              <a:buFont typeface="Arial" panose="020B0604020202020204" pitchFamily="34" charset="0"/>
              <a:buChar char="•"/>
            </a:pPr>
            <a:r>
              <a:rPr lang="en-US" dirty="0"/>
              <a:t>Strings like a=b=c with a right-associative operator are generated by the following grammar:</a:t>
            </a:r>
            <a:endParaRPr lang="en-US" dirty="0"/>
          </a:p>
          <a:p>
            <a:r>
              <a:rPr lang="en-US" b="1" dirty="0"/>
              <a:t>list</a:t>
            </a:r>
            <a:r>
              <a:rPr lang="en-US" b="1" dirty="0">
                <a:sym typeface="Wingdings" panose="05000000000000000000" pitchFamily="2" charset="2"/>
              </a:rPr>
              <a:t> list -</a:t>
            </a:r>
            <a:r>
              <a:rPr lang="en-US" b="1" dirty="0" err="1">
                <a:sym typeface="Wingdings" panose="05000000000000000000" pitchFamily="2" charset="2"/>
              </a:rPr>
              <a:t>digit|letter|digit</a:t>
            </a:r>
            <a:endParaRPr lang="en-US" b="1" dirty="0">
              <a:sym typeface="Wingdings" panose="05000000000000000000" pitchFamily="2" charset="2"/>
            </a:endParaRPr>
          </a:p>
          <a:p>
            <a:r>
              <a:rPr lang="en-US" b="1" dirty="0">
                <a:sym typeface="Wingdings" panose="05000000000000000000" pitchFamily="2" charset="2"/>
              </a:rPr>
              <a:t>d</a:t>
            </a:r>
            <a:r>
              <a:rPr lang="en-US" b="1">
                <a:sym typeface="Wingdings" panose="05000000000000000000" pitchFamily="2" charset="2"/>
              </a:rPr>
              <a:t>igit</a:t>
            </a:r>
            <a:r>
              <a:rPr lang="en-US" b="1" dirty="0">
                <a:sym typeface="Wingdings" panose="05000000000000000000" pitchFamily="2" charset="2"/>
              </a:rPr>
              <a:t> 0|1|2|……9|0</a:t>
            </a:r>
            <a:endParaRPr lang="en-US" b="1" dirty="0"/>
          </a:p>
          <a:p>
            <a:r>
              <a:rPr lang="en-US" b="1" dirty="0"/>
              <a:t>right -&gt;• letter = right | letter</a:t>
            </a:r>
            <a:endParaRPr lang="en-US" b="1" dirty="0"/>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049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endParaRPr lang="en-US" sz="2400" dirty="0">
              <a:solidFill>
                <a:schemeClr val="tx1"/>
              </a:solidFill>
            </a:endParaRPr>
          </a:p>
          <a:p>
            <a:pPr marL="457200" indent="-457200">
              <a:buFont typeface="+mj-lt"/>
              <a:buAutoNum type="arabicPeriod"/>
            </a:pPr>
            <a:r>
              <a:rPr lang="en-US" sz="2400" dirty="0">
                <a:solidFill>
                  <a:schemeClr val="tx1"/>
                </a:solidFill>
              </a:rPr>
              <a:t>Learning Objectives</a:t>
            </a:r>
            <a:endParaRPr lang="en-US" sz="2400" dirty="0">
              <a:solidFill>
                <a:schemeClr val="tx1"/>
              </a:solidFill>
            </a:endParaRPr>
          </a:p>
          <a:p>
            <a:pPr marL="457200" indent="-457200">
              <a:buFont typeface="+mj-lt"/>
              <a:buAutoNum type="arabicPeriod"/>
            </a:pPr>
            <a:r>
              <a:rPr lang="en-US" sz="2400" dirty="0">
                <a:solidFill>
                  <a:schemeClr val="tx1"/>
                </a:solidFill>
              </a:rPr>
              <a:t>Context-free grammar​</a:t>
            </a:r>
            <a:endParaRPr lang="en-US" sz="2400" dirty="0">
              <a:solidFill>
                <a:schemeClr val="tx1"/>
              </a:solidFill>
            </a:endParaRPr>
          </a:p>
          <a:p>
            <a:pPr marL="457200" indent="-457200">
              <a:buFont typeface="+mj-lt"/>
              <a:buAutoNum type="arabicPeriod"/>
            </a:pPr>
            <a:r>
              <a:rPr lang="en-US" sz="2400" dirty="0">
                <a:solidFill>
                  <a:schemeClr val="tx1"/>
                </a:solidFill>
              </a:rPr>
              <a:t>Derivation</a:t>
            </a:r>
            <a:endParaRPr lang="en-US" sz="2400" dirty="0">
              <a:solidFill>
                <a:schemeClr val="tx1"/>
              </a:solidFill>
            </a:endParaRPr>
          </a:p>
          <a:p>
            <a:pPr marL="457200" indent="-457200">
              <a:buFont typeface="+mj-lt"/>
              <a:buAutoNum type="arabicPeriod"/>
            </a:pPr>
            <a:r>
              <a:rPr lang="en-US" sz="2400" dirty="0">
                <a:solidFill>
                  <a:schemeClr val="tx1"/>
                </a:solidFill>
              </a:rPr>
              <a:t>Ambiguity</a:t>
            </a:r>
            <a:endParaRPr lang="en-US" sz="2400" dirty="0">
              <a:solidFill>
                <a:schemeClr val="tx1"/>
              </a:solidFill>
            </a:endParaRPr>
          </a:p>
          <a:p>
            <a:pPr marL="457200" indent="-457200">
              <a:buFont typeface="+mj-lt"/>
              <a:buAutoNum type="arabicPeriod"/>
            </a:pPr>
            <a:r>
              <a:rPr lang="en-US" sz="2400" dirty="0">
                <a:solidFill>
                  <a:schemeClr val="tx1"/>
                </a:solidFill>
              </a:rPr>
              <a:t>Associativity of operators</a:t>
            </a:r>
            <a:endParaRPr lang="en-US" sz="2400" dirty="0">
              <a:solidFill>
                <a:schemeClr val="tx1"/>
              </a:solidFill>
            </a:endParaRPr>
          </a:p>
          <a:p>
            <a:pPr marL="457200" indent="-457200">
              <a:buFont typeface="+mj-lt"/>
              <a:buAutoNum type="arabicPeriod"/>
            </a:pPr>
            <a:r>
              <a:rPr lang="en-US" sz="2400" dirty="0">
                <a:solidFill>
                  <a:schemeClr val="tx1"/>
                </a:solidFill>
              </a:rPr>
              <a:t>Precedence of operators</a:t>
            </a:r>
            <a:endParaRPr lang="en-US" sz="2400" dirty="0">
              <a:solidFill>
                <a:schemeClr val="tx1"/>
              </a:solidFill>
            </a:endParaRPr>
          </a:p>
          <a:p>
            <a:pPr marL="457200" indent="-457200">
              <a:buFont typeface="+mj-lt"/>
              <a:buAutoNum type="arabicPeriod"/>
            </a:pPr>
            <a:r>
              <a:rPr lang="en-US" sz="2400" dirty="0">
                <a:solidFill>
                  <a:schemeClr val="tx1"/>
                </a:solidFill>
              </a:rPr>
              <a:t>Books and References</a:t>
            </a:r>
            <a:endParaRPr lang="en-US" sz="2400" dirty="0">
              <a:solidFill>
                <a:schemeClr val="tx1"/>
              </a:solidFill>
            </a:endParaRP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anose="02020603050405020304" pitchFamily="18" charset="0"/>
              </a:rPr>
              <a:t>Precedence of operators</a:t>
            </a:r>
            <a:endParaRPr lang="en-US" dirty="0">
              <a:cs typeface="Times New Roman" panose="02020603050405020304" pitchFamily="18" charset="0"/>
            </a:endParaRPr>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476205" y="2224882"/>
            <a:ext cx="8174877" cy="2031325"/>
          </a:xfrm>
          <a:prstGeom prst="rect">
            <a:avLst/>
          </a:prstGeom>
          <a:noFill/>
        </p:spPr>
        <p:txBody>
          <a:bodyPr wrap="square" rtlCol="0">
            <a:spAutoFit/>
          </a:bodyPr>
          <a:lstStyle/>
          <a:p>
            <a:pPr marL="342900" indent="-342900">
              <a:buFont typeface="Arial" panose="020B0604020202020204" pitchFamily="34" charset="0"/>
              <a:buChar char="•"/>
            </a:pPr>
            <a:r>
              <a:rPr lang="en-US" dirty="0"/>
              <a:t>Consider the expression 9+5*2. </a:t>
            </a:r>
            <a:endParaRPr lang="en-US" dirty="0"/>
          </a:p>
          <a:p>
            <a:pPr marL="342900" indent="-342900">
              <a:buFont typeface="Arial" panose="020B0604020202020204" pitchFamily="34" charset="0"/>
              <a:buChar char="•"/>
            </a:pPr>
            <a:r>
              <a:rPr lang="en-US" dirty="0"/>
              <a:t>There are two possible interpretations of this expression: (9+5)*2 or 9+(5*2). </a:t>
            </a:r>
            <a:endParaRPr lang="en-US" dirty="0"/>
          </a:p>
          <a:p>
            <a:pPr marL="342900" indent="-342900">
              <a:buFont typeface="Arial" panose="020B0604020202020204" pitchFamily="34" charset="0"/>
              <a:buChar char="•"/>
            </a:pPr>
            <a:r>
              <a:rPr lang="en-US" dirty="0"/>
              <a:t>The associativity rules for + and * apply to occurrences of the same operator, so they do not resolve this ambiguity.</a:t>
            </a:r>
            <a:endParaRPr lang="en-US" dirty="0"/>
          </a:p>
          <a:p>
            <a:pPr marL="342900" indent="-342900">
              <a:buFont typeface="Arial" panose="020B0604020202020204" pitchFamily="34" charset="0"/>
              <a:buChar char="•"/>
            </a:pPr>
            <a:r>
              <a:rPr lang="en-US" dirty="0"/>
              <a:t>We say that * has higher precedence than + if * takes its operands before + does.</a:t>
            </a:r>
            <a:endParaRPr lang="en-US" dirty="0"/>
          </a:p>
          <a:p>
            <a:pPr marL="342900" indent="-342900">
              <a:buFont typeface="Arial" panose="020B0604020202020204" pitchFamily="34" charset="0"/>
              <a:buChar char="•"/>
            </a:pPr>
            <a:r>
              <a:rPr lang="en-US" dirty="0"/>
              <a:t> In ordinary arithmetic, multiplication and division have higher precedence than addition and subtraction. Therefore, 5 is taken by * in 9+5*2.</a:t>
            </a:r>
            <a:endParaRPr lang="x-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endParaRPr lang="en-US" sz="2600" b="1" dirty="0">
              <a:solidFill>
                <a:schemeClr val="tx1"/>
              </a:solidFill>
            </a:endParaRPr>
          </a:p>
        </p:txBody>
      </p:sp>
      <p:sp>
        <p:nvSpPr>
          <p:cNvPr id="2" name="Rectangle 1"/>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endParaRPr lang="en-US"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endParaRPr lang="en-US" sz="2600" b="1" dirty="0">
              <a:solidFill>
                <a:schemeClr val="tx1"/>
              </a:solidFill>
            </a:endParaRPr>
          </a:p>
        </p:txBody>
      </p:sp>
      <p:sp>
        <p:nvSpPr>
          <p:cNvPr id="8" name="Rectangle 7"/>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endParaRPr lang="en-US" i="1" dirty="0"/>
          </a:p>
          <a:p>
            <a:r>
              <a:rPr lang="en-US" dirty="0"/>
              <a:t>2. Principles of Compiler Design (2nd Revised Edition 2009) </a:t>
            </a:r>
            <a:r>
              <a:rPr lang="en-US" i="1" dirty="0"/>
              <a:t>A. A. Puntambekar </a:t>
            </a:r>
            <a:endParaRPr lang="en-US" i="1" dirty="0"/>
          </a:p>
          <a:p>
            <a:r>
              <a:rPr lang="en-US" dirty="0"/>
              <a:t>3. Basics of Compiler Design  </a:t>
            </a:r>
            <a:r>
              <a:rPr lang="en-US" i="1" dirty="0"/>
              <a:t>Torben </a:t>
            </a:r>
            <a:r>
              <a:rPr lang="en-US" i="1" dirty="0" err="1"/>
              <a:t>Mogensen</a:t>
            </a:r>
            <a:r>
              <a:rPr lang="en-US" i="1" dirty="0"/>
              <a:t> </a:t>
            </a:r>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endParaRPr lang="en-US" dirty="0"/>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endParaRPr lang="en-US" sz="2400" dirty="0">
              <a:solidFill>
                <a:srgbClr val="FF0000"/>
              </a:solidFill>
            </a:endParaRPr>
          </a:p>
          <a:p>
            <a:pPr marL="285750" indent="-285750">
              <a:buFont typeface="Arial" panose="020B0604020202020204" pitchFamily="34" charset="0"/>
              <a:buChar char="•"/>
            </a:pPr>
            <a:r>
              <a:rPr lang="en-US" dirty="0">
                <a:solidFill>
                  <a:schemeClr val="tx1"/>
                </a:solidFill>
              </a:rPr>
              <a:t>To explain the Context Free Grammar (CFG) with example.</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To demonstrate derivation or derivation tree from a CFG</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To elaborate ambiguity and ambiguous grammar.   </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To explain associativity and precedence of operator</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endParaRPr lang="en-US" sz="2400" dirty="0">
              <a:solidFill>
                <a:srgbClr val="FF0000"/>
              </a:solidFill>
            </a:endParaRPr>
          </a:p>
          <a:p>
            <a:pPr marL="285750" indent="-285750">
              <a:buFont typeface="Arial" panose="020B0604020202020204" pitchFamily="34" charset="0"/>
              <a:buChar char="•"/>
            </a:pPr>
            <a:r>
              <a:rPr lang="en-US" dirty="0">
                <a:solidFill>
                  <a:schemeClr val="tx1"/>
                </a:solidFill>
              </a:rPr>
              <a:t>After this lecture the student will able to demonstrate CFG</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Student will be capable of derivation from CFG</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Student will be able to differentiate if a grammar is ambiguous or not.</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Context-free grammar</a:t>
            </a:r>
            <a:endParaRPr lang="en-US" dirty="0"/>
          </a:p>
        </p:txBody>
      </p:sp>
      <p:sp>
        <p:nvSpPr>
          <p:cNvPr id="5" name="Subtitle 4"/>
          <p:cNvSpPr>
            <a:spLocks noGrp="1"/>
          </p:cNvSpPr>
          <p:nvPr>
            <p:ph type="subTitle" idx="1"/>
          </p:nvPr>
        </p:nvSpPr>
        <p:spPr/>
        <p:txBody>
          <a:bodyPr/>
          <a:lstStyle/>
          <a:p>
            <a:r>
              <a:rPr lang="en-GB" dirty="0"/>
              <a:t> </a:t>
            </a:r>
            <a:endParaRPr lang="x-none" dirty="0"/>
          </a:p>
        </p:txBody>
      </p:sp>
      <p:sp>
        <p:nvSpPr>
          <p:cNvPr id="6" name="TextBox 5"/>
          <p:cNvSpPr txBox="1"/>
          <p:nvPr/>
        </p:nvSpPr>
        <p:spPr>
          <a:xfrm>
            <a:off x="783773" y="2435897"/>
            <a:ext cx="8131628"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section, we introduce a notation — the </a:t>
            </a:r>
            <a:r>
              <a:rPr lang="en-US" sz="2000" b="1" dirty="0"/>
              <a:t>"context-free grammar," </a:t>
            </a:r>
            <a:r>
              <a:rPr lang="en-US" sz="2000" dirty="0"/>
              <a:t>or</a:t>
            </a:r>
            <a:endParaRPr lang="en-US" sz="2000" dirty="0"/>
          </a:p>
          <a:p>
            <a:r>
              <a:rPr lang="en-US" sz="2000" b="1" dirty="0"/>
              <a:t>"grammar" </a:t>
            </a:r>
            <a:r>
              <a:rPr lang="en-US" sz="2000" dirty="0"/>
              <a:t>for short — that is used to specify the syntax of a language. </a:t>
            </a:r>
            <a:endParaRPr lang="en-US" sz="2000" dirty="0"/>
          </a:p>
          <a:p>
            <a:pPr marL="285750" indent="-285750">
              <a:buFont typeface="Arial" panose="020B0604020202020204" pitchFamily="34" charset="0"/>
              <a:buChar char="•"/>
            </a:pPr>
            <a:r>
              <a:rPr lang="en-US" sz="2000" dirty="0"/>
              <a:t>A grammar naturally describes the hierarchical structure of most programming language constructs. </a:t>
            </a:r>
            <a:endParaRPr lang="en-US" sz="2000" dirty="0"/>
          </a:p>
          <a:p>
            <a:pPr marL="285750" indent="-285750">
              <a:buFont typeface="Arial" panose="020B0604020202020204" pitchFamily="34" charset="0"/>
              <a:buChar char="•"/>
            </a:pPr>
            <a:r>
              <a:rPr lang="en-US" sz="2000" dirty="0"/>
              <a:t>For example, an if-else statement in Java can have the form</a:t>
            </a:r>
            <a:endParaRPr lang="en-US" sz="2000" dirty="0"/>
          </a:p>
          <a:p>
            <a:pPr lvl="2"/>
            <a:r>
              <a:rPr lang="en-US" sz="2000" dirty="0"/>
              <a:t>if ( expression ) statement else statement</a:t>
            </a:r>
            <a:endParaRPr lang="x-none"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endParaRPr lang="en-US" sz="2600" b="1" dirty="0">
              <a:solidFill>
                <a:schemeClr val="tx1"/>
              </a:solidFill>
            </a:endParaRPr>
          </a:p>
        </p:txBody>
      </p:sp>
      <p:sp>
        <p:nvSpPr>
          <p:cNvPr id="5" name="TextBox 4"/>
          <p:cNvSpPr txBox="1"/>
          <p:nvPr/>
        </p:nvSpPr>
        <p:spPr>
          <a:xfrm>
            <a:off x="335495" y="1795817"/>
            <a:ext cx="8487230" cy="2123658"/>
          </a:xfrm>
          <a:prstGeom prst="rect">
            <a:avLst/>
          </a:prstGeom>
          <a:noFill/>
        </p:spPr>
        <p:txBody>
          <a:bodyPr wrap="square" rtlCol="0">
            <a:spAutoFit/>
          </a:bodyPr>
          <a:lstStyle/>
          <a:p>
            <a:r>
              <a:rPr lang="en-US" sz="2400" dirty="0"/>
              <a:t>A grammar consists of: </a:t>
            </a:r>
            <a:endParaRPr lang="en-US" sz="2400" dirty="0"/>
          </a:p>
          <a:p>
            <a:pPr marL="285750" indent="-285750">
              <a:buFont typeface="Arial" panose="020B0604020202020204" pitchFamily="34" charset="0"/>
              <a:buChar char="•"/>
            </a:pPr>
            <a:r>
              <a:rPr lang="en-US" dirty="0"/>
              <a:t>a set of variables (also called non terminals), one of which is designated the start variable; It is customary to use upper-case letters for variables; </a:t>
            </a:r>
            <a:endParaRPr lang="en-US" dirty="0"/>
          </a:p>
          <a:p>
            <a:pPr marL="285750" indent="-285750">
              <a:buFont typeface="Arial" panose="020B0604020202020204" pitchFamily="34" charset="0"/>
              <a:buChar char="•"/>
            </a:pPr>
            <a:r>
              <a:rPr lang="en-US" dirty="0"/>
              <a:t>a set of terminals (from the alphabet); and </a:t>
            </a:r>
            <a:endParaRPr lang="en-US" dirty="0"/>
          </a:p>
          <a:p>
            <a:pPr marL="285750" indent="-285750">
              <a:buFont typeface="Arial" panose="020B0604020202020204" pitchFamily="34" charset="0"/>
              <a:buChar char="•"/>
            </a:pPr>
            <a:r>
              <a:rPr lang="en-US" dirty="0"/>
              <a:t>a list of productions (also called rules).</a:t>
            </a:r>
            <a:endParaRPr lang="en-US" dirty="0"/>
          </a:p>
          <a:p>
            <a:pPr marL="285750" indent="-285750">
              <a:buFont typeface="Arial" panose="020B0604020202020204" pitchFamily="34" charset="0"/>
              <a:buChar char="•"/>
            </a:pPr>
            <a:r>
              <a:rPr lang="en-US" dirty="0"/>
              <a:t>A designation of one of the non terminals as the </a:t>
            </a:r>
            <a:r>
              <a:rPr lang="en-US" i="1" dirty="0"/>
              <a:t>start </a:t>
            </a:r>
            <a:r>
              <a:rPr lang="en-US" dirty="0"/>
              <a:t>symbol.</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Formal Definition</a:t>
            </a:r>
            <a:endParaRPr lang="en-US" sz="2600" b="1" dirty="0">
              <a:solidFill>
                <a:schemeClr val="tx1"/>
              </a:solidFill>
            </a:endParaRPr>
          </a:p>
        </p:txBody>
      </p:sp>
      <p:sp>
        <p:nvSpPr>
          <p:cNvPr id="5" name="TextBox 4"/>
          <p:cNvSpPr txBox="1"/>
          <p:nvPr/>
        </p:nvSpPr>
        <p:spPr>
          <a:xfrm>
            <a:off x="335495" y="1795817"/>
            <a:ext cx="8487230" cy="1754326"/>
          </a:xfrm>
          <a:prstGeom prst="rect">
            <a:avLst/>
          </a:prstGeom>
          <a:noFill/>
        </p:spPr>
        <p:txBody>
          <a:bodyPr wrap="square" rtlCol="0">
            <a:spAutoFit/>
          </a:bodyPr>
          <a:lstStyle/>
          <a:p>
            <a:r>
              <a:rPr lang="en-US" dirty="0"/>
              <a:t>One can provide a formal definition of a context free grammar. It is a 4-tuple (V, Σ, S, P) where:</a:t>
            </a:r>
            <a:endParaRPr lang="en-US" dirty="0"/>
          </a:p>
          <a:p>
            <a:r>
              <a:rPr lang="en-US" dirty="0"/>
              <a:t>• V is a finite set of variables;</a:t>
            </a:r>
            <a:endParaRPr lang="en-US" dirty="0"/>
          </a:p>
          <a:p>
            <a:r>
              <a:rPr lang="en-US" dirty="0"/>
              <a:t>• Σ is a finite alphabet of terminals;</a:t>
            </a:r>
            <a:endParaRPr lang="en-US" dirty="0"/>
          </a:p>
          <a:p>
            <a:r>
              <a:rPr lang="en-US" dirty="0"/>
              <a:t>• S is the start variable; and</a:t>
            </a:r>
            <a:endParaRPr lang="en-US" dirty="0"/>
          </a:p>
          <a:p>
            <a:r>
              <a:rPr lang="en-US" dirty="0"/>
              <a:t>• P is the finite set of productions. Each production has the form V → (V ∪ Σ)∗</a:t>
            </a:r>
            <a:endParaRPr lang="en-US" dirty="0"/>
          </a:p>
        </p:txBody>
      </p:sp>
      <p:sp>
        <p:nvSpPr>
          <p:cNvPr id="4" name="TextBox 3"/>
          <p:cNvSpPr txBox="1"/>
          <p:nvPr/>
        </p:nvSpPr>
        <p:spPr>
          <a:xfrm>
            <a:off x="335494" y="4473473"/>
            <a:ext cx="8487230" cy="1200329"/>
          </a:xfrm>
          <a:prstGeom prst="rect">
            <a:avLst/>
          </a:prstGeom>
          <a:noFill/>
        </p:spPr>
        <p:txBody>
          <a:bodyPr wrap="square" rtlCol="0">
            <a:spAutoFit/>
          </a:bodyPr>
          <a:lstStyle/>
          <a:p>
            <a:r>
              <a:rPr lang="en-US" dirty="0"/>
              <a:t>Example: 0ⁿ1ⁿ Here is a grammar: </a:t>
            </a:r>
            <a:endParaRPr lang="en-US" dirty="0"/>
          </a:p>
          <a:p>
            <a:r>
              <a:rPr lang="en-US" dirty="0"/>
              <a:t>S → 0S1 </a:t>
            </a:r>
            <a:endParaRPr lang="en-US" dirty="0"/>
          </a:p>
          <a:p>
            <a:r>
              <a:rPr lang="en-US" dirty="0"/>
              <a:t>S → ε </a:t>
            </a:r>
            <a:endParaRPr lang="en-US" dirty="0"/>
          </a:p>
          <a:p>
            <a:r>
              <a:rPr lang="en-US" dirty="0"/>
              <a:t>S is the only variable. The terminals are 0 and 1. There are two productions.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4515" y="1569085"/>
            <a:ext cx="8014970" cy="4569460"/>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The grammar here defines simple arithmetic expressions. In this grammar, </a:t>
            </a:r>
            <a:endParaRPr kumimoji="0" lang="en-US"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en-US"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the terminal symbols are id  + - * / ( ) .</a:t>
            </a:r>
            <a:endParaRPr kumimoji="0" lang="en-US"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en-US"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The </a:t>
            </a:r>
            <a:r>
              <a:rPr lang="en-US" noProof="0" dirty="0" err="1">
                <a:ln>
                  <a:noFill/>
                </a:ln>
                <a:effectLst/>
                <a:uLnTx/>
                <a:uFillTx/>
                <a:latin typeface="Tahoma" panose="020B0604030504040204" pitchFamily="34" charset="0"/>
                <a:ea typeface="Tahoma" panose="020B0604030504040204" pitchFamily="34" charset="0"/>
                <a:cs typeface="Tahoma" panose="020B0604030504040204" pitchFamily="34" charset="0"/>
                <a:sym typeface="+mn-ea"/>
              </a:rPr>
              <a:t>nonterminal</a:t>
            </a:r>
            <a:r>
              <a:rPr lang="en-US"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symbols are expression, term and factor, </a:t>
            </a:r>
            <a:endParaRPr kumimoji="0" lang="en-US"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1" fontAlgn="base" latinLnBrk="0" hangingPunct="1">
              <a:lnSpc>
                <a:spcPct val="150000"/>
              </a:lnSpc>
              <a:spcBef>
                <a:spcPct val="0"/>
              </a:spcBef>
              <a:spcAft>
                <a:spcPct val="0"/>
              </a:spcAft>
              <a:buClrTx/>
              <a:buSzTx/>
              <a:buFontTx/>
              <a:buNone/>
              <a:defRPr/>
            </a:pPr>
            <a:r>
              <a:rPr lang="en-US"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and expression is the start symbol</a:t>
            </a:r>
            <a:endParaRPr kumimoji="0" lang="en-US"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expression  →    expression + term</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expression   →     expression - term </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Expression   →     term </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Term → term *factor</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term→ term / factor</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term →factor</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factor →(expression)</a:t>
            </a:r>
            <a:endParaRPr kumimoji="0" lang="en-US" sz="16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50000"/>
              </a:lnSpc>
              <a:spcBef>
                <a:spcPts val="0"/>
              </a:spcBef>
              <a:spcAft>
                <a:spcPts val="0"/>
              </a:spcAft>
              <a:buClrTx/>
              <a:buSzTx/>
              <a:buFontTx/>
              <a:buNone/>
              <a:defRPr/>
            </a:pPr>
            <a:r>
              <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factor→ id</a:t>
            </a:r>
            <a:endParaRPr lang="en-US" sz="16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2415" y="1191895"/>
            <a:ext cx="8382000" cy="5462270"/>
          </a:xfrm>
          <a:prstGeom prst="rect">
            <a:avLst/>
          </a:prstGeom>
          <a:noFill/>
        </p:spPr>
        <p:txBody>
          <a:bodyPr wrap="square" rtlCol="0" anchor="t">
            <a:spAutoFit/>
          </a:bodyPr>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expression  →    expression + term</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expression   →     expression - term </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Expression   →     term </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Term → term *factor</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term→ term / factor</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term →factor</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factor →(expression)</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286000" marR="0" lvl="5" indent="0" algn="l" defTabSz="914400" rtl="0" eaLnBrk="1" fontAlgn="auto" latinLnBrk="0" hangingPunct="1">
              <a:lnSpc>
                <a:spcPct val="100000"/>
              </a:lnSpc>
              <a:spcBef>
                <a:spcPts val="0"/>
              </a:spcBef>
              <a:spcAft>
                <a:spcPts val="0"/>
              </a:spcAft>
              <a:buClrTx/>
              <a:buSzTx/>
              <a:buFontTx/>
              <a:buNone/>
              <a:defRPr/>
            </a:pPr>
            <a:r>
              <a:rPr lang="en-US" sz="20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factor→ id</a:t>
            </a:r>
            <a:endParaRPr kumimoji="0" lang="en-US"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r>
              <a:rPr lang="en-US" sz="2100"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Using these conventions, we can write down,</a:t>
            </a:r>
            <a:endParaRPr kumimoji="0" lang="en-US" sz="21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743200" marR="0" lvl="6" indent="0" algn="l" defTabSz="914400" rtl="0" eaLnBrk="1" fontAlgn="auto" latinLnBrk="0" hangingPunct="1">
              <a:lnSpc>
                <a:spcPct val="150000"/>
              </a:lnSpc>
              <a:spcBef>
                <a:spcPts val="0"/>
              </a:spcBef>
              <a:spcAft>
                <a:spcPts val="0"/>
              </a:spcAft>
              <a:buClrTx/>
              <a:buSzTx/>
              <a:buFontTx/>
              <a:buNone/>
              <a:defRPr/>
            </a:pPr>
            <a:r>
              <a:rPr lang="en-US" sz="21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E→ E+ T | E- T | T </a:t>
            </a:r>
            <a:endParaRPr kumimoji="0" lang="en-US" sz="21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743200" marR="0" lvl="6" indent="0" algn="l" defTabSz="914400" rtl="0" eaLnBrk="1" fontAlgn="auto" latinLnBrk="0" hangingPunct="1">
              <a:lnSpc>
                <a:spcPct val="150000"/>
              </a:lnSpc>
              <a:spcBef>
                <a:spcPts val="0"/>
              </a:spcBef>
              <a:spcAft>
                <a:spcPts val="0"/>
              </a:spcAft>
              <a:buClrTx/>
              <a:buSzTx/>
              <a:buFontTx/>
              <a:buNone/>
              <a:defRPr/>
            </a:pPr>
            <a:r>
              <a:rPr lang="en-US" sz="21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 →T* F | T / F | F</a:t>
            </a:r>
            <a:endParaRPr kumimoji="0" lang="en-US" sz="21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2743200" marR="0" lvl="6" indent="0" algn="l" defTabSz="914400" rtl="0" eaLnBrk="1" fontAlgn="auto" latinLnBrk="0" hangingPunct="1">
              <a:lnSpc>
                <a:spcPct val="150000"/>
              </a:lnSpc>
              <a:spcBef>
                <a:spcPts val="0"/>
              </a:spcBef>
              <a:spcAft>
                <a:spcPts val="0"/>
              </a:spcAft>
              <a:buClrTx/>
              <a:buSzTx/>
              <a:buFontTx/>
              <a:buNone/>
              <a:defRPr/>
            </a:pPr>
            <a:r>
              <a:rPr lang="en-US" sz="2100" b="1"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F→( E) | id </a:t>
            </a:r>
            <a:endParaRPr kumimoji="0" lang="en-US" sz="21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r>
              <a:rPr lang="en-US" sz="2100"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The notational conventions tell us that E T, and F are </a:t>
            </a:r>
            <a:r>
              <a:rPr lang="en-US" sz="2100" noProof="0" dirty="0" err="1">
                <a:ln>
                  <a:noFill/>
                </a:ln>
                <a:effectLst/>
                <a:uLnTx/>
                <a:uFillTx/>
                <a:latin typeface="Tahoma" panose="020B0604030504040204" pitchFamily="34" charset="0"/>
                <a:ea typeface="Tahoma" panose="020B0604030504040204" pitchFamily="34" charset="0"/>
                <a:cs typeface="Tahoma" panose="020B0604030504040204" pitchFamily="34" charset="0"/>
                <a:sym typeface="+mn-ea"/>
              </a:rPr>
              <a:t>nonterminals</a:t>
            </a:r>
            <a:r>
              <a:rPr lang="en-US" sz="2100"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rPr>
              <a:t>, with E the start symbol. The remaining symbols are terminals</a:t>
            </a:r>
            <a:endParaRPr lang="en-US" sz="2100" noProof="0" dirty="0">
              <a:ln>
                <a:noFill/>
              </a:ln>
              <a:effectLst/>
              <a:uLnTx/>
              <a:uFillTx/>
              <a:latin typeface="Tahoma" panose="020B0604030504040204" pitchFamily="34" charset="0"/>
              <a:ea typeface="Tahoma" panose="020B0604030504040204" pitchFamily="34" charset="0"/>
              <a:cs typeface="Tahoma" panose="020B060403050404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endParaRPr lang="en-US" dirty="0"/>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476205" y="2435897"/>
            <a:ext cx="8334163" cy="1200329"/>
          </a:xfrm>
          <a:prstGeom prst="rect">
            <a:avLst/>
          </a:prstGeom>
          <a:noFill/>
        </p:spPr>
        <p:txBody>
          <a:bodyPr wrap="square" rtlCol="0">
            <a:spAutoFit/>
          </a:bodyPr>
          <a:lstStyle/>
          <a:p>
            <a:pPr marL="342900" indent="-342900">
              <a:buFont typeface="Arial" panose="020B0604020202020204" pitchFamily="34" charset="0"/>
              <a:buChar char="•"/>
            </a:pPr>
            <a:r>
              <a:rPr lang="en-US" dirty="0"/>
              <a:t>A grammar derives strings by beginning with the start symbol and repeatedly replacing a nonterminal by the body of a production for that nonterminal. </a:t>
            </a:r>
            <a:endParaRPr lang="en-US" dirty="0"/>
          </a:p>
          <a:p>
            <a:pPr marL="342900" indent="-342900">
              <a:buFont typeface="Arial" panose="020B0604020202020204" pitchFamily="34" charset="0"/>
              <a:buChar char="•"/>
            </a:pPr>
            <a:r>
              <a:rPr lang="en-US" dirty="0"/>
              <a:t>The terminal strings that can be derived from the start symbol form the language defined by the grammar.</a:t>
            </a:r>
            <a:endParaRPr lang="x-none" dirty="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7149B2BCF7334B8ADFBEF04E1B7298" ma:contentTypeVersion="4" ma:contentTypeDescription="Create a new document." ma:contentTypeScope="" ma:versionID="1fd1bbd23fb94b1f97e23c1a92f42dee">
  <xsd:schema xmlns:xsd="http://www.w3.org/2001/XMLSchema" xmlns:xs="http://www.w3.org/2001/XMLSchema" xmlns:p="http://schemas.microsoft.com/office/2006/metadata/properties" xmlns:ns2="5dbd0c99-eab7-4db3-8f8b-450679a4767c" targetNamespace="http://schemas.microsoft.com/office/2006/metadata/properties" ma:root="true" ma:fieldsID="5587f61cc983698330d1fe8018447356" ns2:_="">
    <xsd:import namespace="5dbd0c99-eab7-4db3-8f8b-450679a4767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d0c99-eab7-4db3-8f8b-450679a476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AF77D4-6ECF-4378-8E25-B6840ABDCB4D}">
  <ds:schemaRefs/>
</ds:datastoreItem>
</file>

<file path=customXml/itemProps2.xml><?xml version="1.0" encoding="utf-8"?>
<ds:datastoreItem xmlns:ds="http://schemas.openxmlformats.org/officeDocument/2006/customXml" ds:itemID="{1E6E98E8-3DAE-4432-A90B-DF425EE8B60F}"/>
</file>

<file path=customXml/itemProps3.xml><?xml version="1.0" encoding="utf-8"?>
<ds:datastoreItem xmlns:ds="http://schemas.openxmlformats.org/officeDocument/2006/customXml" ds:itemID="{C710CD23-F85D-4715-96B1-8BD2FAE1E5F3}">
  <ds:schemaRefs/>
</ds:datastoreItem>
</file>

<file path=docProps/app.xml><?xml version="1.0" encoding="utf-8"?>
<Properties xmlns="http://schemas.openxmlformats.org/officeDocument/2006/extended-properties" xmlns:vt="http://schemas.openxmlformats.org/officeDocument/2006/docPropsVTypes">
  <Template>Spectrum.thmx</Template>
  <TotalTime>0</TotalTime>
  <Words>7081</Words>
  <Application>WPS Presentation</Application>
  <PresentationFormat>On-screen Show (4:3)</PresentationFormat>
  <Paragraphs>254</Paragraphs>
  <Slides>22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Wingdings</vt:lpstr>
      <vt:lpstr>Times New Roman</vt:lpstr>
      <vt:lpstr>Corbel</vt:lpstr>
      <vt:lpstr>Calibri</vt:lpstr>
      <vt:lpstr>Microsoft YaHei</vt:lpstr>
      <vt:lpstr>Arial Unicode MS</vt:lpstr>
      <vt:lpstr>Tahoma</vt:lpstr>
      <vt:lpstr>Spectrum</vt:lpstr>
      <vt:lpstr>PowerPoint 演示文稿</vt:lpstr>
      <vt:lpstr>Lecture Outline</vt:lpstr>
      <vt:lpstr>Objective and Outcome</vt:lpstr>
      <vt:lpstr>Context-free grammar</vt:lpstr>
      <vt:lpstr>PowerPoint 演示文稿</vt:lpstr>
      <vt:lpstr>PowerPoint 演示文稿</vt:lpstr>
      <vt:lpstr>PowerPoint 演示文稿</vt:lpstr>
      <vt:lpstr>PowerPoint 演示文稿</vt:lpstr>
      <vt:lpstr>Derivation</vt:lpstr>
      <vt:lpstr>PowerPoint 演示文稿</vt:lpstr>
      <vt:lpstr>PowerPoint 演示文稿</vt:lpstr>
      <vt:lpstr>PowerPoint 演示文稿</vt:lpstr>
      <vt:lpstr>Parse Trees and Ambiguity</vt:lpstr>
      <vt:lpstr>PowerPoint 演示文稿</vt:lpstr>
      <vt:lpstr>PowerPoint 演示文稿</vt:lpstr>
      <vt:lpstr>PowerPoint 演示文稿</vt:lpstr>
      <vt:lpstr>PowerPoint 演示文稿</vt:lpstr>
      <vt:lpstr>Associativity of operators​</vt:lpstr>
      <vt:lpstr>PowerPoint 演示文稿</vt:lpstr>
      <vt:lpstr>Precedence of operators</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Shahnaj Parvin</cp:lastModifiedBy>
  <cp:revision>74</cp:revision>
  <dcterms:created xsi:type="dcterms:W3CDTF">2018-12-10T17:20:00Z</dcterms:created>
  <dcterms:modified xsi:type="dcterms:W3CDTF">2024-11-09T04:42:15Z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0x010100F37149B2BCF7334B8ADFBEF04E1B7298</vt:lpwstr>
  </property>
  <property fmtid="{D5CDD505-2E9C-101B-9397-08002B2CF9AE}" pid="3" name="ICV">
    <vt:lpwstr>002FCE1686D24A8199707630EE89D8A9_12</vt:lpwstr>
  </property>
  <property fmtid="{D5CDD505-2E9C-101B-9397-08002B2CF9AE}" pid="4" name="KSOProductBuildVer">
    <vt:lpwstr>1033-12.2.0.18607</vt:lpwstr>
  </property>
</Properties>
</file>