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4" r:id="rId16"/>
    <p:sldId id="30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12315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Parvin;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i="1" dirty="0">
                <a:cs typeface="Times New Roman" panose="02020603050405020304" pitchFamily="18" charset="0"/>
              </a:rPr>
              <a:t>b, </a:t>
            </a:r>
            <a:r>
              <a:rPr lang="en-US" dirty="0">
                <a:cs typeface="Times New Roman" panose="02020603050405020304" pitchFamily="18" charset="0"/>
              </a:rPr>
              <a:t>that is, all strings of a's and b's: {E ,</a:t>
            </a:r>
            <a:r>
              <a:rPr lang="en-US" i="1" dirty="0">
                <a:cs typeface="Times New Roman" panose="02020603050405020304" pitchFamily="18" charset="0"/>
              </a:rPr>
              <a:t>a, </a:t>
            </a:r>
            <a:r>
              <a:rPr lang="en-US" i="1" dirty="0" err="1">
                <a:cs typeface="Times New Roman" panose="02020603050405020304" pitchFamily="18" charset="0"/>
              </a:rPr>
              <a:t>b,aa</a:t>
            </a:r>
            <a:r>
              <a:rPr lang="en-US" i="1" dirty="0">
                <a:cs typeface="Times New Roman" panose="02020603050405020304" pitchFamily="18" charset="0"/>
              </a:rPr>
              <a:t>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bb,aaa</a:t>
            </a:r>
            <a:r>
              <a:rPr lang="en-US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b, ab, </a:t>
            </a:r>
            <a:r>
              <a:rPr lang="en-US" i="1" dirty="0" err="1">
                <a:cs typeface="Times New Roman" panose="02020603050405020304" pitchFamily="18" charset="0"/>
              </a:rPr>
              <a:t>aab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aaab</a:t>
            </a:r>
            <a:r>
              <a:rPr lang="en-US" i="1" dirty="0">
                <a:cs typeface="Times New Roman" panose="02020603050405020304" pitchFamily="18" charset="0"/>
              </a:rPr>
              <a:t>,...</a:t>
            </a:r>
            <a:r>
              <a:rPr lang="en-US" dirty="0">
                <a:cs typeface="Times New Roman" panose="02020603050405020304" pitchFamily="18" charset="0"/>
              </a:rPr>
              <a:t>}, that is, the string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a's and ending in </a:t>
            </a:r>
            <a:r>
              <a:rPr lang="en-US" i="1" dirty="0">
                <a:cs typeface="Times New Roman" panose="02020603050405020304" pitchFamily="18" charset="0"/>
              </a:rPr>
              <a:t>b.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LM = {</a:t>
            </a:r>
            <a:r>
              <a:rPr lang="en-US" dirty="0" err="1">
                <a:cs typeface="Times New Roman" panose="02020603050405020304" pitchFamily="18" charset="0"/>
              </a:rPr>
              <a:t>st</a:t>
            </a:r>
            <a:r>
              <a:rPr lang="en-US" dirty="0">
                <a:cs typeface="Times New Roman" panose="02020603050405020304" pitchFamily="18" charset="0"/>
              </a:rPr>
              <a:t> 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51279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a(</a:t>
            </a:r>
            <a:r>
              <a:rPr lang="en-US" sz="3200" dirty="0" err="1"/>
              <a:t>a+b</a:t>
            </a:r>
            <a:r>
              <a:rPr lang="en-US" sz="3200" dirty="0"/>
              <a:t>)*ab</a:t>
            </a:r>
          </a:p>
          <a:p>
            <a:pPr marL="342900" indent="-342900">
              <a:buAutoNum type="arabicPeriod"/>
            </a:pPr>
            <a:r>
              <a:rPr lang="en-US" sz="3200" dirty="0"/>
              <a:t>(0+1)*1(0+1)</a:t>
            </a:r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(</a:t>
            </a:r>
            <a:r>
              <a:rPr lang="en-US" sz="3200" dirty="0" err="1"/>
              <a:t>aUb</a:t>
            </a:r>
            <a:r>
              <a:rPr lang="en-US" sz="3200" dirty="0"/>
              <a:t>)*</a:t>
            </a:r>
            <a:r>
              <a:rPr lang="en-US" sz="3200" dirty="0" err="1"/>
              <a:t>abc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/>
              <a:t>(</a:t>
            </a:r>
            <a:r>
              <a:rPr lang="en-US" sz="3200" dirty="0" err="1"/>
              <a:t>abUbc</a:t>
            </a:r>
            <a:r>
              <a:rPr lang="en-US" sz="3200" dirty="0"/>
              <a:t>(</a:t>
            </a:r>
            <a:r>
              <a:rPr lang="en-US" sz="3200" dirty="0" err="1"/>
              <a:t>abUc</a:t>
            </a:r>
            <a:r>
              <a:rPr lang="en-US" sz="3200" dirty="0"/>
              <a:t>)*)*</a:t>
            </a:r>
            <a:endParaRPr lang="en-FI" sz="32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en-FI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cs typeface="Times New Roman" panose="02020603050405020304" pitchFamily="18" charset="0"/>
              </a:rPr>
              <a:t>Definition: </a:t>
            </a:r>
            <a:r>
              <a:rPr lang="en-US" sz="2800" dirty="0">
                <a:cs typeface="Times New Roman" panose="02020603050405020304" pitchFamily="18" charset="0"/>
              </a:rPr>
              <a:t>A sequence of  symbols and characters expressing a string or pattern to be searched for within a longer piece of text.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Another words to say a  regular expression is a method used in programming for pattern matching. Regular expressions provide a flexible and concise means to match strings of text.</a:t>
            </a:r>
            <a:endParaRPr lang="en-FI" sz="2800" dirty="0"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                                                                                                                             </a:t>
            </a:r>
            <a:endParaRPr lang="en-FI" sz="2800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endParaRPr lang="en-US" sz="2800" dirty="0"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                                                                                                                            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Here are the rules that define the regular expressions over some alphabet £ and the languages that those expressions denote.</a:t>
            </a:r>
          </a:p>
          <a:p>
            <a:pPr algn="just"/>
            <a:endParaRPr lang="en-US" sz="2800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 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 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977869"/>
            <a:ext cx="8133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r>
              <a:rPr lang="en-US" sz="2400" b="1" dirty="0">
                <a:cs typeface="Times New Roman" panose="02020603050405020304" pitchFamily="18" charset="0"/>
              </a:rPr>
              <a:t>BASIS: </a:t>
            </a:r>
            <a:r>
              <a:rPr lang="en-US" sz="2400" dirty="0">
                <a:cs typeface="Times New Roman" panose="02020603050405020304" pitchFamily="18" charset="0"/>
              </a:rPr>
              <a:t>There are two rules that form the basis: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E is a regular expression, and </a:t>
            </a:r>
            <a:r>
              <a:rPr lang="en-US" sz="2400" i="1" dirty="0">
                <a:cs typeface="Times New Roman" panose="02020603050405020304" pitchFamily="18" charset="0"/>
              </a:rPr>
              <a:t>L(E) </a:t>
            </a:r>
            <a:r>
              <a:rPr lang="en-US" sz="2400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sz="2400" dirty="0">
              <a:cs typeface="Times New Roman" panose="02020603050405020304" pitchFamily="18" charset="0"/>
            </a:endParaRPr>
          </a:p>
          <a:p>
            <a:pPr lvl="1" algn="just"/>
            <a:endParaRPr lang="en-US" sz="2400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 If </a:t>
            </a:r>
            <a:r>
              <a:rPr lang="en-US" sz="2400" i="1" dirty="0">
                <a:cs typeface="Times New Roman" panose="02020603050405020304" pitchFamily="18" charset="0"/>
              </a:rPr>
              <a:t>a </a:t>
            </a:r>
            <a:r>
              <a:rPr lang="en-US" sz="2400" dirty="0">
                <a:cs typeface="Times New Roman" panose="02020603050405020304" pitchFamily="18" charset="0"/>
              </a:rPr>
              <a:t>is a symbol in E, then </a:t>
            </a:r>
            <a:r>
              <a:rPr lang="en-US" sz="2400" b="1" dirty="0">
                <a:cs typeface="Times New Roman" panose="02020603050405020304" pitchFamily="18" charset="0"/>
              </a:rPr>
              <a:t>a </a:t>
            </a:r>
            <a:r>
              <a:rPr lang="en-US" sz="2400" dirty="0">
                <a:cs typeface="Times New Roman" panose="02020603050405020304" pitchFamily="18" charset="0"/>
              </a:rPr>
              <a:t>is a regular expression, and L</a:t>
            </a:r>
            <a:r>
              <a:rPr lang="en-US" sz="2400" b="1" dirty="0">
                <a:cs typeface="Times New Roman" panose="02020603050405020304" pitchFamily="18" charset="0"/>
              </a:rPr>
              <a:t>(a) = </a:t>
            </a:r>
            <a:r>
              <a:rPr lang="en-US" sz="2400" i="1" dirty="0">
                <a:cs typeface="Times New Roman" panose="02020603050405020304" pitchFamily="18" charset="0"/>
              </a:rPr>
              <a:t>{a}, </a:t>
            </a:r>
            <a:r>
              <a:rPr lang="en-US" sz="2400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sz="2400" i="1" dirty="0">
                <a:cs typeface="Times New Roman" panose="02020603050405020304" pitchFamily="18" charset="0"/>
              </a:rPr>
              <a:t>a </a:t>
            </a:r>
            <a:r>
              <a:rPr lang="en-US" sz="2400" dirty="0">
                <a:cs typeface="Times New Roman" panose="02020603050405020304" pitchFamily="18" charset="0"/>
              </a:rPr>
              <a:t>in its one position. Here italics is used for symbols, and boldface for their corresponding regular expression.</a:t>
            </a:r>
            <a:endParaRPr lang="en-FI" sz="2400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725633"/>
            <a:ext cx="81338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INDUCTION: </a:t>
            </a:r>
            <a:r>
              <a:rPr lang="en-US" sz="2000" dirty="0">
                <a:cs typeface="Times New Roman" panose="02020603050405020304" pitchFamily="18" charset="0"/>
              </a:rPr>
              <a:t>There are four parts to the induction. Suppose r and </a:t>
            </a:r>
            <a:r>
              <a:rPr lang="en-US" sz="2000" i="1" dirty="0">
                <a:cs typeface="Times New Roman" panose="02020603050405020304" pitchFamily="18" charset="0"/>
              </a:rPr>
              <a:t>s </a:t>
            </a:r>
            <a:r>
              <a:rPr lang="en-US" sz="2000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sz="2000" i="1" dirty="0">
                <a:cs typeface="Times New Roman" panose="02020603050405020304" pitchFamily="18" charset="0"/>
              </a:rPr>
              <a:t>L(r) </a:t>
            </a:r>
            <a:r>
              <a:rPr lang="en-US" sz="2000" dirty="0">
                <a:cs typeface="Times New Roman" panose="02020603050405020304" pitchFamily="18" charset="0"/>
              </a:rPr>
              <a:t>and </a:t>
            </a:r>
            <a:r>
              <a:rPr lang="en-US" sz="2000" i="1" dirty="0">
                <a:cs typeface="Times New Roman" panose="02020603050405020304" pitchFamily="18" charset="0"/>
              </a:rPr>
              <a:t>L(s), </a:t>
            </a:r>
            <a:r>
              <a:rPr lang="en-US" sz="2000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(r)|(s) is a regular expression denoting the language </a:t>
            </a:r>
            <a:r>
              <a:rPr lang="en-US" sz="2000" i="1" dirty="0">
                <a:cs typeface="Times New Roman" panose="02020603050405020304" pitchFamily="18" charset="0"/>
              </a:rPr>
              <a:t>L(r) </a:t>
            </a:r>
            <a:r>
              <a:rPr lang="en-US" sz="2000" dirty="0">
                <a:cs typeface="Times New Roman" panose="02020603050405020304" pitchFamily="18" charset="0"/>
              </a:rPr>
              <a:t>U </a:t>
            </a:r>
            <a:r>
              <a:rPr lang="en-US" sz="2000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sz="2000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(r)(s) is a regular expression denoting the language </a:t>
            </a:r>
            <a:r>
              <a:rPr lang="en-US" sz="2000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sz="2000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2000" dirty="0">
                <a:cs typeface="Times New Roman" panose="02020603050405020304" pitchFamily="18" charset="0"/>
              </a:rPr>
              <a:t>(r)* is a regular expression denoting (L(r))*.</a:t>
            </a:r>
          </a:p>
          <a:p>
            <a:pPr algn="just"/>
            <a:endParaRPr lang="pt-BR" sz="2000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anose="02020603050405020304" pitchFamily="18" charset="0"/>
              </a:rPr>
              <a:t>(r) is a regular expression denoting </a:t>
            </a:r>
            <a:r>
              <a:rPr lang="en-US" sz="2000" i="1" dirty="0">
                <a:cs typeface="Times New Roman" panose="02020603050405020304" pitchFamily="18" charset="0"/>
              </a:rPr>
              <a:t>L(r).</a:t>
            </a:r>
            <a:r>
              <a:rPr lang="en-US" sz="2000" dirty="0">
                <a:cs typeface="Times New Roman" panose="02020603050405020304" pitchFamily="18" charset="0"/>
              </a:rPr>
              <a:t>The last rule says that we can add additional pairs of parentheses around expressions without changing the language they denote.</a:t>
            </a:r>
            <a:endParaRPr lang="en-FI" sz="2000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i="1" dirty="0">
                <a:cs typeface="Times New Roman" panose="02020603050405020304" pitchFamily="18" charset="0"/>
              </a:rPr>
              <a:t>{aa,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all strings of zero or more a's, that </a:t>
            </a:r>
            <a:r>
              <a:rPr lang="pt-BR" dirty="0">
                <a:cs typeface="Times New Roman" panose="02020603050405020304" pitchFamily="18" charset="0"/>
              </a:rPr>
              <a:t>is, { E, </a:t>
            </a:r>
            <a:r>
              <a:rPr lang="pt-BR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149B2BCF7334B8ADFBEF04E1B7298" ma:contentTypeVersion="4" ma:contentTypeDescription="Create a new document." ma:contentTypeScope="" ma:versionID="1fd1bbd23fb94b1f97e23c1a92f42dee">
  <xsd:schema xmlns:xsd="http://www.w3.org/2001/XMLSchema" xmlns:xs="http://www.w3.org/2001/XMLSchema" xmlns:p="http://schemas.microsoft.com/office/2006/metadata/properties" xmlns:ns2="5dbd0c99-eab7-4db3-8f8b-450679a4767c" targetNamespace="http://schemas.microsoft.com/office/2006/metadata/properties" ma:root="true" ma:fieldsID="5587f61cc983698330d1fe8018447356" ns2:_="">
    <xsd:import namespace="5dbd0c99-eab7-4db3-8f8b-450679a476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d0c99-eab7-4db3-8f8b-450679a47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DF0458-DB52-45C8-AD43-953C8B12F950}"/>
</file>

<file path=customXml/itemProps2.xml><?xml version="1.0" encoding="utf-8"?>
<ds:datastoreItem xmlns:ds="http://schemas.openxmlformats.org/officeDocument/2006/customXml" ds:itemID="{2521F3F1-3E56-4E2B-9CF2-34E080C70954}"/>
</file>

<file path=customXml/itemProps3.xml><?xml version="1.0" encoding="utf-8"?>
<ds:datastoreItem xmlns:ds="http://schemas.openxmlformats.org/officeDocument/2006/customXml" ds:itemID="{2E027592-DC59-42F8-A65D-E42A486FE2C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302</TotalTime>
  <Words>985</Words>
  <Application>Microsoft Office PowerPoint</Application>
  <PresentationFormat>On-screen Show (4:3)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Parvin</cp:lastModifiedBy>
  <cp:revision>35</cp:revision>
  <dcterms:created xsi:type="dcterms:W3CDTF">2018-12-10T17:20:29Z</dcterms:created>
  <dcterms:modified xsi:type="dcterms:W3CDTF">2024-12-15T08:11:21Z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0x010100F37149B2BCF7334B8ADFBEF04E1B7298</vt:lpwstr>
  </property>
</Properties>
</file>