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66" r:id="rId2"/>
    <p:sldId id="286" r:id="rId3"/>
    <p:sldId id="287" r:id="rId4"/>
    <p:sldId id="256" r:id="rId5"/>
    <p:sldId id="257" r:id="rId6"/>
    <p:sldId id="277" r:id="rId7"/>
    <p:sldId id="278" r:id="rId8"/>
    <p:sldId id="279" r:id="rId9"/>
    <p:sldId id="280" r:id="rId10"/>
    <p:sldId id="281" r:id="rId11"/>
    <p:sldId id="282" r:id="rId12"/>
    <p:sldId id="283" r:id="rId13"/>
    <p:sldId id="285" r:id="rId14"/>
    <p:sldId id="267" r:id="rId15"/>
    <p:sldId id="268" r:id="rId16"/>
    <p:sldId id="288" r:id="rId17"/>
    <p:sldId id="289" r:id="rId18"/>
    <p:sldId id="290" r:id="rId19"/>
    <p:sldId id="269" r:id="rId20"/>
    <p:sldId id="27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p:restoredTop sz="92115" autoAdjust="0"/>
  </p:normalViewPr>
  <p:slideViewPr>
    <p:cSldViewPr snapToGrid="0" snapToObjects="1">
      <p:cViewPr varScale="1">
        <p:scale>
          <a:sx n="59" d="100"/>
          <a:sy n="59" d="100"/>
        </p:scale>
        <p:origin x="1500"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10/20/2024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40C28"/>
                </a:solidFill>
                <a:effectLst/>
                <a:latin typeface="Google Sans"/>
              </a:rPr>
              <a:t>The process of transforming the data from one format to another</a:t>
            </a:r>
            <a:r>
              <a:rPr lang="en-US" b="0" i="0" dirty="0">
                <a:solidFill>
                  <a:srgbClr val="1F1F1F"/>
                </a:solidFill>
                <a:effectLst/>
                <a:latin typeface="Google Sans"/>
              </a:rPr>
              <a:t> is called Parsing. This process can be accomplished by the parser. The parser is a component of the translator that helps to organize linear text structure following the set of defined rules which is known as grammar.</a:t>
            </a:r>
            <a:endParaRPr lang="en-US" dirty="0"/>
          </a:p>
        </p:txBody>
      </p:sp>
      <p:sp>
        <p:nvSpPr>
          <p:cNvPr id="4" name="Slide Number Placeholder 3"/>
          <p:cNvSpPr>
            <a:spLocks noGrp="1"/>
          </p:cNvSpPr>
          <p:nvPr>
            <p:ph type="sldNum" sz="quarter" idx="5"/>
          </p:nvPr>
        </p:nvSpPr>
        <p:spPr/>
        <p:txBody>
          <a:bodyPr/>
          <a:lstStyle/>
          <a:p>
            <a:fld id="{BF168669-65FF-463C-98E1-9914589FD11D}" type="slidenum">
              <a:rPr lang="en-US" smtClean="0"/>
              <a:t>17</a:t>
            </a:fld>
            <a:endParaRPr lang="en-US"/>
          </a:p>
        </p:txBody>
      </p:sp>
    </p:spTree>
    <p:extLst>
      <p:ext uri="{BB962C8B-B14F-4D97-AF65-F5344CB8AC3E}">
        <p14:creationId xmlns:p14="http://schemas.microsoft.com/office/powerpoint/2010/main" val="30055147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10/20/2024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10/20/2024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10/20/2024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10/20/2024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10/20/2024</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10/20/2024</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3908762"/>
          </a:xfrm>
          <a:prstGeom prst="rect">
            <a:avLst/>
          </a:prstGeom>
          <a:noFill/>
        </p:spPr>
        <p:txBody>
          <a:bodyPr wrap="square" rtlCol="0">
            <a:spAutoFit/>
          </a:bodyPr>
          <a:lstStyle/>
          <a:p>
            <a:r>
              <a:rPr lang="en-US" sz="2500" b="1" dirty="0"/>
              <a:t>Shahnaj Parvin</a:t>
            </a:r>
          </a:p>
          <a:p>
            <a:r>
              <a:rPr lang="en-US" sz="2500" dirty="0"/>
              <a:t>Lecturer</a:t>
            </a:r>
          </a:p>
          <a:p>
            <a:r>
              <a:rPr lang="en-US" sz="2500" dirty="0"/>
              <a:t>Department of Computer Science</a:t>
            </a:r>
          </a:p>
          <a:p>
            <a:r>
              <a:rPr lang="en-US" sz="2500" dirty="0"/>
              <a:t>Faculty of Science &amp; Technology</a:t>
            </a:r>
          </a:p>
          <a:p>
            <a:r>
              <a:rPr lang="en-US" sz="2500" dirty="0"/>
              <a:t>Office: D Building </a:t>
            </a:r>
          </a:p>
          <a:p>
            <a:r>
              <a:rPr lang="en-US" sz="2500" dirty="0"/>
              <a:t>Room No. 127A</a:t>
            </a:r>
          </a:p>
          <a:p>
            <a:r>
              <a:rPr lang="en-US" sz="2500" dirty="0"/>
              <a:t>Email: sparvin@aiub.edu</a:t>
            </a:r>
          </a:p>
          <a:p>
            <a:r>
              <a:rPr lang="en-US" sz="2500" dirty="0"/>
              <a:t>American International University-Bangladesh (AIUB) </a:t>
            </a:r>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215991"/>
          </a:xfrm>
          <a:prstGeom prst="rect">
            <a:avLst/>
          </a:prstGeom>
          <a:noFill/>
        </p:spPr>
        <p:txBody>
          <a:bodyPr wrap="none" rtlCol="0">
            <a:spAutoFit/>
          </a:bodyPr>
          <a:lstStyle/>
          <a:p>
            <a:pPr marL="342900" indent="-342900">
              <a:buAutoNum type="arabicPeriod"/>
            </a:pPr>
            <a:r>
              <a:rPr lang="en-US" sz="2800" dirty="0"/>
              <a:t>What is a Compiler?</a:t>
            </a:r>
          </a:p>
          <a:p>
            <a:pPr marL="342900" indent="-342900">
              <a:buAutoNum type="arabicPeriod"/>
            </a:pPr>
            <a:r>
              <a:rPr lang="en-US" sz="2800" dirty="0"/>
              <a:t>Why do we need a compiler?</a:t>
            </a:r>
          </a:p>
          <a:p>
            <a:pPr marL="342900" indent="-342900">
              <a:buAutoNum type="arabicPeriod"/>
            </a:pPr>
            <a:r>
              <a:rPr lang="en-US" sz="2800"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7A7A6-6C5B-AF8D-9AA2-74B00CE0904B}"/>
              </a:ext>
            </a:extLst>
          </p:cNvPr>
          <p:cNvSpPr>
            <a:spLocks noGrp="1"/>
          </p:cNvSpPr>
          <p:nvPr>
            <p:ph type="title"/>
          </p:nvPr>
        </p:nvSpPr>
        <p:spPr/>
        <p:txBody>
          <a:bodyPr/>
          <a:lstStyle/>
          <a:p>
            <a:r>
              <a:rPr lang="en-US" dirty="0"/>
              <a:t>What is Compiler?</a:t>
            </a:r>
          </a:p>
        </p:txBody>
      </p:sp>
      <p:sp>
        <p:nvSpPr>
          <p:cNvPr id="3" name="Content Placeholder 2">
            <a:extLst>
              <a:ext uri="{FF2B5EF4-FFF2-40B4-BE49-F238E27FC236}">
                <a16:creationId xmlns:a16="http://schemas.microsoft.com/office/drawing/2014/main" id="{0C0FE4FC-C369-B31B-0B09-01A057D927CF}"/>
              </a:ext>
            </a:extLst>
          </p:cNvPr>
          <p:cNvSpPr>
            <a:spLocks noGrp="1"/>
          </p:cNvSpPr>
          <p:nvPr>
            <p:ph idx="1"/>
          </p:nvPr>
        </p:nvSpPr>
        <p:spPr/>
        <p:txBody>
          <a:bodyPr/>
          <a:lstStyle/>
          <a:p>
            <a:r>
              <a:rPr lang="en-US" dirty="0"/>
              <a:t>A </a:t>
            </a:r>
            <a:r>
              <a:rPr lang="en-US" b="1" dirty="0"/>
              <a:t>compiler</a:t>
            </a:r>
            <a:r>
              <a:rPr lang="en-US" dirty="0"/>
              <a:t> is a specialized software program that translates source code written in a high-level programming language (such as C, C++, Java, etc.) into machine code, bytecode, or another lower-level language that a computer's processor can understand and execute. The source code is written in human-readable syntax, but the machine itself only understands machine code (binary instructions).</a:t>
            </a:r>
          </a:p>
        </p:txBody>
      </p:sp>
    </p:spTree>
    <p:extLst>
      <p:ext uri="{BB962C8B-B14F-4D97-AF65-F5344CB8AC3E}">
        <p14:creationId xmlns:p14="http://schemas.microsoft.com/office/powerpoint/2010/main" val="17104707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73D9-A907-B48C-EE6E-D66F1FC2FCB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695DA8F-A104-FE47-6444-8E7F6879ADBC}"/>
              </a:ext>
            </a:extLst>
          </p:cNvPr>
          <p:cNvSpPr>
            <a:spLocks noGrp="1"/>
          </p:cNvSpPr>
          <p:nvPr>
            <p:ph idx="1"/>
          </p:nvPr>
        </p:nvSpPr>
        <p:spPr>
          <a:xfrm>
            <a:off x="740229" y="1861457"/>
            <a:ext cx="8118021" cy="4648199"/>
          </a:xfrm>
        </p:spPr>
        <p:txBody>
          <a:bodyPr>
            <a:normAutofit fontScale="85000" lnSpcReduction="10000"/>
          </a:bodyPr>
          <a:lstStyle/>
          <a:p>
            <a:r>
              <a:rPr lang="en-US" dirty="0"/>
              <a:t>A compiler typically works in multiple phases:</a:t>
            </a:r>
          </a:p>
          <a:p>
            <a:pPr>
              <a:buFont typeface="+mj-lt"/>
              <a:buAutoNum type="arabicPeriod"/>
            </a:pPr>
            <a:r>
              <a:rPr lang="en-US" b="1" dirty="0"/>
              <a:t>Lexical Analysis</a:t>
            </a:r>
            <a:r>
              <a:rPr lang="en-US" dirty="0"/>
              <a:t>: Breaks down the source code into tokens (keywords, operators, symbols).</a:t>
            </a:r>
          </a:p>
          <a:p>
            <a:pPr>
              <a:buFont typeface="+mj-lt"/>
              <a:buAutoNum type="arabicPeriod"/>
            </a:pPr>
            <a:r>
              <a:rPr lang="en-US" b="1" dirty="0"/>
              <a:t>Syntax Analysis (Parsing)</a:t>
            </a:r>
            <a:r>
              <a:rPr lang="en-US" dirty="0"/>
              <a:t>: Checks if the tokens follow the grammatical rules of the language.</a:t>
            </a:r>
          </a:p>
          <a:p>
            <a:pPr>
              <a:buFont typeface="+mj-lt"/>
              <a:buAutoNum type="arabicPeriod"/>
            </a:pPr>
            <a:r>
              <a:rPr lang="en-US" b="1" dirty="0"/>
              <a:t>Semantic Analysis</a:t>
            </a:r>
            <a:r>
              <a:rPr lang="en-US" dirty="0"/>
              <a:t>: Ensures the logic and meanings of the program are correct.</a:t>
            </a:r>
          </a:p>
          <a:p>
            <a:pPr>
              <a:buFont typeface="+mj-lt"/>
              <a:buAutoNum type="arabicPeriod"/>
            </a:pPr>
            <a:r>
              <a:rPr lang="en-US" b="1" dirty="0"/>
              <a:t>Optimization</a:t>
            </a:r>
            <a:r>
              <a:rPr lang="en-US" dirty="0"/>
              <a:t>: Improves the efficiency of the machine code (optional).</a:t>
            </a:r>
          </a:p>
          <a:p>
            <a:pPr>
              <a:buFont typeface="+mj-lt"/>
              <a:buAutoNum type="arabicPeriod"/>
            </a:pPr>
            <a:r>
              <a:rPr lang="en-US" b="1" dirty="0"/>
              <a:t>Code Generation</a:t>
            </a:r>
            <a:r>
              <a:rPr lang="en-US" dirty="0"/>
              <a:t>: Produces the final machine or intermediate code.</a:t>
            </a:r>
          </a:p>
          <a:p>
            <a:pPr>
              <a:buFont typeface="+mj-lt"/>
              <a:buAutoNum type="arabicPeriod"/>
            </a:pPr>
            <a:r>
              <a:rPr lang="en-US" b="1" dirty="0"/>
              <a:t>Code Linking</a:t>
            </a:r>
            <a:r>
              <a:rPr lang="en-US" dirty="0"/>
              <a:t>: Combines code from various sources and libraries to create the final executable.</a:t>
            </a:r>
          </a:p>
          <a:p>
            <a:endParaRPr lang="en-US" dirty="0"/>
          </a:p>
        </p:txBody>
      </p:sp>
    </p:spTree>
    <p:extLst>
      <p:ext uri="{BB962C8B-B14F-4D97-AF65-F5344CB8AC3E}">
        <p14:creationId xmlns:p14="http://schemas.microsoft.com/office/powerpoint/2010/main" val="339712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F3F23-5323-1ACE-9C5F-2691B0250290}"/>
              </a:ext>
            </a:extLst>
          </p:cNvPr>
          <p:cNvSpPr>
            <a:spLocks noGrp="1"/>
          </p:cNvSpPr>
          <p:nvPr>
            <p:ph type="title"/>
          </p:nvPr>
        </p:nvSpPr>
        <p:spPr/>
        <p:txBody>
          <a:bodyPr/>
          <a:lstStyle/>
          <a:p>
            <a:r>
              <a:rPr lang="en-US" dirty="0"/>
              <a:t>Why Do We Need a Compiler?</a:t>
            </a:r>
          </a:p>
        </p:txBody>
      </p:sp>
      <p:sp>
        <p:nvSpPr>
          <p:cNvPr id="5" name="Rectangle 2">
            <a:extLst>
              <a:ext uri="{FF2B5EF4-FFF2-40B4-BE49-F238E27FC236}">
                <a16:creationId xmlns:a16="http://schemas.microsoft.com/office/drawing/2014/main" id="{767E14F3-98BC-CE1E-2B54-948389262015}"/>
              </a:ext>
            </a:extLst>
          </p:cNvPr>
          <p:cNvSpPr>
            <a:spLocks noGrp="1" noChangeArrowheads="1"/>
          </p:cNvSpPr>
          <p:nvPr>
            <p:ph idx="1"/>
          </p:nvPr>
        </p:nvSpPr>
        <p:spPr bwMode="auto">
          <a:xfrm>
            <a:off x="284163" y="2237056"/>
            <a:ext cx="843529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Translation to Machine Code</a:t>
            </a:r>
            <a:r>
              <a:rPr kumimoji="0" lang="en-US" altLang="en-US" sz="2000" b="0" i="0" u="none" strike="noStrike" cap="none" normalizeH="0" baseline="0" dirty="0">
                <a:ln>
                  <a:noFill/>
                </a:ln>
                <a:solidFill>
                  <a:schemeClr val="tx1"/>
                </a:solidFill>
                <a:effectLst/>
                <a:latin typeface="Arial" panose="020B0604020202020204" pitchFamily="34" charset="0"/>
              </a:rPr>
              <a:t>: Computers operate using binary (machine) code, so we need compilers to translate human-readable high-level code into machine-level instructions.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Error Checking</a:t>
            </a:r>
            <a:r>
              <a:rPr kumimoji="0" lang="en-US" altLang="en-US" sz="2000" b="0" i="0" u="none" strike="noStrike" cap="none" normalizeH="0" baseline="0" dirty="0">
                <a:ln>
                  <a:noFill/>
                </a:ln>
                <a:solidFill>
                  <a:schemeClr val="tx1"/>
                </a:solidFill>
                <a:effectLst/>
                <a:latin typeface="Arial" panose="020B0604020202020204" pitchFamily="34" charset="0"/>
              </a:rPr>
              <a:t>: Compilers catch syntax and semantic errors during translation, ensuring that the code adheres to language rules before execution.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Optimization</a:t>
            </a:r>
            <a:r>
              <a:rPr kumimoji="0" lang="en-US" altLang="en-US" sz="2000" b="0" i="0" u="none" strike="noStrike" cap="none" normalizeH="0" baseline="0" dirty="0">
                <a:ln>
                  <a:noFill/>
                </a:ln>
                <a:solidFill>
                  <a:schemeClr val="tx1"/>
                </a:solidFill>
                <a:effectLst/>
                <a:latin typeface="Arial" panose="020B0604020202020204" pitchFamily="34" charset="0"/>
              </a:rPr>
              <a:t>: Many compilers include optimization features that make the resulting machine code more efficient, either in terms of speed, memory usage, or both.</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2000" b="1" i="0" u="none" strike="noStrike" cap="none" normalizeH="0" baseline="0" dirty="0">
                <a:ln>
                  <a:noFill/>
                </a:ln>
                <a:solidFill>
                  <a:schemeClr val="tx1"/>
                </a:solidFill>
                <a:effectLst/>
                <a:latin typeface="Arial" panose="020B0604020202020204" pitchFamily="34" charset="0"/>
              </a:rPr>
              <a:t>Abstraction</a:t>
            </a:r>
            <a:r>
              <a:rPr kumimoji="0" lang="en-US" altLang="en-US" sz="2000" b="0" i="0" u="none" strike="noStrike" cap="none" normalizeH="0" baseline="0" dirty="0">
                <a:ln>
                  <a:noFill/>
                </a:ln>
                <a:solidFill>
                  <a:schemeClr val="tx1"/>
                </a:solidFill>
                <a:effectLst/>
                <a:latin typeface="Arial" panose="020B0604020202020204" pitchFamily="34" charset="0"/>
              </a:rPr>
              <a:t>: A compiler allows developers to write code in high-level, user-friendly languages without needing to know the specifics of the target machine architecture.</a:t>
            </a:r>
          </a:p>
        </p:txBody>
      </p:sp>
    </p:spTree>
    <p:extLst>
      <p:ext uri="{BB962C8B-B14F-4D97-AF65-F5344CB8AC3E}">
        <p14:creationId xmlns:p14="http://schemas.microsoft.com/office/powerpoint/2010/main" val="15950030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1615827"/>
          </a:xfrm>
          <a:prstGeom prst="rect">
            <a:avLst/>
          </a:prstGeom>
          <a:noFill/>
        </p:spPr>
        <p:txBody>
          <a:bodyPr wrap="square" rtlCol="0">
            <a:spAutoFit/>
          </a:bodyPr>
          <a:lstStyle/>
          <a:p>
            <a:pPr>
              <a:buFont typeface="Wingdings" panose="05000000000000000000" pitchFamily="2" charset="2"/>
              <a:buChar char="Ø"/>
            </a:pPr>
            <a:r>
              <a:rPr lang="en-US" sz="2500" b="1" dirty="0"/>
              <a:t>M.Sc. in Computer Science &amp; Engineering</a:t>
            </a:r>
          </a:p>
          <a:p>
            <a:pPr>
              <a:buFont typeface="Wingdings" panose="05000000000000000000" pitchFamily="2" charset="2"/>
              <a:buChar char="Ø"/>
            </a:pPr>
            <a:r>
              <a:rPr lang="en-US" sz="2500" b="1" dirty="0"/>
              <a:t>B.Sc. in Computer Science &amp; Engineering</a:t>
            </a:r>
          </a:p>
          <a:p>
            <a:r>
              <a:rPr lang="en-US" sz="2500" dirty="0"/>
              <a:t> Jahangirnagar University</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4370427"/>
          </a:xfrm>
          <a:prstGeom prst="rect">
            <a:avLst/>
          </a:prstGeom>
          <a:noFill/>
        </p:spPr>
        <p:txBody>
          <a:bodyPr wrap="square" rtlCol="0">
            <a:spAutoFit/>
          </a:bodyPr>
          <a:lstStyle/>
          <a:p>
            <a:pPr lvl="1"/>
            <a:r>
              <a:rPr lang="en-US" sz="2800" dirty="0"/>
              <a:t>Some common language processors are:</a:t>
            </a:r>
          </a:p>
          <a:p>
            <a:pPr marL="914400" lvl="1" indent="-457200">
              <a:buAutoNum type="arabicPeriod"/>
            </a:pPr>
            <a:r>
              <a:rPr lang="en-US" sz="2800" dirty="0"/>
              <a:t>Compiler</a:t>
            </a:r>
          </a:p>
          <a:p>
            <a:pPr marL="914400" lvl="1" indent="-457200">
              <a:buAutoNum type="arabicPeriod"/>
            </a:pPr>
            <a:r>
              <a:rPr lang="en-US" sz="2800" dirty="0"/>
              <a:t>Interpreter</a:t>
            </a:r>
          </a:p>
          <a:p>
            <a:pPr marL="914400" lvl="1" indent="-457200">
              <a:buAutoNum type="arabicPeriod"/>
            </a:pPr>
            <a:r>
              <a:rPr lang="en-US" sz="2800" dirty="0"/>
              <a:t>Preprocessor</a:t>
            </a:r>
          </a:p>
          <a:p>
            <a:pPr marL="914400" lvl="1" indent="-457200">
              <a:buAutoNum type="arabicPeriod"/>
            </a:pPr>
            <a:r>
              <a:rPr lang="en-US" sz="28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3108543"/>
          </a:xfrm>
          <a:prstGeom prst="rect">
            <a:avLst/>
          </a:prstGeom>
          <a:noFill/>
        </p:spPr>
        <p:txBody>
          <a:bodyPr wrap="square" rtlCol="0">
            <a:spAutoFit/>
          </a:bodyPr>
          <a:lstStyle/>
          <a:p>
            <a:pPr marL="457200" indent="-457200">
              <a:buFont typeface="Wingdings" pitchFamily="2" charset="2"/>
              <a:buChar char="Ø"/>
            </a:pPr>
            <a:r>
              <a:rPr lang="en-US" sz="2800" dirty="0"/>
              <a:t>Image Processing</a:t>
            </a:r>
          </a:p>
          <a:p>
            <a:pPr marL="457200" indent="-457200">
              <a:buFont typeface="Wingdings" pitchFamily="2" charset="2"/>
              <a:buChar char="Ø"/>
            </a:pPr>
            <a:r>
              <a:rPr lang="en-US" sz="2800" dirty="0"/>
              <a:t>Medical Imaging</a:t>
            </a:r>
          </a:p>
          <a:p>
            <a:pPr marL="457200" indent="-457200">
              <a:buFont typeface="Wingdings" pitchFamily="2" charset="2"/>
              <a:buChar char="Ø"/>
            </a:pPr>
            <a:r>
              <a:rPr lang="en-US" sz="2800" dirty="0"/>
              <a:t>Computer Vision</a:t>
            </a:r>
          </a:p>
          <a:p>
            <a:pPr marL="457200" indent="-457200">
              <a:buFont typeface="Wingdings" pitchFamily="2" charset="2"/>
              <a:buChar char="Ø"/>
            </a:pPr>
            <a:r>
              <a:rPr lang="en-US" sz="2800" dirty="0"/>
              <a:t>Deep Learning</a:t>
            </a:r>
          </a:p>
          <a:p>
            <a:pPr marL="457200" indent="-457200">
              <a:buFont typeface="Wingdings" pitchFamily="2" charset="2"/>
              <a:buChar char="Ø"/>
            </a:pPr>
            <a:r>
              <a:rPr lang="en-US" sz="2800" dirty="0"/>
              <a:t>HCI</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IoT</a:t>
            </a:r>
          </a:p>
        </p:txBody>
      </p:sp>
    </p:spTree>
    <p:extLst>
      <p:ext uri="{BB962C8B-B14F-4D97-AF65-F5344CB8AC3E}">
        <p14:creationId xmlns:p14="http://schemas.microsoft.com/office/powerpoint/2010/main" val="3593626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10887385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Shahnaj Parvin; sparvin@aiub.edu</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5626</TotalTime>
  <Words>1134</Words>
  <Application>Microsoft Office PowerPoint</Application>
  <PresentationFormat>On-screen Show (4:3)</PresentationFormat>
  <Paragraphs>153</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Corbel</vt:lpstr>
      <vt:lpstr>Google Sans</vt:lpstr>
      <vt:lpstr>Wingdings</vt:lpstr>
      <vt:lpstr>Spectrum</vt:lpstr>
      <vt:lpstr>Introduction of Lecturer</vt:lpstr>
      <vt:lpstr>Introduction of Lecturer</vt:lpstr>
      <vt:lpstr>Introduction of Lecturer</vt:lpstr>
      <vt:lpstr>Introduction To Compiler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What is Compiler?</vt:lpstr>
      <vt:lpstr>PowerPoint Presentation</vt:lpstr>
      <vt:lpstr>Why Do We Need a Compiler?</vt:lpstr>
      <vt:lpstr>Basic things of a Compiler</vt:lpstr>
      <vt:lpstr>Language processors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Shahnaj Parvin</cp:lastModifiedBy>
  <cp:revision>55</cp:revision>
  <dcterms:created xsi:type="dcterms:W3CDTF">2020-04-25T17:58:10Z</dcterms:created>
  <dcterms:modified xsi:type="dcterms:W3CDTF">2024-10-20T07:16:19Z</dcterms:modified>
</cp:coreProperties>
</file>