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6" r:id="rId9"/>
    <p:sldId id="265" r:id="rId10"/>
    <p:sldId id="277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94660"/>
  </p:normalViewPr>
  <p:slideViewPr>
    <p:cSldViewPr>
      <p:cViewPr varScale="1">
        <p:scale>
          <a:sx n="79" d="100"/>
          <a:sy n="79" d="100"/>
        </p:scale>
        <p:origin x="1579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pta Justin Gomes" userId="80a30147-8bc2-457a-9f88-f3a4049296b4" providerId="ADAL" clId="{FB4DFAED-45A2-4D3D-979C-3E53508ED935}"/>
    <pc:docChg chg="addSld">
      <pc:chgData name="Dipta Justin Gomes" userId="80a30147-8bc2-457a-9f88-f3a4049296b4" providerId="ADAL" clId="{FB4DFAED-45A2-4D3D-979C-3E53508ED935}" dt="2025-01-04T06:56:16.767" v="0" actId="680"/>
      <pc:docMkLst>
        <pc:docMk/>
      </pc:docMkLst>
      <pc:sldChg chg="new">
        <pc:chgData name="Dipta Justin Gomes" userId="80a30147-8bc2-457a-9f88-f3a4049296b4" providerId="ADAL" clId="{FB4DFAED-45A2-4D3D-979C-3E53508ED935}" dt="2025-01-04T06:56:16.767" v="0" actId="680"/>
        <pc:sldMkLst>
          <pc:docMk/>
          <pc:sldMk cId="2037603608" sldId="27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12E413-E2DD-4EC9-AED2-505B46963648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0A8B2-AADC-49BA-BE56-3C39B0050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13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E5AB5-B903-4C6B-92FA-A446620EDAF9}" type="datetime1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Md. Abdullah - Al - Jubair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F455B-315D-4229-9B22-773D49527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96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B826D-8A8E-4370-8B5A-CB3C5FD2883E}" type="datetime1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Md. Abdullah - Al - Jubair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F455B-315D-4229-9B22-773D49527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696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59111-82F2-4FED-9639-E47FDF672472}" type="datetime1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Md. Abdullah - Al - Jubair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F455B-315D-4229-9B22-773D49527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86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23E1-F4FA-448D-8B2E-76C4DFF0CCE7}" type="datetime1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Md. Abdullah - Al - Jubair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F455B-315D-4229-9B22-773D49527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3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10E3-119F-42C5-A8BD-C97A908F0501}" type="datetime1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Md. Abdullah - Al - Jubair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F455B-315D-4229-9B22-773D49527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69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8665-CBF5-46D6-91E4-F2184E6B7E3B}" type="datetime1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Md. Abdullah - Al - Jubair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F455B-315D-4229-9B22-773D49527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0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62E1B-7B8F-4263-8E05-2A60F78E0874}" type="datetime1">
              <a:rPr lang="en-US" smtClean="0"/>
              <a:t>1/4/2025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Md. Abdullah - Al - Jubair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F455B-315D-4229-9B22-773D49527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31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ECFF1-4275-486D-9462-4684F71A77C3}" type="datetime1">
              <a:rPr lang="en-US" smtClean="0"/>
              <a:t>1/4/2025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Md. Abdullah - Al - Jubair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F455B-315D-4229-9B22-773D49527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50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EE33-AE74-4548-8765-7618D40BDF5C}" type="datetime1">
              <a:rPr lang="en-US" smtClean="0"/>
              <a:t>1/4/2025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Md. Abdullah - Al - Jubair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F455B-315D-4229-9B22-773D49527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366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BCD01-24B7-4392-A821-115BEB995BCC}" type="datetime1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Md. Abdullah - Al - Jubair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F455B-315D-4229-9B22-773D49527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16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A0A3-F59C-4870-BD20-77F070C764CA}" type="datetime1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Md. Abdullah - Al - Jubair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F455B-315D-4229-9B22-773D49527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99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A4287-90F8-4EDA-A8DD-B600F0EF3C7F}" type="datetime1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Prepared by: Dr. Md. Abdullah - Al - Jubair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F455B-315D-4229-9B22-773D49527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41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7" Type="http://schemas.openxmlformats.org/officeDocument/2006/relationships/image" Target="../media/image15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16.wmf"/><Relationship Id="rId7" Type="http://schemas.openxmlformats.org/officeDocument/2006/relationships/image" Target="../media/image18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9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Homogeneous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2D Transformation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Dipta J Gomes</a:t>
            </a:r>
          </a:p>
        </p:txBody>
      </p:sp>
    </p:spTree>
    <p:extLst>
      <p:ext uri="{BB962C8B-B14F-4D97-AF65-F5344CB8AC3E}">
        <p14:creationId xmlns:p14="http://schemas.microsoft.com/office/powerpoint/2010/main" val="652953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581CD-B032-EAA5-AB75-2B4B7891B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E3A0F-8E47-7CC6-F727-3FACEA0D1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F2829-2DE9-B2F7-AA2F-1827E46B0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Md. Abdullah - Al - Jubair</a:t>
            </a:r>
          </a:p>
        </p:txBody>
      </p:sp>
    </p:spTree>
    <p:extLst>
      <p:ext uri="{BB962C8B-B14F-4D97-AF65-F5344CB8AC3E}">
        <p14:creationId xmlns:p14="http://schemas.microsoft.com/office/powerpoint/2010/main" val="2037603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2D translation matrix</a:t>
            </a:r>
          </a:p>
          <a:p>
            <a:pPr marL="457200" lvl="1" indent="0">
              <a:buNone/>
            </a:pPr>
            <a:r>
              <a:rPr lang="en-US" dirty="0"/>
              <a:t>P’ = T • P  </a:t>
            </a:r>
          </a:p>
          <a:p>
            <a:pPr lvl="1"/>
            <a:endParaRPr lang="en-US" dirty="0"/>
          </a:p>
          <a:p>
            <a:r>
              <a:rPr lang="en-US" dirty="0"/>
              <a:t>2D scaling matrix</a:t>
            </a:r>
          </a:p>
          <a:p>
            <a:pPr marL="457200" lvl="1" indent="0">
              <a:buNone/>
            </a:pPr>
            <a:r>
              <a:rPr lang="en-US" dirty="0"/>
              <a:t>P’ = S • P</a:t>
            </a:r>
          </a:p>
          <a:p>
            <a:pPr lvl="1"/>
            <a:endParaRPr lang="en-US" dirty="0"/>
          </a:p>
          <a:p>
            <a:r>
              <a:rPr lang="en-US" dirty="0"/>
              <a:t>2D rotation matrix</a:t>
            </a:r>
          </a:p>
          <a:p>
            <a:pPr marL="457200" lvl="1" indent="0">
              <a:buNone/>
            </a:pPr>
            <a:r>
              <a:rPr lang="en-US" dirty="0"/>
              <a:t>P’ = R • P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2D Transformations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23184" y="1495428"/>
            <a:ext cx="1564481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0501" y="3276600"/>
            <a:ext cx="156448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91000" y="5105399"/>
            <a:ext cx="222885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Dipta J Gomes</a:t>
            </a:r>
          </a:p>
        </p:txBody>
      </p:sp>
    </p:spTree>
    <p:extLst>
      <p:ext uri="{BB962C8B-B14F-4D97-AF65-F5344CB8AC3E}">
        <p14:creationId xmlns:p14="http://schemas.microsoft.com/office/powerpoint/2010/main" val="2140818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Scaling: Scale by 15 in the x direction, 17 in the 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Rotation: Rotate by 123</a:t>
            </a:r>
            <a:r>
              <a:rPr lang="en-US" baseline="30000" dirty="0"/>
              <a:t>o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Translation: Translate by 2 in the x direction, 3 in the y</a:t>
            </a:r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Examples</a:t>
            </a:r>
            <a:endParaRPr lang="en-GB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7078195"/>
              </p:ext>
            </p:extLst>
          </p:nvPr>
        </p:nvGraphicFramePr>
        <p:xfrm>
          <a:off x="3200400" y="2362200"/>
          <a:ext cx="707231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12520" imgH="711000" progId="Equation.3">
                  <p:embed/>
                </p:oleObj>
              </mc:Choice>
              <mc:Fallback>
                <p:oleObj name="Equation" r:id="rId2" imgW="812520" imgH="71100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362200"/>
                        <a:ext cx="707231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1733089"/>
              </p:ext>
            </p:extLst>
          </p:nvPr>
        </p:nvGraphicFramePr>
        <p:xfrm>
          <a:off x="5486400" y="3276600"/>
          <a:ext cx="1578769" cy="908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50960" imgH="711000" progId="Equation.3">
                  <p:embed/>
                </p:oleObj>
              </mc:Choice>
              <mc:Fallback>
                <p:oleObj name="Equation" r:id="rId4" imgW="1650960" imgH="71100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276600"/>
                        <a:ext cx="1578769" cy="9080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1120245"/>
              </p:ext>
            </p:extLst>
          </p:nvPr>
        </p:nvGraphicFramePr>
        <p:xfrm>
          <a:off x="2743200" y="5029200"/>
          <a:ext cx="742950" cy="884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25500" imgH="736600" progId="Equation.3">
                  <p:embed/>
                </p:oleObj>
              </mc:Choice>
              <mc:Fallback>
                <p:oleObj name="Equation" r:id="rId6" imgW="825500" imgH="73660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029200"/>
                        <a:ext cx="742950" cy="8847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Dipta J Gomes</a:t>
            </a:r>
          </a:p>
        </p:txBody>
      </p:sp>
    </p:spTree>
    <p:extLst>
      <p:ext uri="{BB962C8B-B14F-4D97-AF65-F5344CB8AC3E}">
        <p14:creationId xmlns:p14="http://schemas.microsoft.com/office/powerpoint/2010/main" val="1269812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Mirror Reflection</a:t>
            </a:r>
          </a:p>
        </p:txBody>
      </p:sp>
      <p:graphicFrame>
        <p:nvGraphicFramePr>
          <p:cNvPr id="102403" name="Object 20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7648452"/>
              </p:ext>
            </p:extLst>
          </p:nvPr>
        </p:nvGraphicFramePr>
        <p:xfrm>
          <a:off x="2217738" y="4789488"/>
          <a:ext cx="2116137" cy="145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77760" imgH="672840" progId="Equation.3">
                  <p:embed/>
                </p:oleObj>
              </mc:Choice>
              <mc:Fallback>
                <p:oleObj name="Equation" r:id="rId2" imgW="977760" imgH="672840" progId="Equation.3">
                  <p:embed/>
                  <p:pic>
                    <p:nvPicPr>
                      <p:cNvPr id="102403" name="Object 2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7738" y="4789488"/>
                        <a:ext cx="2116137" cy="1454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4" name="Object 20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9172181"/>
              </p:ext>
            </p:extLst>
          </p:nvPr>
        </p:nvGraphicFramePr>
        <p:xfrm>
          <a:off x="5922963" y="4765675"/>
          <a:ext cx="2020887" cy="138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77760" imgH="672840" progId="Equation.3">
                  <p:embed/>
                </p:oleObj>
              </mc:Choice>
              <mc:Fallback>
                <p:oleObj name="Equation" r:id="rId4" imgW="977760" imgH="672840" progId="Equation.3">
                  <p:embed/>
                  <p:pic>
                    <p:nvPicPr>
                      <p:cNvPr id="102404" name="Object 2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2963" y="4765675"/>
                        <a:ext cx="2020887" cy="1389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5" name="Object 2053"/>
          <p:cNvGraphicFramePr>
            <a:graphicFrameLocks noChangeAspect="1"/>
          </p:cNvGraphicFramePr>
          <p:nvPr/>
        </p:nvGraphicFramePr>
        <p:xfrm>
          <a:off x="1524000" y="1450975"/>
          <a:ext cx="3030538" cy="282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2649960" imgH="2821680" progId="">
                  <p:embed/>
                </p:oleObj>
              </mc:Choice>
              <mc:Fallback>
                <p:oleObj name="VISIO" r:id="rId6" imgW="2649960" imgH="2821680" progId="">
                  <p:embed/>
                  <p:pic>
                    <p:nvPicPr>
                      <p:cNvPr id="102405" name="Object 20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450975"/>
                        <a:ext cx="3030538" cy="2822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6" name="Object 2054"/>
          <p:cNvGraphicFramePr>
            <a:graphicFrameLocks noChangeAspect="1"/>
          </p:cNvGraphicFramePr>
          <p:nvPr/>
        </p:nvGraphicFramePr>
        <p:xfrm>
          <a:off x="4572000" y="1447800"/>
          <a:ext cx="3740150" cy="282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3431160" imgH="2821680" progId="">
                  <p:embed/>
                </p:oleObj>
              </mc:Choice>
              <mc:Fallback>
                <p:oleObj name="VISIO" r:id="rId8" imgW="3431160" imgH="2821680" progId="">
                  <p:embed/>
                  <p:pic>
                    <p:nvPicPr>
                      <p:cNvPr id="102406" name="Object 20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447800"/>
                        <a:ext cx="3740150" cy="2822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Dipta J Gomes</a:t>
            </a:r>
          </a:p>
        </p:txBody>
      </p:sp>
    </p:spTree>
    <p:extLst>
      <p:ext uri="{BB962C8B-B14F-4D97-AF65-F5344CB8AC3E}">
        <p14:creationId xmlns:p14="http://schemas.microsoft.com/office/powerpoint/2010/main" val="4064391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0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0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0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2D shear</a:t>
            </a:r>
          </a:p>
          <a:p>
            <a:pPr lvl="1"/>
            <a:r>
              <a:rPr lang="en-US"/>
              <a:t>Distorts shape of objects</a:t>
            </a:r>
          </a:p>
          <a:p>
            <a:pPr lvl="2"/>
            <a:r>
              <a:rPr lang="en-US"/>
              <a:t>Transformed shape appears as if the object were composed of internal layers that had been caused to slide over each other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2D Transformations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32530" y="4280892"/>
            <a:ext cx="814388" cy="678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8159" y="3919107"/>
            <a:ext cx="816037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42795" y="5039320"/>
            <a:ext cx="816428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Arrow Connector 9"/>
          <p:cNvCxnSpPr>
            <a:stCxn id="16386" idx="3"/>
            <a:endCxn id="16387" idx="1"/>
          </p:cNvCxnSpPr>
          <p:nvPr/>
        </p:nvCxnSpPr>
        <p:spPr>
          <a:xfrm flipV="1">
            <a:off x="3046918" y="4347732"/>
            <a:ext cx="561241" cy="2724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043238" y="4657725"/>
            <a:ext cx="557212" cy="6036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556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Homogeneous Shearing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Dipta J Gomes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81200"/>
            <a:ext cx="8229600" cy="2870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2614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Dipta J Gomes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81200"/>
            <a:ext cx="82296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1624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Dipta J Gomes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09800"/>
            <a:ext cx="82296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2111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Form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Dipta J Gomes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8229600" cy="1296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1465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Homogeneous form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Dipta J Gomes</a:t>
            </a: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90800"/>
            <a:ext cx="8229600" cy="1875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6398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899" y="354268"/>
            <a:ext cx="3000376" cy="331603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1" y="1447801"/>
            <a:ext cx="5924550" cy="2374900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Add an additional dimension, the w-axis, and an extra coordinate, the w-component</a:t>
            </a:r>
          </a:p>
          <a:p>
            <a:pPr lvl="1"/>
            <a:r>
              <a:rPr lang="en-GB" dirty="0"/>
              <a:t>Thus, 2D -&gt; 3D (effectively the hyperspace for embedding 2D space)</a:t>
            </a:r>
          </a:p>
          <a:p>
            <a:r>
              <a:rPr lang="en-GB" dirty="0"/>
              <a:t>Allow expression of all three 2D transformations as 3x3 matrices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Homogeneous coordinates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1" y="3860801"/>
            <a:ext cx="8443672" cy="2565401"/>
          </a:xfrm>
          <a:prstGeom prst="rect">
            <a:avLst/>
          </a:prstGeom>
        </p:spPr>
        <p:txBody>
          <a:bodyPr vert="horz" lIns="81633" tIns="40817" rIns="81633" bIns="40817">
            <a:normAutofit/>
          </a:bodyPr>
          <a:lstStyle>
            <a:lvl1pPr marL="244900" indent="-244900" algn="l" rtl="0" eaLnBrk="1" latinLnBrk="0" hangingPunct="1">
              <a:spcBef>
                <a:spcPts val="535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9800" indent="-244900" algn="l" rtl="0" eaLnBrk="1" latinLnBrk="0" hangingPunct="1">
              <a:spcBef>
                <a:spcPts val="446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34700" indent="-204083" algn="l" rtl="0" eaLnBrk="1" latinLnBrk="0" hangingPunct="1">
              <a:spcBef>
                <a:spcPts val="446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79600" indent="-204083" algn="l" rtl="0" eaLnBrk="1" latinLnBrk="0" hangingPunct="1">
              <a:spcBef>
                <a:spcPts val="357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24500" indent="-204083" algn="l" rtl="0" eaLnBrk="1" latinLnBrk="0" hangingPunct="1">
              <a:spcBef>
                <a:spcPts val="268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9400" indent="-163267" algn="l" rtl="0" eaLnBrk="1" latinLnBrk="0" hangingPunct="1">
              <a:spcBef>
                <a:spcPts val="268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5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32666" indent="-163267" algn="l" rtl="0" eaLnBrk="1" latinLnBrk="0" hangingPunct="1">
              <a:spcBef>
                <a:spcPts val="268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95933" indent="-163267" algn="l" rtl="0" eaLnBrk="1" latinLnBrk="0" hangingPunct="1">
              <a:spcBef>
                <a:spcPts val="268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59199" indent="-163267" algn="l" rtl="0" eaLnBrk="1" latinLnBrk="0" hangingPunct="1">
              <a:spcBef>
                <a:spcPts val="268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1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dirty="0"/>
              <a:t>We start with the point P</a:t>
            </a:r>
            <a:r>
              <a:rPr lang="en-US" baseline="-25000" dirty="0"/>
              <a:t>2d</a:t>
            </a:r>
            <a:r>
              <a:rPr lang="en-US" dirty="0"/>
              <a:t> on the </a:t>
            </a:r>
            <a:r>
              <a:rPr lang="en-US" dirty="0" err="1"/>
              <a:t>xy</a:t>
            </a:r>
            <a:r>
              <a:rPr lang="en-US" dirty="0"/>
              <a:t> plane and apply a mapping to bring it to the w-plane in the hyperspace</a:t>
            </a:r>
          </a:p>
          <a:p>
            <a:pPr lvl="1" defTabSz="914400"/>
            <a:r>
              <a:rPr lang="en-US" dirty="0"/>
              <a:t>P</a:t>
            </a:r>
            <a:r>
              <a:rPr lang="en-US" baseline="-25000" dirty="0"/>
              <a:t>2d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 </a:t>
            </a:r>
            <a:r>
              <a:rPr lang="en-US" dirty="0">
                <a:sym typeface="Wingdings"/>
              </a:rPr>
              <a:t> </a:t>
            </a:r>
            <a:r>
              <a:rPr lang="en-US" dirty="0" err="1"/>
              <a:t>Ph</a:t>
            </a:r>
            <a:r>
              <a:rPr lang="en-US" dirty="0"/>
              <a:t>(</a:t>
            </a:r>
            <a:r>
              <a:rPr lang="en-US" dirty="0" err="1"/>
              <a:t>wx</a:t>
            </a:r>
            <a:r>
              <a:rPr lang="en-US" dirty="0"/>
              <a:t>, </a:t>
            </a:r>
            <a:r>
              <a:rPr lang="en-US" dirty="0" err="1"/>
              <a:t>wy</a:t>
            </a:r>
            <a:r>
              <a:rPr lang="en-US" dirty="0"/>
              <a:t>, w), w≠0</a:t>
            </a:r>
          </a:p>
          <a:p>
            <a:pPr defTabSz="914400"/>
            <a:r>
              <a:rPr lang="en-US" dirty="0"/>
              <a:t>The resulting (</a:t>
            </a:r>
            <a:r>
              <a:rPr lang="en-US" dirty="0" err="1"/>
              <a:t>x’,y</a:t>
            </a:r>
            <a:r>
              <a:rPr lang="en-US" dirty="0"/>
              <a:t>’) coordinates in our new point </a:t>
            </a:r>
            <a:r>
              <a:rPr lang="en-US" dirty="0" err="1"/>
              <a:t>P</a:t>
            </a:r>
            <a:r>
              <a:rPr lang="en-US" baseline="-25000" dirty="0" err="1"/>
              <a:t>h</a:t>
            </a:r>
            <a:r>
              <a:rPr lang="en-US" dirty="0"/>
              <a:t> are different from the original (</a:t>
            </a:r>
            <a:r>
              <a:rPr lang="en-US" dirty="0" err="1"/>
              <a:t>x,y</a:t>
            </a:r>
            <a:r>
              <a:rPr lang="en-US" dirty="0"/>
              <a:t>), since x’ = </a:t>
            </a:r>
            <a:r>
              <a:rPr lang="en-US" dirty="0" err="1"/>
              <a:t>wx</a:t>
            </a:r>
            <a:r>
              <a:rPr lang="en-US" dirty="0"/>
              <a:t>, y’ = </a:t>
            </a:r>
            <a:r>
              <a:rPr lang="en-US" dirty="0" err="1"/>
              <a:t>wy</a:t>
            </a:r>
            <a:endParaRPr lang="en-US" dirty="0"/>
          </a:p>
          <a:p>
            <a:pPr lvl="1" defTabSz="914400"/>
            <a:r>
              <a:rPr lang="en-US" dirty="0" err="1"/>
              <a:t>P</a:t>
            </a:r>
            <a:r>
              <a:rPr lang="en-US" baseline="-25000" dirty="0" err="1"/>
              <a:t>h</a:t>
            </a:r>
            <a:r>
              <a:rPr lang="en-US" dirty="0"/>
              <a:t>(x’, y’, w), w ≠ 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Dipta J Gomes</a:t>
            </a:r>
          </a:p>
        </p:txBody>
      </p:sp>
    </p:spTree>
    <p:extLst>
      <p:ext uri="{BB962C8B-B14F-4D97-AF65-F5344CB8AC3E}">
        <p14:creationId xmlns:p14="http://schemas.microsoft.com/office/powerpoint/2010/main" val="239985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transformations we use will always map points in the </a:t>
            </a:r>
            <a:r>
              <a:rPr lang="en-US" dirty="0" err="1"/>
              <a:t>hyperplane</a:t>
            </a:r>
            <a:r>
              <a:rPr lang="en-US" dirty="0"/>
              <a:t> defined by w = 1 to other such points.</a:t>
            </a:r>
          </a:p>
          <a:p>
            <a:r>
              <a:rPr lang="en-US" dirty="0"/>
              <a:t>In other words, we want our transformations T to map points  v =         to  points v’ =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Homogeneous coordinates</a:t>
            </a:r>
            <a:endParaRPr lang="en-GB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5148730"/>
              </p:ext>
            </p:extLst>
          </p:nvPr>
        </p:nvGraphicFramePr>
        <p:xfrm>
          <a:off x="4343400" y="4038600"/>
          <a:ext cx="226219" cy="806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400" imgH="711000" progId="Equation.3">
                  <p:embed/>
                </p:oleObj>
              </mc:Choice>
              <mc:Fallback>
                <p:oleObj name="Equation" r:id="rId2" imgW="266400" imgH="71100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038600"/>
                        <a:ext cx="226219" cy="8064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269969"/>
              </p:ext>
            </p:extLst>
          </p:nvPr>
        </p:nvGraphicFramePr>
        <p:xfrm>
          <a:off x="7543800" y="3962400"/>
          <a:ext cx="247650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1960" imgH="711000" progId="Equation.3">
                  <p:embed/>
                </p:oleObj>
              </mc:Choice>
              <mc:Fallback>
                <p:oleObj name="Equation" r:id="rId4" imgW="291960" imgH="71100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3962400"/>
                        <a:ext cx="247650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Dipta J Gomes</a:t>
            </a:r>
          </a:p>
        </p:txBody>
      </p:sp>
    </p:spTree>
    <p:extLst>
      <p:ext uri="{BB962C8B-B14F-4D97-AF65-F5344CB8AC3E}">
        <p14:creationId xmlns:p14="http://schemas.microsoft.com/office/powerpoint/2010/main" val="97690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988" y="1447800"/>
            <a:ext cx="5548024" cy="4800600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133600" y="6400801"/>
            <a:ext cx="5257800" cy="32131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Dipta J Gomes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2D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167429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995" y="1707852"/>
            <a:ext cx="6878010" cy="4280497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133600" y="6400801"/>
            <a:ext cx="5257800" cy="32131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Dipta J Gomes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Homogenious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611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03" y="1334387"/>
            <a:ext cx="5114259" cy="4800600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133600" y="6400801"/>
            <a:ext cx="5257800" cy="32131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Dipta J Gomes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2d&gt;3D</a:t>
            </a:r>
          </a:p>
        </p:txBody>
      </p:sp>
    </p:spTree>
    <p:extLst>
      <p:ext uri="{BB962C8B-B14F-4D97-AF65-F5344CB8AC3E}">
        <p14:creationId xmlns:p14="http://schemas.microsoft.com/office/powerpoint/2010/main" val="504377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133600" y="6400801"/>
            <a:ext cx="5257800" cy="32131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Dipta J Gomes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Homogeneous Translation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762" y="2110800"/>
            <a:ext cx="7390476" cy="3504762"/>
          </a:xfrm>
        </p:spPr>
      </p:pic>
    </p:spTree>
    <p:extLst>
      <p:ext uri="{BB962C8B-B14F-4D97-AF65-F5344CB8AC3E}">
        <p14:creationId xmlns:p14="http://schemas.microsoft.com/office/powerpoint/2010/main" val="3450051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613" y="1447800"/>
            <a:ext cx="6200775" cy="4800600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133600" y="6400801"/>
            <a:ext cx="5257800" cy="32131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Dipta J Gomes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Homogeneous Scaling</a:t>
            </a:r>
          </a:p>
        </p:txBody>
      </p:sp>
    </p:spTree>
    <p:extLst>
      <p:ext uri="{BB962C8B-B14F-4D97-AF65-F5344CB8AC3E}">
        <p14:creationId xmlns:p14="http://schemas.microsoft.com/office/powerpoint/2010/main" val="4032158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134" y="1447800"/>
            <a:ext cx="6879733" cy="4800600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2133600" y="6400801"/>
            <a:ext cx="5257800" cy="32131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Dipta J Gomes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Homogeneous Rotation </a:t>
            </a:r>
          </a:p>
        </p:txBody>
      </p:sp>
    </p:spTree>
    <p:extLst>
      <p:ext uri="{BB962C8B-B14F-4D97-AF65-F5344CB8AC3E}">
        <p14:creationId xmlns:p14="http://schemas.microsoft.com/office/powerpoint/2010/main" val="2092992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347</Words>
  <Application>Microsoft Office PowerPoint</Application>
  <PresentationFormat>On-screen Show (4:3)</PresentationFormat>
  <Paragraphs>62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Wingdings</vt:lpstr>
      <vt:lpstr>Office Theme</vt:lpstr>
      <vt:lpstr>Equation</vt:lpstr>
      <vt:lpstr>VISIO</vt:lpstr>
      <vt:lpstr>Homogeneous </vt:lpstr>
      <vt:lpstr>Homogeneous coordinates</vt:lpstr>
      <vt:lpstr>Homogeneous coordinates</vt:lpstr>
      <vt:lpstr>2D Transformation</vt:lpstr>
      <vt:lpstr>Homogenious</vt:lpstr>
      <vt:lpstr>2d&gt;3D</vt:lpstr>
      <vt:lpstr>Homogeneous Translation</vt:lpstr>
      <vt:lpstr>Homogeneous Scaling</vt:lpstr>
      <vt:lpstr>Homogeneous Rotation </vt:lpstr>
      <vt:lpstr>PowerPoint Presentation</vt:lpstr>
      <vt:lpstr>2D Transformations</vt:lpstr>
      <vt:lpstr>Examples</vt:lpstr>
      <vt:lpstr>Mirror Reflection</vt:lpstr>
      <vt:lpstr>2D Transformations</vt:lpstr>
      <vt:lpstr>Homogeneous Shearing</vt:lpstr>
      <vt:lpstr>PowerPoint Presentation</vt:lpstr>
      <vt:lpstr>PowerPoint Presentation</vt:lpstr>
      <vt:lpstr>2D Form</vt:lpstr>
      <vt:lpstr>Homogeneous form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Homogeneous</dc:title>
  <dc:creator>Teacher</dc:creator>
  <cp:lastModifiedBy>Dipta Justin Gomes</cp:lastModifiedBy>
  <cp:revision>16</cp:revision>
  <dcterms:created xsi:type="dcterms:W3CDTF">2018-02-20T07:36:31Z</dcterms:created>
  <dcterms:modified xsi:type="dcterms:W3CDTF">2025-01-04T06:56:27Z</dcterms:modified>
</cp:coreProperties>
</file>